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4.xml" ContentType="application/vnd.openxmlformats-officedocument.drawingml.chart+xml"/>
  <Override PartName="/ppt/charts/chart5.xml" ContentType="application/vnd.openxmlformats-officedocument.drawingml.chart+xml"/>
  <Override PartName="/ppt/charts/chart6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7.xml" ContentType="application/vnd.openxmlformats-officedocument.drawingml.char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74" r:id="rId1"/>
  </p:sldMasterIdLst>
  <p:notesMasterIdLst>
    <p:notesMasterId r:id="rId10"/>
  </p:notesMasterIdLst>
  <p:handoutMasterIdLst>
    <p:handoutMasterId r:id="rId11"/>
  </p:handoutMasterIdLst>
  <p:sldIdLst>
    <p:sldId id="379" r:id="rId2"/>
    <p:sldId id="388" r:id="rId3"/>
    <p:sldId id="387" r:id="rId4"/>
    <p:sldId id="406" r:id="rId5"/>
    <p:sldId id="391" r:id="rId6"/>
    <p:sldId id="392" r:id="rId7"/>
    <p:sldId id="394" r:id="rId8"/>
    <p:sldId id="378" r:id="rId9"/>
  </p:sldIdLst>
  <p:sldSz cx="9144000" cy="6858000" type="screen4x3"/>
  <p:notesSz cx="6797675" cy="9926638"/>
  <p:defaultTextStyle>
    <a:defPPr>
      <a:defRPr lang="ru-RU"/>
    </a:defPPr>
    <a:lvl1pPr algn="l" rtl="0" eaLnBrk="0" fontAlgn="base" hangingPunct="0">
      <a:spcBef>
        <a:spcPct val="0"/>
      </a:spcBef>
      <a:spcAft>
        <a:spcPct val="0"/>
      </a:spcAft>
      <a:defRPr b="1"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1pPr>
    <a:lvl2pPr marL="457200" algn="l" rtl="0" eaLnBrk="0" fontAlgn="base" hangingPunct="0">
      <a:spcBef>
        <a:spcPct val="0"/>
      </a:spcBef>
      <a:spcAft>
        <a:spcPct val="0"/>
      </a:spcAft>
      <a:defRPr b="1"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2pPr>
    <a:lvl3pPr marL="914400" algn="l" rtl="0" eaLnBrk="0" fontAlgn="base" hangingPunct="0">
      <a:spcBef>
        <a:spcPct val="0"/>
      </a:spcBef>
      <a:spcAft>
        <a:spcPct val="0"/>
      </a:spcAft>
      <a:defRPr b="1"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3pPr>
    <a:lvl4pPr marL="1371600" algn="l" rtl="0" eaLnBrk="0" fontAlgn="base" hangingPunct="0">
      <a:spcBef>
        <a:spcPct val="0"/>
      </a:spcBef>
      <a:spcAft>
        <a:spcPct val="0"/>
      </a:spcAft>
      <a:defRPr b="1"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4pPr>
    <a:lvl5pPr marL="1828800" algn="l" rtl="0" eaLnBrk="0" fontAlgn="base" hangingPunct="0">
      <a:spcBef>
        <a:spcPct val="0"/>
      </a:spcBef>
      <a:spcAft>
        <a:spcPct val="0"/>
      </a:spcAft>
      <a:defRPr b="1"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5pPr>
    <a:lvl6pPr marL="2286000" algn="l" defTabSz="914400" rtl="0" eaLnBrk="1" latinLnBrk="0" hangingPunct="1">
      <a:defRPr b="1"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6pPr>
    <a:lvl7pPr marL="2743200" algn="l" defTabSz="914400" rtl="0" eaLnBrk="1" latinLnBrk="0" hangingPunct="1">
      <a:defRPr b="1"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7pPr>
    <a:lvl8pPr marL="3200400" algn="l" defTabSz="914400" rtl="0" eaLnBrk="1" latinLnBrk="0" hangingPunct="1">
      <a:defRPr b="1"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8pPr>
    <a:lvl9pPr marL="3657600" algn="l" defTabSz="914400" rtl="0" eaLnBrk="1" latinLnBrk="0" hangingPunct="1">
      <a:defRPr b="1"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127" userDrawn="1">
          <p15:clr>
            <a:srgbClr val="A4A3A4"/>
          </p15:clr>
        </p15:guide>
        <p15:guide id="2" pos="2142" userDrawn="1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FF"/>
    <a:srgbClr val="FF0000"/>
    <a:srgbClr val="03177D"/>
    <a:srgbClr val="B9CD76"/>
    <a:srgbClr val="006600"/>
    <a:srgbClr val="69BFFF"/>
    <a:srgbClr val="003300"/>
    <a:srgbClr val="4D9505"/>
    <a:srgbClr val="DD23AC"/>
    <a:srgbClr val="008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9610" autoAdjust="0"/>
    <p:restoredTop sz="99828" autoAdjust="0"/>
  </p:normalViewPr>
  <p:slideViewPr>
    <p:cSldViewPr>
      <p:cViewPr varScale="1">
        <p:scale>
          <a:sx n="57" d="100"/>
          <a:sy n="57" d="100"/>
        </p:scale>
        <p:origin x="60" y="877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notesViewPr>
    <p:cSldViewPr>
      <p:cViewPr varScale="1">
        <p:scale>
          <a:sx n="86" d="100"/>
          <a:sy n="86" d="100"/>
        </p:scale>
        <p:origin x="-1968" y="-96"/>
      </p:cViewPr>
      <p:guideLst>
        <p:guide orient="horz" pos="3127"/>
        <p:guide pos="2142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handoutMaster" Target="handoutMasters/handoutMaster1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oleObject" Target="file:///D:\&#1076;&#1080;&#1089;&#1082;%20&#1076;\PLAN\present\&#1075;&#1088;&#1072;&#1092;&#1080;&#1082;&#1080;%202020.xlsx" TargetMode="External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Svaluyskaya\Desktop\&#1075;&#1088;&#1072;&#1092;&#1080;&#1082;&#1080;2016.xls" TargetMode="Externa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Svaluyskaya\Desktop\&#1075;&#1088;&#1072;&#1092;&#1080;&#1082;&#1080;2016.xls" TargetMode="External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4.xml.rels><?xml version="1.0" encoding="UTF-8" standalone="yes"?>
<Relationships xmlns="http://schemas.openxmlformats.org/package/2006/relationships"><Relationship Id="rId1" Type="http://schemas.openxmlformats.org/officeDocument/2006/relationships/oleObject" Target="file:///D:\&#1076;&#1080;&#1089;&#1082;%20&#1076;\PLAN\present\&#1075;&#1088;&#1072;&#1092;&#1080;&#1082;&#1080;2016.xls" TargetMode="External"/></Relationships>
</file>

<file path=ppt/charts/_rels/chart5.xml.rels><?xml version="1.0" encoding="UTF-8" standalone="yes"?>
<Relationships xmlns="http://schemas.openxmlformats.org/package/2006/relationships"><Relationship Id="rId1" Type="http://schemas.openxmlformats.org/officeDocument/2006/relationships/oleObject" Target="file:///D:\&#1076;&#1080;&#1089;&#1082;%20&#1076;\PLAN\present\&#1075;&#1088;&#1072;&#1092;&#1080;&#1082;&#1080;%202020.xlsx" TargetMode="Externa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Svaluyskaya\Desktop\&#1075;&#1088;&#1072;&#1092;&#1080;&#1082;&#1080;2016.xls" TargetMode="External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7.xml.rels><?xml version="1.0" encoding="UTF-8" standalone="yes"?>
<Relationships xmlns="http://schemas.openxmlformats.org/package/2006/relationships"><Relationship Id="rId1" Type="http://schemas.openxmlformats.org/officeDocument/2006/relationships/oleObject" Target="file:///D:\&#1076;&#1080;&#1089;&#1082;%20&#1076;\PLAN\present\&#1075;&#1088;&#1072;&#1092;&#1080;&#1082;&#1080;%202020.xlsx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'kb.mln (дейст) (кырг) '!$BG$132</c:f>
              <c:strCache>
                <c:ptCount val="1"/>
                <c:pt idx="0">
                  <c:v>Улуттук валютадагы салымдар</c:v>
                </c:pt>
              </c:strCache>
            </c:strRef>
          </c:tx>
          <c:spPr>
            <a:solidFill>
              <a:schemeClr val="accent4">
                <a:lumMod val="40000"/>
                <a:lumOff val="60000"/>
              </a:schemeClr>
            </a:solidFill>
            <a:ln>
              <a:solidFill>
                <a:schemeClr val="accent4">
                  <a:lumMod val="75000"/>
                </a:schemeClr>
              </a:solidFill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1" i="0" u="none" strike="noStrike" kern="1200" baseline="0">
                    <a:solidFill>
                      <a:srgbClr val="0000FF"/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ru-RU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'kb.mln (дейст) (кырг) '!$BH$131:$BJ$131</c:f>
              <c:numCache>
                <c:formatCode>General</c:formatCode>
                <c:ptCount val="3"/>
                <c:pt idx="0">
                  <c:v>2015</c:v>
                </c:pt>
                <c:pt idx="1">
                  <c:v>2017</c:v>
                </c:pt>
                <c:pt idx="2">
                  <c:v>2020</c:v>
                </c:pt>
              </c:numCache>
            </c:numRef>
          </c:cat>
          <c:val>
            <c:numRef>
              <c:f>'kb.mln (дейст) (кырг) '!$BH$132:$BJ$132</c:f>
              <c:numCache>
                <c:formatCode>0.0</c:formatCode>
                <c:ptCount val="3"/>
                <c:pt idx="0">
                  <c:v>31.9</c:v>
                </c:pt>
                <c:pt idx="1">
                  <c:v>55.7</c:v>
                </c:pt>
                <c:pt idx="2">
                  <c:v>61.561930916279564</c:v>
                </c:pt>
              </c:numCache>
            </c:numRef>
          </c:val>
        </c:ser>
        <c:ser>
          <c:idx val="1"/>
          <c:order val="1"/>
          <c:tx>
            <c:strRef>
              <c:f>'kb.mln (дейст) (кырг) '!$BG$133</c:f>
              <c:strCache>
                <c:ptCount val="1"/>
                <c:pt idx="0">
                  <c:v>Чет өлкөлүк валютадагы салымдар</c:v>
                </c:pt>
              </c:strCache>
            </c:strRef>
          </c:tx>
          <c:spPr>
            <a:solidFill>
              <a:schemeClr val="accent6">
                <a:lumMod val="60000"/>
                <a:lumOff val="40000"/>
              </a:schemeClr>
            </a:solidFill>
            <a:ln>
              <a:solidFill>
                <a:schemeClr val="accent6">
                  <a:lumMod val="75000"/>
                </a:schemeClr>
              </a:solidFill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1" i="0" u="none" strike="noStrike" kern="1200" baseline="0">
                    <a:solidFill>
                      <a:schemeClr val="tx1"/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ru-RU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'kb.mln (дейст) (кырг) '!$BH$131:$BJ$131</c:f>
              <c:numCache>
                <c:formatCode>General</c:formatCode>
                <c:ptCount val="3"/>
                <c:pt idx="0">
                  <c:v>2015</c:v>
                </c:pt>
                <c:pt idx="1">
                  <c:v>2017</c:v>
                </c:pt>
                <c:pt idx="2">
                  <c:v>2020</c:v>
                </c:pt>
              </c:numCache>
            </c:numRef>
          </c:cat>
          <c:val>
            <c:numRef>
              <c:f>'kb.mln (дейст) (кырг) '!$BH$133:$BJ$133</c:f>
              <c:numCache>
                <c:formatCode>0.0</c:formatCode>
                <c:ptCount val="3"/>
                <c:pt idx="0">
                  <c:v>68.099999999999994</c:v>
                </c:pt>
                <c:pt idx="1">
                  <c:v>44.3</c:v>
                </c:pt>
                <c:pt idx="2">
                  <c:v>38.438069083720436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82"/>
        <c:axId val="224952536"/>
        <c:axId val="224944304"/>
      </c:barChart>
      <c:catAx>
        <c:axId val="22495253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1" i="0" u="none" strike="noStrike" kern="120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ru-RU"/>
          </a:p>
        </c:txPr>
        <c:crossAx val="224944304"/>
        <c:crosses val="autoZero"/>
        <c:auto val="1"/>
        <c:lblAlgn val="ctr"/>
        <c:lblOffset val="100"/>
        <c:noMultiLvlLbl val="0"/>
      </c:catAx>
      <c:valAx>
        <c:axId val="224944304"/>
        <c:scaling>
          <c:orientation val="minMax"/>
          <c:max val="70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" sourceLinked="0"/>
        <c:majorTickMark val="none"/>
        <c:minorTickMark val="none"/>
        <c:tickLblPos val="nextTo"/>
        <c:spPr>
          <a:noFill/>
          <a:ln>
            <a:solidFill>
              <a:schemeClr val="bg1">
                <a:lumMod val="65000"/>
              </a:schemeClr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ru-RU"/>
          </a:p>
        </c:txPr>
        <c:crossAx val="22495253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tx1"/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defRPr>
          </a:pPr>
          <a:endParaRPr lang="ru-RU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0.20904475756319932"/>
          <c:y val="0.11218993752541495"/>
          <c:w val="0.6409990330156099"/>
          <c:h val="0.8576747624856752"/>
        </c:manualLayout>
      </c:layout>
      <c:pieChart>
        <c:varyColors val="1"/>
        <c:dLbls>
          <c:showLegendKey val="0"/>
          <c:showVal val="0"/>
          <c:showCatName val="0"/>
          <c:showSerName val="0"/>
          <c:showPercent val="0"/>
          <c:showBubbleSize val="0"/>
          <c:showLeaderLines val="0"/>
        </c:dLbls>
        <c:firstSliceAng val="0"/>
      </c:pieChart>
      <c:spPr>
        <a:noFill/>
        <a:ln w="25400">
          <a:noFill/>
        </a:ln>
      </c:spPr>
    </c:plotArea>
    <c:plotVisOnly val="1"/>
    <c:dispBlanksAs val="zero"/>
    <c:showDLblsOverMax val="0"/>
  </c:chart>
  <c:spPr>
    <a:solidFill>
      <a:srgbClr val="FFFFFF"/>
    </a:solidFill>
    <a:ln w="6350">
      <a:noFill/>
    </a:ln>
  </c:spPr>
  <c:txPr>
    <a:bodyPr/>
    <a:lstStyle/>
    <a:p>
      <a:pPr>
        <a:defRPr sz="1000" b="0" i="0" u="none" strike="noStrike" baseline="0">
          <a:solidFill>
            <a:srgbClr val="000000"/>
          </a:solidFill>
          <a:latin typeface="Arial Cyr"/>
          <a:ea typeface="Arial Cyr"/>
          <a:cs typeface="Arial Cyr"/>
        </a:defRPr>
      </a:pPr>
      <a:endParaRPr lang="ru-RU"/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21625149129086138"/>
          <c:y val="4.5356367633512383E-2"/>
          <c:w val="0.76102123598186588"/>
          <c:h val="0.92872570800448051"/>
        </c:manualLayout>
      </c:layout>
      <c:barChart>
        <c:barDir val="bar"/>
        <c:grouping val="clustered"/>
        <c:varyColors val="0"/>
        <c:dLbls>
          <c:showLegendKey val="0"/>
          <c:showVal val="0"/>
          <c:showCatName val="0"/>
          <c:showSerName val="0"/>
          <c:showPercent val="0"/>
          <c:showBubbleSize val="0"/>
        </c:dLbls>
        <c:gapWidth val="101"/>
        <c:axId val="224949008"/>
        <c:axId val="224946656"/>
      </c:barChart>
      <c:catAx>
        <c:axId val="224949008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ysClr val="windowText" lastClr="000000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ru-RU"/>
          </a:p>
        </c:txPr>
        <c:crossAx val="224946656"/>
        <c:crosses val="autoZero"/>
        <c:auto val="1"/>
        <c:lblAlgn val="ctr"/>
        <c:lblOffset val="100"/>
        <c:noMultiLvlLbl val="0"/>
      </c:catAx>
      <c:valAx>
        <c:axId val="224946656"/>
        <c:scaling>
          <c:orientation val="minMax"/>
        </c:scaling>
        <c:delete val="1"/>
        <c:axPos val="b"/>
        <c:numFmt formatCode="0.0" sourceLinked="1"/>
        <c:majorTickMark val="none"/>
        <c:minorTickMark val="none"/>
        <c:tickLblPos val="nextTo"/>
        <c:crossAx val="224949008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/>
      <c:barChart>
        <c:barDir val="bar"/>
        <c:grouping val="clustered"/>
        <c:varyColors val="0"/>
        <c:dLbls>
          <c:showLegendKey val="0"/>
          <c:showVal val="0"/>
          <c:showCatName val="0"/>
          <c:showSerName val="0"/>
          <c:showPercent val="0"/>
          <c:showBubbleSize val="0"/>
        </c:dLbls>
        <c:gapWidth val="101"/>
        <c:axId val="224945872"/>
        <c:axId val="224947440"/>
      </c:barChart>
      <c:catAx>
        <c:axId val="224945872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ysClr val="windowText" lastClr="000000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ru-RU"/>
          </a:p>
        </c:txPr>
        <c:crossAx val="224947440"/>
        <c:crosses val="autoZero"/>
        <c:auto val="1"/>
        <c:lblAlgn val="ctr"/>
        <c:lblOffset val="100"/>
        <c:noMultiLvlLbl val="0"/>
      </c:catAx>
      <c:valAx>
        <c:axId val="224947440"/>
        <c:scaling>
          <c:orientation val="minMax"/>
        </c:scaling>
        <c:delete val="1"/>
        <c:axPos val="b"/>
        <c:numFmt formatCode="0.0" sourceLinked="1"/>
        <c:majorTickMark val="out"/>
        <c:minorTickMark val="none"/>
        <c:tickLblPos val="nextTo"/>
        <c:crossAx val="224945872"/>
        <c:crosses val="autoZero"/>
        <c:crossBetween val="between"/>
      </c:valAx>
      <c:spPr>
        <a:noFill/>
        <a:ln w="25400">
          <a:noFill/>
        </a:ln>
      </c:spPr>
    </c:plotArea>
    <c:plotVisOnly val="1"/>
    <c:dispBlanksAs val="gap"/>
    <c:showDLblsOverMax val="0"/>
  </c:chart>
  <c:spPr>
    <a:solidFill>
      <a:schemeClr val="bg1"/>
    </a:solidFill>
    <a:ln w="9525" cap="flat" cmpd="sng" algn="ctr">
      <a:noFill/>
      <a:round/>
    </a:ln>
    <a:effectLst/>
  </c:spPr>
  <c:txPr>
    <a:bodyPr/>
    <a:lstStyle/>
    <a:p>
      <a:pPr>
        <a:defRPr/>
      </a:pPr>
      <a:endParaRPr lang="ru-RU"/>
    </a:p>
  </c:txPr>
  <c:externalData r:id="rId1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0.24728376032094529"/>
          <c:y val="4.1178780164856606E-2"/>
          <c:w val="0.73327302271042893"/>
          <c:h val="0.9176424396702868"/>
        </c:manualLayout>
      </c:layout>
      <c:barChart>
        <c:barDir val="bar"/>
        <c:grouping val="clustered"/>
        <c:varyColors val="0"/>
        <c:ser>
          <c:idx val="0"/>
          <c:order val="0"/>
          <c:spPr>
            <a:solidFill>
              <a:schemeClr val="accent6">
                <a:lumMod val="60000"/>
                <a:lumOff val="40000"/>
              </a:schemeClr>
            </a:solidFill>
            <a:ln>
              <a:solidFill>
                <a:schemeClr val="accent6">
                  <a:lumMod val="75000"/>
                </a:schemeClr>
              </a:solidFill>
            </a:ln>
            <a:effectLst/>
          </c:spPr>
          <c:invertIfNegative val="0"/>
          <c:dLbls>
            <c:spPr>
              <a:noFill/>
              <a:ln w="25400">
                <a:noFill/>
              </a:ln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1" i="0" u="none" strike="noStrike" kern="1200" baseline="0">
                    <a:solidFill>
                      <a:sysClr val="windowText" lastClr="000000"/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0"/>
              </c:ext>
            </c:extLst>
          </c:dLbls>
          <c:cat>
            <c:strRef>
              <c:f>'кр влож  (КЫРГ)'!$M$311:$M$318</c:f>
              <c:strCache>
                <c:ptCount val="8"/>
                <c:pt idx="0">
                  <c:v>Соода</c:v>
                </c:pt>
                <c:pt idx="1">
                  <c:v>Айыл чарба</c:v>
                </c:pt>
                <c:pt idx="2">
                  <c:v>Башкалар</c:v>
                </c:pt>
                <c:pt idx="3">
                  <c:v>Ипотека</c:v>
                </c:pt>
                <c:pt idx="4">
                  <c:v>Керектөөчү  кредиттер</c:v>
                </c:pt>
                <c:pt idx="5">
                  <c:v>Өнөр жай</c:v>
                </c:pt>
                <c:pt idx="6">
                  <c:v>Курулуш</c:v>
                </c:pt>
                <c:pt idx="7">
                  <c:v>Транспорт жана байланыш</c:v>
                </c:pt>
              </c:strCache>
            </c:strRef>
          </c:cat>
          <c:val>
            <c:numRef>
              <c:f>'кр влож  (КЫРГ)'!$N$311:$N$318</c:f>
              <c:numCache>
                <c:formatCode>0.0</c:formatCode>
                <c:ptCount val="8"/>
                <c:pt idx="0">
                  <c:v>25.6</c:v>
                </c:pt>
                <c:pt idx="1">
                  <c:v>18.8</c:v>
                </c:pt>
                <c:pt idx="2">
                  <c:v>14.2</c:v>
                </c:pt>
                <c:pt idx="3">
                  <c:v>10.7</c:v>
                </c:pt>
                <c:pt idx="4">
                  <c:v>10.3</c:v>
                </c:pt>
                <c:pt idx="5">
                  <c:v>9.3000000000000007</c:v>
                </c:pt>
                <c:pt idx="6">
                  <c:v>8.6999999999999993</c:v>
                </c:pt>
                <c:pt idx="7">
                  <c:v>2.4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01"/>
        <c:axId val="224948616"/>
        <c:axId val="224954104"/>
      </c:barChart>
      <c:catAx>
        <c:axId val="224948616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00" b="0" i="0" u="none" strike="noStrike" kern="1200" baseline="0">
                <a:solidFill>
                  <a:sysClr val="windowText" lastClr="000000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ru-RU"/>
          </a:p>
        </c:txPr>
        <c:crossAx val="224954104"/>
        <c:crosses val="autoZero"/>
        <c:auto val="1"/>
        <c:lblAlgn val="ctr"/>
        <c:lblOffset val="100"/>
        <c:noMultiLvlLbl val="0"/>
      </c:catAx>
      <c:valAx>
        <c:axId val="224954104"/>
        <c:scaling>
          <c:orientation val="minMax"/>
        </c:scaling>
        <c:delete val="1"/>
        <c:axPos val="b"/>
        <c:numFmt formatCode="0.0" sourceLinked="1"/>
        <c:majorTickMark val="out"/>
        <c:minorTickMark val="none"/>
        <c:tickLblPos val="nextTo"/>
        <c:crossAx val="224948616"/>
        <c:crosses val="autoZero"/>
        <c:crossBetween val="between"/>
      </c:valAx>
      <c:spPr>
        <a:noFill/>
        <a:ln w="25400">
          <a:noFill/>
        </a:ln>
      </c:spPr>
    </c:plotArea>
    <c:plotVisOnly val="1"/>
    <c:dispBlanksAs val="gap"/>
    <c:showDLblsOverMax val="0"/>
  </c:chart>
  <c:spPr>
    <a:solidFill>
      <a:schemeClr val="bg1"/>
    </a:solidFill>
    <a:ln w="9525" cap="flat" cmpd="sng" algn="ctr">
      <a:noFill/>
      <a:round/>
    </a:ln>
    <a:effectLst/>
  </c:spPr>
  <c:txPr>
    <a:bodyPr/>
    <a:lstStyle/>
    <a:p>
      <a:pPr>
        <a:defRPr/>
      </a:pPr>
      <a:endParaRPr lang="ru-RU"/>
    </a:p>
  </c:txPr>
  <c:externalData r:id="rId1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bar"/>
        <c:grouping val="clustered"/>
        <c:varyColors val="0"/>
        <c:dLbls>
          <c:showLegendKey val="0"/>
          <c:showVal val="0"/>
          <c:showCatName val="0"/>
          <c:showSerName val="0"/>
          <c:showPercent val="0"/>
          <c:showBubbleSize val="0"/>
        </c:dLbls>
        <c:gapWidth val="131"/>
        <c:overlap val="4"/>
        <c:axId val="224954888"/>
        <c:axId val="224948224"/>
      </c:barChart>
      <c:catAx>
        <c:axId val="224954888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ysClr val="windowText" lastClr="000000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ru-RU"/>
          </a:p>
        </c:txPr>
        <c:crossAx val="224948224"/>
        <c:crosses val="autoZero"/>
        <c:auto val="1"/>
        <c:lblAlgn val="ctr"/>
        <c:lblOffset val="100"/>
        <c:noMultiLvlLbl val="0"/>
      </c:catAx>
      <c:valAx>
        <c:axId val="224948224"/>
        <c:scaling>
          <c:orientation val="minMax"/>
        </c:scaling>
        <c:delete val="1"/>
        <c:axPos val="b"/>
        <c:numFmt formatCode="0.0" sourceLinked="1"/>
        <c:majorTickMark val="none"/>
        <c:minorTickMark val="none"/>
        <c:tickLblPos val="nextTo"/>
        <c:crossAx val="224954888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0.24415483865701867"/>
          <c:y val="4.3668709228601783E-2"/>
          <c:w val="0.73548362083867391"/>
          <c:h val="0.91266258154279645"/>
        </c:manualLayout>
      </c:layout>
      <c:barChart>
        <c:barDir val="bar"/>
        <c:grouping val="clustered"/>
        <c:varyColors val="0"/>
        <c:ser>
          <c:idx val="0"/>
          <c:order val="0"/>
          <c:spPr>
            <a:solidFill>
              <a:schemeClr val="accent6">
                <a:lumMod val="60000"/>
                <a:lumOff val="40000"/>
              </a:schemeClr>
            </a:solidFill>
            <a:ln>
              <a:solidFill>
                <a:schemeClr val="accent6">
                  <a:lumMod val="75000"/>
                </a:schemeClr>
              </a:solidFill>
            </a:ln>
            <a:effectLst/>
          </c:spPr>
          <c:invertIfNegative val="0"/>
          <c:dLbls>
            <c:spPr>
              <a:noFill/>
              <a:ln w="25400">
                <a:noFill/>
              </a:ln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0"/>
              </c:ext>
            </c:extLst>
          </c:dLbls>
          <c:cat>
            <c:strRef>
              <c:f>'кр влож  (КЫРГ)'!$M$332:$M$339</c:f>
              <c:strCache>
                <c:ptCount val="8"/>
                <c:pt idx="0">
                  <c:v>Керектөөчү  кредиттер</c:v>
                </c:pt>
                <c:pt idx="1">
                  <c:v>Айыл чарба</c:v>
                </c:pt>
                <c:pt idx="2">
                  <c:v>Башкалар</c:v>
                </c:pt>
                <c:pt idx="3">
                  <c:v>Соода</c:v>
                </c:pt>
                <c:pt idx="4">
                  <c:v>Курулуш</c:v>
                </c:pt>
                <c:pt idx="5">
                  <c:v>Транспорт жана байланыш</c:v>
                </c:pt>
                <c:pt idx="6">
                  <c:v>Ипотека </c:v>
                </c:pt>
                <c:pt idx="7">
                  <c:v>Өнөр жай</c:v>
                </c:pt>
              </c:strCache>
            </c:strRef>
          </c:cat>
          <c:val>
            <c:numRef>
              <c:f>'кр влож  (КЫРГ)'!$N$332:$N$339</c:f>
              <c:numCache>
                <c:formatCode>0.0</c:formatCode>
                <c:ptCount val="8"/>
                <c:pt idx="0">
                  <c:v>29.4</c:v>
                </c:pt>
                <c:pt idx="1">
                  <c:v>27.9</c:v>
                </c:pt>
                <c:pt idx="2">
                  <c:v>14.4</c:v>
                </c:pt>
                <c:pt idx="3">
                  <c:v>12.2</c:v>
                </c:pt>
                <c:pt idx="4">
                  <c:v>8.9</c:v>
                </c:pt>
                <c:pt idx="5">
                  <c:v>2.6</c:v>
                </c:pt>
                <c:pt idx="6">
                  <c:v>2.4</c:v>
                </c:pt>
                <c:pt idx="7">
                  <c:v>2.2000000000000002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31"/>
        <c:overlap val="4"/>
        <c:axId val="224949792"/>
        <c:axId val="224957240"/>
      </c:barChart>
      <c:catAx>
        <c:axId val="224949792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00" b="0" i="0" u="none" strike="noStrike" kern="1200" baseline="0">
                <a:solidFill>
                  <a:sysClr val="windowText" lastClr="000000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ru-RU"/>
          </a:p>
        </c:txPr>
        <c:crossAx val="224957240"/>
        <c:crosses val="autoZero"/>
        <c:auto val="1"/>
        <c:lblAlgn val="ctr"/>
        <c:lblOffset val="100"/>
        <c:noMultiLvlLbl val="0"/>
      </c:catAx>
      <c:valAx>
        <c:axId val="224957240"/>
        <c:scaling>
          <c:orientation val="minMax"/>
        </c:scaling>
        <c:delete val="1"/>
        <c:axPos val="b"/>
        <c:numFmt formatCode="0.0" sourceLinked="1"/>
        <c:majorTickMark val="out"/>
        <c:minorTickMark val="none"/>
        <c:tickLblPos val="nextTo"/>
        <c:crossAx val="224949792"/>
        <c:crosses val="autoZero"/>
        <c:crossBetween val="between"/>
      </c:valAx>
      <c:spPr>
        <a:noFill/>
        <a:ln w="25400">
          <a:noFill/>
        </a:ln>
      </c:spPr>
    </c:plotArea>
    <c:plotVisOnly val="1"/>
    <c:dispBlanksAs val="gap"/>
    <c:showDLblsOverMax val="0"/>
  </c:chart>
  <c:spPr>
    <a:solidFill>
      <a:schemeClr val="bg1"/>
    </a:solidFill>
    <a:ln w="9525" cap="flat" cmpd="sng" algn="ctr">
      <a:noFill/>
      <a:round/>
    </a:ln>
    <a:effectLst/>
  </c:spPr>
  <c:txPr>
    <a:bodyPr/>
    <a:lstStyle/>
    <a:p>
      <a:pPr>
        <a:defRPr/>
      </a:pPr>
      <a:endParaRPr lang="ru-RU"/>
    </a:p>
  </c:txPr>
  <c:externalData r:id="rId1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6247" cy="495134"/>
          </a:xfrm>
          <a:prstGeom prst="rect">
            <a:avLst/>
          </a:prstGeom>
        </p:spPr>
        <p:txBody>
          <a:bodyPr vert="horz" lIns="91536" tIns="45769" rIns="91536" bIns="45769" rtlCol="0"/>
          <a:lstStyle>
            <a:lvl1pPr algn="l" eaLnBrk="1" hangingPunct="1">
              <a:defRPr sz="120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quarter" idx="1"/>
          </p:nvPr>
        </p:nvSpPr>
        <p:spPr>
          <a:xfrm>
            <a:off x="3849826" y="0"/>
            <a:ext cx="2946246" cy="495134"/>
          </a:xfrm>
          <a:prstGeom prst="rect">
            <a:avLst/>
          </a:prstGeom>
        </p:spPr>
        <p:txBody>
          <a:bodyPr vert="horz" lIns="91536" tIns="45769" rIns="91536" bIns="45769" rtlCol="0"/>
          <a:lstStyle>
            <a:lvl1pPr algn="r" eaLnBrk="1" hangingPunct="1">
              <a:defRPr sz="120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08BAE4D1-B24E-407F-A436-C036A7E2E030}" type="datetimeFigureOut">
              <a:rPr lang="ru-RU"/>
              <a:pPr>
                <a:defRPr/>
              </a:pPr>
              <a:t>10.05.2021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2"/>
          </p:nvPr>
        </p:nvSpPr>
        <p:spPr>
          <a:xfrm>
            <a:off x="0" y="9429907"/>
            <a:ext cx="2946247" cy="495134"/>
          </a:xfrm>
          <a:prstGeom prst="rect">
            <a:avLst/>
          </a:prstGeom>
        </p:spPr>
        <p:txBody>
          <a:bodyPr vert="horz" lIns="91536" tIns="45769" rIns="91536" bIns="45769" rtlCol="0" anchor="b"/>
          <a:lstStyle>
            <a:lvl1pPr algn="l" eaLnBrk="1" hangingPunct="1">
              <a:defRPr sz="120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3"/>
          </p:nvPr>
        </p:nvSpPr>
        <p:spPr>
          <a:xfrm>
            <a:off x="3849826" y="9429907"/>
            <a:ext cx="2946246" cy="495134"/>
          </a:xfrm>
          <a:prstGeom prst="rect">
            <a:avLst/>
          </a:prstGeom>
        </p:spPr>
        <p:txBody>
          <a:bodyPr vert="horz" wrap="square" lIns="91536" tIns="45769" rIns="91536" bIns="45769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 smtClean="0"/>
            </a:lvl1pPr>
          </a:lstStyle>
          <a:p>
            <a:pPr>
              <a:defRPr/>
            </a:pPr>
            <a:fld id="{62466E51-D5E8-46F3-9CF8-A4E89344EAB8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131633413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46247" cy="49513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536" tIns="45769" rIns="91536" bIns="45769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200" b="0">
                <a:latin typeface="Arial" charset="0"/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49826" y="0"/>
            <a:ext cx="2946246" cy="49513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536" tIns="45769" rIns="91536" bIns="45769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200" b="0">
                <a:latin typeface="Arial" charset="0"/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8196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919163" y="746125"/>
            <a:ext cx="4960937" cy="37211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077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0890" y="4714953"/>
            <a:ext cx="5435896" cy="446578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536" tIns="45769" rIns="91536" bIns="45769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noProof="0" smtClean="0"/>
              <a:t>Click to edit Master text styles</a:t>
            </a:r>
          </a:p>
          <a:p>
            <a:pPr lvl="1"/>
            <a:r>
              <a:rPr lang="ru-RU" noProof="0" smtClean="0"/>
              <a:t>Second level</a:t>
            </a:r>
          </a:p>
          <a:p>
            <a:pPr lvl="2"/>
            <a:r>
              <a:rPr lang="ru-RU" noProof="0" smtClean="0"/>
              <a:t>Third level</a:t>
            </a:r>
          </a:p>
          <a:p>
            <a:pPr lvl="3"/>
            <a:r>
              <a:rPr lang="ru-RU" noProof="0" smtClean="0"/>
              <a:t>Fourth level</a:t>
            </a:r>
          </a:p>
          <a:p>
            <a:pPr lvl="4"/>
            <a:r>
              <a:rPr lang="ru-RU" noProof="0" smtClean="0"/>
              <a:t>Fifth level</a:t>
            </a:r>
          </a:p>
        </p:txBody>
      </p:sp>
      <p:sp>
        <p:nvSpPr>
          <p:cNvPr id="3078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429907"/>
            <a:ext cx="2946247" cy="49513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536" tIns="45769" rIns="91536" bIns="45769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1200" b="0">
                <a:latin typeface="Arial" charset="0"/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079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49826" y="9429907"/>
            <a:ext cx="2946246" cy="49513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536" tIns="45769" rIns="91536" bIns="45769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 b="0" smtClean="0"/>
            </a:lvl1pPr>
          </a:lstStyle>
          <a:p>
            <a:pPr>
              <a:defRPr/>
            </a:pPr>
            <a:fld id="{D8B9F9B1-CB0C-495E-874D-F64E758C2571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2556825933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E0244FF9-7106-4B0C-957D-9CF39ABA9901}" type="datetimeFigureOut">
              <a:rPr lang="ru-RU" altLang="ru-RU" smtClean="0"/>
              <a:pPr>
                <a:defRPr/>
              </a:pPr>
              <a:t>10.05.2021</a:t>
            </a:fld>
            <a:endParaRPr lang="ru-RU" alt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 alt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AD63124-6979-4E5D-8F9B-7B33620166C0}" type="slidenum">
              <a:rPr lang="ru-RU" altLang="ru-RU" smtClean="0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671883416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B663E7E7-E71D-4FC9-B419-577C760DB4C7}" type="datetimeFigureOut">
              <a:rPr lang="ru-RU" altLang="ru-RU" smtClean="0"/>
              <a:pPr>
                <a:defRPr/>
              </a:pPr>
              <a:t>10.05.2021</a:t>
            </a:fld>
            <a:endParaRPr lang="ru-RU" alt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 alt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82DA04E-F3B3-4F61-896D-6585468D29AE}" type="slidenum">
              <a:rPr lang="ru-RU" altLang="ru-RU" smtClean="0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700913241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F65A1798-480A-47BE-B489-1F51BE577D69}" type="datetimeFigureOut">
              <a:rPr lang="ru-RU" altLang="ru-RU" smtClean="0"/>
              <a:pPr>
                <a:defRPr/>
              </a:pPr>
              <a:t>10.05.2021</a:t>
            </a:fld>
            <a:endParaRPr lang="ru-RU" alt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 alt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52C8ABD-CC13-4E35-9A36-515D96ED1496}" type="slidenum">
              <a:rPr lang="ru-RU" altLang="ru-RU" smtClean="0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2207704533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46A0601B-F43C-43D2-BD19-DBEFE29B39CF}" type="datetimeFigureOut">
              <a:rPr lang="ru-RU" altLang="ru-RU" smtClean="0"/>
              <a:pPr>
                <a:defRPr/>
              </a:pPr>
              <a:t>10.05.2021</a:t>
            </a:fld>
            <a:endParaRPr lang="ru-RU" alt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 alt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ABE41EF-14D7-41F5-AD8F-2EF52CEA0992}" type="slidenum">
              <a:rPr lang="ru-RU" altLang="ru-RU" smtClean="0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2951254295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523C634E-D59B-4384-941F-3FF551528039}" type="datetimeFigureOut">
              <a:rPr lang="ru-RU" altLang="ru-RU" smtClean="0"/>
              <a:pPr>
                <a:defRPr/>
              </a:pPr>
              <a:t>10.05.2021</a:t>
            </a:fld>
            <a:endParaRPr lang="ru-RU" alt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 alt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93AF802-0749-4D32-999A-D84A45788B76}" type="slidenum">
              <a:rPr lang="ru-RU" altLang="ru-RU" smtClean="0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3578854406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8A47F4FB-553C-4245-8076-D3D4CAE4A598}" type="datetimeFigureOut">
              <a:rPr lang="ru-RU" altLang="ru-RU" smtClean="0"/>
              <a:pPr>
                <a:defRPr/>
              </a:pPr>
              <a:t>10.05.2021</a:t>
            </a:fld>
            <a:endParaRPr lang="ru-RU" alt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 alt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D5686FA-6EF4-482A-BE88-91ABCD888041}" type="slidenum">
              <a:rPr lang="ru-RU" altLang="ru-RU" smtClean="0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642609247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84D3F310-C185-46AD-8D92-0D51B9537B12}" type="datetimeFigureOut">
              <a:rPr lang="ru-RU" altLang="ru-RU" smtClean="0"/>
              <a:pPr>
                <a:defRPr/>
              </a:pPr>
              <a:t>10.05.2021</a:t>
            </a:fld>
            <a:endParaRPr lang="ru-RU" alt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 alt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4E13DC8-8536-4C2C-BBDE-C9AA499ACD1E}" type="slidenum">
              <a:rPr lang="ru-RU" altLang="ru-RU" smtClean="0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3099819939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3154C7BC-F127-4F17-9E5E-B26BFA72BE34}" type="datetimeFigureOut">
              <a:rPr lang="ru-RU" altLang="ru-RU" smtClean="0"/>
              <a:pPr>
                <a:defRPr/>
              </a:pPr>
              <a:t>10.05.2021</a:t>
            </a:fld>
            <a:endParaRPr lang="ru-RU" alt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 alt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E0A0AEA-516A-4B8A-8A5D-8C7F52CDA3F9}" type="slidenum">
              <a:rPr lang="ru-RU" altLang="ru-RU" smtClean="0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2630500216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F846D43C-87BE-4BBB-AB1C-6F4AECB3A88D}" type="datetimeFigureOut">
              <a:rPr lang="ru-RU" altLang="ru-RU" smtClean="0"/>
              <a:pPr>
                <a:defRPr/>
              </a:pPr>
              <a:t>10.05.2021</a:t>
            </a:fld>
            <a:endParaRPr lang="ru-RU" alt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 alt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F8BB1C4-766B-4E43-83BE-411E31FCB322}" type="slidenum">
              <a:rPr lang="ru-RU" altLang="ru-RU" smtClean="0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209145932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C5C7887A-8EF7-4099-9103-E2BFC85AFD80}" type="datetimeFigureOut">
              <a:rPr lang="ru-RU" altLang="ru-RU" smtClean="0"/>
              <a:pPr>
                <a:defRPr/>
              </a:pPr>
              <a:t>10.05.2021</a:t>
            </a:fld>
            <a:endParaRPr lang="ru-RU" alt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 alt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43CDEC4-E253-4DA2-83A8-D7AAA9F6EBD1}" type="slidenum">
              <a:rPr lang="ru-RU" altLang="ru-RU" smtClean="0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3049829807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BC908578-FBA1-497E-BD26-5BDFCE16571A}" type="datetimeFigureOut">
              <a:rPr lang="ru-RU" altLang="ru-RU" smtClean="0"/>
              <a:pPr>
                <a:defRPr/>
              </a:pPr>
              <a:t>10.05.2021</a:t>
            </a:fld>
            <a:endParaRPr lang="ru-RU" alt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 alt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B8B1D4E-509E-4C3E-A541-B1C44F115D00}" type="slidenum">
              <a:rPr lang="ru-RU" altLang="ru-RU" smtClean="0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171017819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0A0C6186-7611-480F-A0F4-24999665FAF4}" type="datetimeFigureOut">
              <a:rPr lang="ru-RU" altLang="ru-RU" smtClean="0"/>
              <a:pPr>
                <a:defRPr/>
              </a:pPr>
              <a:t>10.05.2021</a:t>
            </a:fld>
            <a:endParaRPr lang="ru-RU" alt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endParaRPr lang="ru-RU" alt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0B642577-4283-4A5C-9527-7E3B029A7749}" type="slidenum">
              <a:rPr lang="ru-RU" altLang="ru-RU" smtClean="0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236112736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75" r:id="rId1"/>
    <p:sldLayoutId id="2147483876" r:id="rId2"/>
    <p:sldLayoutId id="2147483877" r:id="rId3"/>
    <p:sldLayoutId id="2147483878" r:id="rId4"/>
    <p:sldLayoutId id="2147483879" r:id="rId5"/>
    <p:sldLayoutId id="2147483880" r:id="rId6"/>
    <p:sldLayoutId id="2147483881" r:id="rId7"/>
    <p:sldLayoutId id="2147483882" r:id="rId8"/>
    <p:sldLayoutId id="2147483883" r:id="rId9"/>
    <p:sldLayoutId id="2147483884" r:id="rId10"/>
    <p:sldLayoutId id="2147483885" r:id="rId11"/>
  </p:sldLayoutIdLst>
  <p:transition>
    <p:fade/>
  </p:transition>
  <p:timing>
    <p:tnLst>
      <p:par>
        <p:cTn id="1" dur="indefinite" restart="never" nodeType="tmRoot"/>
      </p:par>
    </p:tnLst>
  </p:timing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.jpeg"/><Relationship Id="rId4" Type="http://schemas.openxmlformats.org/officeDocument/2006/relationships/chart" Target="../charts/chart1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jpeg"/><Relationship Id="rId3" Type="http://schemas.openxmlformats.org/officeDocument/2006/relationships/chart" Target="../charts/chart3.xml"/><Relationship Id="rId7" Type="http://schemas.openxmlformats.org/officeDocument/2006/relationships/chart" Target="../charts/chart5.xml"/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Relationship Id="rId6" Type="http://schemas.openxmlformats.org/officeDocument/2006/relationships/chart" Target="../charts/chart4.xml"/><Relationship Id="rId5" Type="http://schemas.openxmlformats.org/officeDocument/2006/relationships/image" Target="../media/image3.png"/><Relationship Id="rId4" Type="http://schemas.openxmlformats.org/officeDocument/2006/relationships/image" Target="../media/image1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chart" Target="../charts/chart6.xml"/><Relationship Id="rId1" Type="http://schemas.openxmlformats.org/officeDocument/2006/relationships/slideLayout" Target="../slideLayouts/slideLayout2.xml"/><Relationship Id="rId6" Type="http://schemas.openxmlformats.org/officeDocument/2006/relationships/chart" Target="../charts/chart7.xml"/><Relationship Id="rId5" Type="http://schemas.openxmlformats.org/officeDocument/2006/relationships/image" Target="../media/image6.jpeg"/><Relationship Id="rId4" Type="http://schemas.openxmlformats.org/officeDocument/2006/relationships/image" Target="../media/image3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4" name="Rectangle 10"/>
          <p:cNvSpPr>
            <a:spLocks/>
          </p:cNvSpPr>
          <p:nvPr/>
        </p:nvSpPr>
        <p:spPr bwMode="auto">
          <a:xfrm>
            <a:off x="1447800" y="213519"/>
            <a:ext cx="7543800" cy="100568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/>
            <a:endParaRPr lang="ru-RU" altLang="ru-RU" sz="4600" b="0">
              <a:solidFill>
                <a:schemeClr val="bg1"/>
              </a:solidFill>
            </a:endParaRPr>
          </a:p>
        </p:txBody>
      </p:sp>
      <p:sp>
        <p:nvSpPr>
          <p:cNvPr id="10246" name="WordArt 13"/>
          <p:cNvSpPr>
            <a:spLocks noChangeArrowheads="1" noChangeShapeType="1" noTextEdit="1"/>
          </p:cNvSpPr>
          <p:nvPr/>
        </p:nvSpPr>
        <p:spPr bwMode="auto">
          <a:xfrm>
            <a:off x="304800" y="1981200"/>
            <a:ext cx="8534399" cy="274320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49766"/>
              </a:avLst>
            </a:prstTxWarp>
          </a:bodyPr>
          <a:lstStyle/>
          <a:p>
            <a:pPr algn="ctr" eaLnBrk="1" hangingPunct="1">
              <a:spcBef>
                <a:spcPct val="20000"/>
              </a:spcBef>
            </a:pPr>
            <a:r>
              <a:rPr lang="ru-RU" sz="3200" dirty="0" smtClean="0">
                <a:cs typeface="+mn-cs"/>
              </a:rPr>
              <a:t>2020-жылдагы </a:t>
            </a:r>
            <a:r>
              <a:rPr lang="ru-RU" sz="3200" dirty="0" err="1">
                <a:cs typeface="+mn-cs"/>
              </a:rPr>
              <a:t>коммерциялык</a:t>
            </a:r>
            <a:r>
              <a:rPr lang="ru-RU" sz="3200" dirty="0">
                <a:cs typeface="+mn-cs"/>
              </a:rPr>
              <a:t> </a:t>
            </a:r>
            <a:r>
              <a:rPr lang="ru-RU" sz="3200" dirty="0" err="1">
                <a:cs typeface="+mn-cs"/>
              </a:rPr>
              <a:t>банктардын</a:t>
            </a:r>
            <a:r>
              <a:rPr lang="ru-RU" sz="3200" dirty="0">
                <a:cs typeface="+mn-cs"/>
              </a:rPr>
              <a:t> </a:t>
            </a:r>
            <a:r>
              <a:rPr lang="ru-RU" sz="3200" dirty="0" err="1">
                <a:cs typeface="+mn-cs"/>
              </a:rPr>
              <a:t>жана</a:t>
            </a:r>
            <a:endParaRPr lang="ru-RU" sz="3200" dirty="0">
              <a:cs typeface="+mn-cs"/>
            </a:endParaRPr>
          </a:p>
          <a:p>
            <a:pPr algn="ctr" eaLnBrk="1" hangingPunct="1">
              <a:spcBef>
                <a:spcPct val="20000"/>
              </a:spcBef>
            </a:pPr>
            <a:r>
              <a:rPr lang="ru-RU" sz="3200" dirty="0">
                <a:cs typeface="+mn-cs"/>
              </a:rPr>
              <a:t> </a:t>
            </a:r>
            <a:r>
              <a:rPr lang="ru-RU" sz="3200" dirty="0" err="1">
                <a:cs typeface="+mn-cs"/>
              </a:rPr>
              <a:t>банктык</a:t>
            </a:r>
            <a:r>
              <a:rPr lang="ru-RU" sz="3200" dirty="0">
                <a:cs typeface="+mn-cs"/>
              </a:rPr>
              <a:t> </a:t>
            </a:r>
            <a:r>
              <a:rPr lang="ru-RU" sz="3200" dirty="0" err="1">
                <a:cs typeface="+mn-cs"/>
              </a:rPr>
              <a:t>эмес</a:t>
            </a:r>
            <a:r>
              <a:rPr lang="ru-RU" sz="3200" dirty="0">
                <a:cs typeface="+mn-cs"/>
              </a:rPr>
              <a:t> </a:t>
            </a:r>
            <a:r>
              <a:rPr lang="ru-RU" sz="3200" dirty="0" err="1">
                <a:cs typeface="+mn-cs"/>
              </a:rPr>
              <a:t>финансылык-кредиттик</a:t>
            </a:r>
            <a:r>
              <a:rPr lang="ru-RU" sz="3200" dirty="0">
                <a:cs typeface="+mn-cs"/>
              </a:rPr>
              <a:t> </a:t>
            </a:r>
            <a:r>
              <a:rPr lang="ru-RU" sz="3200" dirty="0" err="1">
                <a:cs typeface="+mn-cs"/>
              </a:rPr>
              <a:t>уюмдардын</a:t>
            </a:r>
            <a:endParaRPr lang="ru-RU" sz="3200" dirty="0">
              <a:cs typeface="+mn-cs"/>
            </a:endParaRPr>
          </a:p>
          <a:p>
            <a:pPr algn="ctr" eaLnBrk="1" hangingPunct="1">
              <a:spcBef>
                <a:spcPct val="20000"/>
              </a:spcBef>
            </a:pPr>
            <a:r>
              <a:rPr lang="ru-RU" sz="3200" dirty="0">
                <a:cs typeface="+mn-cs"/>
              </a:rPr>
              <a:t> </a:t>
            </a:r>
            <a:r>
              <a:rPr lang="ru-RU" sz="3200" dirty="0" err="1">
                <a:cs typeface="+mn-cs"/>
              </a:rPr>
              <a:t>ишмердигинин</a:t>
            </a:r>
            <a:r>
              <a:rPr lang="ru-RU" sz="3200" dirty="0">
                <a:cs typeface="+mn-cs"/>
              </a:rPr>
              <a:t> </a:t>
            </a:r>
            <a:r>
              <a:rPr lang="ru-RU" sz="3200" dirty="0" err="1">
                <a:cs typeface="+mn-cs"/>
              </a:rPr>
              <a:t>к</a:t>
            </a:r>
            <a:r>
              <a:rPr lang="ru-RU" altLang="ru-RU" sz="3200" dirty="0" err="1">
                <a:cs typeface="+mn-cs"/>
              </a:rPr>
              <a:t>ө</a:t>
            </a:r>
            <a:r>
              <a:rPr lang="ky-KG" sz="3200" dirty="0">
                <a:cs typeface="+mn-cs"/>
              </a:rPr>
              <a:t>рс</a:t>
            </a:r>
            <a:r>
              <a:rPr lang="ru-RU" altLang="ru-RU" sz="3200" dirty="0">
                <a:cs typeface="+mn-cs"/>
              </a:rPr>
              <a:t>ө</a:t>
            </a:r>
            <a:r>
              <a:rPr lang="ky-KG" sz="3200" dirty="0">
                <a:cs typeface="+mn-cs"/>
              </a:rPr>
              <a:t>тк</a:t>
            </a:r>
            <a:r>
              <a:rPr lang="ru-RU" altLang="ru-RU" sz="3200" dirty="0">
                <a:cs typeface="+mn-cs"/>
              </a:rPr>
              <a:t>ү</a:t>
            </a:r>
            <a:r>
              <a:rPr lang="ky-KG" sz="3200" dirty="0">
                <a:cs typeface="+mn-cs"/>
              </a:rPr>
              <a:t>чт</a:t>
            </a:r>
            <a:r>
              <a:rPr lang="ru-RU" altLang="ru-RU" sz="3200" dirty="0">
                <a:cs typeface="+mn-cs"/>
              </a:rPr>
              <a:t>ө</a:t>
            </a:r>
            <a:r>
              <a:rPr lang="ky-KG" sz="3200" dirty="0">
                <a:cs typeface="+mn-cs"/>
              </a:rPr>
              <a:t>р</a:t>
            </a:r>
            <a:r>
              <a:rPr lang="ru-RU" altLang="ru-RU" sz="3200" dirty="0">
                <a:cs typeface="+mn-cs"/>
              </a:rPr>
              <a:t>ү</a:t>
            </a:r>
            <a:r>
              <a:rPr lang="ru-RU" sz="3200" dirty="0">
                <a:cs typeface="+mn-cs"/>
              </a:rPr>
              <a:t> (БФКУ) </a:t>
            </a:r>
          </a:p>
        </p:txBody>
      </p:sp>
      <p:sp>
        <p:nvSpPr>
          <p:cNvPr id="10247" name="WordArt 16"/>
          <p:cNvSpPr>
            <a:spLocks noChangeArrowheads="1" noChangeShapeType="1" noTextEdit="1"/>
          </p:cNvSpPr>
          <p:nvPr/>
        </p:nvSpPr>
        <p:spPr bwMode="auto">
          <a:xfrm>
            <a:off x="3200400" y="5486400"/>
            <a:ext cx="2590799" cy="106680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endParaRPr lang="ru-RU" sz="2000" i="1" kern="10" dirty="0">
              <a:ln w="9525">
                <a:solidFill>
                  <a:schemeClr val="bg1"/>
                </a:solidFill>
                <a:round/>
                <a:headEnd/>
                <a:tailEnd/>
              </a:ln>
              <a:solidFill>
                <a:srgbClr val="333333"/>
              </a:solidFill>
              <a:latin typeface="Arial Black" panose="020B0A04020102020204" pitchFamily="34" charset="0"/>
            </a:endParaRPr>
          </a:p>
        </p:txBody>
      </p:sp>
      <p:pic>
        <p:nvPicPr>
          <p:cNvPr id="7" name="Picture 19" descr="7oblastif-01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6725" y="260350"/>
            <a:ext cx="792163" cy="7445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2362200" y="5486400"/>
            <a:ext cx="4267200" cy="9144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Бишкек ш.</a:t>
            </a:r>
          </a:p>
          <a:p>
            <a:pPr algn="ctr"/>
            <a:r>
              <a:rPr lang="ru-RU" sz="14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2021-жылдын 12-майы</a:t>
            </a:r>
          </a:p>
          <a:p>
            <a:pPr algn="ctr">
              <a:defRPr/>
            </a:pPr>
            <a:r>
              <a:rPr lang="ru-RU" sz="14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Финансы </a:t>
            </a:r>
            <a:r>
              <a:rPr lang="ru-RU" sz="1400" dirty="0" err="1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статистикасы</a:t>
            </a:r>
            <a:r>
              <a:rPr lang="ru-RU" sz="14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4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бөлүмү</a:t>
            </a:r>
            <a:endParaRPr lang="ru-RU" sz="14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WordArt 11"/>
          <p:cNvSpPr>
            <a:spLocks noChangeArrowheads="1" noChangeShapeType="1" noTextEdit="1"/>
          </p:cNvSpPr>
          <p:nvPr/>
        </p:nvSpPr>
        <p:spPr bwMode="auto">
          <a:xfrm>
            <a:off x="1524000" y="228600"/>
            <a:ext cx="6743700" cy="83820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endParaRPr lang="ru-RU" sz="2800" kern="10" dirty="0">
              <a:ln w="9525">
                <a:solidFill>
                  <a:schemeClr val="bg1"/>
                </a:solidFill>
                <a:round/>
                <a:headEnd/>
                <a:tailEnd/>
              </a:ln>
              <a:solidFill>
                <a:srgbClr val="333333"/>
              </a:solidFill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1295400" y="265113"/>
            <a:ext cx="6172200" cy="9144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0" dirty="0" err="1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Кыргыз</a:t>
            </a:r>
            <a:r>
              <a:rPr lang="ru-RU" sz="2800" b="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800" b="0" dirty="0" err="1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Республикасынын</a:t>
            </a:r>
            <a:r>
              <a:rPr lang="ru-RU" sz="2800" b="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  <a:p>
            <a:pPr algn="ctr"/>
            <a:r>
              <a:rPr lang="ru-RU" sz="2800" b="0" dirty="0" err="1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Улуттук</a:t>
            </a:r>
            <a:r>
              <a:rPr lang="ru-RU" sz="2800" b="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статистика </a:t>
            </a:r>
            <a:r>
              <a:rPr lang="ru-RU" sz="2800" b="0" dirty="0" err="1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комитети</a:t>
            </a:r>
            <a:endParaRPr lang="ru-RU" sz="2800" b="0" dirty="0" smtClean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0" name="Рисунок 9" descr="95-летие ЗНАЧОК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64979" y="268923"/>
            <a:ext cx="842645" cy="88519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457200"/>
            <a:ext cx="6096000" cy="838200"/>
          </a:xfrm>
        </p:spPr>
        <p:txBody>
          <a:bodyPr>
            <a:normAutofit/>
          </a:bodyPr>
          <a:lstStyle/>
          <a:p>
            <a:r>
              <a:rPr lang="ru-RU" altLang="ru-RU" sz="28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Коммерциялык</a:t>
            </a:r>
            <a:r>
              <a:rPr lang="ru-RU" altLang="ru-RU" sz="28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altLang="ru-RU" sz="28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банктар</a:t>
            </a:r>
            <a:endParaRPr lang="ru-RU" altLang="ru-RU" sz="2800" b="1" dirty="0" smtClean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1075" name="Rectangle 3"/>
          <p:cNvSpPr>
            <a:spLocks noGrp="1" noChangeArrowheads="1"/>
          </p:cNvSpPr>
          <p:nvPr>
            <p:ph idx="1"/>
          </p:nvPr>
        </p:nvSpPr>
        <p:spPr>
          <a:xfrm>
            <a:off x="457200" y="1295401"/>
            <a:ext cx="8382000" cy="4648200"/>
          </a:xfrm>
        </p:spPr>
        <p:txBody>
          <a:bodyPr rtlCol="0">
            <a:normAutofit lnSpcReduction="10000"/>
          </a:bodyPr>
          <a:lstStyle/>
          <a:p>
            <a:pPr algn="just">
              <a:buFont typeface="Arial" panose="020B0604020202020204" pitchFamily="34" charset="0"/>
              <a:buChar char="-"/>
              <a:defRPr/>
            </a:pPr>
            <a:r>
              <a:rPr lang="ru-RU" altLang="ru-RU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2020-жылы </a:t>
            </a:r>
            <a:r>
              <a:rPr lang="ru-RU" altLang="ru-RU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республикада</a:t>
            </a:r>
            <a:r>
              <a:rPr lang="ru-RU" altLang="ru-RU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altLang="ru-RU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23 </a:t>
            </a:r>
            <a:r>
              <a:rPr lang="ru-RU" altLang="ru-RU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коммерциялык</a:t>
            </a:r>
            <a:r>
              <a:rPr lang="ru-RU" altLang="ru-RU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банк </a:t>
            </a:r>
            <a:r>
              <a:rPr lang="ru-RU" altLang="ru-RU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иш</a:t>
            </a:r>
            <a:r>
              <a:rPr lang="ru-RU" altLang="ru-RU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ky-KG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ж</a:t>
            </a:r>
            <a:r>
              <a:rPr lang="ru-RU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ү</a:t>
            </a:r>
            <a:r>
              <a:rPr lang="ky-KG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рг</a:t>
            </a:r>
            <a:r>
              <a:rPr lang="ru-RU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ү</a:t>
            </a:r>
            <a:r>
              <a:rPr lang="ky-KG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зд</a:t>
            </a:r>
            <a:r>
              <a:rPr lang="ru-RU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ү</a:t>
            </a:r>
            <a:r>
              <a:rPr lang="ru-RU" altLang="ru-RU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r>
              <a:rPr lang="ru-RU" altLang="ru-RU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Анын</a:t>
            </a:r>
            <a:r>
              <a:rPr lang="ru-RU" altLang="ru-RU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altLang="ru-RU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ичинен</a:t>
            </a:r>
            <a:r>
              <a:rPr lang="ru-RU" altLang="ru-RU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altLang="ru-RU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16 банк</a:t>
            </a:r>
            <a:r>
              <a:rPr lang="ru-RU" altLang="ru-RU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чет </a:t>
            </a:r>
            <a:r>
              <a:rPr lang="ru-RU" sz="2400" dirty="0">
                <a:latin typeface="Arial" panose="020B0604020202020204" pitchFamily="34" charset="0"/>
                <a:cs typeface="Arial" panose="020B0604020202020204" pitchFamily="34" charset="0"/>
              </a:rPr>
              <a:t>ө</a:t>
            </a:r>
            <a:r>
              <a:rPr lang="ky-KG" sz="2400" dirty="0">
                <a:latin typeface="Arial" panose="020B0604020202020204" pitchFamily="34" charset="0"/>
                <a:cs typeface="Arial" panose="020B0604020202020204" pitchFamily="34" charset="0"/>
              </a:rPr>
              <a:t>лк</a:t>
            </a:r>
            <a:r>
              <a:rPr lang="ru-RU" sz="2400" dirty="0">
                <a:latin typeface="Arial" panose="020B0604020202020204" pitchFamily="34" charset="0"/>
                <a:cs typeface="Arial" panose="020B0604020202020204" pitchFamily="34" charset="0"/>
              </a:rPr>
              <a:t>ө</a:t>
            </a:r>
            <a:r>
              <a:rPr lang="ky-KG" sz="2400" dirty="0">
                <a:latin typeface="Arial" panose="020B0604020202020204" pitchFamily="34" charset="0"/>
                <a:cs typeface="Arial" panose="020B0604020202020204" pitchFamily="34" charset="0"/>
              </a:rPr>
              <a:t>л</a:t>
            </a:r>
            <a:r>
              <a:rPr lang="ru-RU" sz="2400" dirty="0">
                <a:latin typeface="Arial" panose="020B0604020202020204" pitchFamily="34" charset="0"/>
                <a:cs typeface="Arial" panose="020B0604020202020204" pitchFamily="34" charset="0"/>
              </a:rPr>
              <a:t>ү</a:t>
            </a:r>
            <a:r>
              <a:rPr lang="ky-KG" sz="2400" dirty="0">
                <a:latin typeface="Arial" panose="020B0604020202020204" pitchFamily="34" charset="0"/>
                <a:cs typeface="Arial" panose="020B0604020202020204" pitchFamily="34" charset="0"/>
              </a:rPr>
              <a:t>к </a:t>
            </a:r>
            <a:r>
              <a:rPr lang="ky-KG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капиталдын катышуусу менен</a:t>
            </a:r>
            <a:r>
              <a:rPr lang="ru-RU" altLang="ru-RU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r>
              <a:rPr lang="ky-KG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endParaRPr lang="ru-RU" altLang="ru-RU" sz="24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 fontAlgn="auto">
              <a:spcAft>
                <a:spcPts val="0"/>
              </a:spcAft>
              <a:buFont typeface="Arial" panose="020B0604020202020204" pitchFamily="34" charset="0"/>
              <a:buChar char="-"/>
              <a:defRPr/>
            </a:pPr>
            <a:r>
              <a:rPr lang="ru-RU" altLang="ru-RU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4 банк - </a:t>
            </a:r>
            <a:r>
              <a:rPr lang="ky-KG" sz="2400" dirty="0">
                <a:latin typeface="Arial" panose="020B0604020202020204" pitchFamily="34" charset="0"/>
                <a:cs typeface="Arial" panose="020B0604020202020204" pitchFamily="34" charset="0"/>
              </a:rPr>
              <a:t>жоюлуу процессинде </a:t>
            </a:r>
            <a:r>
              <a:rPr lang="ky-KG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турат</a:t>
            </a:r>
            <a:r>
              <a:rPr lang="ru-RU" altLang="ru-RU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ru-RU" altLang="ru-RU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бир</a:t>
            </a:r>
            <a:r>
              <a:rPr lang="ru-RU" altLang="ru-RU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altLang="ru-RU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банктан</a:t>
            </a:r>
            <a:r>
              <a:rPr lang="ru-RU" altLang="ru-RU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ky-KG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ишмердик ж</a:t>
            </a:r>
            <a:r>
              <a:rPr lang="ru-RU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ү</a:t>
            </a:r>
            <a:r>
              <a:rPr lang="ky-KG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рг</a:t>
            </a:r>
            <a:r>
              <a:rPr lang="ru-RU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ү</a:t>
            </a:r>
            <a:r>
              <a:rPr lang="ky-KG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з</a:t>
            </a:r>
            <a:r>
              <a:rPr lang="ru-RU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үү</a:t>
            </a:r>
            <a:r>
              <a:rPr lang="ky-KG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ky-KG" sz="2400" dirty="0">
                <a:latin typeface="Arial" panose="020B0604020202020204" pitchFamily="34" charset="0"/>
                <a:cs typeface="Arial" panose="020B0604020202020204" pitchFamily="34" charset="0"/>
              </a:rPr>
              <a:t>лицензиясы кайра </a:t>
            </a:r>
            <a:r>
              <a:rPr lang="ky-KG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чакыртылып алынган</a:t>
            </a:r>
            <a:r>
              <a:rPr lang="ru-RU" altLang="ru-RU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lang="ru-RU" altLang="ru-RU"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 fontAlgn="auto">
              <a:spcAft>
                <a:spcPts val="0"/>
              </a:spcAft>
              <a:buFont typeface="Arial" panose="020B0604020202020204" pitchFamily="34" charset="0"/>
              <a:buChar char="-"/>
              <a:defRPr/>
            </a:pPr>
            <a:r>
              <a:rPr lang="ru-RU" altLang="ru-RU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Банк </a:t>
            </a:r>
            <a:r>
              <a:rPr lang="ru-RU" altLang="ru-RU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мекемелеринин</a:t>
            </a:r>
            <a:r>
              <a:rPr lang="ru-RU" altLang="ru-RU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ky-KG" altLang="ru-RU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тарамын </a:t>
            </a:r>
            <a:r>
              <a:rPr lang="ky-KG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республиканын бардык региондорундагы</a:t>
            </a:r>
            <a:r>
              <a:rPr lang="ru-RU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алардын</a:t>
            </a:r>
            <a:r>
              <a:rPr lang="ru-RU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altLang="ru-RU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313</a:t>
            </a:r>
            <a:r>
              <a:rPr lang="ru-RU" altLang="ru-RU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филиалы </a:t>
            </a:r>
            <a:r>
              <a:rPr lang="ky-KG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т</a:t>
            </a:r>
            <a:r>
              <a:rPr lang="ru-RU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ү</a:t>
            </a:r>
            <a:r>
              <a:rPr lang="ky-KG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з</a:t>
            </a:r>
            <a:r>
              <a:rPr lang="ru-RU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ө</a:t>
            </a:r>
            <a:r>
              <a:rPr lang="ky-KG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т</a:t>
            </a:r>
            <a:r>
              <a:rPr lang="ru-RU" altLang="ru-RU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endParaRPr lang="ru-RU" altLang="ru-RU"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 fontAlgn="auto">
              <a:spcAft>
                <a:spcPts val="0"/>
              </a:spcAft>
              <a:buFont typeface="Arial" panose="020B0604020202020204" pitchFamily="34" charset="0"/>
              <a:buChar char="-"/>
              <a:defRPr/>
            </a:pPr>
            <a:r>
              <a:rPr lang="ru-RU" altLang="ru-RU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Банк </a:t>
            </a:r>
            <a:r>
              <a:rPr lang="ru-RU" altLang="ru-RU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системасында</a:t>
            </a:r>
            <a:r>
              <a:rPr lang="ru-RU" altLang="ru-RU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altLang="ru-RU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иштегендердин</a:t>
            </a:r>
            <a:r>
              <a:rPr lang="ru-RU" altLang="ru-RU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саны </a:t>
            </a:r>
            <a:r>
              <a:rPr lang="ru-RU" altLang="ru-RU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15,8 </a:t>
            </a:r>
            <a:r>
              <a:rPr lang="ky-KG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ми</a:t>
            </a:r>
            <a:r>
              <a:rPr lang="ru-RU" sz="2400" dirty="0">
                <a:latin typeface="Arial" panose="020B0604020202020204" pitchFamily="34" charset="0"/>
                <a:cs typeface="Arial" panose="020B0604020202020204" pitchFamily="34" charset="0"/>
              </a:rPr>
              <a:t>ң</a:t>
            </a:r>
            <a:r>
              <a:rPr lang="ky-KG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  адамды т</a:t>
            </a:r>
            <a:r>
              <a:rPr lang="ru-RU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ү</a:t>
            </a:r>
            <a:r>
              <a:rPr lang="ky-KG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зд</a:t>
            </a:r>
            <a:r>
              <a:rPr lang="ru-RU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ү</a:t>
            </a:r>
            <a:r>
              <a:rPr lang="ky-KG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r>
              <a:rPr lang="ru-RU" altLang="ru-RU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endParaRPr lang="ru-RU" altLang="ru-RU"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 fontAlgn="auto">
              <a:spcAft>
                <a:spcPts val="0"/>
              </a:spcAft>
              <a:buFont typeface="Arial" panose="020B0604020202020204" pitchFamily="34" charset="0"/>
              <a:buChar char="-"/>
              <a:defRPr/>
            </a:pPr>
            <a:r>
              <a:rPr lang="ru-RU" altLang="ru-RU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Кардарлардын</a:t>
            </a:r>
            <a:r>
              <a:rPr lang="ru-RU" altLang="ru-RU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altLang="ru-RU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эсептеринин</a:t>
            </a:r>
            <a:r>
              <a:rPr lang="ru-RU" altLang="ru-RU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саны – </a:t>
            </a:r>
            <a:r>
              <a:rPr lang="ru-RU" altLang="ru-RU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4,3 </a:t>
            </a:r>
            <a:r>
              <a:rPr lang="ru-RU" altLang="ru-RU" sz="2400" dirty="0">
                <a:latin typeface="Arial" panose="020B0604020202020204" pitchFamily="34" charset="0"/>
                <a:cs typeface="Arial" panose="020B0604020202020204" pitchFamily="34" charset="0"/>
              </a:rPr>
              <a:t>млн</a:t>
            </a:r>
            <a:r>
              <a:rPr lang="ru-RU" altLang="ru-RU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., </a:t>
            </a:r>
            <a:r>
              <a:rPr lang="ru-RU" altLang="ru-RU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анын</a:t>
            </a:r>
            <a:r>
              <a:rPr lang="ru-RU" altLang="ru-RU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altLang="ru-RU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ичинде</a:t>
            </a:r>
            <a:r>
              <a:rPr lang="ru-RU" altLang="ru-RU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altLang="ru-RU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4,1</a:t>
            </a:r>
            <a:r>
              <a:rPr lang="ru-RU" altLang="ru-RU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млн. - </a:t>
            </a:r>
            <a:r>
              <a:rPr lang="ru-RU" altLang="ru-RU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жеке</a:t>
            </a:r>
            <a:r>
              <a:rPr lang="ru-RU" altLang="ru-RU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altLang="ru-RU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адамдардын</a:t>
            </a:r>
            <a:r>
              <a:rPr lang="ru-RU" altLang="ru-RU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altLang="ru-RU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депозиттик</a:t>
            </a:r>
            <a:r>
              <a:rPr lang="ru-RU" altLang="ru-RU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altLang="ru-RU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эсептери</a:t>
            </a:r>
            <a:r>
              <a:rPr lang="ru-RU" altLang="ru-RU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lang="ru-RU" altLang="ru-RU"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Rectangle 8"/>
          <p:cNvSpPr>
            <a:spLocks noChangeArrowheads="1"/>
          </p:cNvSpPr>
          <p:nvPr/>
        </p:nvSpPr>
        <p:spPr bwMode="auto">
          <a:xfrm>
            <a:off x="1188936" y="6207963"/>
            <a:ext cx="7193064" cy="3182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20000"/>
              </a:spcBef>
            </a:pPr>
            <a:r>
              <a:rPr lang="ru-RU" sz="1400" dirty="0" err="1">
                <a:solidFill>
                  <a:srgbClr val="663300"/>
                </a:solidFill>
              </a:rPr>
              <a:t>Кыргыз</a:t>
            </a:r>
            <a:r>
              <a:rPr lang="ru-RU" sz="1400" dirty="0">
                <a:solidFill>
                  <a:srgbClr val="663300"/>
                </a:solidFill>
              </a:rPr>
              <a:t> </a:t>
            </a:r>
            <a:r>
              <a:rPr lang="ru-RU" sz="1400" dirty="0" err="1">
                <a:solidFill>
                  <a:srgbClr val="663300"/>
                </a:solidFill>
              </a:rPr>
              <a:t>Республикасынын</a:t>
            </a:r>
            <a:r>
              <a:rPr lang="ru-RU" sz="1400" dirty="0">
                <a:solidFill>
                  <a:srgbClr val="663300"/>
                </a:solidFill>
              </a:rPr>
              <a:t> </a:t>
            </a:r>
            <a:r>
              <a:rPr lang="ru-RU" sz="1400" dirty="0" err="1">
                <a:solidFill>
                  <a:srgbClr val="663300"/>
                </a:solidFill>
              </a:rPr>
              <a:t>Улуттук</a:t>
            </a:r>
            <a:r>
              <a:rPr lang="ru-RU" sz="1400" dirty="0">
                <a:solidFill>
                  <a:srgbClr val="663300"/>
                </a:solidFill>
              </a:rPr>
              <a:t> статистика </a:t>
            </a:r>
            <a:r>
              <a:rPr lang="ru-RU" sz="1400" dirty="0" err="1">
                <a:solidFill>
                  <a:srgbClr val="663300"/>
                </a:solidFill>
              </a:rPr>
              <a:t>комитети</a:t>
            </a:r>
            <a:endParaRPr lang="ru-RU" sz="1400" dirty="0">
              <a:solidFill>
                <a:srgbClr val="663300"/>
              </a:solidFill>
            </a:endParaRPr>
          </a:p>
        </p:txBody>
      </p:sp>
      <p:pic>
        <p:nvPicPr>
          <p:cNvPr id="5" name="Picture 19" descr="7oblastif-01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850" y="6021388"/>
            <a:ext cx="720725" cy="6778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Rectangle 45"/>
          <p:cNvSpPr>
            <a:spLocks noChangeArrowheads="1"/>
          </p:cNvSpPr>
          <p:nvPr/>
        </p:nvSpPr>
        <p:spPr bwMode="auto">
          <a:xfrm>
            <a:off x="8461173" y="6456795"/>
            <a:ext cx="533400" cy="228600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Blip>
                <a:blip r:embed="rId3"/>
              </a:buBlip>
              <a:defRPr sz="3200">
                <a:solidFill>
                  <a:schemeClr val="tx1"/>
                </a:solidFill>
                <a:latin typeface="Arial Narrow" panose="020B060602020203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 Narrow" panose="020B060602020203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 Narrow" panose="020B060602020203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 Narrow" panose="020B060602020203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 Narrow" panose="020B0606020202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 Narrow" panose="020B0606020202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 Narrow" panose="020B0606020202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 Narrow" panose="020B0606020202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 Narrow" panose="020B060602020203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ru-RU" altLang="ru-RU" sz="1200" b="1" dirty="0" smtClean="0">
                <a:latin typeface="Times New Roman" panose="02020603050405020304" pitchFamily="18" charset="0"/>
              </a:rPr>
              <a:t>2</a:t>
            </a:r>
            <a:endParaRPr lang="ru-RU" altLang="ru-RU" sz="1200" b="1" dirty="0">
              <a:latin typeface="Times New Roman" panose="02020603050405020304" pitchFamily="18" charset="0"/>
            </a:endParaRPr>
          </a:p>
        </p:txBody>
      </p:sp>
      <p:pic>
        <p:nvPicPr>
          <p:cNvPr id="7" name="Рисунок 6" descr="95-летие ЗНАЧОК"/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09763" y="5972810"/>
            <a:ext cx="795237" cy="72644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2"/>
          <p:cNvSpPr>
            <a:spLocks noGrp="1" noChangeArrowheads="1"/>
          </p:cNvSpPr>
          <p:nvPr>
            <p:ph type="title"/>
          </p:nvPr>
        </p:nvSpPr>
        <p:spPr>
          <a:xfrm>
            <a:off x="323850" y="228600"/>
            <a:ext cx="8286750" cy="1371600"/>
          </a:xfrm>
        </p:spPr>
        <p:txBody>
          <a:bodyPr>
            <a:normAutofit fontScale="90000"/>
          </a:bodyPr>
          <a:lstStyle/>
          <a:p>
            <a:r>
              <a:rPr lang="ky-KG" sz="3100" b="1" dirty="0" smtClean="0"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ky-KG" sz="3100" b="1" dirty="0" smtClean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ky-KG" sz="3100" b="1" dirty="0"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ky-KG" sz="3100" b="1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ky-KG" sz="3100" b="1" dirty="0" smtClean="0">
                <a:latin typeface="Arial" panose="020B0604020202020204" pitchFamily="34" charset="0"/>
                <a:cs typeface="Arial" panose="020B0604020202020204" pitchFamily="34" charset="0"/>
              </a:rPr>
              <a:t>Коммерциялык </a:t>
            </a:r>
            <a:r>
              <a:rPr lang="ky-KG" sz="3100" b="1" dirty="0">
                <a:latin typeface="Arial" panose="020B0604020202020204" pitchFamily="34" charset="0"/>
                <a:cs typeface="Arial" panose="020B0604020202020204" pitchFamily="34" charset="0"/>
              </a:rPr>
              <a:t>банктардын ишмердигинин </a:t>
            </a:r>
            <a:r>
              <a:rPr lang="ky-KG" sz="3100" b="1" dirty="0" smtClean="0">
                <a:latin typeface="Arial" panose="020B0604020202020204" pitchFamily="34" charset="0"/>
                <a:cs typeface="Arial" panose="020B0604020202020204" pitchFamily="34" charset="0"/>
              </a:rPr>
              <a:t>финансылык </a:t>
            </a:r>
            <a:r>
              <a:rPr lang="ky-KG" sz="3100" b="1" dirty="0">
                <a:latin typeface="Arial" panose="020B0604020202020204" pitchFamily="34" charset="0"/>
                <a:cs typeface="Arial" panose="020B0604020202020204" pitchFamily="34" charset="0"/>
              </a:rPr>
              <a:t>к</a:t>
            </a:r>
            <a:r>
              <a:rPr lang="ru-RU" sz="3100" b="1" dirty="0">
                <a:latin typeface="Arial" panose="020B0604020202020204" pitchFamily="34" charset="0"/>
                <a:cs typeface="Arial" panose="020B0604020202020204" pitchFamily="34" charset="0"/>
              </a:rPr>
              <a:t>ө</a:t>
            </a:r>
            <a:r>
              <a:rPr lang="ky-KG" sz="3100" b="1" dirty="0">
                <a:latin typeface="Arial" panose="020B0604020202020204" pitchFamily="34" charset="0"/>
                <a:cs typeface="Arial" panose="020B0604020202020204" pitchFamily="34" charset="0"/>
              </a:rPr>
              <a:t>рс</a:t>
            </a:r>
            <a:r>
              <a:rPr lang="ru-RU" sz="3100" b="1" dirty="0">
                <a:latin typeface="Arial" panose="020B0604020202020204" pitchFamily="34" charset="0"/>
                <a:cs typeface="Arial" panose="020B0604020202020204" pitchFamily="34" charset="0"/>
              </a:rPr>
              <a:t>ө</a:t>
            </a:r>
            <a:r>
              <a:rPr lang="ky-KG" sz="3100" b="1" dirty="0">
                <a:latin typeface="Arial" panose="020B0604020202020204" pitchFamily="34" charset="0"/>
                <a:cs typeface="Arial" panose="020B0604020202020204" pitchFamily="34" charset="0"/>
              </a:rPr>
              <a:t>тк</a:t>
            </a:r>
            <a:r>
              <a:rPr lang="ru-RU" sz="3100" b="1" dirty="0" smtClean="0">
                <a:latin typeface="Arial" panose="020B0604020202020204" pitchFamily="34" charset="0"/>
                <a:cs typeface="Arial" panose="020B0604020202020204" pitchFamily="34" charset="0"/>
              </a:rPr>
              <a:t>ү</a:t>
            </a:r>
            <a:r>
              <a:rPr lang="ky-KG" sz="3100" b="1" dirty="0" smtClean="0">
                <a:latin typeface="Arial" panose="020B0604020202020204" pitchFamily="34" charset="0"/>
                <a:cs typeface="Arial" panose="020B0604020202020204" pitchFamily="34" charset="0"/>
              </a:rPr>
              <a:t>чт</a:t>
            </a:r>
            <a:r>
              <a:rPr lang="ru-RU" sz="3100" b="1" dirty="0">
                <a:latin typeface="Arial" panose="020B0604020202020204" pitchFamily="34" charset="0"/>
                <a:cs typeface="Arial" panose="020B0604020202020204" pitchFamily="34" charset="0"/>
              </a:rPr>
              <a:t>ө</a:t>
            </a:r>
            <a:r>
              <a:rPr lang="ky-KG" sz="3100" b="1" dirty="0" smtClean="0">
                <a:latin typeface="Arial" panose="020B0604020202020204" pitchFamily="34" charset="0"/>
                <a:cs typeface="Arial" panose="020B0604020202020204" pitchFamily="34" charset="0"/>
              </a:rPr>
              <a:t>р</a:t>
            </a:r>
            <a:r>
              <a:rPr lang="ru-RU" sz="3100" b="1" dirty="0">
                <a:latin typeface="Arial" panose="020B0604020202020204" pitchFamily="34" charset="0"/>
                <a:cs typeface="Arial" panose="020B0604020202020204" pitchFamily="34" charset="0"/>
              </a:rPr>
              <a:t>ү</a:t>
            </a:r>
            <a:br>
              <a:rPr lang="ru-RU" sz="3100" b="1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ky-KG" sz="3600" b="1" dirty="0" smtClean="0">
                <a:latin typeface="Kyrghyz Times" pitchFamily="2" charset="0"/>
              </a:rPr>
              <a:t>  </a:t>
            </a:r>
            <a:r>
              <a:rPr lang="ru-RU" sz="3600" dirty="0">
                <a:latin typeface="Kyrghyz Times" pitchFamily="2" charset="0"/>
              </a:rPr>
              <a:t/>
            </a:r>
            <a:br>
              <a:rPr lang="ru-RU" sz="3600" dirty="0">
                <a:latin typeface="Kyrghyz Times" pitchFamily="2" charset="0"/>
              </a:rPr>
            </a:br>
            <a:r>
              <a:rPr lang="ru-RU" altLang="ru-RU" sz="4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</p:txBody>
      </p:sp>
      <p:sp>
        <p:nvSpPr>
          <p:cNvPr id="17411" name="Rectangle 3"/>
          <p:cNvSpPr>
            <a:spLocks noGrp="1" noChangeArrowheads="1"/>
          </p:cNvSpPr>
          <p:nvPr>
            <p:ph idx="1"/>
          </p:nvPr>
        </p:nvSpPr>
        <p:spPr>
          <a:xfrm>
            <a:off x="457200" y="1295401"/>
            <a:ext cx="8305800" cy="4495800"/>
          </a:xfrm>
        </p:spPr>
        <p:txBody>
          <a:bodyPr>
            <a:normAutofit fontScale="92500" lnSpcReduction="20000"/>
          </a:bodyPr>
          <a:lstStyle/>
          <a:p>
            <a:endParaRPr lang="ru-RU" altLang="ru-RU" sz="20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buFont typeface="Arial" panose="020B0604020202020204" pitchFamily="34" charset="0"/>
              <a:buChar char="-"/>
            </a:pPr>
            <a:r>
              <a:rPr lang="ru-RU" altLang="ru-RU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2020-жылы </a:t>
            </a:r>
            <a:r>
              <a:rPr lang="ru-RU" altLang="ru-RU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банктардын</a:t>
            </a:r>
            <a:r>
              <a:rPr lang="ru-RU" altLang="ru-RU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altLang="ru-RU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кирешелери</a:t>
            </a:r>
            <a:r>
              <a:rPr lang="ru-RU" altLang="ru-RU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altLang="ru-RU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32,6 млрд. </a:t>
            </a:r>
            <a:r>
              <a:rPr lang="ru-RU" altLang="ru-RU" sz="24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сомду</a:t>
            </a:r>
            <a:r>
              <a:rPr lang="ru-RU" altLang="ru-RU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,</a:t>
            </a:r>
            <a:r>
              <a:rPr lang="ru-RU" altLang="ru-RU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altLang="ru-RU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(</a:t>
            </a:r>
            <a:r>
              <a:rPr lang="ky-KG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2019-жылга салыштырмалуу 9,2</a:t>
            </a:r>
            <a:r>
              <a:rPr lang="ru-RU" altLang="ru-RU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%га </a:t>
            </a:r>
            <a:r>
              <a:rPr lang="ru-RU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ө</a:t>
            </a:r>
            <a:r>
              <a:rPr lang="ky-KG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ст</a:t>
            </a:r>
            <a:r>
              <a:rPr lang="ru-RU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ү</a:t>
            </a:r>
            <a:r>
              <a:rPr lang="ru-RU" altLang="ru-RU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  <a:r>
              <a:rPr lang="ky-KG" sz="2400" dirty="0">
                <a:latin typeface="Arial" panose="020B0604020202020204" pitchFamily="34" charset="0"/>
                <a:cs typeface="Arial" panose="020B0604020202020204" pitchFamily="34" charset="0"/>
              </a:rPr>
              <a:t> т</a:t>
            </a:r>
            <a:r>
              <a:rPr lang="ru-RU" sz="2400" dirty="0">
                <a:latin typeface="Arial" panose="020B0604020202020204" pitchFamily="34" charset="0"/>
                <a:cs typeface="Arial" panose="020B0604020202020204" pitchFamily="34" charset="0"/>
              </a:rPr>
              <a:t>ү</a:t>
            </a:r>
            <a:r>
              <a:rPr lang="ky-KG" sz="2400" dirty="0">
                <a:latin typeface="Arial" panose="020B0604020202020204" pitchFamily="34" charset="0"/>
                <a:cs typeface="Arial" panose="020B0604020202020204" pitchFamily="34" charset="0"/>
              </a:rPr>
              <a:t>зд</a:t>
            </a:r>
            <a:r>
              <a:rPr lang="ru-RU" sz="2400" dirty="0">
                <a:latin typeface="Arial" panose="020B0604020202020204" pitchFamily="34" charset="0"/>
                <a:cs typeface="Arial" panose="020B0604020202020204" pitchFamily="34" charset="0"/>
              </a:rPr>
              <a:t>ү</a:t>
            </a:r>
            <a:r>
              <a:rPr lang="ru-RU" altLang="ru-RU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endParaRPr lang="ru-RU" altLang="ru-RU" sz="24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 algn="just">
              <a:buNone/>
            </a:pPr>
            <a:endParaRPr lang="ru-RU" altLang="ru-RU" sz="24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buFont typeface="Arial" panose="020B0604020202020204" pitchFamily="34" charset="0"/>
              <a:buChar char="-"/>
            </a:pPr>
            <a:r>
              <a:rPr lang="ru-RU" altLang="ru-RU" sz="24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2020-жылдын </a:t>
            </a:r>
            <a:r>
              <a:rPr lang="ru-RU" altLang="ru-RU" sz="2400" dirty="0" err="1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жыйынтыгы</a:t>
            </a:r>
            <a:r>
              <a:rPr lang="ru-RU" altLang="ru-RU" sz="24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altLang="ru-RU" sz="2400" dirty="0" err="1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менен</a:t>
            </a:r>
            <a:r>
              <a:rPr lang="ru-RU" altLang="ru-RU" sz="24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altLang="ru-RU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2,6 </a:t>
            </a:r>
            <a:r>
              <a:rPr lang="ru-RU" altLang="ru-RU" sz="2400" b="1" dirty="0">
                <a:latin typeface="Arial" panose="020B0604020202020204" pitchFamily="34" charset="0"/>
                <a:cs typeface="Arial" panose="020B0604020202020204" pitchFamily="34" charset="0"/>
              </a:rPr>
              <a:t>млрд. </a:t>
            </a:r>
            <a:r>
              <a:rPr lang="ru-RU" altLang="ru-RU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сом </a:t>
            </a:r>
            <a:r>
              <a:rPr lang="ru-RU" altLang="ru-RU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суммасында</a:t>
            </a:r>
            <a:r>
              <a:rPr lang="ru-RU" altLang="ru-RU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altLang="ru-RU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пайда</a:t>
            </a:r>
            <a:r>
              <a:rPr lang="ru-RU" altLang="ru-RU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 </a:t>
            </a:r>
            <a:r>
              <a:rPr lang="ru-RU" altLang="ru-RU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алынды</a:t>
            </a:r>
            <a:r>
              <a:rPr lang="ru-RU" altLang="ru-RU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altLang="ru-RU" sz="24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(2019-жылдын </a:t>
            </a:r>
            <a:r>
              <a:rPr lang="ky-KG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дэ</a:t>
            </a:r>
            <a:r>
              <a:rPr lang="ru-RU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ң</a:t>
            </a:r>
            <a:r>
              <a:rPr lang="ky-KG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гээлинен</a:t>
            </a:r>
            <a:r>
              <a:rPr lang="ru-RU" altLang="ru-RU" sz="24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20,3%га аз)</a:t>
            </a:r>
          </a:p>
          <a:p>
            <a:pPr marL="0" indent="0" algn="just">
              <a:buNone/>
            </a:pPr>
            <a:endParaRPr lang="ru-RU" altLang="ru-RU" sz="24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buFont typeface="Arial" panose="020B0604020202020204" pitchFamily="34" charset="0"/>
              <a:buChar char="-"/>
            </a:pPr>
            <a:r>
              <a:rPr lang="ru-RU" altLang="ru-RU" sz="24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22 банк </a:t>
            </a:r>
            <a:r>
              <a:rPr lang="ru-RU" altLang="ru-RU" sz="2400" dirty="0" err="1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пайда</a:t>
            </a:r>
            <a:r>
              <a:rPr lang="ru-RU" altLang="ru-RU" sz="24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altLang="ru-RU" sz="2400" dirty="0" err="1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алды</a:t>
            </a:r>
            <a:r>
              <a:rPr lang="ru-RU" altLang="ru-RU" sz="24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1 банк </a:t>
            </a:r>
            <a:r>
              <a:rPr lang="ru-RU" altLang="ru-RU" sz="2400" dirty="0" err="1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чыгым</a:t>
            </a:r>
            <a:r>
              <a:rPr lang="ru-RU" altLang="ru-RU" sz="24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altLang="ru-RU" sz="2400" dirty="0" err="1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тартты</a:t>
            </a:r>
            <a:r>
              <a:rPr lang="ru-RU" altLang="ru-RU" sz="24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pPr marL="0" indent="0" algn="just">
              <a:buNone/>
            </a:pPr>
            <a:endParaRPr lang="ru-RU" altLang="ru-RU" sz="2400" dirty="0" smtClean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buFont typeface="Arial" panose="020B0604020202020204" pitchFamily="34" charset="0"/>
              <a:buChar char="-"/>
            </a:pPr>
            <a:r>
              <a:rPr lang="ky-KG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2020-жылы пайданын к</a:t>
            </a:r>
            <a:r>
              <a:rPr lang="ru-RU" sz="2400" dirty="0">
                <a:latin typeface="Arial" panose="020B0604020202020204" pitchFamily="34" charset="0"/>
                <a:cs typeface="Arial" panose="020B0604020202020204" pitchFamily="34" charset="0"/>
              </a:rPr>
              <a:t>ө</a:t>
            </a:r>
            <a:r>
              <a:rPr lang="ky-KG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л</a:t>
            </a:r>
            <a:r>
              <a:rPr lang="ru-RU" sz="2400" dirty="0">
                <a:latin typeface="Arial" panose="020B0604020202020204" pitchFamily="34" charset="0"/>
                <a:cs typeface="Arial" panose="020B0604020202020204" pitchFamily="34" charset="0"/>
              </a:rPr>
              <a:t>ө</a:t>
            </a:r>
            <a:r>
              <a:rPr lang="ky-KG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м</a:t>
            </a:r>
            <a:r>
              <a:rPr lang="ru-RU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ү</a:t>
            </a:r>
            <a:r>
              <a:rPr lang="ky-KG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ky-KG" sz="2400" dirty="0">
                <a:latin typeface="Arial" panose="020B0604020202020204" pitchFamily="34" charset="0"/>
                <a:cs typeface="Arial" panose="020B0604020202020204" pitchFamily="34" charset="0"/>
              </a:rPr>
              <a:t>боюнча  «Демир Кыргыз Интернэшнл Банк</a:t>
            </a:r>
            <a:r>
              <a:rPr lang="ky-KG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», «Банк Компаньон», </a:t>
            </a:r>
            <a:r>
              <a:rPr lang="ky-KG" sz="2400" dirty="0">
                <a:latin typeface="Arial" panose="020B0604020202020204" pitchFamily="34" charset="0"/>
                <a:cs typeface="Arial" panose="020B0604020202020204" pitchFamily="34" charset="0"/>
              </a:rPr>
              <a:t>«Оптима Банк</a:t>
            </a:r>
            <a:r>
              <a:rPr lang="ky-KG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» жана «</a:t>
            </a:r>
            <a:r>
              <a:rPr lang="ky-KG" sz="2400" dirty="0">
                <a:latin typeface="Arial" panose="020B0604020202020204" pitchFamily="34" charset="0"/>
                <a:cs typeface="Arial" panose="020B0604020202020204" pitchFamily="34" charset="0"/>
              </a:rPr>
              <a:t>ФИНКА </a:t>
            </a:r>
            <a:r>
              <a:rPr lang="ky-KG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Банк» лидер </a:t>
            </a:r>
            <a:r>
              <a:rPr lang="ky-KG" sz="2400" dirty="0">
                <a:latin typeface="Arial" panose="020B0604020202020204" pitchFamily="34" charset="0"/>
                <a:cs typeface="Arial" panose="020B0604020202020204" pitchFamily="34" charset="0"/>
              </a:rPr>
              <a:t>болушту.</a:t>
            </a:r>
            <a:endParaRPr lang="ru-RU"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 algn="just">
              <a:buNone/>
            </a:pPr>
            <a:r>
              <a:rPr lang="ru-RU" altLang="ru-RU" sz="24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</p:txBody>
      </p:sp>
      <p:sp>
        <p:nvSpPr>
          <p:cNvPr id="5" name="Rectangle 8"/>
          <p:cNvSpPr>
            <a:spLocks noChangeArrowheads="1"/>
          </p:cNvSpPr>
          <p:nvPr/>
        </p:nvSpPr>
        <p:spPr bwMode="auto">
          <a:xfrm>
            <a:off x="1219201" y="6266295"/>
            <a:ext cx="7086600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20000"/>
              </a:spcBef>
            </a:pPr>
            <a:r>
              <a:rPr lang="ru-RU" sz="1400" dirty="0" err="1">
                <a:solidFill>
                  <a:srgbClr val="663300"/>
                </a:solidFill>
                <a:latin typeface="Times New Roman" panose="02020603050405020304" pitchFamily="18" charset="0"/>
              </a:rPr>
              <a:t>Кыргыз</a:t>
            </a:r>
            <a:r>
              <a:rPr lang="ru-RU" sz="1400" dirty="0">
                <a:solidFill>
                  <a:srgbClr val="663300"/>
                </a:solidFill>
                <a:latin typeface="Times New Roman" panose="02020603050405020304" pitchFamily="18" charset="0"/>
              </a:rPr>
              <a:t> </a:t>
            </a:r>
            <a:r>
              <a:rPr lang="ru-RU" sz="1400" dirty="0" err="1">
                <a:solidFill>
                  <a:srgbClr val="663300"/>
                </a:solidFill>
                <a:latin typeface="Times New Roman" panose="02020603050405020304" pitchFamily="18" charset="0"/>
              </a:rPr>
              <a:t>Республикасынын</a:t>
            </a:r>
            <a:r>
              <a:rPr lang="ru-RU" sz="1400" dirty="0">
                <a:solidFill>
                  <a:srgbClr val="663300"/>
                </a:solidFill>
                <a:latin typeface="Times New Roman" panose="02020603050405020304" pitchFamily="18" charset="0"/>
              </a:rPr>
              <a:t> </a:t>
            </a:r>
            <a:r>
              <a:rPr lang="ru-RU" sz="1400" dirty="0" err="1">
                <a:solidFill>
                  <a:srgbClr val="663300"/>
                </a:solidFill>
                <a:latin typeface="Times New Roman" panose="02020603050405020304" pitchFamily="18" charset="0"/>
              </a:rPr>
              <a:t>Улуттук</a:t>
            </a:r>
            <a:r>
              <a:rPr lang="ru-RU" sz="1400" dirty="0">
                <a:solidFill>
                  <a:srgbClr val="663300"/>
                </a:solidFill>
                <a:latin typeface="Times New Roman" panose="02020603050405020304" pitchFamily="18" charset="0"/>
              </a:rPr>
              <a:t> статистика </a:t>
            </a:r>
            <a:r>
              <a:rPr lang="ru-RU" sz="1400" dirty="0" err="1">
                <a:solidFill>
                  <a:srgbClr val="663300"/>
                </a:solidFill>
                <a:latin typeface="Times New Roman" panose="02020603050405020304" pitchFamily="18" charset="0"/>
              </a:rPr>
              <a:t>комитети</a:t>
            </a:r>
            <a:endParaRPr lang="ru-RU" sz="1400" dirty="0">
              <a:solidFill>
                <a:srgbClr val="663300"/>
              </a:solidFill>
              <a:latin typeface="Times New Roman" panose="02020603050405020304" pitchFamily="18" charset="0"/>
            </a:endParaRPr>
          </a:p>
        </p:txBody>
      </p:sp>
      <p:pic>
        <p:nvPicPr>
          <p:cNvPr id="6" name="Picture 19" descr="7oblastif-01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850" y="6096000"/>
            <a:ext cx="641395" cy="603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Rectangle 45"/>
          <p:cNvSpPr>
            <a:spLocks noChangeArrowheads="1"/>
          </p:cNvSpPr>
          <p:nvPr/>
        </p:nvSpPr>
        <p:spPr bwMode="auto">
          <a:xfrm>
            <a:off x="8461173" y="6456795"/>
            <a:ext cx="533400" cy="228600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Blip>
                <a:blip r:embed="rId3"/>
              </a:buBlip>
              <a:defRPr sz="3200">
                <a:solidFill>
                  <a:schemeClr val="tx1"/>
                </a:solidFill>
                <a:latin typeface="Arial Narrow" panose="020B060602020203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 Narrow" panose="020B060602020203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 Narrow" panose="020B060602020203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 Narrow" panose="020B060602020203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 Narrow" panose="020B0606020202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 Narrow" panose="020B0606020202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 Narrow" panose="020B0606020202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 Narrow" panose="020B0606020202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 Narrow" panose="020B060602020203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ru-RU" altLang="ru-RU" sz="1200" b="1" dirty="0" smtClean="0">
                <a:latin typeface="Times New Roman" panose="02020603050405020304" pitchFamily="18" charset="0"/>
              </a:rPr>
              <a:t>3</a:t>
            </a:r>
            <a:endParaRPr lang="ru-RU" altLang="ru-RU" sz="1200" b="1" dirty="0">
              <a:latin typeface="Times New Roman" panose="02020603050405020304" pitchFamily="18" charset="0"/>
            </a:endParaRPr>
          </a:p>
        </p:txBody>
      </p:sp>
      <p:pic>
        <p:nvPicPr>
          <p:cNvPr id="8" name="Рисунок 7" descr="95-летие ЗНАЧОК"/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09763" y="6019800"/>
            <a:ext cx="719037" cy="6794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12572" y="228600"/>
            <a:ext cx="7998028" cy="1752600"/>
          </a:xfrm>
        </p:spPr>
        <p:txBody>
          <a:bodyPr>
            <a:normAutofit fontScale="90000"/>
          </a:bodyPr>
          <a:lstStyle/>
          <a:p>
            <a:pPr>
              <a:lnSpc>
                <a:spcPct val="100000"/>
              </a:lnSpc>
              <a:spcBef>
                <a:spcPts val="600"/>
              </a:spcBef>
            </a:pPr>
            <a:r>
              <a:rPr lang="ru-RU" sz="28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Калктын</a:t>
            </a:r>
            <a:r>
              <a:rPr lang="ru-RU" sz="28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8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депозиттери</a:t>
            </a:r>
            <a:r>
              <a:rPr lang="ru-RU" sz="2800" b="1" dirty="0" smtClean="0"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ru-RU" sz="2800" b="1" dirty="0" smtClean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1600" dirty="0" smtClean="0">
                <a:solidFill>
                  <a:schemeClr val="tx1"/>
                </a:solidFill>
              </a:rPr>
              <a:t/>
            </a:r>
            <a:br>
              <a:rPr lang="ru-RU" sz="1600" dirty="0" smtClean="0">
                <a:solidFill>
                  <a:schemeClr val="tx1"/>
                </a:solidFill>
              </a:rPr>
            </a:br>
            <a:r>
              <a:rPr lang="ru-RU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2021-жылдын 1-январына карата </a:t>
            </a:r>
            <a:r>
              <a:rPr lang="ru-RU" sz="20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банктардагы</a:t>
            </a:r>
            <a:r>
              <a:rPr lang="ru-RU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0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калктын</a:t>
            </a:r>
            <a:r>
              <a:rPr lang="ru-RU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0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салымдарынын</a:t>
            </a:r>
            <a:r>
              <a:rPr lang="ru-RU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0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калдыктары</a:t>
            </a:r>
            <a:r>
              <a:rPr lang="ru-RU" sz="2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000" b="1" dirty="0" smtClean="0">
                <a:latin typeface="Arial" panose="020B0604020202020204" pitchFamily="34" charset="0"/>
                <a:cs typeface="Arial" panose="020B0604020202020204" pitchFamily="34" charset="0"/>
              </a:rPr>
              <a:t>102,7 млрд. </a:t>
            </a:r>
            <a:r>
              <a:rPr lang="ru-RU" sz="20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сомду</a:t>
            </a:r>
            <a:r>
              <a:rPr lang="ky-KG" sz="2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ky-KG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т</a:t>
            </a:r>
            <a:r>
              <a:rPr lang="ru-RU" sz="2000" dirty="0">
                <a:latin typeface="Arial" panose="020B0604020202020204" pitchFamily="34" charset="0"/>
                <a:cs typeface="Arial" panose="020B0604020202020204" pitchFamily="34" charset="0"/>
              </a:rPr>
              <a:t>ү</a:t>
            </a:r>
            <a:r>
              <a:rPr lang="ky-KG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зд</a:t>
            </a:r>
            <a:r>
              <a:rPr lang="ru-RU" sz="2000" dirty="0">
                <a:latin typeface="Arial" panose="020B0604020202020204" pitchFamily="34" charset="0"/>
                <a:cs typeface="Arial" panose="020B0604020202020204" pitchFamily="34" charset="0"/>
              </a:rPr>
              <a:t>ү</a:t>
            </a:r>
            <a:r>
              <a:rPr lang="ky-KG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br>
              <a:rPr lang="ky-KG" sz="2000" dirty="0" smtClean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20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Улуттук</a:t>
            </a:r>
            <a:r>
              <a:rPr lang="ru-RU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0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валютадагы</a:t>
            </a:r>
            <a:r>
              <a:rPr lang="ru-RU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000" dirty="0" err="1">
                <a:latin typeface="Arial" panose="020B0604020202020204" pitchFamily="34" charset="0"/>
                <a:cs typeface="Arial" panose="020B0604020202020204" pitchFamily="34" charset="0"/>
              </a:rPr>
              <a:t>д</a:t>
            </a:r>
            <a:r>
              <a:rPr lang="ru-RU" sz="20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епозиттердин</a:t>
            </a:r>
            <a:r>
              <a:rPr lang="ru-RU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0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үлүшү</a:t>
            </a:r>
            <a:r>
              <a:rPr lang="ru-RU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 – 61,6%ды, </a:t>
            </a:r>
            <a:r>
              <a:rPr lang="ru-RU" sz="2000" dirty="0">
                <a:latin typeface="Arial" panose="020B0604020202020204" pitchFamily="34" charset="0"/>
                <a:cs typeface="Arial" panose="020B0604020202020204" pitchFamily="34" charset="0"/>
              </a:rPr>
              <a:t>чет </a:t>
            </a:r>
            <a:r>
              <a:rPr lang="ru-RU" sz="2000" dirty="0" err="1">
                <a:latin typeface="Arial" panose="020B0604020202020204" pitchFamily="34" charset="0"/>
                <a:cs typeface="Arial" panose="020B0604020202020204" pitchFamily="34" charset="0"/>
              </a:rPr>
              <a:t>элдик</a:t>
            </a:r>
            <a:r>
              <a:rPr lang="ru-RU" sz="2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000" dirty="0" err="1">
                <a:latin typeface="Arial" panose="020B0604020202020204" pitchFamily="34" charset="0"/>
                <a:cs typeface="Arial" panose="020B0604020202020204" pitchFamily="34" charset="0"/>
              </a:rPr>
              <a:t>валютадагы</a:t>
            </a:r>
            <a:r>
              <a:rPr lang="ru-RU" sz="2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0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депозиттер</a:t>
            </a:r>
            <a:r>
              <a:rPr lang="ru-RU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- 38,4%ды </a:t>
            </a:r>
            <a:r>
              <a:rPr lang="ky-KG" sz="2000" dirty="0">
                <a:latin typeface="Arial" panose="020B0604020202020204" pitchFamily="34" charset="0"/>
                <a:cs typeface="Arial" panose="020B0604020202020204" pitchFamily="34" charset="0"/>
              </a:rPr>
              <a:t>т</a:t>
            </a:r>
            <a:r>
              <a:rPr lang="ru-RU" sz="2000" dirty="0">
                <a:latin typeface="Arial" panose="020B0604020202020204" pitchFamily="34" charset="0"/>
                <a:cs typeface="Arial" panose="020B0604020202020204" pitchFamily="34" charset="0"/>
              </a:rPr>
              <a:t>ү</a:t>
            </a:r>
            <a:r>
              <a:rPr lang="ky-KG" sz="2000" dirty="0">
                <a:latin typeface="Arial" panose="020B0604020202020204" pitchFamily="34" charset="0"/>
                <a:cs typeface="Arial" panose="020B0604020202020204" pitchFamily="34" charset="0"/>
              </a:rPr>
              <a:t>зд</a:t>
            </a:r>
            <a:r>
              <a:rPr lang="ru-RU" sz="2000" dirty="0">
                <a:latin typeface="Arial" panose="020B0604020202020204" pitchFamily="34" charset="0"/>
                <a:cs typeface="Arial" panose="020B0604020202020204" pitchFamily="34" charset="0"/>
              </a:rPr>
              <a:t>ү</a:t>
            </a:r>
            <a:r>
              <a:rPr lang="ky-KG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br>
              <a:rPr lang="ky-KG" sz="2000" dirty="0" smtClean="0"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ru-RU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Rectangle 8"/>
          <p:cNvSpPr>
            <a:spLocks noChangeArrowheads="1"/>
          </p:cNvSpPr>
          <p:nvPr/>
        </p:nvSpPr>
        <p:spPr bwMode="auto">
          <a:xfrm>
            <a:off x="1143000" y="6304395"/>
            <a:ext cx="708660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20000"/>
              </a:spcBef>
            </a:pPr>
            <a:r>
              <a:rPr lang="ru-RU" sz="1400" dirty="0" err="1">
                <a:solidFill>
                  <a:srgbClr val="663300"/>
                </a:solidFill>
              </a:rPr>
              <a:t>Кыргыз</a:t>
            </a:r>
            <a:r>
              <a:rPr lang="ru-RU" sz="1400" dirty="0">
                <a:solidFill>
                  <a:srgbClr val="663300"/>
                </a:solidFill>
              </a:rPr>
              <a:t> </a:t>
            </a:r>
            <a:r>
              <a:rPr lang="ru-RU" sz="1400" dirty="0" err="1">
                <a:solidFill>
                  <a:srgbClr val="663300"/>
                </a:solidFill>
              </a:rPr>
              <a:t>Республикасынын</a:t>
            </a:r>
            <a:r>
              <a:rPr lang="ru-RU" sz="1400" dirty="0">
                <a:solidFill>
                  <a:srgbClr val="663300"/>
                </a:solidFill>
              </a:rPr>
              <a:t> </a:t>
            </a:r>
            <a:r>
              <a:rPr lang="ru-RU" sz="1400" dirty="0" err="1">
                <a:solidFill>
                  <a:srgbClr val="663300"/>
                </a:solidFill>
              </a:rPr>
              <a:t>Улуттук</a:t>
            </a:r>
            <a:r>
              <a:rPr lang="ru-RU" sz="1400" dirty="0">
                <a:solidFill>
                  <a:srgbClr val="663300"/>
                </a:solidFill>
              </a:rPr>
              <a:t> статистика </a:t>
            </a:r>
            <a:r>
              <a:rPr lang="ru-RU" sz="1400" dirty="0" err="1">
                <a:solidFill>
                  <a:srgbClr val="663300"/>
                </a:solidFill>
              </a:rPr>
              <a:t>комитети</a:t>
            </a:r>
            <a:endParaRPr lang="ru-RU" sz="1400" dirty="0">
              <a:solidFill>
                <a:srgbClr val="663300"/>
              </a:solidFill>
            </a:endParaRPr>
          </a:p>
        </p:txBody>
      </p:sp>
      <p:pic>
        <p:nvPicPr>
          <p:cNvPr id="5" name="Picture 19" descr="7oblastif-01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850" y="6021388"/>
            <a:ext cx="720725" cy="6778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Rectangle 45"/>
          <p:cNvSpPr>
            <a:spLocks noChangeArrowheads="1"/>
          </p:cNvSpPr>
          <p:nvPr/>
        </p:nvSpPr>
        <p:spPr bwMode="auto">
          <a:xfrm>
            <a:off x="8461173" y="6456795"/>
            <a:ext cx="533400" cy="228600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Blip>
                <a:blip r:embed="rId3"/>
              </a:buBlip>
              <a:defRPr sz="3200">
                <a:solidFill>
                  <a:schemeClr val="tx1"/>
                </a:solidFill>
                <a:latin typeface="Arial Narrow" panose="020B060602020203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 Narrow" panose="020B060602020203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 Narrow" panose="020B060602020203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 Narrow" panose="020B060602020203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 Narrow" panose="020B0606020202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 Narrow" panose="020B0606020202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 Narrow" panose="020B0606020202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 Narrow" panose="020B0606020202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 Narrow" panose="020B060602020203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ru-RU" altLang="ru-RU" sz="1200" b="1" dirty="0" smtClean="0">
                <a:latin typeface="Times New Roman" panose="02020603050405020304" pitchFamily="18" charset="0"/>
              </a:rPr>
              <a:t>4</a:t>
            </a:r>
            <a:endParaRPr lang="ru-RU" altLang="ru-RU" sz="1200" b="1" dirty="0">
              <a:latin typeface="Times New Roman" panose="02020603050405020304" pitchFamily="18" charset="0"/>
            </a:endParaRPr>
          </a:p>
        </p:txBody>
      </p:sp>
      <p:graphicFrame>
        <p:nvGraphicFramePr>
          <p:cNvPr id="8" name="Диаграмма 7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75177592"/>
              </p:ext>
            </p:extLst>
          </p:nvPr>
        </p:nvGraphicFramePr>
        <p:xfrm>
          <a:off x="1143000" y="2590800"/>
          <a:ext cx="7086600" cy="32766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9" name="Rectangle 2"/>
          <p:cNvSpPr txBox="1">
            <a:spLocks noChangeArrowheads="1"/>
          </p:cNvSpPr>
          <p:nvPr/>
        </p:nvSpPr>
        <p:spPr bwMode="auto">
          <a:xfrm>
            <a:off x="914400" y="1981200"/>
            <a:ext cx="7315200" cy="609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 defTabSz="457200" rtl="0" fontAlgn="base">
              <a:spcBef>
                <a:spcPct val="0"/>
              </a:spcBef>
              <a:spcAft>
                <a:spcPct val="0"/>
              </a:spcAft>
              <a:defRPr sz="3600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algn="l" defTabSz="457200" rtl="0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accent1"/>
                </a:solidFill>
                <a:latin typeface="Trebuchet MS" panose="020B0603020202020204" pitchFamily="34" charset="0"/>
              </a:defRPr>
            </a:lvl2pPr>
            <a:lvl3pPr algn="l" defTabSz="457200" rtl="0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accent1"/>
                </a:solidFill>
                <a:latin typeface="Trebuchet MS" panose="020B0603020202020204" pitchFamily="34" charset="0"/>
              </a:defRPr>
            </a:lvl3pPr>
            <a:lvl4pPr algn="l" defTabSz="457200" rtl="0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accent1"/>
                </a:solidFill>
                <a:latin typeface="Trebuchet MS" panose="020B0603020202020204" pitchFamily="34" charset="0"/>
              </a:defRPr>
            </a:lvl4pPr>
            <a:lvl5pPr algn="l" defTabSz="457200" rtl="0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accent1"/>
                </a:solidFill>
                <a:latin typeface="Trebuchet MS" panose="020B0603020202020204" pitchFamily="34" charset="0"/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eaLnBrk="1" hangingPunct="1"/>
            <a:r>
              <a:rPr lang="ru-RU" altLang="ru-RU" sz="2000" b="1" dirty="0" err="1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Комерциялык</a:t>
            </a:r>
            <a:r>
              <a:rPr lang="ru-RU" altLang="ru-RU" sz="2000" b="1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altLang="ru-RU" sz="2000" b="1" dirty="0" err="1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банктардагы</a:t>
            </a:r>
            <a:r>
              <a:rPr lang="ru-RU" altLang="ru-RU" sz="2000" b="1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altLang="ru-RU" sz="2000" b="1" dirty="0" err="1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калктын</a:t>
            </a:r>
            <a:r>
              <a:rPr lang="ru-RU" altLang="ru-RU" sz="2000" b="1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altLang="ru-RU" sz="2000" b="1" dirty="0" err="1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депозиттери</a:t>
            </a:r>
            <a:r>
              <a:rPr lang="ru-RU" altLang="ru-RU" sz="2000" b="1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  <a:p>
            <a:pPr eaLnBrk="1" hangingPunct="1"/>
            <a:r>
              <a:rPr lang="ru-RU" altLang="ru-RU" sz="1400" i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</a:t>
            </a:r>
            <a:r>
              <a:rPr lang="ru-RU" altLang="ru-RU" sz="1400" b="0" i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ru-RU" sz="1400" b="0" i="1" dirty="0" err="1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жалпы</a:t>
            </a:r>
            <a:r>
              <a:rPr lang="ru-RU" sz="1400" b="0" i="1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400" b="0" i="1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көлөмүнө</a:t>
            </a:r>
            <a:r>
              <a:rPr lang="ru-RU" sz="1400" b="0" i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карата </a:t>
            </a:r>
            <a:r>
              <a:rPr lang="ru-RU" sz="1400" b="0" i="1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пайыз</a:t>
            </a:r>
            <a:r>
              <a:rPr lang="ru-RU" sz="1400" b="0" i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400" b="0" i="1" dirty="0" err="1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менен</a:t>
            </a:r>
            <a:r>
              <a:rPr lang="ru-RU" altLang="ru-RU" sz="1400" b="0" i="1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</a:p>
        </p:txBody>
      </p:sp>
      <p:pic>
        <p:nvPicPr>
          <p:cNvPr id="10" name="Рисунок 9" descr="95-летие ЗНАЧОК"/>
          <p:cNvPicPr/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09763" y="6019800"/>
            <a:ext cx="719037" cy="67945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356795924"/>
      </p:ext>
    </p:extLst>
  </p:cSld>
  <p:clrMapOvr>
    <a:masterClrMapping/>
  </p:clrMapOvr>
  <p:transition>
    <p:fade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2"/>
          <p:cNvSpPr>
            <a:spLocks noGrp="1" noChangeArrowheads="1"/>
          </p:cNvSpPr>
          <p:nvPr>
            <p:ph type="title"/>
          </p:nvPr>
        </p:nvSpPr>
        <p:spPr>
          <a:xfrm>
            <a:off x="323850" y="304800"/>
            <a:ext cx="8670723" cy="1828800"/>
          </a:xfrm>
        </p:spPr>
        <p:txBody>
          <a:bodyPr>
            <a:normAutofit fontScale="90000"/>
          </a:bodyPr>
          <a:lstStyle/>
          <a:p>
            <a:pPr>
              <a:spcBef>
                <a:spcPts val="1200"/>
              </a:spcBef>
            </a:pPr>
            <a:r>
              <a:rPr lang="ru-RU" altLang="ru-RU" sz="3100" b="1" dirty="0" err="1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Банктардын</a:t>
            </a:r>
            <a:r>
              <a:rPr lang="ru-RU" altLang="ru-RU" sz="3100" b="1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altLang="ru-RU" sz="3100" b="1" dirty="0" err="1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кредиттери</a:t>
            </a:r>
            <a:r>
              <a:rPr lang="ru-RU" altLang="ru-RU" sz="3100" b="1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ru-RU" altLang="ru-RU" sz="3100" b="1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altLang="ru-RU" sz="1800" dirty="0" smtClean="0">
                <a:latin typeface="Kyrghyz Times" pitchFamily="2" charset="0"/>
                <a:cs typeface="Times New Roman" panose="02020603050405020304" pitchFamily="18" charset="0"/>
              </a:rPr>
              <a:t> </a:t>
            </a:r>
            <a:br>
              <a:rPr lang="ru-RU" altLang="ru-RU" sz="1800" dirty="0" smtClean="0">
                <a:latin typeface="Kyrghyz Times" pitchFamily="2" charset="0"/>
                <a:cs typeface="Times New Roman" panose="02020603050405020304" pitchFamily="18" charset="0"/>
              </a:rPr>
            </a:br>
            <a:r>
              <a:rPr lang="ru-RU" altLang="ru-RU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2020-жылы </a:t>
            </a:r>
            <a:r>
              <a:rPr lang="ru-RU" altLang="ru-RU" sz="20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банктардын</a:t>
            </a:r>
            <a:r>
              <a:rPr lang="ru-RU" altLang="ru-RU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ky-KG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кредиттеринин к</a:t>
            </a:r>
            <a:r>
              <a:rPr lang="ru-RU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ө</a:t>
            </a:r>
            <a:r>
              <a:rPr lang="ky-KG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л</a:t>
            </a:r>
            <a:r>
              <a:rPr lang="ru-RU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ө</a:t>
            </a:r>
            <a:r>
              <a:rPr lang="ky-KG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м</a:t>
            </a:r>
            <a:r>
              <a:rPr lang="ru-RU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ү</a:t>
            </a:r>
            <a:r>
              <a:rPr lang="ky-KG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altLang="ru-RU" sz="2000" b="1" dirty="0" smtClean="0">
                <a:latin typeface="Arial" panose="020B0604020202020204" pitchFamily="34" charset="0"/>
                <a:cs typeface="Arial" panose="020B0604020202020204" pitchFamily="34" charset="0"/>
              </a:rPr>
              <a:t>162,8 млрд. </a:t>
            </a:r>
            <a:r>
              <a:rPr lang="ru-RU" altLang="ru-RU" sz="20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сомду</a:t>
            </a:r>
            <a:r>
              <a:rPr lang="ky-KG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ky-KG" sz="2000" dirty="0">
                <a:latin typeface="Arial" panose="020B0604020202020204" pitchFamily="34" charset="0"/>
                <a:cs typeface="Arial" panose="020B0604020202020204" pitchFamily="34" charset="0"/>
              </a:rPr>
              <a:t>т</a:t>
            </a:r>
            <a:r>
              <a:rPr lang="ru-RU" sz="2000" dirty="0">
                <a:latin typeface="Arial" panose="020B0604020202020204" pitchFamily="34" charset="0"/>
                <a:cs typeface="Arial" panose="020B0604020202020204" pitchFamily="34" charset="0"/>
              </a:rPr>
              <a:t>ү</a:t>
            </a:r>
            <a:r>
              <a:rPr lang="ky-KG" sz="2000" dirty="0">
                <a:latin typeface="Arial" panose="020B0604020202020204" pitchFamily="34" charset="0"/>
                <a:cs typeface="Arial" panose="020B0604020202020204" pitchFamily="34" charset="0"/>
              </a:rPr>
              <a:t>зд</a:t>
            </a:r>
            <a:r>
              <a:rPr lang="ru-RU" sz="2000" dirty="0">
                <a:latin typeface="Arial" panose="020B0604020202020204" pitchFamily="34" charset="0"/>
                <a:cs typeface="Arial" panose="020B0604020202020204" pitchFamily="34" charset="0"/>
              </a:rPr>
              <a:t>ү</a:t>
            </a:r>
            <a:r>
              <a:rPr lang="ky-KG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, бул 2019-жылдын  </a:t>
            </a:r>
            <a:r>
              <a:rPr lang="ky-KG" sz="2000" dirty="0">
                <a:latin typeface="Arial" panose="020B0604020202020204" pitchFamily="34" charset="0"/>
                <a:cs typeface="Arial" panose="020B0604020202020204" pitchFamily="34" charset="0"/>
              </a:rPr>
              <a:t>д</a:t>
            </a:r>
            <a:r>
              <a:rPr lang="ky-KG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э</a:t>
            </a:r>
            <a:r>
              <a:rPr lang="ru-RU" sz="2000" dirty="0">
                <a:latin typeface="Arial" panose="020B0604020202020204" pitchFamily="34" charset="0"/>
                <a:cs typeface="Arial" panose="020B0604020202020204" pitchFamily="34" charset="0"/>
              </a:rPr>
              <a:t>ң</a:t>
            </a:r>
            <a:r>
              <a:rPr lang="ky-KG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гээлинен </a:t>
            </a:r>
            <a:r>
              <a:rPr lang="ru-RU" altLang="ru-RU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10,5%га </a:t>
            </a:r>
            <a:r>
              <a:rPr lang="ru-RU" altLang="ru-RU" sz="20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к</a:t>
            </a:r>
            <a:r>
              <a:rPr lang="ru-RU" sz="20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өп</a:t>
            </a:r>
            <a:r>
              <a:rPr lang="ky-KG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. (</a:t>
            </a:r>
            <a:r>
              <a:rPr lang="ru-RU" altLang="ru-RU" sz="18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Кредиттердин</a:t>
            </a:r>
            <a:r>
              <a:rPr lang="ru-RU" altLang="ru-RU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altLang="ru-RU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67%ы - </a:t>
            </a:r>
            <a:r>
              <a:rPr lang="ru-RU" altLang="ru-RU" sz="18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улуттук</a:t>
            </a:r>
            <a:r>
              <a:rPr lang="ru-RU" altLang="ru-RU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altLang="ru-RU" sz="18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валютада</a:t>
            </a:r>
            <a:r>
              <a:rPr lang="ru-RU" altLang="ru-RU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, 33%ы - чет </a:t>
            </a:r>
            <a:r>
              <a:rPr lang="ru-RU" altLang="ru-RU" sz="18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элдик</a:t>
            </a:r>
            <a:r>
              <a:rPr lang="ru-RU" altLang="ru-RU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altLang="ru-RU" sz="18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валютада</a:t>
            </a:r>
            <a:r>
              <a:rPr lang="ru-RU" altLang="ru-RU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altLang="ru-RU" sz="18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берилген</a:t>
            </a:r>
            <a:r>
              <a:rPr lang="ru-RU" altLang="ru-RU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).</a:t>
            </a:r>
            <a:br>
              <a:rPr lang="ru-RU" altLang="ru-RU" sz="1800" dirty="0" smtClean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altLang="ru-RU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altLang="ru-RU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ru-RU" altLang="ru-RU" sz="1800" dirty="0" smtClean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altLang="ru-RU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Жеке </a:t>
            </a:r>
            <a:r>
              <a:rPr lang="ru-RU" altLang="ru-RU" sz="18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жактарга</a:t>
            </a:r>
            <a:r>
              <a:rPr lang="ru-RU" altLang="ru-RU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 кредит </a:t>
            </a:r>
            <a:r>
              <a:rPr lang="ru-RU" altLang="ru-RU" sz="18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бер</a:t>
            </a:r>
            <a:r>
              <a:rPr lang="ru-RU" sz="18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үү</a:t>
            </a:r>
            <a:r>
              <a:rPr lang="ru-RU" altLang="ru-RU" sz="18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н</a:t>
            </a:r>
            <a:r>
              <a:rPr lang="ru-RU" sz="18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ү</a:t>
            </a:r>
            <a:r>
              <a:rPr lang="ru-RU" altLang="ru-RU" sz="18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н</a:t>
            </a:r>
            <a:r>
              <a:rPr lang="ru-RU" altLang="ru-RU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8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ү</a:t>
            </a:r>
            <a:r>
              <a:rPr lang="ru-RU" altLang="ru-RU" sz="18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л</a:t>
            </a:r>
            <a:r>
              <a:rPr lang="ru-RU" sz="18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ү</a:t>
            </a:r>
            <a:r>
              <a:rPr lang="ru-RU" altLang="ru-RU" sz="18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ш</a:t>
            </a:r>
            <a:r>
              <a:rPr lang="ru-RU" sz="18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ү</a:t>
            </a:r>
            <a:r>
              <a:rPr lang="ru-RU" altLang="ru-RU" sz="18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н</a:t>
            </a:r>
            <a:r>
              <a:rPr lang="ru-RU" sz="18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ө</a:t>
            </a:r>
            <a:r>
              <a:rPr lang="ru-RU" altLang="ru-RU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 кредит </a:t>
            </a:r>
            <a:r>
              <a:rPr lang="ru-RU" altLang="ru-RU" sz="18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портфелинин</a:t>
            </a:r>
            <a:r>
              <a:rPr lang="ru-RU" altLang="ru-RU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 48,2%ы </a:t>
            </a:r>
            <a:r>
              <a:rPr lang="ru-RU" altLang="ru-RU" sz="18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туура</a:t>
            </a:r>
            <a:r>
              <a:rPr lang="ru-RU" altLang="ru-RU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altLang="ru-RU" sz="18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келди</a:t>
            </a:r>
            <a:r>
              <a:rPr lang="ru-RU" altLang="ru-RU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</p:txBody>
      </p:sp>
      <p:graphicFrame>
        <p:nvGraphicFramePr>
          <p:cNvPr id="6" name="Объект 5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719685587"/>
              </p:ext>
            </p:extLst>
          </p:nvPr>
        </p:nvGraphicFramePr>
        <p:xfrm>
          <a:off x="609600" y="2438400"/>
          <a:ext cx="6477000" cy="36576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21508" name="Rectangle 7"/>
          <p:cNvSpPr>
            <a:spLocks noChangeArrowheads="1"/>
          </p:cNvSpPr>
          <p:nvPr/>
        </p:nvSpPr>
        <p:spPr bwMode="auto">
          <a:xfrm>
            <a:off x="0" y="1547813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>
              <a:defRPr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endParaRPr lang="ru-RU" altLang="ru-RU"/>
          </a:p>
        </p:txBody>
      </p:sp>
      <p:graphicFrame>
        <p:nvGraphicFramePr>
          <p:cNvPr id="7" name="Диаграмма 6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234405770"/>
              </p:ext>
            </p:extLst>
          </p:nvPr>
        </p:nvGraphicFramePr>
        <p:xfrm>
          <a:off x="381000" y="2362201"/>
          <a:ext cx="6934200" cy="41148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8" name="Rectangle 2"/>
          <p:cNvSpPr txBox="1">
            <a:spLocks noChangeArrowheads="1"/>
          </p:cNvSpPr>
          <p:nvPr/>
        </p:nvSpPr>
        <p:spPr bwMode="auto">
          <a:xfrm>
            <a:off x="914400" y="2155827"/>
            <a:ext cx="7315200" cy="609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 defTabSz="457200" rtl="0" fontAlgn="base">
              <a:spcBef>
                <a:spcPct val="0"/>
              </a:spcBef>
              <a:spcAft>
                <a:spcPct val="0"/>
              </a:spcAft>
              <a:defRPr sz="3600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algn="l" defTabSz="457200" rtl="0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accent1"/>
                </a:solidFill>
                <a:latin typeface="Trebuchet MS" panose="020B0603020202020204" pitchFamily="34" charset="0"/>
              </a:defRPr>
            </a:lvl2pPr>
            <a:lvl3pPr algn="l" defTabSz="457200" rtl="0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accent1"/>
                </a:solidFill>
                <a:latin typeface="Trebuchet MS" panose="020B0603020202020204" pitchFamily="34" charset="0"/>
              </a:defRPr>
            </a:lvl3pPr>
            <a:lvl4pPr algn="l" defTabSz="457200" rtl="0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accent1"/>
                </a:solidFill>
                <a:latin typeface="Trebuchet MS" panose="020B0603020202020204" pitchFamily="34" charset="0"/>
              </a:defRPr>
            </a:lvl4pPr>
            <a:lvl5pPr algn="l" defTabSz="457200" rtl="0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accent1"/>
                </a:solidFill>
                <a:latin typeface="Trebuchet MS" panose="020B0603020202020204" pitchFamily="34" charset="0"/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eaLnBrk="1" hangingPunct="1"/>
            <a:r>
              <a:rPr lang="ru-RU" altLang="ru-RU" sz="2000" b="1" dirty="0" err="1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Алуунун</a:t>
            </a:r>
            <a:r>
              <a:rPr lang="ru-RU" altLang="ru-RU" sz="2000" b="1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altLang="ru-RU" sz="2000" b="1" dirty="0" err="1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максаттары</a:t>
            </a:r>
            <a:r>
              <a:rPr lang="ru-RU" altLang="ru-RU" sz="2000" b="1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altLang="ru-RU" sz="2000" b="1" dirty="0" err="1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боюнча</a:t>
            </a:r>
            <a:r>
              <a:rPr lang="ru-RU" altLang="ru-RU" sz="2000" b="1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altLang="ru-RU" sz="2000" b="1" dirty="0" err="1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банктардын</a:t>
            </a:r>
            <a:r>
              <a:rPr lang="ru-RU" altLang="ru-RU" sz="2000" b="1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altLang="ru-RU" sz="2000" b="1" dirty="0" err="1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кредиттери</a:t>
            </a:r>
            <a:r>
              <a:rPr lang="ru-RU" altLang="ru-RU" sz="2000" b="1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  <a:p>
            <a:pPr eaLnBrk="1" hangingPunct="1"/>
            <a:r>
              <a:rPr lang="ru-RU" altLang="ru-RU" sz="1400" i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</a:t>
            </a:r>
            <a:r>
              <a:rPr lang="ru-RU" altLang="ru-RU" sz="1400" b="0" i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ru-RU" sz="1400" b="0" i="1" dirty="0" err="1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кредиттердин</a:t>
            </a:r>
            <a:r>
              <a:rPr lang="ru-RU" sz="1400" b="0" i="1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400" b="0" i="1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жалпы</a:t>
            </a:r>
            <a:r>
              <a:rPr lang="ru-RU" sz="1400" b="0" i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400" b="0" i="1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көлөмүнө</a:t>
            </a:r>
            <a:r>
              <a:rPr lang="ru-RU" sz="1400" b="0" i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карата </a:t>
            </a:r>
            <a:r>
              <a:rPr lang="ru-RU" sz="1400" b="0" i="1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пайыз</a:t>
            </a:r>
            <a:r>
              <a:rPr lang="ru-RU" sz="1400" b="0" i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400" b="0" i="1" dirty="0" err="1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менен</a:t>
            </a:r>
            <a:r>
              <a:rPr lang="ru-RU" altLang="ru-RU" sz="1400" b="0" i="1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</a:p>
        </p:txBody>
      </p:sp>
      <p:sp>
        <p:nvSpPr>
          <p:cNvPr id="10" name="Rectangle 8"/>
          <p:cNvSpPr>
            <a:spLocks noChangeArrowheads="1"/>
          </p:cNvSpPr>
          <p:nvPr/>
        </p:nvSpPr>
        <p:spPr bwMode="auto">
          <a:xfrm>
            <a:off x="1044575" y="6259551"/>
            <a:ext cx="784860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20000"/>
              </a:spcBef>
            </a:pPr>
            <a:r>
              <a:rPr lang="ru-RU" sz="1400" dirty="0" err="1">
                <a:solidFill>
                  <a:srgbClr val="663300"/>
                </a:solidFill>
              </a:rPr>
              <a:t>Кыргыз</a:t>
            </a:r>
            <a:r>
              <a:rPr lang="ru-RU" sz="1400" dirty="0">
                <a:solidFill>
                  <a:srgbClr val="663300"/>
                </a:solidFill>
              </a:rPr>
              <a:t> </a:t>
            </a:r>
            <a:r>
              <a:rPr lang="ru-RU" sz="1400" dirty="0" err="1">
                <a:solidFill>
                  <a:srgbClr val="663300"/>
                </a:solidFill>
              </a:rPr>
              <a:t>Республикасынын</a:t>
            </a:r>
            <a:r>
              <a:rPr lang="ru-RU" sz="1400" dirty="0">
                <a:solidFill>
                  <a:srgbClr val="663300"/>
                </a:solidFill>
              </a:rPr>
              <a:t> </a:t>
            </a:r>
            <a:r>
              <a:rPr lang="ru-RU" sz="1400" dirty="0" err="1">
                <a:solidFill>
                  <a:srgbClr val="663300"/>
                </a:solidFill>
              </a:rPr>
              <a:t>Улуттук</a:t>
            </a:r>
            <a:r>
              <a:rPr lang="ru-RU" sz="1400" dirty="0">
                <a:solidFill>
                  <a:srgbClr val="663300"/>
                </a:solidFill>
              </a:rPr>
              <a:t> статистика </a:t>
            </a:r>
            <a:r>
              <a:rPr lang="ru-RU" sz="1400" dirty="0" err="1">
                <a:solidFill>
                  <a:srgbClr val="663300"/>
                </a:solidFill>
              </a:rPr>
              <a:t>комитети</a:t>
            </a:r>
            <a:endParaRPr lang="ru-RU" sz="1400" dirty="0">
              <a:solidFill>
                <a:srgbClr val="663300"/>
              </a:solidFill>
            </a:endParaRPr>
          </a:p>
        </p:txBody>
      </p:sp>
      <p:pic>
        <p:nvPicPr>
          <p:cNvPr id="11" name="Picture 19" descr="7oblastif-01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850" y="6021388"/>
            <a:ext cx="720725" cy="6778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" name="Rectangle 45"/>
          <p:cNvSpPr>
            <a:spLocks noChangeArrowheads="1"/>
          </p:cNvSpPr>
          <p:nvPr/>
        </p:nvSpPr>
        <p:spPr bwMode="auto">
          <a:xfrm>
            <a:off x="8461173" y="6456795"/>
            <a:ext cx="533400" cy="228600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Blip>
                <a:blip r:embed="rId5"/>
              </a:buBlip>
              <a:defRPr sz="3200">
                <a:solidFill>
                  <a:schemeClr val="tx1"/>
                </a:solidFill>
                <a:latin typeface="Arial Narrow" panose="020B060602020203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 Narrow" panose="020B060602020203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 Narrow" panose="020B060602020203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 Narrow" panose="020B060602020203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 Narrow" panose="020B0606020202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 Narrow" panose="020B0606020202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 Narrow" panose="020B0606020202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 Narrow" panose="020B0606020202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 Narrow" panose="020B060602020203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ru-RU" altLang="ru-RU" sz="1200" b="1" dirty="0" smtClean="0">
                <a:latin typeface="Times New Roman" panose="02020603050405020304" pitchFamily="18" charset="0"/>
              </a:rPr>
              <a:t>5</a:t>
            </a:r>
            <a:endParaRPr lang="ru-RU" altLang="ru-RU" sz="1200" b="1" dirty="0">
              <a:latin typeface="Times New Roman" panose="02020603050405020304" pitchFamily="18" charset="0"/>
            </a:endParaRPr>
          </a:p>
        </p:txBody>
      </p:sp>
      <p:graphicFrame>
        <p:nvGraphicFramePr>
          <p:cNvPr id="13" name="Диаграмма 12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762006809"/>
              </p:ext>
            </p:extLst>
          </p:nvPr>
        </p:nvGraphicFramePr>
        <p:xfrm>
          <a:off x="1295400" y="2667000"/>
          <a:ext cx="6705600" cy="3429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  <p:graphicFrame>
        <p:nvGraphicFramePr>
          <p:cNvPr id="15" name="Диаграмма 1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17313737"/>
              </p:ext>
            </p:extLst>
          </p:nvPr>
        </p:nvGraphicFramePr>
        <p:xfrm>
          <a:off x="1044575" y="2867027"/>
          <a:ext cx="7185025" cy="339252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7"/>
          </a:graphicData>
        </a:graphic>
      </p:graphicFrame>
      <p:pic>
        <p:nvPicPr>
          <p:cNvPr id="14" name="Рисунок 13" descr="95-летие ЗНАЧОК"/>
          <p:cNvPicPr/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09763" y="6019800"/>
            <a:ext cx="719037" cy="6794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2"/>
          <p:cNvSpPr>
            <a:spLocks noGrp="1" noChangeArrowheads="1"/>
          </p:cNvSpPr>
          <p:nvPr>
            <p:ph type="title"/>
          </p:nvPr>
        </p:nvSpPr>
        <p:spPr>
          <a:xfrm>
            <a:off x="457199" y="381000"/>
            <a:ext cx="8003973" cy="1066800"/>
          </a:xfrm>
        </p:spPr>
        <p:txBody>
          <a:bodyPr>
            <a:normAutofit/>
          </a:bodyPr>
          <a:lstStyle/>
          <a:p>
            <a:r>
              <a:rPr lang="ky-KG" sz="2800" b="1" dirty="0">
                <a:latin typeface="Arial" panose="020B0604020202020204" pitchFamily="34" charset="0"/>
                <a:cs typeface="Arial" panose="020B0604020202020204" pitchFamily="34" charset="0"/>
              </a:rPr>
              <a:t>Банктык эмес финансылык-кредиттик уюмдар </a:t>
            </a:r>
            <a:r>
              <a:rPr lang="ky-KG" sz="2800" b="1" dirty="0" smtClean="0">
                <a:latin typeface="Arial" panose="020B0604020202020204" pitchFamily="34" charset="0"/>
                <a:cs typeface="Arial" panose="020B0604020202020204" pitchFamily="34" charset="0"/>
              </a:rPr>
              <a:t>(БФКУ)</a:t>
            </a:r>
            <a:endParaRPr lang="ru-RU" altLang="ru-RU" sz="2800" b="1" dirty="0" smtClean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2531" name="Rectangle 3"/>
          <p:cNvSpPr>
            <a:spLocks noGrp="1" noChangeArrowheads="1"/>
          </p:cNvSpPr>
          <p:nvPr>
            <p:ph idx="1"/>
          </p:nvPr>
        </p:nvSpPr>
        <p:spPr>
          <a:xfrm>
            <a:off x="457200" y="1447800"/>
            <a:ext cx="8229600" cy="4452544"/>
          </a:xfrm>
          <a:ln>
            <a:solidFill>
              <a:schemeClr val="accent1"/>
            </a:solidFill>
          </a:ln>
        </p:spPr>
        <p:txBody>
          <a:bodyPr>
            <a:normAutofit/>
          </a:bodyPr>
          <a:lstStyle/>
          <a:p>
            <a:pPr>
              <a:buFont typeface="Arial" panose="020B0604020202020204" pitchFamily="34" charset="0"/>
              <a:buChar char="-"/>
            </a:pPr>
            <a:r>
              <a:rPr lang="ru-RU" altLang="ru-RU" sz="1800" dirty="0" err="1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Уюмдардын</a:t>
            </a:r>
            <a:r>
              <a:rPr lang="ru-RU" altLang="ru-RU" sz="18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саны  -  </a:t>
            </a:r>
            <a:r>
              <a:rPr lang="ru-RU" altLang="ru-RU" sz="1800" b="1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600. </a:t>
            </a:r>
          </a:p>
          <a:p>
            <a:pPr marL="1714500" lvl="3" indent="-342900">
              <a:buFont typeface="Arial" panose="020B0604020202020204" pitchFamily="34" charset="0"/>
              <a:buChar char="-"/>
            </a:pPr>
            <a:r>
              <a:rPr lang="en-US" altLang="ru-RU" sz="18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</a:t>
            </a:r>
            <a:r>
              <a:rPr lang="ru-RU" altLang="ru-RU" sz="18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64 </a:t>
            </a:r>
            <a:r>
              <a:rPr lang="ru-RU" altLang="ru-RU" sz="1800" dirty="0" err="1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микрокредиттик</a:t>
            </a:r>
            <a:r>
              <a:rPr lang="ru-RU" altLang="ru-RU" sz="18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altLang="ru-RU" sz="1800" dirty="0" err="1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уюм</a:t>
            </a:r>
            <a:endParaRPr lang="ru-RU" altLang="ru-RU" sz="1800" dirty="0" smtClean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714500" lvl="3" indent="-342900">
              <a:buFont typeface="Arial" panose="020B0604020202020204" pitchFamily="34" charset="0"/>
              <a:buChar char="-"/>
            </a:pPr>
            <a:r>
              <a:rPr lang="ru-RU" altLang="ru-RU" sz="18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326 </a:t>
            </a:r>
            <a:r>
              <a:rPr lang="ru-RU" altLang="ru-RU" sz="18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к</a:t>
            </a:r>
            <a:r>
              <a:rPr lang="ru-RU" sz="18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ү</a:t>
            </a:r>
            <a:r>
              <a:rPr lang="ky-KG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р</a:t>
            </a:r>
            <a:r>
              <a:rPr lang="ru-RU" sz="18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өө</a:t>
            </a:r>
            <a:r>
              <a:rPr lang="ky-KG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кана</a:t>
            </a:r>
            <a:r>
              <a:rPr lang="ru-RU" altLang="ru-RU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endParaRPr lang="ru-RU" altLang="ru-RU" sz="18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714500" lvl="3" indent="-342900">
              <a:buFont typeface="Arial" panose="020B0604020202020204" pitchFamily="34" charset="0"/>
              <a:buChar char="-"/>
            </a:pPr>
            <a:r>
              <a:rPr lang="ru-RU" altLang="ru-RU" sz="18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109 </a:t>
            </a:r>
            <a:r>
              <a:rPr lang="ru-RU" altLang="ru-RU" sz="1800" dirty="0" err="1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кредиттик</a:t>
            </a:r>
            <a:r>
              <a:rPr lang="ru-RU" altLang="ru-RU" sz="18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союз </a:t>
            </a:r>
          </a:p>
          <a:p>
            <a:pPr marL="1714500" lvl="3" indent="-342900">
              <a:buFont typeface="Arial" panose="020B0604020202020204" pitchFamily="34" charset="0"/>
              <a:buChar char="-"/>
            </a:pPr>
            <a:r>
              <a:rPr lang="ru-RU" altLang="ru-RU" sz="18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 </a:t>
            </a:r>
            <a:r>
              <a:rPr lang="ru-RU" altLang="ru-RU" sz="1800" dirty="0" err="1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адистештирилген</a:t>
            </a:r>
            <a:r>
              <a:rPr lang="ru-RU" altLang="ru-RU" sz="18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altLang="ru-RU" sz="1800" dirty="0" err="1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финансылык-кредиттик</a:t>
            </a:r>
            <a:r>
              <a:rPr lang="ru-RU" altLang="ru-RU" sz="18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altLang="ru-RU" sz="1800" dirty="0" err="1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мекеме</a:t>
            </a:r>
            <a:r>
              <a:rPr lang="ru-RU" altLang="ru-RU" sz="18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(ФККС)</a:t>
            </a:r>
          </a:p>
          <a:p>
            <a:pPr>
              <a:buFont typeface="Arial" panose="020B0604020202020204" pitchFamily="34" charset="0"/>
              <a:buChar char="-"/>
            </a:pPr>
            <a:r>
              <a:rPr lang="ru-RU" altLang="ru-RU" sz="1800" dirty="0" err="1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Иштегендердин</a:t>
            </a:r>
            <a:r>
              <a:rPr lang="ru-RU" altLang="ru-RU" sz="18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саны - </a:t>
            </a:r>
            <a:r>
              <a:rPr lang="ru-RU" altLang="ru-RU" sz="1800" b="1" dirty="0" smtClean="0">
                <a:latin typeface="Arial" panose="020B0604020202020204" pitchFamily="34" charset="0"/>
                <a:cs typeface="Arial" panose="020B0604020202020204" pitchFamily="34" charset="0"/>
              </a:rPr>
              <a:t>5,4</a:t>
            </a:r>
            <a:r>
              <a:rPr lang="ru-RU" altLang="ru-RU" sz="1800" b="1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ky-KG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ми</a:t>
            </a:r>
            <a:r>
              <a:rPr lang="ru-RU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ң</a:t>
            </a:r>
            <a:r>
              <a:rPr lang="ru-RU" altLang="ru-RU" sz="18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altLang="ru-RU" sz="1800" dirty="0" err="1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адам</a:t>
            </a:r>
            <a:r>
              <a:rPr lang="ru-RU" altLang="ru-RU" sz="18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pPr>
              <a:buFont typeface="Arial" panose="020B0604020202020204" pitchFamily="34" charset="0"/>
              <a:buChar char="-"/>
            </a:pPr>
            <a:r>
              <a:rPr lang="ru-RU" altLang="ru-RU" sz="1800" dirty="0" err="1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Филиалдардын</a:t>
            </a:r>
            <a:r>
              <a:rPr lang="ru-RU" altLang="ru-RU" sz="18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саны – </a:t>
            </a:r>
            <a:r>
              <a:rPr lang="ru-RU" altLang="ru-RU" sz="1800" b="1" dirty="0" smtClean="0">
                <a:latin typeface="Arial" panose="020B0604020202020204" pitchFamily="34" charset="0"/>
                <a:cs typeface="Arial" panose="020B0604020202020204" pitchFamily="34" charset="0"/>
              </a:rPr>
              <a:t>310</a:t>
            </a:r>
            <a:r>
              <a:rPr lang="ru-RU" altLang="ru-RU" sz="1800" b="1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altLang="ru-RU" sz="18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бирдик</a:t>
            </a:r>
            <a:r>
              <a:rPr lang="ru-RU" altLang="ru-RU" sz="18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r>
              <a:rPr lang="ru-RU" altLang="ru-RU" sz="1800" dirty="0" err="1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Кардарлардын</a:t>
            </a:r>
            <a:r>
              <a:rPr lang="ru-RU" altLang="ru-RU" sz="18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саны (</a:t>
            </a:r>
            <a:r>
              <a:rPr lang="ru-RU" altLang="ru-RU" sz="1800" dirty="0" err="1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юридикалык</a:t>
            </a:r>
            <a:r>
              <a:rPr lang="ru-RU" altLang="ru-RU" sz="18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altLang="ru-RU" sz="18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жана</a:t>
            </a:r>
            <a:r>
              <a:rPr lang="ru-RU" altLang="ru-RU" sz="18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altLang="ru-RU" sz="1800" dirty="0" err="1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жеке</a:t>
            </a:r>
            <a:r>
              <a:rPr lang="ru-RU" altLang="ru-RU" sz="18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altLang="ru-RU" sz="1800" dirty="0" err="1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жактар</a:t>
            </a:r>
            <a:r>
              <a:rPr lang="ru-RU" altLang="ru-RU" sz="18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) – </a:t>
            </a:r>
            <a:r>
              <a:rPr lang="ru-RU" altLang="ru-RU" sz="1800" b="1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609,2 </a:t>
            </a:r>
            <a:r>
              <a:rPr lang="ky-KG" sz="1800" b="1" dirty="0" smtClean="0">
                <a:latin typeface="Arial" panose="020B0604020202020204" pitchFamily="34" charset="0"/>
                <a:cs typeface="Arial" panose="020B0604020202020204" pitchFamily="34" charset="0"/>
              </a:rPr>
              <a:t>ми</a:t>
            </a:r>
            <a:r>
              <a:rPr lang="ru-RU" sz="1800" b="1" dirty="0" smtClean="0">
                <a:latin typeface="Arial" panose="020B0604020202020204" pitchFamily="34" charset="0"/>
                <a:cs typeface="Arial" panose="020B0604020202020204" pitchFamily="34" charset="0"/>
              </a:rPr>
              <a:t>ң</a:t>
            </a:r>
            <a:r>
              <a:rPr lang="ru-RU" sz="1800" b="1" dirty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lang="ru-RU" altLang="ru-RU" sz="18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buFont typeface="Arial" panose="020B0604020202020204" pitchFamily="34" charset="0"/>
              <a:buChar char="-"/>
            </a:pPr>
            <a:r>
              <a:rPr lang="ru-RU" altLang="ru-RU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2020-жылы </a:t>
            </a:r>
            <a:r>
              <a:rPr lang="ru-RU" altLang="ru-RU" sz="18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кирешелер</a:t>
            </a:r>
            <a:r>
              <a:rPr lang="ru-RU" altLang="ru-RU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altLang="ru-RU" sz="1800" b="1" dirty="0" smtClean="0">
                <a:latin typeface="Arial" panose="020B0604020202020204" pitchFamily="34" charset="0"/>
                <a:cs typeface="Arial" panose="020B0604020202020204" pitchFamily="34" charset="0"/>
              </a:rPr>
              <a:t>7,6 млрд. </a:t>
            </a:r>
            <a:r>
              <a:rPr lang="ru-RU" altLang="ru-RU" sz="18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сомду</a:t>
            </a:r>
            <a:r>
              <a:rPr lang="ky-KG" sz="18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ky-KG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т</a:t>
            </a:r>
            <a:r>
              <a:rPr lang="ru-RU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ү</a:t>
            </a:r>
            <a:r>
              <a:rPr lang="ky-KG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зд</a:t>
            </a:r>
            <a:r>
              <a:rPr lang="ru-RU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ү</a:t>
            </a:r>
            <a:r>
              <a:rPr lang="ru-RU" altLang="ru-RU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, 2019-жылга </a:t>
            </a:r>
            <a:r>
              <a:rPr lang="ru-RU" altLang="ru-RU" sz="18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салыштырмалуу</a:t>
            </a:r>
            <a:r>
              <a:rPr lang="ru-RU" altLang="ru-RU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 4,3%га </a:t>
            </a:r>
            <a:r>
              <a:rPr lang="ru-RU" sz="1800" dirty="0">
                <a:latin typeface="Arial" panose="020B0604020202020204" pitchFamily="34" charset="0"/>
                <a:cs typeface="Arial" panose="020B0604020202020204" pitchFamily="34" charset="0"/>
              </a:rPr>
              <a:t>ө</a:t>
            </a:r>
            <a:r>
              <a:rPr lang="ky-KG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ст</a:t>
            </a:r>
            <a:r>
              <a:rPr lang="ru-RU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ү</a:t>
            </a:r>
            <a:r>
              <a:rPr lang="ru-RU" altLang="ru-RU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</a:p>
          <a:p>
            <a:pPr>
              <a:buFont typeface="Arial" panose="020B0604020202020204" pitchFamily="34" charset="0"/>
              <a:buChar char="-"/>
            </a:pPr>
            <a:r>
              <a:rPr lang="ru-RU" altLang="ru-RU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2020-жылдын </a:t>
            </a:r>
            <a:r>
              <a:rPr lang="ru-RU" altLang="ru-RU" sz="18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жыйынтыгы</a:t>
            </a:r>
            <a:r>
              <a:rPr lang="ru-RU" altLang="ru-RU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altLang="ru-RU" sz="18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менен</a:t>
            </a:r>
            <a:r>
              <a:rPr lang="ru-RU" altLang="ru-RU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altLang="ru-RU" sz="1800" b="1" dirty="0" smtClean="0">
                <a:latin typeface="Arial" panose="020B0604020202020204" pitchFamily="34" charset="0"/>
                <a:cs typeface="Arial" panose="020B0604020202020204" pitchFamily="34" charset="0"/>
              </a:rPr>
              <a:t>2,8 млрд. сом </a:t>
            </a:r>
            <a:r>
              <a:rPr lang="ru-RU" altLang="ru-RU" sz="1800" dirty="0" err="1">
                <a:latin typeface="Arial" panose="020B0604020202020204" pitchFamily="34" charset="0"/>
                <a:cs typeface="Arial" panose="020B0604020202020204" pitchFamily="34" charset="0"/>
              </a:rPr>
              <a:t>пайда</a:t>
            </a:r>
            <a:r>
              <a:rPr lang="ru-RU" altLang="ru-RU" sz="18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altLang="ru-RU" sz="18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алынды</a:t>
            </a:r>
            <a:r>
              <a:rPr lang="ru-RU" altLang="ru-RU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ru-RU" altLang="ru-RU" sz="18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бул</a:t>
            </a:r>
            <a:r>
              <a:rPr lang="ru-RU" altLang="ru-RU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8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өткөн</a:t>
            </a:r>
            <a:r>
              <a:rPr lang="ru-RU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800" dirty="0" err="1">
                <a:latin typeface="Arial" panose="020B0604020202020204" pitchFamily="34" charset="0"/>
                <a:cs typeface="Arial" panose="020B0604020202020204" pitchFamily="34" charset="0"/>
              </a:rPr>
              <a:t>жылдын</a:t>
            </a:r>
            <a:r>
              <a:rPr lang="ky-KG" sz="1800" dirty="0">
                <a:latin typeface="Arial" panose="020B0604020202020204" pitchFamily="34" charset="0"/>
                <a:cs typeface="Arial" panose="020B0604020202020204" pitchFamily="34" charset="0"/>
              </a:rPr>
              <a:t> к</a:t>
            </a:r>
            <a:r>
              <a:rPr lang="ru-RU" sz="1800" dirty="0">
                <a:latin typeface="Arial" panose="020B0604020202020204" pitchFamily="34" charset="0"/>
                <a:cs typeface="Arial" panose="020B0604020202020204" pitchFamily="34" charset="0"/>
              </a:rPr>
              <a:t>ө</a:t>
            </a:r>
            <a:r>
              <a:rPr lang="ky-KG" sz="1800" dirty="0">
                <a:latin typeface="Arial" panose="020B0604020202020204" pitchFamily="34" charset="0"/>
                <a:cs typeface="Arial" panose="020B0604020202020204" pitchFamily="34" charset="0"/>
              </a:rPr>
              <a:t>л</a:t>
            </a:r>
            <a:r>
              <a:rPr lang="ru-RU" sz="1800" dirty="0">
                <a:latin typeface="Arial" panose="020B0604020202020204" pitchFamily="34" charset="0"/>
                <a:cs typeface="Arial" panose="020B0604020202020204" pitchFamily="34" charset="0"/>
              </a:rPr>
              <a:t>ө</a:t>
            </a:r>
            <a:r>
              <a:rPr lang="ky-KG" sz="1800" dirty="0">
                <a:latin typeface="Arial" panose="020B0604020202020204" pitchFamily="34" charset="0"/>
                <a:cs typeface="Arial" panose="020B0604020202020204" pitchFamily="34" charset="0"/>
              </a:rPr>
              <a:t>м</a:t>
            </a:r>
            <a:r>
              <a:rPr lang="ru-RU" sz="1800" dirty="0">
                <a:latin typeface="Arial" panose="020B0604020202020204" pitchFamily="34" charset="0"/>
                <a:cs typeface="Arial" panose="020B0604020202020204" pitchFamily="34" charset="0"/>
              </a:rPr>
              <a:t>ү</a:t>
            </a:r>
            <a:r>
              <a:rPr lang="ky-KG" sz="1800" dirty="0">
                <a:latin typeface="Arial" panose="020B0604020202020204" pitchFamily="34" charset="0"/>
                <a:cs typeface="Arial" panose="020B0604020202020204" pitchFamily="34" charset="0"/>
              </a:rPr>
              <a:t>н</a:t>
            </a:r>
            <a:r>
              <a:rPr lang="ru-RU" sz="1800" dirty="0">
                <a:latin typeface="Arial" panose="020B0604020202020204" pitchFamily="34" charset="0"/>
                <a:cs typeface="Arial" panose="020B0604020202020204" pitchFamily="34" charset="0"/>
              </a:rPr>
              <a:t>ү</a:t>
            </a:r>
            <a:r>
              <a:rPr lang="ky-KG" sz="1800" dirty="0">
                <a:latin typeface="Arial" panose="020B0604020202020204" pitchFamily="34" charset="0"/>
                <a:cs typeface="Arial" panose="020B0604020202020204" pitchFamily="34" charset="0"/>
              </a:rPr>
              <a:t>н дэ</a:t>
            </a:r>
            <a:r>
              <a:rPr lang="ru-RU" sz="1800" dirty="0">
                <a:latin typeface="Arial" panose="020B0604020202020204" pitchFamily="34" charset="0"/>
                <a:cs typeface="Arial" panose="020B0604020202020204" pitchFamily="34" charset="0"/>
              </a:rPr>
              <a:t>ң</a:t>
            </a:r>
            <a:r>
              <a:rPr lang="ky-KG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гээлинде болду. </a:t>
            </a:r>
            <a:r>
              <a:rPr lang="ru-RU" altLang="ru-RU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endParaRPr lang="ru-RU" altLang="ru-RU" sz="18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buFont typeface="Arial" panose="020B0604020202020204" pitchFamily="34" charset="0"/>
              <a:buChar char="-"/>
            </a:pPr>
            <a:r>
              <a:rPr lang="ru-RU" altLang="ru-RU" sz="18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Пайданын</a:t>
            </a:r>
            <a:r>
              <a:rPr lang="ru-RU" altLang="ru-RU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altLang="ru-RU" sz="18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жалпы</a:t>
            </a:r>
            <a:r>
              <a:rPr lang="ru-RU" altLang="ru-RU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ky-KG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к</a:t>
            </a:r>
            <a:r>
              <a:rPr lang="ru-RU" sz="1800" dirty="0">
                <a:latin typeface="Arial" panose="020B0604020202020204" pitchFamily="34" charset="0"/>
                <a:cs typeface="Arial" panose="020B0604020202020204" pitchFamily="34" charset="0"/>
              </a:rPr>
              <a:t>ө</a:t>
            </a:r>
            <a:r>
              <a:rPr lang="ky-KG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л</a:t>
            </a:r>
            <a:r>
              <a:rPr lang="ru-RU" sz="1800" dirty="0">
                <a:latin typeface="Arial" panose="020B0604020202020204" pitchFamily="34" charset="0"/>
                <a:cs typeface="Arial" panose="020B0604020202020204" pitchFamily="34" charset="0"/>
              </a:rPr>
              <a:t>ө</a:t>
            </a:r>
            <a:r>
              <a:rPr lang="ky-KG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м</a:t>
            </a:r>
            <a:r>
              <a:rPr lang="ru-RU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ү</a:t>
            </a:r>
            <a:r>
              <a:rPr lang="ky-KG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н</a:t>
            </a:r>
            <a:r>
              <a:rPr lang="ru-RU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ү</a:t>
            </a:r>
            <a:r>
              <a:rPr lang="ky-KG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н 92</a:t>
            </a:r>
            <a:r>
              <a:rPr lang="ru-RU" altLang="ru-RU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%га </a:t>
            </a:r>
            <a:r>
              <a:rPr lang="ru-RU" altLang="ru-RU" sz="18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жакыны</a:t>
            </a:r>
            <a:r>
              <a:rPr lang="ru-RU" altLang="ru-RU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altLang="ru-RU" sz="18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микрокредиттик</a:t>
            </a:r>
            <a:r>
              <a:rPr lang="ru-RU" altLang="ru-RU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altLang="ru-RU" sz="18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уюмдар</a:t>
            </a:r>
            <a:r>
              <a:rPr lang="ru-RU" altLang="ru-RU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altLang="ru-RU" sz="18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тарабынан</a:t>
            </a:r>
            <a:r>
              <a:rPr lang="ru-RU" altLang="ru-RU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altLang="ru-RU" sz="18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алынды</a:t>
            </a:r>
            <a:r>
              <a:rPr lang="ru-RU" altLang="ru-RU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pPr marL="533400" indent="-533400"/>
            <a:endParaRPr lang="ru-RU" altLang="ru-RU" sz="18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Rectangle 8"/>
          <p:cNvSpPr>
            <a:spLocks noChangeArrowheads="1"/>
          </p:cNvSpPr>
          <p:nvPr/>
        </p:nvSpPr>
        <p:spPr bwMode="auto">
          <a:xfrm>
            <a:off x="1044575" y="6259551"/>
            <a:ext cx="784860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20000"/>
              </a:spcBef>
            </a:pPr>
            <a:r>
              <a:rPr lang="ru-RU" sz="1400" dirty="0" err="1">
                <a:solidFill>
                  <a:srgbClr val="663300"/>
                </a:solidFill>
              </a:rPr>
              <a:t>Кыргыз</a:t>
            </a:r>
            <a:r>
              <a:rPr lang="ru-RU" sz="1400" dirty="0">
                <a:solidFill>
                  <a:srgbClr val="663300"/>
                </a:solidFill>
              </a:rPr>
              <a:t> </a:t>
            </a:r>
            <a:r>
              <a:rPr lang="ru-RU" sz="1400" dirty="0" err="1">
                <a:solidFill>
                  <a:srgbClr val="663300"/>
                </a:solidFill>
              </a:rPr>
              <a:t>Республикасынын</a:t>
            </a:r>
            <a:r>
              <a:rPr lang="ru-RU" sz="1400" dirty="0">
                <a:solidFill>
                  <a:srgbClr val="663300"/>
                </a:solidFill>
              </a:rPr>
              <a:t> </a:t>
            </a:r>
            <a:r>
              <a:rPr lang="ru-RU" sz="1400" dirty="0" err="1">
                <a:solidFill>
                  <a:srgbClr val="663300"/>
                </a:solidFill>
              </a:rPr>
              <a:t>Улуттук</a:t>
            </a:r>
            <a:r>
              <a:rPr lang="ru-RU" sz="1400" dirty="0">
                <a:solidFill>
                  <a:srgbClr val="663300"/>
                </a:solidFill>
              </a:rPr>
              <a:t> статистика </a:t>
            </a:r>
            <a:r>
              <a:rPr lang="ru-RU" sz="1400" dirty="0" err="1">
                <a:solidFill>
                  <a:srgbClr val="663300"/>
                </a:solidFill>
              </a:rPr>
              <a:t>комитети</a:t>
            </a:r>
            <a:endParaRPr lang="ru-RU" sz="1400" dirty="0">
              <a:solidFill>
                <a:srgbClr val="663300"/>
              </a:solidFill>
            </a:endParaRPr>
          </a:p>
        </p:txBody>
      </p:sp>
      <p:pic>
        <p:nvPicPr>
          <p:cNvPr id="5" name="Picture 19" descr="7oblastif-01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850" y="6021388"/>
            <a:ext cx="720725" cy="6778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Rectangle 45"/>
          <p:cNvSpPr>
            <a:spLocks noChangeArrowheads="1"/>
          </p:cNvSpPr>
          <p:nvPr/>
        </p:nvSpPr>
        <p:spPr bwMode="auto">
          <a:xfrm>
            <a:off x="8461173" y="6456795"/>
            <a:ext cx="533400" cy="228600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Blip>
                <a:blip r:embed="rId3"/>
              </a:buBlip>
              <a:defRPr sz="3200">
                <a:solidFill>
                  <a:schemeClr val="tx1"/>
                </a:solidFill>
                <a:latin typeface="Arial Narrow" panose="020B060602020203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 Narrow" panose="020B060602020203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 Narrow" panose="020B060602020203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 Narrow" panose="020B060602020203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 Narrow" panose="020B0606020202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 Narrow" panose="020B0606020202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 Narrow" panose="020B0606020202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 Narrow" panose="020B0606020202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 Narrow" panose="020B060602020203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ru-RU" altLang="ru-RU" sz="1200" b="1" dirty="0" smtClean="0">
                <a:latin typeface="Times New Roman" panose="02020603050405020304" pitchFamily="18" charset="0"/>
              </a:rPr>
              <a:t>6</a:t>
            </a:r>
            <a:endParaRPr lang="ru-RU" altLang="ru-RU" sz="1200" b="1" dirty="0">
              <a:latin typeface="Times New Roman" panose="02020603050405020304" pitchFamily="18" charset="0"/>
            </a:endParaRPr>
          </a:p>
        </p:txBody>
      </p:sp>
      <p:pic>
        <p:nvPicPr>
          <p:cNvPr id="7" name="Рисунок 6" descr="95-летие ЗНАЧОК"/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09763" y="6019800"/>
            <a:ext cx="719037" cy="6794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5"/>
          <p:cNvSpPr>
            <a:spLocks noGrp="1" noChangeArrowheads="1"/>
          </p:cNvSpPr>
          <p:nvPr>
            <p:ph type="title"/>
          </p:nvPr>
        </p:nvSpPr>
        <p:spPr>
          <a:xfrm>
            <a:off x="457200" y="152400"/>
            <a:ext cx="8435975" cy="1891145"/>
          </a:xfrm>
        </p:spPr>
        <p:txBody>
          <a:bodyPr>
            <a:normAutofit fontScale="90000"/>
          </a:bodyPr>
          <a:lstStyle/>
          <a:p>
            <a:pPr>
              <a:spcBef>
                <a:spcPts val="1200"/>
              </a:spcBef>
              <a:spcAft>
                <a:spcPts val="600"/>
              </a:spcAft>
            </a:pPr>
            <a:r>
              <a:rPr lang="ru-RU" altLang="ru-RU" sz="3100" b="1" dirty="0" smtClean="0">
                <a:latin typeface="Arial" panose="020B0604020202020204" pitchFamily="34" charset="0"/>
                <a:cs typeface="Arial" panose="020B0604020202020204" pitchFamily="34" charset="0"/>
              </a:rPr>
              <a:t>БФКУ </a:t>
            </a:r>
            <a:r>
              <a:rPr lang="ru-RU" altLang="ru-RU" sz="31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кредиттери</a:t>
            </a:r>
            <a:r>
              <a:rPr lang="ru-RU" altLang="ru-RU" sz="3100" b="1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ru-RU" altLang="ru-RU" sz="3100" b="1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altLang="ru-RU" sz="18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altLang="ru-RU" sz="18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altLang="ru-RU" sz="1800" dirty="0" err="1">
                <a:latin typeface="Arial" panose="020B0604020202020204" pitchFamily="34" charset="0"/>
                <a:cs typeface="Arial" panose="020B0604020202020204" pitchFamily="34" charset="0"/>
              </a:rPr>
              <a:t>Жылдын</a:t>
            </a:r>
            <a:r>
              <a:rPr lang="ru-RU" altLang="ru-RU" sz="18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altLang="ru-RU" sz="1800" dirty="0" err="1">
                <a:latin typeface="Arial" panose="020B0604020202020204" pitchFamily="34" charset="0"/>
                <a:cs typeface="Arial" panose="020B0604020202020204" pitchFamily="34" charset="0"/>
              </a:rPr>
              <a:t>аягына</a:t>
            </a:r>
            <a:r>
              <a:rPr lang="ru-RU" altLang="ru-RU" sz="1800" dirty="0">
                <a:latin typeface="Arial" panose="020B0604020202020204" pitchFamily="34" charset="0"/>
                <a:cs typeface="Arial" panose="020B0604020202020204" pitchFamily="34" charset="0"/>
              </a:rPr>
              <a:t> карата </a:t>
            </a:r>
            <a:r>
              <a:rPr lang="ru-RU" altLang="ru-RU" sz="1800" dirty="0" err="1">
                <a:latin typeface="Arial" panose="020B0604020202020204" pitchFamily="34" charset="0"/>
                <a:cs typeface="Arial" panose="020B0604020202020204" pitchFamily="34" charset="0"/>
              </a:rPr>
              <a:t>экономикага</a:t>
            </a:r>
            <a:r>
              <a:rPr lang="ru-RU" altLang="ru-RU" sz="18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altLang="ru-RU" sz="1800" dirty="0" err="1">
                <a:latin typeface="Arial" panose="020B0604020202020204" pitchFamily="34" charset="0"/>
                <a:cs typeface="Arial" panose="020B0604020202020204" pitchFamily="34" charset="0"/>
              </a:rPr>
              <a:t>кредиттердин</a:t>
            </a:r>
            <a:r>
              <a:rPr lang="ru-RU" altLang="ru-RU" sz="18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ky-KG" sz="1800" dirty="0">
                <a:latin typeface="Arial" panose="020B0604020202020204" pitchFamily="34" charset="0"/>
                <a:cs typeface="Arial" panose="020B0604020202020204" pitchFamily="34" charset="0"/>
              </a:rPr>
              <a:t>к</a:t>
            </a:r>
            <a:r>
              <a:rPr lang="ru-RU" sz="1800" dirty="0">
                <a:latin typeface="Arial" panose="020B0604020202020204" pitchFamily="34" charset="0"/>
                <a:cs typeface="Arial" panose="020B0604020202020204" pitchFamily="34" charset="0"/>
              </a:rPr>
              <a:t>ө</a:t>
            </a:r>
            <a:r>
              <a:rPr lang="ky-KG" sz="1800" dirty="0">
                <a:latin typeface="Arial" panose="020B0604020202020204" pitchFamily="34" charset="0"/>
                <a:cs typeface="Arial" panose="020B0604020202020204" pitchFamily="34" charset="0"/>
              </a:rPr>
              <a:t>л</a:t>
            </a:r>
            <a:r>
              <a:rPr lang="ru-RU" sz="1800" dirty="0">
                <a:latin typeface="Arial" panose="020B0604020202020204" pitchFamily="34" charset="0"/>
                <a:cs typeface="Arial" panose="020B0604020202020204" pitchFamily="34" charset="0"/>
              </a:rPr>
              <a:t>ө</a:t>
            </a:r>
            <a:r>
              <a:rPr lang="ky-KG" sz="1800" dirty="0">
                <a:latin typeface="Arial" panose="020B0604020202020204" pitchFamily="34" charset="0"/>
                <a:cs typeface="Arial" panose="020B0604020202020204" pitchFamily="34" charset="0"/>
              </a:rPr>
              <a:t>м</a:t>
            </a:r>
            <a:r>
              <a:rPr lang="ru-RU" sz="1800" dirty="0">
                <a:latin typeface="Arial" panose="020B0604020202020204" pitchFamily="34" charset="0"/>
                <a:cs typeface="Arial" panose="020B0604020202020204" pitchFamily="34" charset="0"/>
              </a:rPr>
              <a:t>ү</a:t>
            </a:r>
            <a:r>
              <a:rPr lang="ky-KG" sz="18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ky-KG" sz="1800" b="1" dirty="0" smtClean="0">
                <a:latin typeface="Arial" panose="020B0604020202020204" pitchFamily="34" charset="0"/>
                <a:cs typeface="Arial" panose="020B0604020202020204" pitchFamily="34" charset="0"/>
              </a:rPr>
              <a:t>24,5</a:t>
            </a:r>
            <a:r>
              <a:rPr lang="ru-RU" altLang="ru-RU" sz="18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altLang="ru-RU" sz="1800" b="1" dirty="0">
                <a:latin typeface="Arial" panose="020B0604020202020204" pitchFamily="34" charset="0"/>
                <a:cs typeface="Arial" panose="020B0604020202020204" pitchFamily="34" charset="0"/>
              </a:rPr>
              <a:t>млрд. </a:t>
            </a:r>
            <a:r>
              <a:rPr lang="ru-RU" altLang="ru-RU" sz="18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сомду</a:t>
            </a:r>
            <a:r>
              <a:rPr lang="ru-RU" altLang="ru-RU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ky-KG" sz="1800" dirty="0">
                <a:latin typeface="Arial" panose="020B0604020202020204" pitchFamily="34" charset="0"/>
                <a:cs typeface="Arial" panose="020B0604020202020204" pitchFamily="34" charset="0"/>
              </a:rPr>
              <a:t>т</a:t>
            </a:r>
            <a:r>
              <a:rPr lang="ru-RU" sz="1800" dirty="0">
                <a:latin typeface="Arial" panose="020B0604020202020204" pitchFamily="34" charset="0"/>
                <a:cs typeface="Arial" panose="020B0604020202020204" pitchFamily="34" charset="0"/>
              </a:rPr>
              <a:t>ү</a:t>
            </a:r>
            <a:r>
              <a:rPr lang="ky-KG" sz="1800" dirty="0">
                <a:latin typeface="Arial" panose="020B0604020202020204" pitchFamily="34" charset="0"/>
                <a:cs typeface="Arial" panose="020B0604020202020204" pitchFamily="34" charset="0"/>
              </a:rPr>
              <a:t>зд</a:t>
            </a:r>
            <a:r>
              <a:rPr lang="ru-RU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ү, </a:t>
            </a:r>
            <a:r>
              <a:rPr lang="ru-RU" sz="18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бул</a:t>
            </a:r>
            <a:r>
              <a:rPr lang="ky-KG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 2019-жылдын де</a:t>
            </a:r>
            <a:r>
              <a:rPr lang="ru-RU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ң</a:t>
            </a:r>
            <a:r>
              <a:rPr lang="ky-KG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гээлинен 4</a:t>
            </a:r>
            <a:r>
              <a:rPr lang="ru-RU" altLang="ru-RU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%га </a:t>
            </a:r>
            <a:r>
              <a:rPr lang="ru-RU" altLang="ru-RU" sz="18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к</a:t>
            </a:r>
            <a:r>
              <a:rPr lang="ru-RU" sz="1800" dirty="0" err="1">
                <a:latin typeface="Arial" panose="020B0604020202020204" pitchFamily="34" charset="0"/>
                <a:cs typeface="Arial" panose="020B0604020202020204" pitchFamily="34" charset="0"/>
              </a:rPr>
              <a:t>ө</a:t>
            </a:r>
            <a:r>
              <a:rPr lang="ky-KG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п</a:t>
            </a:r>
            <a:r>
              <a:rPr lang="ru-RU" sz="1800" dirty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r>
              <a:rPr lang="ru-RU" altLang="ru-RU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  </a:t>
            </a:r>
            <a:r>
              <a:rPr lang="ru-RU" altLang="ru-RU" sz="1800" dirty="0"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ru-RU" altLang="ru-RU" sz="180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altLang="ru-RU" sz="18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Кредиттердин</a:t>
            </a:r>
            <a:r>
              <a:rPr lang="ru-RU" altLang="ru-RU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altLang="ru-RU" sz="1800" b="1" dirty="0" smtClean="0">
                <a:latin typeface="Arial" panose="020B0604020202020204" pitchFamily="34" charset="0"/>
                <a:cs typeface="Arial" panose="020B0604020202020204" pitchFamily="34" charset="0"/>
              </a:rPr>
              <a:t>98,3%ы</a:t>
            </a:r>
            <a:r>
              <a:rPr lang="ru-RU" altLang="ru-RU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altLang="ru-RU" sz="1800" dirty="0">
                <a:latin typeface="Arial" panose="020B0604020202020204" pitchFamily="34" charset="0"/>
                <a:cs typeface="Arial" panose="020B0604020202020204" pitchFamily="34" charset="0"/>
              </a:rPr>
              <a:t>- </a:t>
            </a:r>
            <a:r>
              <a:rPr lang="ru-RU" altLang="ru-RU" sz="18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улуттук</a:t>
            </a:r>
            <a:r>
              <a:rPr lang="ru-RU" altLang="ru-RU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altLang="ru-RU" sz="18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валютада</a:t>
            </a:r>
            <a:r>
              <a:rPr lang="ru-RU" altLang="ru-RU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ru-RU" altLang="ru-RU" sz="1800" b="1" dirty="0" smtClean="0">
                <a:latin typeface="Arial" panose="020B0604020202020204" pitchFamily="34" charset="0"/>
                <a:cs typeface="Arial" panose="020B0604020202020204" pitchFamily="34" charset="0"/>
              </a:rPr>
              <a:t>1,7%ы </a:t>
            </a:r>
            <a:r>
              <a:rPr lang="ru-RU" altLang="ru-RU" sz="1800" dirty="0">
                <a:latin typeface="Arial" panose="020B0604020202020204" pitchFamily="34" charset="0"/>
                <a:cs typeface="Arial" panose="020B0604020202020204" pitchFamily="34" charset="0"/>
              </a:rPr>
              <a:t>- </a:t>
            </a:r>
            <a:r>
              <a:rPr lang="ru-RU" altLang="ru-RU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 чет </a:t>
            </a:r>
            <a:r>
              <a:rPr lang="ru-RU" altLang="ru-RU" sz="18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элдик</a:t>
            </a:r>
            <a:r>
              <a:rPr lang="ru-RU" altLang="ru-RU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altLang="ru-RU" sz="18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валютада</a:t>
            </a:r>
            <a:r>
              <a:rPr lang="ru-RU" altLang="ru-RU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altLang="ru-RU" sz="18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берилди</a:t>
            </a:r>
            <a:r>
              <a:rPr lang="ru-RU" altLang="ru-RU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br>
              <a:rPr lang="ru-RU" altLang="ru-RU" sz="1800" dirty="0" smtClean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altLang="ru-RU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Жеке </a:t>
            </a:r>
            <a:r>
              <a:rPr lang="ru-RU" altLang="ru-RU" sz="18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жактарга</a:t>
            </a:r>
            <a:r>
              <a:rPr lang="ru-RU" altLang="ru-RU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 кредит </a:t>
            </a:r>
            <a:r>
              <a:rPr lang="ru-RU" altLang="ru-RU" sz="18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бер</a:t>
            </a:r>
            <a:r>
              <a:rPr lang="ru-RU" sz="18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үү</a:t>
            </a:r>
            <a:r>
              <a:rPr lang="ru-RU" altLang="ru-RU" sz="18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н</a:t>
            </a:r>
            <a:r>
              <a:rPr lang="ru-RU" sz="18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ү</a:t>
            </a:r>
            <a:r>
              <a:rPr lang="ru-RU" altLang="ru-RU" sz="18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н</a:t>
            </a:r>
            <a:r>
              <a:rPr lang="ru-RU" altLang="ru-RU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8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ү</a:t>
            </a:r>
            <a:r>
              <a:rPr lang="ru-RU" altLang="ru-RU" sz="18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л</a:t>
            </a:r>
            <a:r>
              <a:rPr lang="ru-RU" sz="18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ү</a:t>
            </a:r>
            <a:r>
              <a:rPr lang="ru-RU" altLang="ru-RU" sz="18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ш</a:t>
            </a:r>
            <a:r>
              <a:rPr lang="ru-RU" sz="18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ү</a:t>
            </a:r>
            <a:r>
              <a:rPr lang="ru-RU" altLang="ru-RU" sz="18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н</a:t>
            </a:r>
            <a:r>
              <a:rPr lang="ru-RU" sz="18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ө</a:t>
            </a:r>
            <a:r>
              <a:rPr lang="ru-RU" altLang="ru-RU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altLang="ru-RU" sz="18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кредиттик</a:t>
            </a:r>
            <a:r>
              <a:rPr lang="ru-RU" altLang="ru-RU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altLang="ru-RU" sz="18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портфелдин</a:t>
            </a:r>
            <a:r>
              <a:rPr lang="ru-RU" altLang="ru-RU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 94,3%ы </a:t>
            </a:r>
            <a:r>
              <a:rPr lang="ru-RU" altLang="ru-RU" sz="18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туура</a:t>
            </a:r>
            <a:r>
              <a:rPr lang="ru-RU" altLang="ru-RU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altLang="ru-RU" sz="18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келди</a:t>
            </a:r>
            <a:r>
              <a:rPr lang="ru-RU" altLang="ru-RU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</p:txBody>
      </p:sp>
      <p:graphicFrame>
        <p:nvGraphicFramePr>
          <p:cNvPr id="6" name="Объект 5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76289220"/>
              </p:ext>
            </p:extLst>
          </p:nvPr>
        </p:nvGraphicFramePr>
        <p:xfrm>
          <a:off x="457200" y="2426073"/>
          <a:ext cx="6553200" cy="366992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7" name="Rectangle 2"/>
          <p:cNvSpPr txBox="1">
            <a:spLocks noChangeArrowheads="1"/>
          </p:cNvSpPr>
          <p:nvPr/>
        </p:nvSpPr>
        <p:spPr bwMode="auto">
          <a:xfrm>
            <a:off x="1064628" y="2060034"/>
            <a:ext cx="6849533" cy="609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 defTabSz="457200" rtl="0" fontAlgn="base">
              <a:spcBef>
                <a:spcPct val="0"/>
              </a:spcBef>
              <a:spcAft>
                <a:spcPct val="0"/>
              </a:spcAft>
              <a:defRPr sz="3600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algn="l" defTabSz="457200" rtl="0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accent1"/>
                </a:solidFill>
                <a:latin typeface="Trebuchet MS" panose="020B0603020202020204" pitchFamily="34" charset="0"/>
              </a:defRPr>
            </a:lvl2pPr>
            <a:lvl3pPr algn="l" defTabSz="457200" rtl="0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accent1"/>
                </a:solidFill>
                <a:latin typeface="Trebuchet MS" panose="020B0603020202020204" pitchFamily="34" charset="0"/>
              </a:defRPr>
            </a:lvl3pPr>
            <a:lvl4pPr algn="l" defTabSz="457200" rtl="0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accent1"/>
                </a:solidFill>
                <a:latin typeface="Trebuchet MS" panose="020B0603020202020204" pitchFamily="34" charset="0"/>
              </a:defRPr>
            </a:lvl4pPr>
            <a:lvl5pPr algn="l" defTabSz="457200" rtl="0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accent1"/>
                </a:solidFill>
                <a:latin typeface="Trebuchet MS" panose="020B0603020202020204" pitchFamily="34" charset="0"/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eaLnBrk="1" hangingPunct="1"/>
            <a:r>
              <a:rPr lang="ru-RU" altLang="ru-RU" sz="2000" b="1" dirty="0" err="1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Алуунун</a:t>
            </a:r>
            <a:r>
              <a:rPr lang="ru-RU" altLang="ru-RU" sz="2000" b="1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altLang="ru-RU" sz="2000" b="1" dirty="0" err="1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максаттары</a:t>
            </a:r>
            <a:r>
              <a:rPr lang="ru-RU" altLang="ru-RU" sz="2000" b="1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altLang="ru-RU" sz="2000" b="1" dirty="0" err="1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боюнча</a:t>
            </a:r>
            <a:r>
              <a:rPr lang="ru-RU" altLang="ru-RU" sz="2000" b="1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altLang="ru-RU" sz="2000" b="1" dirty="0" err="1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кредиттер</a:t>
            </a:r>
            <a:r>
              <a:rPr lang="ru-RU" altLang="ru-RU" sz="2000" b="1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  <a:p>
            <a:pPr eaLnBrk="1" hangingPunct="1"/>
            <a:r>
              <a:rPr lang="ru-RU" altLang="ru-RU" sz="2000" i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</a:t>
            </a:r>
            <a:r>
              <a:rPr lang="ru-RU" altLang="ru-RU" sz="1400" b="0" i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ru-RU" sz="1400" b="0" i="1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кредиттердин</a:t>
            </a:r>
            <a:r>
              <a:rPr lang="ru-RU" sz="1400" b="0" i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400" b="0" i="1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жалпы</a:t>
            </a:r>
            <a:r>
              <a:rPr lang="ru-RU" sz="1400" b="0" i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400" b="0" i="1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көлөмүнө</a:t>
            </a:r>
            <a:r>
              <a:rPr lang="ru-RU" sz="1400" b="0" i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карата </a:t>
            </a:r>
            <a:r>
              <a:rPr lang="ru-RU" sz="1400" b="0" i="1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пайыз</a:t>
            </a:r>
            <a:r>
              <a:rPr lang="ru-RU" sz="1400" b="0" i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400" b="0" i="1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менен</a:t>
            </a:r>
            <a:r>
              <a:rPr lang="ru-RU" altLang="ru-RU" sz="1400" b="0" i="1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</a:p>
        </p:txBody>
      </p:sp>
      <p:sp>
        <p:nvSpPr>
          <p:cNvPr id="9" name="Rectangle 8"/>
          <p:cNvSpPr>
            <a:spLocks noChangeArrowheads="1"/>
          </p:cNvSpPr>
          <p:nvPr/>
        </p:nvSpPr>
        <p:spPr bwMode="auto">
          <a:xfrm>
            <a:off x="1044575" y="6304395"/>
            <a:ext cx="7071253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20000"/>
              </a:spcBef>
            </a:pPr>
            <a:r>
              <a:rPr lang="ru-RU" sz="1400" dirty="0" err="1">
                <a:solidFill>
                  <a:srgbClr val="663300"/>
                </a:solidFill>
                <a:latin typeface="Times New Roman" panose="02020603050405020304" pitchFamily="18" charset="0"/>
              </a:rPr>
              <a:t>Кыргыз</a:t>
            </a:r>
            <a:r>
              <a:rPr lang="ru-RU" sz="1400" dirty="0">
                <a:solidFill>
                  <a:srgbClr val="663300"/>
                </a:solidFill>
                <a:latin typeface="Times New Roman" panose="02020603050405020304" pitchFamily="18" charset="0"/>
              </a:rPr>
              <a:t> </a:t>
            </a:r>
            <a:r>
              <a:rPr lang="ru-RU" sz="1400" dirty="0" err="1">
                <a:solidFill>
                  <a:srgbClr val="663300"/>
                </a:solidFill>
                <a:latin typeface="Times New Roman" panose="02020603050405020304" pitchFamily="18" charset="0"/>
              </a:rPr>
              <a:t>Республикасынын</a:t>
            </a:r>
            <a:r>
              <a:rPr lang="ru-RU" sz="1400" dirty="0">
                <a:solidFill>
                  <a:srgbClr val="663300"/>
                </a:solidFill>
                <a:latin typeface="Times New Roman" panose="02020603050405020304" pitchFamily="18" charset="0"/>
              </a:rPr>
              <a:t> </a:t>
            </a:r>
            <a:r>
              <a:rPr lang="ru-RU" sz="1400" dirty="0" err="1">
                <a:solidFill>
                  <a:srgbClr val="663300"/>
                </a:solidFill>
                <a:latin typeface="Times New Roman" panose="02020603050405020304" pitchFamily="18" charset="0"/>
              </a:rPr>
              <a:t>Улуттук</a:t>
            </a:r>
            <a:r>
              <a:rPr lang="ru-RU" sz="1400" dirty="0">
                <a:solidFill>
                  <a:srgbClr val="663300"/>
                </a:solidFill>
                <a:latin typeface="Times New Roman" panose="02020603050405020304" pitchFamily="18" charset="0"/>
              </a:rPr>
              <a:t> статистика </a:t>
            </a:r>
            <a:r>
              <a:rPr lang="ru-RU" sz="1400" dirty="0" err="1">
                <a:solidFill>
                  <a:srgbClr val="663300"/>
                </a:solidFill>
                <a:latin typeface="Times New Roman" panose="02020603050405020304" pitchFamily="18" charset="0"/>
              </a:rPr>
              <a:t>комитети</a:t>
            </a:r>
            <a:endParaRPr lang="ru-RU" sz="1400" dirty="0">
              <a:solidFill>
                <a:srgbClr val="663300"/>
              </a:solidFill>
              <a:latin typeface="Times New Roman" panose="02020603050405020304" pitchFamily="18" charset="0"/>
            </a:endParaRPr>
          </a:p>
        </p:txBody>
      </p:sp>
      <p:pic>
        <p:nvPicPr>
          <p:cNvPr id="10" name="Picture 19" descr="7oblastif-01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850" y="6021388"/>
            <a:ext cx="720725" cy="6778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" name="Rectangle 45"/>
          <p:cNvSpPr>
            <a:spLocks noChangeArrowheads="1"/>
          </p:cNvSpPr>
          <p:nvPr/>
        </p:nvSpPr>
        <p:spPr bwMode="auto">
          <a:xfrm>
            <a:off x="8461173" y="6456795"/>
            <a:ext cx="533400" cy="228600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Blip>
                <a:blip r:embed="rId4"/>
              </a:buBlip>
              <a:defRPr sz="3200">
                <a:solidFill>
                  <a:schemeClr val="tx1"/>
                </a:solidFill>
                <a:latin typeface="Arial Narrow" panose="020B060602020203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 Narrow" panose="020B060602020203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 Narrow" panose="020B060602020203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 Narrow" panose="020B060602020203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 Narrow" panose="020B0606020202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 Narrow" panose="020B0606020202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 Narrow" panose="020B0606020202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 Narrow" panose="020B0606020202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 Narrow" panose="020B060602020203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ru-RU" altLang="ru-RU" sz="1200" b="1" dirty="0" smtClean="0">
                <a:latin typeface="Times New Roman" panose="02020603050405020304" pitchFamily="18" charset="0"/>
              </a:rPr>
              <a:t>7</a:t>
            </a:r>
            <a:endParaRPr lang="ru-RU" altLang="ru-RU" sz="1200" b="1" dirty="0">
              <a:latin typeface="Times New Roman" panose="02020603050405020304" pitchFamily="18" charset="0"/>
            </a:endParaRPr>
          </a:p>
        </p:txBody>
      </p:sp>
      <p:pic>
        <p:nvPicPr>
          <p:cNvPr id="12" name="Рисунок 11" descr="95-летие ЗНАЧОК"/>
          <p:cNvPicPr/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43000" y="6021388"/>
            <a:ext cx="762000" cy="760412"/>
          </a:xfrm>
          <a:prstGeom prst="rect">
            <a:avLst/>
          </a:prstGeom>
          <a:noFill/>
          <a:ln>
            <a:noFill/>
          </a:ln>
        </p:spPr>
      </p:pic>
      <p:graphicFrame>
        <p:nvGraphicFramePr>
          <p:cNvPr id="14" name="Диаграмма 1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068452232"/>
              </p:ext>
            </p:extLst>
          </p:nvPr>
        </p:nvGraphicFramePr>
        <p:xfrm>
          <a:off x="1600199" y="2822301"/>
          <a:ext cx="6860974" cy="319908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1" name="Rectangle 5"/>
          <p:cNvSpPr>
            <a:spLocks noChangeArrowheads="1"/>
          </p:cNvSpPr>
          <p:nvPr/>
        </p:nvSpPr>
        <p:spPr bwMode="auto">
          <a:xfrm>
            <a:off x="3962400" y="5257800"/>
            <a:ext cx="4419600" cy="914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endParaRPr lang="ru-RU" altLang="ru-RU"/>
          </a:p>
        </p:txBody>
      </p:sp>
      <p:sp>
        <p:nvSpPr>
          <p:cNvPr id="5" name="Rectangle 8"/>
          <p:cNvSpPr>
            <a:spLocks noChangeArrowheads="1"/>
          </p:cNvSpPr>
          <p:nvPr/>
        </p:nvSpPr>
        <p:spPr bwMode="auto">
          <a:xfrm>
            <a:off x="1044575" y="6259551"/>
            <a:ext cx="784860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20000"/>
              </a:spcBef>
            </a:pPr>
            <a:r>
              <a:rPr lang="ru-RU" sz="1400" dirty="0" err="1">
                <a:solidFill>
                  <a:srgbClr val="663300"/>
                </a:solidFill>
              </a:rPr>
              <a:t>Кыргыз</a:t>
            </a:r>
            <a:r>
              <a:rPr lang="ru-RU" sz="1400" dirty="0">
                <a:solidFill>
                  <a:srgbClr val="663300"/>
                </a:solidFill>
              </a:rPr>
              <a:t> </a:t>
            </a:r>
            <a:r>
              <a:rPr lang="ru-RU" sz="1400" dirty="0" err="1">
                <a:solidFill>
                  <a:srgbClr val="663300"/>
                </a:solidFill>
              </a:rPr>
              <a:t>Республикасынын</a:t>
            </a:r>
            <a:r>
              <a:rPr lang="ru-RU" sz="1400" dirty="0">
                <a:solidFill>
                  <a:srgbClr val="663300"/>
                </a:solidFill>
              </a:rPr>
              <a:t> </a:t>
            </a:r>
            <a:r>
              <a:rPr lang="ru-RU" sz="1400" dirty="0" err="1">
                <a:solidFill>
                  <a:srgbClr val="663300"/>
                </a:solidFill>
              </a:rPr>
              <a:t>Улуттук</a:t>
            </a:r>
            <a:r>
              <a:rPr lang="ru-RU" sz="1400" dirty="0">
                <a:solidFill>
                  <a:srgbClr val="663300"/>
                </a:solidFill>
              </a:rPr>
              <a:t> статистика </a:t>
            </a:r>
            <a:r>
              <a:rPr lang="ru-RU" sz="1400" dirty="0" err="1">
                <a:solidFill>
                  <a:srgbClr val="663300"/>
                </a:solidFill>
              </a:rPr>
              <a:t>комитети</a:t>
            </a:r>
            <a:endParaRPr lang="ru-RU" sz="1400" dirty="0">
              <a:solidFill>
                <a:srgbClr val="663300"/>
              </a:solidFill>
            </a:endParaRPr>
          </a:p>
        </p:txBody>
      </p:sp>
      <p:pic>
        <p:nvPicPr>
          <p:cNvPr id="6" name="Picture 19" descr="7oblastif-01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850" y="6021388"/>
            <a:ext cx="720725" cy="6778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Прямоугольник 2"/>
          <p:cNvSpPr/>
          <p:nvPr/>
        </p:nvSpPr>
        <p:spPr>
          <a:xfrm>
            <a:off x="1143000" y="1524000"/>
            <a:ext cx="7239000" cy="31393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6600" dirty="0" err="1" smtClean="0">
                <a:solidFill>
                  <a:srgbClr val="03177D"/>
                </a:solidFill>
              </a:rPr>
              <a:t>Көңүл</a:t>
            </a:r>
            <a:r>
              <a:rPr lang="ru-RU" sz="6600" dirty="0" smtClean="0">
                <a:solidFill>
                  <a:srgbClr val="03177D"/>
                </a:solidFill>
              </a:rPr>
              <a:t> </a:t>
            </a:r>
            <a:r>
              <a:rPr lang="ru-RU" sz="6600" dirty="0" err="1" smtClean="0">
                <a:solidFill>
                  <a:srgbClr val="03177D"/>
                </a:solidFill>
              </a:rPr>
              <a:t>бурганыңыздар</a:t>
            </a:r>
            <a:r>
              <a:rPr lang="ru-RU" sz="6600" dirty="0" smtClean="0">
                <a:solidFill>
                  <a:srgbClr val="03177D"/>
                </a:solidFill>
              </a:rPr>
              <a:t> </a:t>
            </a:r>
            <a:r>
              <a:rPr lang="ru-RU" sz="6600" dirty="0" err="1" smtClean="0">
                <a:solidFill>
                  <a:srgbClr val="03177D"/>
                </a:solidFill>
              </a:rPr>
              <a:t>үчүн</a:t>
            </a:r>
            <a:r>
              <a:rPr lang="ru-RU" sz="6600" dirty="0" smtClean="0">
                <a:solidFill>
                  <a:srgbClr val="03177D"/>
                </a:solidFill>
              </a:rPr>
              <a:t> </a:t>
            </a:r>
            <a:r>
              <a:rPr lang="ru-RU" sz="6600" dirty="0" err="1" smtClean="0">
                <a:solidFill>
                  <a:srgbClr val="03177D"/>
                </a:solidFill>
              </a:rPr>
              <a:t>рахмат</a:t>
            </a:r>
            <a:r>
              <a:rPr lang="ru-RU" sz="6600" dirty="0" smtClean="0">
                <a:solidFill>
                  <a:srgbClr val="03177D"/>
                </a:solidFill>
              </a:rPr>
              <a:t>!</a:t>
            </a:r>
            <a:endParaRPr lang="ru-RU" sz="6600" dirty="0">
              <a:solidFill>
                <a:srgbClr val="03177D"/>
              </a:solidFill>
            </a:endParaRPr>
          </a:p>
        </p:txBody>
      </p:sp>
      <p:pic>
        <p:nvPicPr>
          <p:cNvPr id="7" name="Рисунок 6" descr="95-летие ЗНАЧОК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09763" y="6019800"/>
            <a:ext cx="719037" cy="6794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10604</TotalTime>
  <Words>428</Words>
  <Application>Microsoft Office PowerPoint</Application>
  <PresentationFormat>Экран (4:3)</PresentationFormat>
  <Paragraphs>58</Paragraphs>
  <Slides>8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6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8</vt:i4>
      </vt:variant>
    </vt:vector>
  </HeadingPairs>
  <TitlesOfParts>
    <vt:vector size="15" baseType="lpstr">
      <vt:lpstr>Arial</vt:lpstr>
      <vt:lpstr>Arial Black</vt:lpstr>
      <vt:lpstr>Calibri</vt:lpstr>
      <vt:lpstr>Calibri Light</vt:lpstr>
      <vt:lpstr>Kyrghyz Times</vt:lpstr>
      <vt:lpstr>Times New Roman</vt:lpstr>
      <vt:lpstr>Тема Office</vt:lpstr>
      <vt:lpstr>Презентация PowerPoint</vt:lpstr>
      <vt:lpstr>Коммерциялык банктар</vt:lpstr>
      <vt:lpstr>  Коммерциялык банктардын ишмердигинин финансылык көрсөткүчтөрү     </vt:lpstr>
      <vt:lpstr>Калктын депозиттери  2021-жылдын 1-январына карата банктардагы калктын салымдарынын калдыктары 102,7 млрд. сомду түздү. Улуттук валютадагы депозиттердин үлүшү – 61,6%ды, чет элдик валютадагы депозиттер - 38,4%ды түздү. </vt:lpstr>
      <vt:lpstr>Банктардын кредиттери   2020-жылы банктардын кредиттеринин көлөмү 162,8 млрд. сомду түздү, бул 2019-жылдын  дэңгээлинен 10,5%га көп. (Кредиттердин 67%ы - улуттук валютада, 33%ы - чет элдик валютада берилген).   Жеке жактарга кредит берүүнүн үлүшүнө кредит портфелинин 48,2%ы туура келди.</vt:lpstr>
      <vt:lpstr>Банктык эмес финансылык-кредиттик уюмдар (БФКУ)</vt:lpstr>
      <vt:lpstr>БФКУ кредиттери  Жылдын аягына карата экономикага кредиттердин көлөмү 24,5 млрд. сомду түздү, бул 2019-жылдын деңгээлинен 4%га көп.   Кредиттердин 98,3%ы - улуттук валютада, 1,7%ы -  чет элдик валютада берилди.  Жеке жактарга кредит берүүнүн үлүшүнө кредиттик портфелдин 94,3%ы туура келди.</vt:lpstr>
      <vt:lpstr>Презентация PowerPoint</vt:lpstr>
    </vt:vector>
  </TitlesOfParts>
  <Company>UNICEF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Макроэкономические тенденции</dc:title>
  <dc:creator>mminbaev</dc:creator>
  <cp:lastModifiedBy>Svaluyskaya</cp:lastModifiedBy>
  <cp:revision>485</cp:revision>
  <cp:lastPrinted>2018-11-30T05:25:51Z</cp:lastPrinted>
  <dcterms:created xsi:type="dcterms:W3CDTF">2009-04-16T08:20:23Z</dcterms:created>
  <dcterms:modified xsi:type="dcterms:W3CDTF">2021-05-10T03:07:46Z</dcterms:modified>
</cp:coreProperties>
</file>