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  <p:sldMasterId id="2147484227" r:id="rId2"/>
  </p:sldMasterIdLst>
  <p:notesMasterIdLst>
    <p:notesMasterId r:id="rId14"/>
  </p:notesMasterIdLst>
  <p:handoutMasterIdLst>
    <p:handoutMasterId r:id="rId15"/>
  </p:handoutMasterIdLst>
  <p:sldIdLst>
    <p:sldId id="286" r:id="rId3"/>
    <p:sldId id="310" r:id="rId4"/>
    <p:sldId id="311" r:id="rId5"/>
    <p:sldId id="338" r:id="rId6"/>
    <p:sldId id="314" r:id="rId7"/>
    <p:sldId id="342" r:id="rId8"/>
    <p:sldId id="315" r:id="rId9"/>
    <p:sldId id="316" r:id="rId10"/>
    <p:sldId id="317" r:id="rId11"/>
    <p:sldId id="318" r:id="rId12"/>
    <p:sldId id="333" r:id="rId13"/>
  </p:sldIdLst>
  <p:sldSz cx="9144000" cy="6858000" type="screen4x3"/>
  <p:notesSz cx="6954838" cy="9309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F9D"/>
    <a:srgbClr val="2053C4"/>
    <a:srgbClr val="0D4CD7"/>
    <a:srgbClr val="CCCDD2"/>
    <a:srgbClr val="C4C5DA"/>
    <a:srgbClr val="4472C4"/>
    <a:srgbClr val="BCB344"/>
    <a:srgbClr val="A1C4DB"/>
    <a:srgbClr val="A4DEF4"/>
    <a:srgbClr val="E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1" autoAdjust="0"/>
    <p:restoredTop sz="98777" autoAdjust="0"/>
  </p:normalViewPr>
  <p:slideViewPr>
    <p:cSldViewPr>
      <p:cViewPr varScale="1">
        <p:scale>
          <a:sx n="112" d="100"/>
          <a:sy n="112" d="100"/>
        </p:scale>
        <p:origin x="16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6" d="100"/>
          <a:sy n="106" d="100"/>
        </p:scale>
        <p:origin x="1962" y="-1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6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_____Microsoft_Excel7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352874311334046E-2"/>
          <c:y val="3.2804557662396892E-2"/>
          <c:w val="0.91839800810307803"/>
          <c:h val="0.82049213490922024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825767712"/>
        <c:axId val="825771520"/>
      </c:barChart>
      <c:catAx>
        <c:axId val="825767712"/>
        <c:scaling>
          <c:orientation val="minMax"/>
        </c:scaling>
        <c:delete val="1"/>
        <c:axPos val="b"/>
        <c:numFmt formatCode="General" sourceLinked="1"/>
        <c:majorTickMark val="in"/>
        <c:minorTickMark val="none"/>
        <c:tickLblPos val="nextTo"/>
        <c:crossAx val="825771520"/>
        <c:crosses val="autoZero"/>
        <c:auto val="1"/>
        <c:lblAlgn val="ctr"/>
        <c:lblOffset val="100"/>
        <c:noMultiLvlLbl val="0"/>
      </c:catAx>
      <c:valAx>
        <c:axId val="825771520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8257677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ЭАН'!$A$3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3B21FD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'граф ЭАН'!$B$3:$F$3</c:f>
              <c:numCache>
                <c:formatCode>General</c:formatCode>
                <c:ptCount val="5"/>
                <c:pt idx="0" formatCode="0.0">
                  <c:v>2547.4</c:v>
                </c:pt>
                <c:pt idx="1">
                  <c:v>2525.1999999999998</c:v>
                </c:pt>
                <c:pt idx="2">
                  <c:v>2538.6999999999998</c:v>
                </c:pt>
                <c:pt idx="3">
                  <c:v>2583.6</c:v>
                </c:pt>
                <c:pt idx="4">
                  <c:v>2595.4</c:v>
                </c:pt>
              </c:numCache>
            </c:numRef>
          </c:val>
        </c:ser>
        <c:ser>
          <c:idx val="1"/>
          <c:order val="1"/>
          <c:tx>
            <c:strRef>
              <c:f>'граф ЭАН'!$A$4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'граф ЭАН'!$B$4:$F$4</c:f>
              <c:numCache>
                <c:formatCode>0.0</c:formatCode>
                <c:ptCount val="5"/>
                <c:pt idx="0">
                  <c:v>1522.5</c:v>
                </c:pt>
                <c:pt idx="1">
                  <c:v>1537.7</c:v>
                </c:pt>
                <c:pt idx="2" formatCode="General">
                  <c:v>1560</c:v>
                </c:pt>
                <c:pt idx="3">
                  <c:v>1584.3</c:v>
                </c:pt>
                <c:pt idx="4">
                  <c:v>1576.9</c:v>
                </c:pt>
              </c:numCache>
            </c:numRef>
          </c:val>
        </c:ser>
        <c:ser>
          <c:idx val="2"/>
          <c:order val="2"/>
          <c:tx>
            <c:strRef>
              <c:f>'граф ЭАН'!$A$5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'граф ЭАН'!$B$2:$F$2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'граф ЭАН'!$B$5:$F$5</c:f>
              <c:numCache>
                <c:formatCode>General</c:formatCode>
                <c:ptCount val="5"/>
                <c:pt idx="0" formatCode="0.0">
                  <c:v>1024.9000000000001</c:v>
                </c:pt>
                <c:pt idx="1">
                  <c:v>987.5</c:v>
                </c:pt>
                <c:pt idx="2">
                  <c:v>978.8</c:v>
                </c:pt>
                <c:pt idx="3">
                  <c:v>999.4</c:v>
                </c:pt>
                <c:pt idx="4">
                  <c:v>1018.5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"/>
        <c:axId val="825758464"/>
        <c:axId val="825759008"/>
      </c:barChart>
      <c:catAx>
        <c:axId val="82575846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25759008"/>
        <c:crosses val="autoZero"/>
        <c:auto val="1"/>
        <c:lblAlgn val="ctr"/>
        <c:lblOffset val="100"/>
        <c:noMultiLvlLbl val="0"/>
      </c:catAx>
      <c:valAx>
        <c:axId val="8257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2575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5764448"/>
        <c:axId val="825764992"/>
      </c:lineChart>
      <c:catAx>
        <c:axId val="82576444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25764992"/>
        <c:crosses val="autoZero"/>
        <c:auto val="1"/>
        <c:lblAlgn val="ctr"/>
        <c:lblOffset val="100"/>
        <c:noMultiLvlLbl val="0"/>
      </c:catAx>
      <c:valAx>
        <c:axId val="82576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25764448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'граф ур ЭАН'!$A$6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ЭАН'!$B$6:$M$6</c:f>
              <c:numCache>
                <c:formatCode>General</c:formatCode>
                <c:ptCount val="12"/>
                <c:pt idx="0">
                  <c:v>20.021029268087698</c:v>
                </c:pt>
                <c:pt idx="1">
                  <c:v>53.165552656312897</c:v>
                </c:pt>
                <c:pt idx="2">
                  <c:v>69.960804275188892</c:v>
                </c:pt>
                <c:pt idx="3">
                  <c:v>73.562275815046206</c:v>
                </c:pt>
                <c:pt idx="4">
                  <c:v>77.155616898071841</c:v>
                </c:pt>
                <c:pt idx="5">
                  <c:v>80.907908723209516</c:v>
                </c:pt>
                <c:pt idx="6">
                  <c:v>79.188880526961299</c:v>
                </c:pt>
                <c:pt idx="7">
                  <c:v>76.425215125504096</c:v>
                </c:pt>
                <c:pt idx="8">
                  <c:v>67.084650371650241</c:v>
                </c:pt>
                <c:pt idx="9">
                  <c:v>47.961535903992285</c:v>
                </c:pt>
                <c:pt idx="10">
                  <c:v>24.983500824082306</c:v>
                </c:pt>
                <c:pt idx="11">
                  <c:v>7.0795656096163855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'граф ур ЭАН'!$A$7</c:f>
              <c:strCache>
                <c:ptCount val="1"/>
                <c:pt idx="0">
                  <c:v>Мужчины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ЭАН'!$B$7:$M$7</c:f>
              <c:numCache>
                <c:formatCode>General</c:formatCode>
                <c:ptCount val="12"/>
                <c:pt idx="0">
                  <c:v>25.876088601584691</c:v>
                </c:pt>
                <c:pt idx="1">
                  <c:v>70.854516380937426</c:v>
                </c:pt>
                <c:pt idx="2">
                  <c:v>90.218110399433144</c:v>
                </c:pt>
                <c:pt idx="3">
                  <c:v>93.902162308672771</c:v>
                </c:pt>
                <c:pt idx="4">
                  <c:v>91.514422870487721</c:v>
                </c:pt>
                <c:pt idx="5">
                  <c:v>90.733543190073988</c:v>
                </c:pt>
                <c:pt idx="6">
                  <c:v>89.292365688997492</c:v>
                </c:pt>
                <c:pt idx="7">
                  <c:v>86.554122040498754</c:v>
                </c:pt>
                <c:pt idx="8">
                  <c:v>80.129345586873825</c:v>
                </c:pt>
                <c:pt idx="9">
                  <c:v>66.270159477260748</c:v>
                </c:pt>
                <c:pt idx="10">
                  <c:v>36.124236133798313</c:v>
                </c:pt>
                <c:pt idx="11">
                  <c:v>12.710095854186536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'граф ур ЭАН'!$A$8</c:f>
              <c:strCache>
                <c:ptCount val="1"/>
                <c:pt idx="0">
                  <c:v>Женщины</c:v>
                </c:pt>
              </c:strCache>
            </c:strRef>
          </c:tx>
          <c:spPr>
            <a:ln w="28575" cap="rnd">
              <a:solidFill>
                <a:srgbClr val="88C1C2"/>
              </a:solidFill>
              <a:round/>
            </a:ln>
            <a:effectLst/>
          </c:spPr>
          <c:marker>
            <c:symbol val="none"/>
          </c:marker>
          <c:cat>
            <c:strRef>
              <c:f>'граф ур ЭАН'!$B$5:$M$5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ЭАН'!$B$8:$M$8</c:f>
              <c:numCache>
                <c:formatCode>General</c:formatCode>
                <c:ptCount val="12"/>
                <c:pt idx="0">
                  <c:v>13.941342122881155</c:v>
                </c:pt>
                <c:pt idx="1">
                  <c:v>34.736661179457286</c:v>
                </c:pt>
                <c:pt idx="2">
                  <c:v>49.028773990204591</c:v>
                </c:pt>
                <c:pt idx="3">
                  <c:v>53.242856542708232</c:v>
                </c:pt>
                <c:pt idx="4">
                  <c:v>62.663140892823449</c:v>
                </c:pt>
                <c:pt idx="5">
                  <c:v>71.30465736379594</c:v>
                </c:pt>
                <c:pt idx="6">
                  <c:v>69.706411330310473</c:v>
                </c:pt>
                <c:pt idx="7">
                  <c:v>66.567957836793624</c:v>
                </c:pt>
                <c:pt idx="8">
                  <c:v>56.364750713821202</c:v>
                </c:pt>
                <c:pt idx="9">
                  <c:v>33.080060445182816</c:v>
                </c:pt>
                <c:pt idx="10">
                  <c:v>16.769981319492938</c:v>
                </c:pt>
                <c:pt idx="11">
                  <c:v>3.7102006813223123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9405728"/>
        <c:axId val="869403552"/>
      </c:lineChart>
      <c:catAx>
        <c:axId val="86940572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9403552"/>
        <c:crosses val="autoZero"/>
        <c:auto val="1"/>
        <c:lblAlgn val="ctr"/>
        <c:lblOffset val="100"/>
        <c:noMultiLvlLbl val="0"/>
      </c:catAx>
      <c:valAx>
        <c:axId val="86940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940572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'[Приложение к эконом. записке 2019г.  кырг.xlsx]сектора экономики (2)'!$M$14</c:f>
              <c:strCache>
                <c:ptCount val="1"/>
                <c:pt idx="0">
                  <c:v>Сельское и лесное хозяйство</c:v>
                </c:pt>
              </c:strCache>
            </c:strRef>
          </c:tx>
          <c:spPr>
            <a:solidFill>
              <a:srgbClr val="000099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0099"/>
              </a:solidFill>
              <a:ln>
                <a:noFill/>
              </a:ln>
              <a:effectLst/>
              <a:sp3d/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'[Приложение к эконом. записке 2019г.  кырг.xlsx]сектора экономики (2)'!$N$13:$S$13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'[Приложение к эконом. записке 2019г.  кырг.xlsx]сектора экономики (2)'!$N$14:$S$14</c:f>
              <c:numCache>
                <c:formatCode>0</c:formatCode>
                <c:ptCount val="6"/>
                <c:pt idx="0">
                  <c:v>29.307830202773818</c:v>
                </c:pt>
                <c:pt idx="1">
                  <c:v>26.792670205615359</c:v>
                </c:pt>
                <c:pt idx="2">
                  <c:v>23.025309300690587</c:v>
                </c:pt>
                <c:pt idx="3">
                  <c:v>20.259117855937625</c:v>
                </c:pt>
                <c:pt idx="4">
                  <c:v>18.143671514394786</c:v>
                </c:pt>
                <c:pt idx="5">
                  <c:v>18</c:v>
                </c:pt>
              </c:numCache>
            </c:numRef>
          </c:val>
        </c:ser>
        <c:ser>
          <c:idx val="1"/>
          <c:order val="1"/>
          <c:tx>
            <c:strRef>
              <c:f>'[Приложение к эконом. записке 2019г.  кырг.xlsx]сектора экономики (2)'!$M$15</c:f>
              <c:strCache>
                <c:ptCount val="1"/>
                <c:pt idx="0">
                  <c:v>Промышленность и строительство</c:v>
                </c:pt>
              </c:strCache>
            </c:strRef>
          </c:tx>
          <c:spPr>
            <a:solidFill>
              <a:srgbClr val="B2B2B2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'[Приложение к эконом. записке 2019г.  кырг.xlsx]сектора экономики (2)'!$N$13:$S$13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'[Приложение к эконом. записке 2019г.  кырг.xlsx]сектора экономики (2)'!$N$15:$S$15</c:f>
              <c:numCache>
                <c:formatCode>0</c:formatCode>
                <c:ptCount val="6"/>
                <c:pt idx="0">
                  <c:v>20.903981574645496</c:v>
                </c:pt>
                <c:pt idx="1">
                  <c:v>22.086845194238869</c:v>
                </c:pt>
                <c:pt idx="2">
                  <c:v>23.144015097029548</c:v>
                </c:pt>
                <c:pt idx="3">
                  <c:v>24.813260870660173</c:v>
                </c:pt>
                <c:pt idx="4">
                  <c:v>26.655436039668814</c:v>
                </c:pt>
                <c:pt idx="5">
                  <c:v>26</c:v>
                </c:pt>
              </c:numCache>
            </c:numRef>
          </c:val>
        </c:ser>
        <c:ser>
          <c:idx val="2"/>
          <c:order val="2"/>
          <c:tx>
            <c:strRef>
              <c:f>'[Приложение к эконом. записке 2019г.  кырг.xlsx]сектора экономики (2)'!$M$16</c:f>
              <c:strCache>
                <c:ptCount val="1"/>
                <c:pt idx="0">
                  <c:v>Сфера услуг</c:v>
                </c:pt>
              </c:strCache>
            </c:strRef>
          </c:tx>
          <c:spPr>
            <a:solidFill>
              <a:srgbClr val="6666FF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'[Приложение к эконом. записке 2019г.  кырг.xlsx]сектора экономики (2)'!$N$13:$S$13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'[Приложение к эконом. записке 2019г.  кырг.xlsx]сектора экономики (2)'!$N$16:$S$16</c:f>
              <c:numCache>
                <c:formatCode>0</c:formatCode>
                <c:ptCount val="6"/>
                <c:pt idx="0">
                  <c:v>49.788188222583628</c:v>
                </c:pt>
                <c:pt idx="1">
                  <c:v>51.120484600141168</c:v>
                </c:pt>
                <c:pt idx="2">
                  <c:v>53.830675602279868</c:v>
                </c:pt>
                <c:pt idx="3">
                  <c:v>54.927579300120712</c:v>
                </c:pt>
                <c:pt idx="4">
                  <c:v>55.200892445936404</c:v>
                </c:pt>
                <c:pt idx="5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69407904"/>
        <c:axId val="869405184"/>
        <c:axId val="0"/>
      </c:bar3DChart>
      <c:catAx>
        <c:axId val="86940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9405184"/>
        <c:crosses val="autoZero"/>
        <c:auto val="1"/>
        <c:lblAlgn val="ctr"/>
        <c:lblOffset val="100"/>
        <c:noMultiLvlLbl val="0"/>
      </c:catAx>
      <c:valAx>
        <c:axId val="86940518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940790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ур зан'!$A$6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зан'!$B$6:$M$6</c:f>
              <c:numCache>
                <c:formatCode>0.0</c:formatCode>
                <c:ptCount val="12"/>
                <c:pt idx="0">
                  <c:v>22.5</c:v>
                </c:pt>
                <c:pt idx="1">
                  <c:v>64.8</c:v>
                </c:pt>
                <c:pt idx="2">
                  <c:v>84.5</c:v>
                </c:pt>
                <c:pt idx="3">
                  <c:v>90</c:v>
                </c:pt>
                <c:pt idx="4">
                  <c:v>87.3</c:v>
                </c:pt>
                <c:pt idx="5">
                  <c:v>88.3</c:v>
                </c:pt>
                <c:pt idx="6">
                  <c:v>85.2</c:v>
                </c:pt>
                <c:pt idx="7">
                  <c:v>83.6</c:v>
                </c:pt>
                <c:pt idx="8">
                  <c:v>76.900000000000006</c:v>
                </c:pt>
                <c:pt idx="9">
                  <c:v>64.5</c:v>
                </c:pt>
                <c:pt idx="10">
                  <c:v>35.799999999999997</c:v>
                </c:pt>
                <c:pt idx="11">
                  <c:v>12.6</c:v>
                </c:pt>
              </c:numCache>
            </c:numRef>
          </c:val>
        </c:ser>
        <c:ser>
          <c:idx val="1"/>
          <c:order val="1"/>
          <c:tx>
            <c:strRef>
              <c:f>'граф ур зан'!$A$7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88C1C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зан'!$B$7:$M$7</c:f>
              <c:numCache>
                <c:formatCode>0.0</c:formatCode>
                <c:ptCount val="12"/>
                <c:pt idx="0">
                  <c:v>11.9</c:v>
                </c:pt>
                <c:pt idx="1">
                  <c:v>29.5</c:v>
                </c:pt>
                <c:pt idx="2">
                  <c:v>44</c:v>
                </c:pt>
                <c:pt idx="3">
                  <c:v>49.5</c:v>
                </c:pt>
                <c:pt idx="4">
                  <c:v>59</c:v>
                </c:pt>
                <c:pt idx="5">
                  <c:v>67.3</c:v>
                </c:pt>
                <c:pt idx="6">
                  <c:v>66.099999999999994</c:v>
                </c:pt>
                <c:pt idx="7">
                  <c:v>64.3</c:v>
                </c:pt>
                <c:pt idx="8">
                  <c:v>55.6</c:v>
                </c:pt>
                <c:pt idx="9">
                  <c:v>32.799999999999997</c:v>
                </c:pt>
                <c:pt idx="10">
                  <c:v>16.399999999999999</c:v>
                </c:pt>
                <c:pt idx="11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869400832"/>
        <c:axId val="869401920"/>
      </c:barChart>
      <c:lineChart>
        <c:grouping val="standard"/>
        <c:varyColors val="0"/>
        <c:ser>
          <c:idx val="2"/>
          <c:order val="2"/>
          <c:tx>
            <c:strRef>
              <c:f>'граф ур зан'!$A$8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зан'!$B$5:$M$5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зан'!$B$8:$M$8</c:f>
              <c:numCache>
                <c:formatCode>0.0</c:formatCode>
                <c:ptCount val="12"/>
                <c:pt idx="0">
                  <c:v>17.3</c:v>
                </c:pt>
                <c:pt idx="1">
                  <c:v>47.5</c:v>
                </c:pt>
                <c:pt idx="2">
                  <c:v>64.599999999999994</c:v>
                </c:pt>
                <c:pt idx="3">
                  <c:v>69.8</c:v>
                </c:pt>
                <c:pt idx="4">
                  <c:v>73.3</c:v>
                </c:pt>
                <c:pt idx="5">
                  <c:v>77.7</c:v>
                </c:pt>
                <c:pt idx="6">
                  <c:v>75.3</c:v>
                </c:pt>
                <c:pt idx="7">
                  <c:v>73.8</c:v>
                </c:pt>
                <c:pt idx="8">
                  <c:v>65.2</c:v>
                </c:pt>
                <c:pt idx="9">
                  <c:v>47</c:v>
                </c:pt>
                <c:pt idx="10">
                  <c:v>24.6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9400832"/>
        <c:axId val="869401920"/>
      </c:lineChart>
      <c:catAx>
        <c:axId val="8694008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9401920"/>
        <c:crosses val="autoZero"/>
        <c:auto val="1"/>
        <c:lblAlgn val="ctr"/>
        <c:lblOffset val="100"/>
        <c:noMultiLvlLbl val="0"/>
      </c:catAx>
      <c:valAx>
        <c:axId val="8694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940083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'2.26  (2)'!$B$3:$B$4</c:f>
              <c:strCache>
                <c:ptCount val="2"/>
                <c:pt idx="0">
                  <c:v>Женщины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'2.26  (2)'!$A$5:$A$13</c:f>
              <c:strCache>
                <c:ptCount val="9"/>
                <c:pt idx="0">
                  <c:v>Операторы и аппаратчики, машинисты установок и машин, слесари-сборщики</c:v>
                </c:pt>
                <c:pt idx="1">
                  <c:v>Руководители (представители) органов власти и управления всех уровней, включая руководителей учреждений, организаций и предприятий</c:v>
                </c:pt>
                <c:pt idx="2">
                  <c:v>Служащие, занятые подготовкой информации, оформлением документации, учетом, финансовым и информационным обслуживанием</c:v>
                </c:pt>
                <c:pt idx="3">
                  <c:v>Специалисты среднего уровня квалификации</c:v>
                </c:pt>
                <c:pt idx="4">
                  <c:v>Квалифицированные рабочие крупных и мелких промышленных предприятий, художественных промыслов, строительства, транспорта, связи, геологии и разведки недр</c:v>
                </c:pt>
                <c:pt idx="5">
                  <c:v>Неквалифицированные рабочие</c:v>
                </c:pt>
                <c:pt idx="6">
                  <c:v>Квалифицированные рабочие сельского, лесного, охотничьего хозяйства, рыбоводства и рыболовства</c:v>
                </c:pt>
                <c:pt idx="7">
                  <c:v>Специалисты высшего уровня квалификации</c:v>
                </c:pt>
                <c:pt idx="8">
                  <c:v>Работники сферы обслуживания, жилищно-коммунального хозяйства, торговли и родственных видов деятельности </c:v>
                </c:pt>
              </c:strCache>
            </c:strRef>
          </c:cat>
          <c:val>
            <c:numRef>
              <c:f>'2.26  (2)'!$B$5:$B$13</c:f>
              <c:numCache>
                <c:formatCode>#,##0.0</c:formatCode>
                <c:ptCount val="9"/>
                <c:pt idx="0">
                  <c:v>0.54748368077490006</c:v>
                </c:pt>
                <c:pt idx="1">
                  <c:v>2.6637186776163406</c:v>
                </c:pt>
                <c:pt idx="2">
                  <c:v>3.1901452937460522</c:v>
                </c:pt>
                <c:pt idx="3">
                  <c:v>7.1172878500736996</c:v>
                </c:pt>
                <c:pt idx="4">
                  <c:v>9.5599073489155622</c:v>
                </c:pt>
                <c:pt idx="5">
                  <c:v>12.929037692145716</c:v>
                </c:pt>
                <c:pt idx="6">
                  <c:v>18.519688355443254</c:v>
                </c:pt>
                <c:pt idx="7">
                  <c:v>19.751526637186778</c:v>
                </c:pt>
                <c:pt idx="8">
                  <c:v>25.710675931775111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77044480"/>
        <c:axId val="977033600"/>
      </c:barChart>
      <c:catAx>
        <c:axId val="977044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977033600"/>
        <c:crosses val="autoZero"/>
        <c:auto val="1"/>
        <c:lblAlgn val="ctr"/>
        <c:lblOffset val="100"/>
        <c:noMultiLvlLbl val="0"/>
      </c:catAx>
      <c:valAx>
        <c:axId val="977033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704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Мужчины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'2.26 '!$A$3:$A$13</c:f>
              <c:strCache>
                <c:ptCount val="11"/>
                <c:pt idx="2">
                  <c:v>Служащие, занятые подготовкой информации, оформлением документации, учетом, финансовым и информационным обслуживанием</c:v>
                </c:pt>
                <c:pt idx="3">
                  <c:v>Руководители (представители) органов власти и управления всех уровней, включая руководителей учреждений, организаций и предприятий</c:v>
                </c:pt>
                <c:pt idx="4">
                  <c:v>Специалисты среднего уровня квалификации</c:v>
                </c:pt>
                <c:pt idx="5">
                  <c:v>Специалисты высшего уровня квалификации</c:v>
                </c:pt>
                <c:pt idx="6">
                  <c:v>Неквалифицированные рабочие</c:v>
                </c:pt>
                <c:pt idx="7">
                  <c:v>Квалифицированные рабочие сельского, лесного, охотничьего хозяйства, рыбоводства и рыболовства</c:v>
                </c:pt>
                <c:pt idx="8">
                  <c:v>Работники сферы обслуживания, жилищно-коммунального хозяйства, торговли и родственных видов деятельности </c:v>
                </c:pt>
                <c:pt idx="9">
                  <c:v>Операторы и аппаратчики, машинисты установок и машин, слесари-сборщики</c:v>
                </c:pt>
                <c:pt idx="10">
                  <c:v>Квалифицированные рабочие крупных и мелких промышленных предприятий, художественных промыслов, строительства, транспорта, связи, геологии и разведки недр</c:v>
                </c:pt>
              </c:strCache>
            </c:strRef>
          </c:cat>
          <c:val>
            <c:numRef>
              <c:f>'2.26 '!$B$3:$B$13</c:f>
              <c:numCache>
                <c:formatCode>General</c:formatCode>
                <c:ptCount val="11"/>
                <c:pt idx="0">
                  <c:v>0</c:v>
                </c:pt>
                <c:pt idx="2" formatCode="#,##0.0">
                  <c:v>1.2772502340510901</c:v>
                </c:pt>
                <c:pt idx="3" formatCode="#,##0.0">
                  <c:v>1.8790958940751639</c:v>
                </c:pt>
                <c:pt idx="4" formatCode="#,##0.0">
                  <c:v>4.5138424501805536</c:v>
                </c:pt>
                <c:pt idx="5" formatCode="#,##0.0">
                  <c:v>6.7005483482680219</c:v>
                </c:pt>
                <c:pt idx="6" formatCode="#,##0.0">
                  <c:v>15.995720208639828</c:v>
                </c:pt>
                <c:pt idx="7" formatCode="#,##0.0">
                  <c:v>16.109402166644376</c:v>
                </c:pt>
                <c:pt idx="8" formatCode="#,##0.0">
                  <c:v>16.537381302661494</c:v>
                </c:pt>
                <c:pt idx="9" formatCode="#,##0.0">
                  <c:v>16.477196736659089</c:v>
                </c:pt>
                <c:pt idx="10" formatCode="#,##0.0">
                  <c:v>20.509562658820382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77045568"/>
        <c:axId val="977040128"/>
      </c:barChart>
      <c:catAx>
        <c:axId val="97704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977040128"/>
        <c:crosses val="autoZero"/>
        <c:auto val="1"/>
        <c:lblAlgn val="ctr"/>
        <c:lblOffset val="100"/>
        <c:noMultiLvlLbl val="0"/>
      </c:catAx>
      <c:valAx>
        <c:axId val="977040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704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'График обр 20'!$A$4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'График обр 20'!$B$3:$H$3</c:f>
              <c:strCache>
                <c:ptCount val="7"/>
                <c:pt idx="0">
                  <c:v>высшее профессиональное</c:v>
                </c:pt>
                <c:pt idx="1">
                  <c:v>незаконченное высшее профессиональное</c:v>
                </c:pt>
                <c:pt idx="2">
                  <c:v>среднее профессио-нальное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'График обр 20'!$B$4:$H$4</c:f>
              <c:numCache>
                <c:formatCode>#,##0.0</c:formatCode>
                <c:ptCount val="7"/>
                <c:pt idx="0">
                  <c:v>22.296744642565027</c:v>
                </c:pt>
                <c:pt idx="1">
                  <c:v>1.059218059872403</c:v>
                </c:pt>
                <c:pt idx="2">
                  <c:v>11.549157533126124</c:v>
                </c:pt>
                <c:pt idx="3">
                  <c:v>8.0238835269098647</c:v>
                </c:pt>
                <c:pt idx="4">
                  <c:v>49.169802061181095</c:v>
                </c:pt>
                <c:pt idx="5">
                  <c:v>6.6947488957958452</c:v>
                </c:pt>
                <c:pt idx="6">
                  <c:v>1.2064452805496484</c:v>
                </c:pt>
              </c:numCache>
            </c:numRef>
          </c:val>
        </c:ser>
        <c:ser>
          <c:idx val="1"/>
          <c:order val="1"/>
          <c:tx>
            <c:strRef>
              <c:f>'График обр 20'!$A$5</c:f>
              <c:strCache>
                <c:ptCount val="1"/>
                <c:pt idx="0">
                  <c:v>мужчины 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'График обр 20'!$B$3:$H$3</c:f>
              <c:strCache>
                <c:ptCount val="7"/>
                <c:pt idx="0">
                  <c:v>высшее профессиональное</c:v>
                </c:pt>
                <c:pt idx="1">
                  <c:v>незаконченное высшее профессиональное</c:v>
                </c:pt>
                <c:pt idx="2">
                  <c:v>среднее профессио-нальное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'График обр 20'!$B$5:$H$5</c:f>
              <c:numCache>
                <c:formatCode>#,##0.0</c:formatCode>
                <c:ptCount val="7"/>
                <c:pt idx="0">
                  <c:v>18.717400026748695</c:v>
                </c:pt>
                <c:pt idx="1">
                  <c:v>1.1568811020462753</c:v>
                </c:pt>
                <c:pt idx="2">
                  <c:v>8.2185368463287407</c:v>
                </c:pt>
                <c:pt idx="3">
                  <c:v>9.6830279523873219</c:v>
                </c:pt>
                <c:pt idx="4">
                  <c:v>52.949043734117957</c:v>
                </c:pt>
                <c:pt idx="5">
                  <c:v>7.5431322723017251</c:v>
                </c:pt>
                <c:pt idx="6">
                  <c:v>1.731978066069279</c:v>
                </c:pt>
              </c:numCache>
            </c:numRef>
          </c:val>
        </c:ser>
        <c:ser>
          <c:idx val="2"/>
          <c:order val="2"/>
          <c:tx>
            <c:strRef>
              <c:f>'График обр 20'!$A$6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'График обр 20'!$B$3:$H$3</c:f>
              <c:strCache>
                <c:ptCount val="7"/>
                <c:pt idx="0">
                  <c:v>высшее профессиональное</c:v>
                </c:pt>
                <c:pt idx="1">
                  <c:v>незаконченное высшее профессиональное</c:v>
                </c:pt>
                <c:pt idx="2">
                  <c:v>среднее профессио-нальное</c:v>
                </c:pt>
                <c:pt idx="3">
                  <c:v>начальное профессиональное</c:v>
                </c:pt>
                <c:pt idx="4">
                  <c:v>среднее (полное) общее</c:v>
                </c:pt>
                <c:pt idx="5">
                  <c:v>основное общее</c:v>
                </c:pt>
                <c:pt idx="6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'График обр 20'!$B$6:$H$6</c:f>
              <c:numCache>
                <c:formatCode>#,##0.0</c:formatCode>
                <c:ptCount val="7"/>
                <c:pt idx="0">
                  <c:v>27.932196251842495</c:v>
                </c:pt>
                <c:pt idx="1">
                  <c:v>0.90545377974310381</c:v>
                </c:pt>
                <c:pt idx="2">
                  <c:v>16.803537586860394</c:v>
                </c:pt>
                <c:pt idx="3">
                  <c:v>5.4011370814908402</c:v>
                </c:pt>
                <c:pt idx="4">
                  <c:v>43.219625184249317</c:v>
                </c:pt>
                <c:pt idx="5">
                  <c:v>5.3590229522004638</c:v>
                </c:pt>
                <c:pt idx="6">
                  <c:v>0.37902716361339234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9403008"/>
        <c:axId val="872823264"/>
      </c:barChart>
      <c:catAx>
        <c:axId val="86940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872823264"/>
        <c:crosses val="autoZero"/>
        <c:auto val="1"/>
        <c:lblAlgn val="ctr"/>
        <c:lblOffset val="100"/>
        <c:noMultiLvlLbl val="0"/>
      </c:catAx>
      <c:valAx>
        <c:axId val="87282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940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ур безр'!$B$6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rgbClr val="0000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безр'!$C$5:$N$5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безр'!$C$6:$N$6</c:f>
              <c:numCache>
                <c:formatCode>###0.0</c:formatCode>
                <c:ptCount val="12"/>
                <c:pt idx="0">
                  <c:v>13.1</c:v>
                </c:pt>
                <c:pt idx="1">
                  <c:v>8.5</c:v>
                </c:pt>
                <c:pt idx="2">
                  <c:v>6.3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2.7</c:v>
                </c:pt>
                <c:pt idx="6">
                  <c:v>4.5999999999999996</c:v>
                </c:pt>
                <c:pt idx="7">
                  <c:v>3.4</c:v>
                </c:pt>
                <c:pt idx="8">
                  <c:v>4</c:v>
                </c:pt>
                <c:pt idx="9">
                  <c:v>2.7</c:v>
                </c:pt>
                <c:pt idx="10">
                  <c:v>0.9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'граф ур безр'!$B$7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безр'!$C$5:$N$5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безр'!$C$7:$N$7</c:f>
              <c:numCache>
                <c:formatCode>###0.0</c:formatCode>
                <c:ptCount val="12"/>
                <c:pt idx="0">
                  <c:v>14.7</c:v>
                </c:pt>
                <c:pt idx="1">
                  <c:v>15.1</c:v>
                </c:pt>
                <c:pt idx="2">
                  <c:v>10.3</c:v>
                </c:pt>
                <c:pt idx="3">
                  <c:v>7</c:v>
                </c:pt>
                <c:pt idx="4">
                  <c:v>5.8</c:v>
                </c:pt>
                <c:pt idx="5">
                  <c:v>5.6</c:v>
                </c:pt>
                <c:pt idx="6">
                  <c:v>5.2</c:v>
                </c:pt>
                <c:pt idx="7">
                  <c:v>3.5</c:v>
                </c:pt>
                <c:pt idx="8">
                  <c:v>1.4</c:v>
                </c:pt>
                <c:pt idx="9">
                  <c:v>0.9</c:v>
                </c:pt>
                <c:pt idx="10">
                  <c:v>2.4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872818368"/>
        <c:axId val="872818912"/>
      </c:barChart>
      <c:lineChart>
        <c:grouping val="standard"/>
        <c:varyColors val="0"/>
        <c:ser>
          <c:idx val="2"/>
          <c:order val="2"/>
          <c:tx>
            <c:strRef>
              <c:f>'граф ур безр'!$B$8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'граф ур безр'!$C$5:$N$5</c:f>
              <c:strCache>
                <c:ptCount val="12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 +</c:v>
                </c:pt>
              </c:strCache>
            </c:strRef>
          </c:cat>
          <c:val>
            <c:numRef>
              <c:f>'граф ур безр'!$C$8:$N$8</c:f>
              <c:numCache>
                <c:formatCode>###0.0</c:formatCode>
                <c:ptCount val="12"/>
                <c:pt idx="0">
                  <c:v>13.7</c:v>
                </c:pt>
                <c:pt idx="1">
                  <c:v>10.6</c:v>
                </c:pt>
                <c:pt idx="2">
                  <c:v>7.7</c:v>
                </c:pt>
                <c:pt idx="3">
                  <c:v>5.0999999999999996</c:v>
                </c:pt>
                <c:pt idx="4">
                  <c:v>5.0999999999999996</c:v>
                </c:pt>
                <c:pt idx="5">
                  <c:v>4</c:v>
                </c:pt>
                <c:pt idx="6">
                  <c:v>4.9000000000000004</c:v>
                </c:pt>
                <c:pt idx="7">
                  <c:v>3.4</c:v>
                </c:pt>
                <c:pt idx="8">
                  <c:v>2.8</c:v>
                </c:pt>
                <c:pt idx="9">
                  <c:v>2</c:v>
                </c:pt>
                <c:pt idx="10">
                  <c:v>1.5</c:v>
                </c:pt>
                <c:pt idx="11">
                  <c:v>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2818368"/>
        <c:axId val="872818912"/>
      </c:lineChart>
      <c:catAx>
        <c:axId val="8728183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72818912"/>
        <c:crosses val="autoZero"/>
        <c:auto val="1"/>
        <c:lblAlgn val="ctr"/>
        <c:lblOffset val="100"/>
        <c:noMultiLvlLbl val="0"/>
      </c:catAx>
      <c:valAx>
        <c:axId val="872818912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7281836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536021787341048"/>
          <c:y val="0.24774405139075487"/>
          <c:w val="0.16060690106377651"/>
          <c:h val="0.17775503437644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'граф ур безр образ'!$B$6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образ'!$C$5:$H$5</c:f>
              <c:strCache>
                <c:ptCount val="6"/>
                <c:pt idx="0">
                  <c:v>Высшее профессиональное</c:v>
                </c:pt>
                <c:pt idx="1">
                  <c:v>Среднее профессиональное</c:v>
                </c:pt>
                <c:pt idx="2">
                  <c:v>Начальное профессиональное</c:v>
                </c:pt>
                <c:pt idx="3">
                  <c:v>Среднее (полное) общее</c:v>
                </c:pt>
                <c:pt idx="4">
                  <c:v>Основное общее (неполное среднее)</c:v>
                </c:pt>
                <c:pt idx="5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ур безр образ'!$C$6:$H$6</c:f>
              <c:numCache>
                <c:formatCode>0.0</c:formatCode>
                <c:ptCount val="6"/>
                <c:pt idx="0">
                  <c:v>4.845366154377535</c:v>
                </c:pt>
                <c:pt idx="1">
                  <c:v>4.5897086990760467</c:v>
                </c:pt>
                <c:pt idx="2">
                  <c:v>3.9589706397070783</c:v>
                </c:pt>
                <c:pt idx="3">
                  <c:v>6.6305046682974034</c:v>
                </c:pt>
                <c:pt idx="4">
                  <c:v>7.0575481770488739</c:v>
                </c:pt>
                <c:pt idx="5">
                  <c:v>5.2067634582397426</c:v>
                </c:pt>
              </c:numCache>
            </c:numRef>
          </c:val>
        </c:ser>
        <c:ser>
          <c:idx val="1"/>
          <c:order val="1"/>
          <c:tx>
            <c:strRef>
              <c:f>'граф ур безр образ'!$B$7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образ'!$C$5:$H$5</c:f>
              <c:strCache>
                <c:ptCount val="6"/>
                <c:pt idx="0">
                  <c:v>Высшее профессиональное</c:v>
                </c:pt>
                <c:pt idx="1">
                  <c:v>Среднее профессиональное</c:v>
                </c:pt>
                <c:pt idx="2">
                  <c:v>Начальное профессиональное</c:v>
                </c:pt>
                <c:pt idx="3">
                  <c:v>Среднее (полное) общее</c:v>
                </c:pt>
                <c:pt idx="4">
                  <c:v>Основное общее (неполное среднее)</c:v>
                </c:pt>
                <c:pt idx="5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ур безр образ'!$C$7:$H$7</c:f>
              <c:numCache>
                <c:formatCode>0.0</c:formatCode>
                <c:ptCount val="6"/>
                <c:pt idx="0">
                  <c:v>4.6734893546524567</c:v>
                </c:pt>
                <c:pt idx="1">
                  <c:v>5.3634713699017889</c:v>
                </c:pt>
                <c:pt idx="2">
                  <c:v>3.3344790021462116</c:v>
                </c:pt>
                <c:pt idx="3">
                  <c:v>5.5466079573574119</c:v>
                </c:pt>
                <c:pt idx="4">
                  <c:v>5.7908630460208022</c:v>
                </c:pt>
                <c:pt idx="5">
                  <c:v>5.5237314119632464</c:v>
                </c:pt>
              </c:numCache>
            </c:numRef>
          </c:val>
        </c:ser>
        <c:ser>
          <c:idx val="2"/>
          <c:order val="2"/>
          <c:tx>
            <c:strRef>
              <c:f>'граф ур безр образ'!$B$8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'граф ур безр образ'!$C$5:$H$5</c:f>
              <c:strCache>
                <c:ptCount val="6"/>
                <c:pt idx="0">
                  <c:v>Высшее профессиональное</c:v>
                </c:pt>
                <c:pt idx="1">
                  <c:v>Среднее профессиональное</c:v>
                </c:pt>
                <c:pt idx="2">
                  <c:v>Начальное профессиональное</c:v>
                </c:pt>
                <c:pt idx="3">
                  <c:v>Среднее (полное) общее</c:v>
                </c:pt>
                <c:pt idx="4">
                  <c:v>Основное общее (неполное среднее)</c:v>
                </c:pt>
                <c:pt idx="5">
                  <c:v>Начальное общее, не имеют начального общего и неграмотные</c:v>
                </c:pt>
              </c:strCache>
            </c:strRef>
          </c:cat>
          <c:val>
            <c:numRef>
              <c:f>'граф ур безр образ'!$C$8:$H$8</c:f>
              <c:numCache>
                <c:formatCode>0.0</c:formatCode>
                <c:ptCount val="6"/>
                <c:pt idx="0">
                  <c:v>5.0312190765299887</c:v>
                </c:pt>
                <c:pt idx="1">
                  <c:v>3.985178466531869</c:v>
                </c:pt>
                <c:pt idx="2">
                  <c:v>5.6773830233723395</c:v>
                </c:pt>
                <c:pt idx="3">
                  <c:v>8.6525139931617563</c:v>
                </c:pt>
                <c:pt idx="4">
                  <c:v>9.7472996355816459</c:v>
                </c:pt>
                <c:pt idx="5">
                  <c:v>2.8737066858849309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2819456"/>
        <c:axId val="872831424"/>
      </c:barChart>
      <c:catAx>
        <c:axId val="8728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872831424"/>
        <c:crosses val="autoZero"/>
        <c:auto val="1"/>
        <c:lblAlgn val="ctr"/>
        <c:lblOffset val="100"/>
        <c:noMultiLvlLbl val="0"/>
      </c:catAx>
      <c:valAx>
        <c:axId val="87283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728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BAA7FB1-2D49-4887-9932-73D8803C6E8E}" type="datetimeFigureOut">
              <a:rPr lang="ru-RU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0878422-017F-4346-8A43-B7DDEB6E4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57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39941" y="0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8A46A8-7D08-4DEF-8CD5-FF119CEEF28E}" type="datetimeFigureOut">
              <a:rPr lang="ru-RU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94999" y="4421935"/>
            <a:ext cx="5564841" cy="4188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39941" y="8842383"/>
            <a:ext cx="3013277" cy="465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5457D7-3011-4340-BD02-9FAA2FC4D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7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r>
              <a:rPr lang="ru-RU" sz="1600" dirty="0"/>
              <a:t>Добрый день, дорогие гости, коллеги! Хочу представить вашему вниманию краткую информацию </a:t>
            </a:r>
            <a:r>
              <a:rPr lang="ru-RU" sz="1600" dirty="0" smtClean="0"/>
              <a:t>о состоянии рынка труда в Кыргызской Республике.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1075" y="4421935"/>
            <a:ext cx="6264696" cy="4188575"/>
          </a:xfrm>
        </p:spPr>
        <p:txBody>
          <a:bodyPr/>
          <a:lstStyle/>
          <a:p>
            <a:r>
              <a:rPr lang="ru-RU" sz="1600" dirty="0"/>
              <a:t>По данным интегрированного выборочного обследования бюджетов домашних хозяйств и рабочей силы, в 2018г. численность экономически активного населения (занятые и безработные) в возрасте 15 лет и старше насчитывала 2538,7 тыс. человек.</a:t>
            </a:r>
          </a:p>
          <a:p>
            <a:r>
              <a:rPr lang="ru-RU" sz="1600" dirty="0" smtClean="0"/>
              <a:t>Уровень </a:t>
            </a:r>
            <a:r>
              <a:rPr lang="ru-RU" sz="1600" dirty="0"/>
              <a:t>экономической активности населения в возрасте 15 лет и старше в 2018г. составил 60 процентов. Более активны на рынке труда мужчины, что наглядно подтверждается результатами обследования рабочей силы. Так, уровень экономической активности мужчин равен 75 процентам, а женщин - 45 процентам. </a:t>
            </a:r>
          </a:p>
          <a:p>
            <a:r>
              <a:rPr lang="ru-RU" sz="1600" dirty="0" smtClean="0"/>
              <a:t>Кривая</a:t>
            </a:r>
            <a:r>
              <a:rPr lang="ru-RU" sz="1600" dirty="0"/>
              <a:t>, отражающая уровень экономической активности мужчин в зависимости от возраста, лежит выше аналогичной кривой для женщин. При этом, максимум активности достигается у мужчин в возрасте 35-39 лет (94 процента), а у женщин - в возрасте 45-49 лет (68 процентов). Минимум для обеих кривых наступает в возрасте 70 лет и старше, его значение у мужчин составляет 7 процентов, а у женщин - 3 процента.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58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экономической активности населения в возрасте 15 лет и старше в 2018г. составил 60 процентов. Более активны на рынке труда мужчины, что наглядно подтверждается результатами обследования рабочей силы. Так, уровень экономической активности мужчин равен 75 процентам, а женщин - 45 процентам. </a:t>
            </a:r>
          </a:p>
          <a:p>
            <a:pPr algn="just"/>
            <a:r>
              <a:rPr lang="ru-RU" sz="1600" dirty="0" smtClean="0"/>
              <a:t>Кривая</a:t>
            </a:r>
            <a:r>
              <a:rPr lang="ru-RU" sz="1600" dirty="0"/>
              <a:t>, отражающая уровень экономической активности мужчин в зависимости от возраста, лежит выше аналогичной кривой для женщин. При этом, максимум активности достигается у мужчин в возрасте 35-39 лет (94 процента), а у женщин - в возрасте 45-49 лет (68 процентов). Минимум для обеих кривых наступает в возрасте 70 лет и старше, его значение у мужчин составляет 7 процентов, а у женщин - 3 процента.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8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занятости мужчин на 29,2 процентных пункта выше, чем женщин (71,1 процент против 41,9 процента). </a:t>
            </a:r>
          </a:p>
          <a:p>
            <a:pPr algn="just"/>
            <a:r>
              <a:rPr lang="ru-RU" sz="1600" dirty="0"/>
              <a:t>Женская занятость наиболее высока в секторе услуг, где их удельный вес в общей численности занятых преобладал в таких видах деятельности, как в здравоохранении и социальном обслуживании населения (83 процента), операции с недвижимым имуществом и образовании (по 80 процентов). </a:t>
            </a:r>
          </a:p>
          <a:p>
            <a:pPr algn="just"/>
            <a:r>
              <a:rPr lang="ru-RU" sz="1600" dirty="0"/>
              <a:t>Высокий удельный вес мужчин сложился в отраслях производственной сферы: строительстве (97 процентов), транспортной деятельности и хранении грузов, в добыче полезных ископаемых (по 95 процентов), обеспечении (снабжении) электроэнергией, газом и паром (90 процентов).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27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занятости мужчин на 29,2 процентных пункта выше, чем женщин (71,1 процент против 41,9 процента). </a:t>
            </a:r>
          </a:p>
          <a:p>
            <a:pPr algn="just"/>
            <a:r>
              <a:rPr lang="ru-RU" sz="1600" dirty="0"/>
              <a:t>Женская занятость наиболее высока в секторе услуг, где их удельный вес в общей численности занятых преобладал в таких видах деятельности, как в здравоохранении и социальном обслуживании населения (83 процента), операции с недвижимым имуществом и образовании (по 80 процентов). </a:t>
            </a:r>
          </a:p>
          <a:p>
            <a:pPr algn="just"/>
            <a:r>
              <a:rPr lang="ru-RU" sz="1600" dirty="0"/>
              <a:t>Высокий удельный вес мужчин сложился в отраслях производственной сферы: строительстве (97 процентов), транспортной деятельности и хранении грузов, в добыче полезных ископаемых (по 95 процентов), обеспечении (снабжении) электроэнергией, газом и паром (90 процентов).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93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81075" y="4421935"/>
            <a:ext cx="6192688" cy="4188575"/>
          </a:xfrm>
        </p:spPr>
        <p:txBody>
          <a:bodyPr/>
          <a:lstStyle/>
          <a:p>
            <a:pPr algn="just"/>
            <a:r>
              <a:rPr lang="ru-RU" sz="1600" dirty="0"/>
              <a:t>Превышение уровня занятости мужчин по отношению к уровню занятости женщин отмечалось во всех возрастных группах, но наиболее значительное - в возрастных группах 20-39 лет. В этом возрасте женщины чаще всего оставляют работу в связи с рождением ребенка. Но уже в возрастной группе 45-54 года отмечается сближение уровня занятости мужчин и женщин. Женщины этого возраста, как правило, имеют уже подросших детей и возвращаются к трудовой деятельности.</a:t>
            </a:r>
          </a:p>
          <a:p>
            <a:pPr algn="just"/>
            <a:r>
              <a:rPr lang="ru-RU" sz="1600" dirty="0" smtClean="0"/>
              <a:t>В </a:t>
            </a:r>
            <a:r>
              <a:rPr lang="ru-RU" sz="1600" dirty="0"/>
              <a:t>2018 году в общей численности занятых, доля женщин, имеющих высшее профессиональное образование, составила более 27 процентов, мужчин - более 19 процентов, имеющих среднее профессиональное, соответственно, более 17 процентов и более 9 процентов. Мужская занятость преобладает в таких видах деятельности и занятиях, где достаточно среднего или неполного среднего образования, но необходима профессиональная подготовка. Среди занятых мужчин доля лиц, получивших начальное профессиональное образование, составила более 7 процентов, среди женщин – около 5 процентов.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0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701158" cy="4188575"/>
          </a:xfrm>
        </p:spPr>
        <p:txBody>
          <a:bodyPr/>
          <a:lstStyle/>
          <a:p>
            <a:pPr algn="just"/>
            <a:r>
              <a:rPr lang="ru-RU" sz="1600" dirty="0"/>
              <a:t>К безработным относятся лица в возрасте от 15 лет и старше, которые одновременно удовлетворяли трем критериям:</a:t>
            </a:r>
          </a:p>
          <a:p>
            <a:pPr algn="just"/>
            <a:r>
              <a:rPr lang="ru-RU" sz="1600" dirty="0"/>
              <a:t>не имели работы (доходного занятия);</a:t>
            </a:r>
          </a:p>
          <a:p>
            <a:pPr algn="just"/>
            <a:r>
              <a:rPr lang="ru-RU" sz="1600" dirty="0"/>
              <a:t>занимались поиском работы;</a:t>
            </a:r>
          </a:p>
          <a:p>
            <a:pPr algn="just"/>
            <a:r>
              <a:rPr lang="ru-RU" sz="1600" dirty="0"/>
              <a:t>были готовы приступить к работе.</a:t>
            </a:r>
          </a:p>
          <a:p>
            <a:pPr algn="just"/>
            <a:r>
              <a:rPr lang="ru-RU" sz="1600" dirty="0" smtClean="0"/>
              <a:t>Численность </a:t>
            </a:r>
            <a:r>
              <a:rPr lang="ru-RU" sz="1600" dirty="0"/>
              <a:t>безработных, по итогам обследования рабочей силы в 2018г., составила 156,3 тыс. человек, из них 56 процентов составили мужчины и 44 процента - женщины </a:t>
            </a:r>
          </a:p>
          <a:p>
            <a:pPr algn="just"/>
            <a:r>
              <a:rPr lang="ru-RU" sz="1600" dirty="0" smtClean="0"/>
              <a:t>Уровень </a:t>
            </a:r>
            <a:r>
              <a:rPr lang="ru-RU" sz="1600" dirty="0"/>
              <a:t>общей безработицы составил 6,2 процента. Ее масштабы среди женщин (6,9 процентов) были значительными, чем среди мужчин (5,7 процентов).</a:t>
            </a: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95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/>
              <a:t>Возрастная структура безработных характеризуется молодым составом - среди них более 44 процента приходится на население в возрасте от 20 до 30 лет. </a:t>
            </a:r>
          </a:p>
          <a:p>
            <a:pPr algn="just"/>
            <a:r>
              <a:rPr lang="ru-RU" sz="1600" dirty="0" smtClean="0"/>
              <a:t>Наибольших </a:t>
            </a:r>
            <a:r>
              <a:rPr lang="ru-RU" sz="1600" dirty="0"/>
              <a:t>значений уровень безработицы достигает среди молодежи в возрасте 15-19 лет (13,9 процента). Но уже в возрастной группе 45-49 года она снижается до 4,1 процента.</a:t>
            </a:r>
          </a:p>
          <a:p>
            <a:pPr algn="just"/>
            <a:r>
              <a:rPr lang="ru-RU" sz="1600" dirty="0" smtClean="0"/>
              <a:t>Наибольший </a:t>
            </a:r>
            <a:r>
              <a:rPr lang="ru-RU" sz="1600" dirty="0"/>
              <a:t>разрыв в уровне безработицы между мужчиной и женщиной наблюдается в возрастной группе 15-24 года (7 процентных пункта</a:t>
            </a:r>
            <a:r>
              <a:rPr lang="ru-RU" sz="1600" dirty="0" smtClean="0"/>
              <a:t>).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243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152525" y="4421935"/>
            <a:ext cx="4651375" cy="4188575"/>
          </a:xfrm>
        </p:spPr>
        <p:txBody>
          <a:bodyPr/>
          <a:lstStyle/>
          <a:p>
            <a:pPr algn="just"/>
            <a:r>
              <a:rPr lang="ru-RU" sz="1600" dirty="0" smtClean="0"/>
              <a:t>Наиболее </a:t>
            </a:r>
            <a:r>
              <a:rPr lang="ru-RU" sz="1600" dirty="0"/>
              <a:t>низкий уровень безработицы имеет население, имеющее высшее образование (5,9 процента) и среднее профессиональное образование (6,5 процента). Обращает на себя внимание высокий уровень безработицы среди лиц с незаконченным высшим профессиональным образованием (13,3 процента) и с начальным профессиональным образованием (8,7 процента), значительно превышающий средний уровень по республике.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5457D7-3011-4340-BD02-9FAA2FC4DB8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37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93CC0-35FF-499A-A3F3-B1F56AC7D6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61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C478A-A05E-4A49-957D-65363CF7A5AA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7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23725D-F2FD-493D-AF49-DD999DB0BE88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5900B-9A16-41A5-BF92-CC7A77C95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1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E1A47-EA96-4FAE-87E3-73815F714679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CEF6A1-F16B-4E93-A30F-1E59E6073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9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27D383-4E2E-40E6-ADE9-46DEFA946542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D2DC5-82E2-416B-93AE-4A25AF3F7C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02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F5EDEB-90BA-474E-8F80-B71A1EAB223B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C450E-E7FD-4DF0-9A0A-9DC771568F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CBE8C-7AE3-41E0-A2EA-EB8B911314C4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73A33-6BF8-498E-A61C-366BC1C357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790D7-FBD2-496B-92C1-13AF5F631C11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EFA725-76F8-4B1D-9634-EDCEE64622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2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9F848-A347-4564-84D8-4A8389B22D87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2FD8F-E096-4DF8-B6F3-EE31C83E0A5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23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F3BC15-76E2-4F42-AB5F-DB78713B75C7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88477-57C7-4C5A-AF63-BC6505253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604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C311-A508-45CD-9B7E-C7E4CE5A5B2F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2743D-FCCE-440B-A07F-C0A03204E2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24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05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67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0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96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0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11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95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71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37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65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9529"/>
            <a:ext cx="82296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3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9529"/>
            <a:ext cx="8229600" cy="571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6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438912"/>
          </a:xfrm>
          <a:prstGeom prst="rect">
            <a:avLst/>
          </a:prstGeom>
          <a:solidFill>
            <a:srgbClr val="004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52652" y="65569"/>
            <a:ext cx="18101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prstClr val="white"/>
                </a:solidFill>
                <a:latin typeface="Calibri" panose="020F0502020204030204"/>
                <a:cs typeface="Arial" pitchFamily="34" charset="0"/>
              </a:rPr>
              <a:t>SEEA</a:t>
            </a:r>
            <a:r>
              <a:rPr lang="en-US" sz="1050" dirty="0">
                <a:solidFill>
                  <a:prstClr val="white"/>
                </a:solidFill>
                <a:latin typeface="Calibri" panose="020F0502020204030204"/>
                <a:cs typeface="Arial" pitchFamily="34" charset="0"/>
              </a:rPr>
              <a:t> </a:t>
            </a:r>
            <a:r>
              <a:rPr lang="en-US" sz="1050" dirty="0">
                <a:solidFill>
                  <a:prstClr val="black"/>
                </a:solidFill>
                <a:latin typeface="Calibri" panose="020F0502020204030204"/>
                <a:cs typeface="Arial" pitchFamily="34" charset="0"/>
              </a:rPr>
              <a:t> </a:t>
            </a:r>
            <a:r>
              <a:rPr lang="en-US" sz="1050" dirty="0">
                <a:solidFill>
                  <a:srgbClr val="B0CB0B"/>
                </a:solidFill>
                <a:latin typeface="Calibri" panose="020F0502020204030204"/>
                <a:cs typeface="Arial" pitchFamily="34" charset="0"/>
              </a:rPr>
              <a:t>Online Training Module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1" y="36578"/>
            <a:ext cx="336769" cy="33676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19088"/>
            <a:ext cx="9144000" cy="438912"/>
          </a:xfrm>
          <a:prstGeom prst="rect">
            <a:avLst/>
          </a:prstGeom>
          <a:solidFill>
            <a:srgbClr val="B0C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49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789629-047E-4B12-8658-33965BB839D1}" type="datetime1">
              <a:rPr lang="ru-RU" smtClean="0"/>
              <a:pPr>
                <a:defRPr/>
              </a:pPr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00EBC8-165D-44F4-A604-DED070D47A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81253C0-74C5-4FC7-8B6F-FC1C814A971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13.09.2021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294D9CD-A781-469D-908A-6F409C3647F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00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40" r:id="rId13"/>
    <p:sldLayoutId id="2147484241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207" y="236393"/>
            <a:ext cx="7868281" cy="7642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статистический комитет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</a:t>
            </a:r>
            <a:endParaRPr lang="ru-RU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330960"/>
            <a:ext cx="8018313" cy="145807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smtClean="0">
                <a:solidFill>
                  <a:schemeClr val="accent1">
                    <a:lumMod val="50000"/>
                  </a:schemeClr>
                </a:solidFill>
              </a:rPr>
              <a:t>«Рынок </a:t>
            </a:r>
            <a:r>
              <a:rPr lang="ru-RU" sz="14400" b="1" dirty="0">
                <a:solidFill>
                  <a:schemeClr val="accent1">
                    <a:lumMod val="50000"/>
                  </a:schemeClr>
                </a:solidFill>
              </a:rPr>
              <a:t>труда </a:t>
            </a:r>
            <a:endParaRPr lang="ru-RU" sz="14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14400" b="1" dirty="0">
                <a:solidFill>
                  <a:schemeClr val="accent1">
                    <a:lumMod val="50000"/>
                  </a:schemeClr>
                </a:solidFill>
              </a:rPr>
              <a:t>Кыргызской Республике</a:t>
            </a:r>
            <a:r>
              <a:rPr lang="ru-RU" sz="144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14400" b="1" dirty="0"/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14400" b="1" dirty="0" smtClean="0"/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8000" b="1" dirty="0" smtClean="0"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8000" b="1" dirty="0" smtClean="0"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Итоги 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интегрированного обследования бюджетов </a:t>
            </a:r>
            <a:endParaRPr lang="ru-RU" sz="8000" b="1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домашних </a:t>
            </a:r>
            <a:r>
              <a:rPr lang="ru-RU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хозяйств и рабочей </a:t>
            </a: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силы,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Нацстатком</a:t>
            </a: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КР - </a:t>
            </a:r>
            <a:r>
              <a:rPr lang="en-US" sz="8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www.stat.kg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000" b="1" dirty="0"/>
              <a:t/>
            </a:r>
            <a:br>
              <a:rPr lang="ru-RU" sz="8000" b="1" dirty="0"/>
            </a:br>
            <a:endParaRPr lang="ru-RU" sz="8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9" y="208537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464" y="277491"/>
            <a:ext cx="8585015" cy="99126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сила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данным интегрированного выборочного обследования бюджетов домашних хозяйств и рабочей силы, тыс. человек)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95660285"/>
              </p:ext>
            </p:extLst>
          </p:nvPr>
        </p:nvGraphicFramePr>
        <p:xfrm>
          <a:off x="583566" y="1484784"/>
          <a:ext cx="8047806" cy="4436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570191"/>
              </p:ext>
            </p:extLst>
          </p:nvPr>
        </p:nvGraphicFramePr>
        <p:xfrm>
          <a:off x="307464" y="1254918"/>
          <a:ext cx="8207885" cy="4348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3501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464" y="277491"/>
            <a:ext cx="8657024" cy="99126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участия в рабочей силе 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полу и возрастным группам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интегрированного выборочного обследования </a:t>
            </a:r>
            <a:b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бюджетов 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домашних хозяйств и рабочей силы, </a:t>
            </a: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процентах)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803260"/>
              </p:ext>
            </p:extLst>
          </p:nvPr>
        </p:nvGraphicFramePr>
        <p:xfrm>
          <a:off x="621904" y="1484312"/>
          <a:ext cx="7893446" cy="4396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214452"/>
              </p:ext>
            </p:extLst>
          </p:nvPr>
        </p:nvGraphicFramePr>
        <p:xfrm>
          <a:off x="307464" y="1484311"/>
          <a:ext cx="8207885" cy="430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41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7" y="188640"/>
            <a:ext cx="8496945" cy="11385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Занятое население по видам экономической деятельности в 2020г.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интегрированного выборочного обследования </a:t>
            </a:r>
            <a:b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бюджетов 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домашних хозяйств и рабочей </a:t>
            </a: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силы, в процентах)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0975055"/>
              </p:ext>
            </p:extLst>
          </p:nvPr>
        </p:nvGraphicFramePr>
        <p:xfrm>
          <a:off x="874303" y="1955478"/>
          <a:ext cx="801817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1171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7" y="116632"/>
            <a:ext cx="8496945" cy="12105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занятости населения по полу и возрастным группам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интегрированного выборочного обследования </a:t>
            </a:r>
            <a:b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бюджетов 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домашних хозяйств и рабочей </a:t>
            </a: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силы, в процентах)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589130"/>
              </p:ext>
            </p:extLst>
          </p:nvPr>
        </p:nvGraphicFramePr>
        <p:xfrm>
          <a:off x="292830" y="1483880"/>
          <a:ext cx="8505825" cy="4467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218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37512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занятого населения по группам занятий и полу </a:t>
            </a:r>
            <a:r>
              <a:rPr lang="ru-RU" sz="2200" b="1" dirty="0">
                <a:solidFill>
                  <a:prstClr val="black"/>
                </a:solidFill>
              </a:rPr>
              <a:t/>
            </a:r>
            <a:br>
              <a:rPr lang="ru-RU" sz="2200" b="1" dirty="0">
                <a:solidFill>
                  <a:prstClr val="black"/>
                </a:solidFill>
              </a:rPr>
            </a:br>
            <a:r>
              <a:rPr lang="ru-RU" sz="1800" i="1" dirty="0">
                <a:solidFill>
                  <a:prstClr val="black"/>
                </a:solidFill>
              </a:rPr>
              <a:t>(в процентах к итогу)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endParaRPr lang="ru-RU" sz="18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Национальный статистический комитет Кыргызской Республики</a:t>
            </a:r>
            <a:endParaRPr lang="en-US" altLang="ru-RU" sz="14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076056" y="764705"/>
          <a:ext cx="3886200" cy="5404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611560" y="764704"/>
          <a:ext cx="3886200" cy="5439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777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3"/>
            <a:ext cx="8657024" cy="7200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Занятое население по уровню образования 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интегрированного выборочного обследования </a:t>
            </a:r>
            <a:b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бюджетов </a:t>
            </a:r>
            <a:r>
              <a:rPr lang="ru-RU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домашних хозяйств и рабочей </a:t>
            </a:r>
            <a:r>
              <a:rPr lang="ru-RU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силы, в процентах)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631813"/>
              </p:ext>
            </p:extLst>
          </p:nvPr>
        </p:nvGraphicFramePr>
        <p:xfrm>
          <a:off x="179512" y="1251916"/>
          <a:ext cx="8795421" cy="4952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84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Безработные по месту проживания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 в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107222"/>
              </p:ext>
            </p:extLst>
          </p:nvPr>
        </p:nvGraphicFramePr>
        <p:xfrm>
          <a:off x="660376" y="1509999"/>
          <a:ext cx="8003231" cy="4178468"/>
        </p:xfrm>
        <a:graphic>
          <a:graphicData uri="http://schemas.openxmlformats.org/drawingml/2006/table">
            <a:tbl>
              <a:tblPr/>
              <a:tblGrid>
                <a:gridCol w="1540229"/>
                <a:gridCol w="1037449"/>
                <a:gridCol w="1310712"/>
                <a:gridCol w="1310712"/>
                <a:gridCol w="819791"/>
                <a:gridCol w="897639"/>
                <a:gridCol w="1086699"/>
              </a:tblGrid>
              <a:tr h="767714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R="2159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Всего,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159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тыс.</a:t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человек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 общей численности  безработного населения, </a:t>
                      </a:r>
                      <a:endParaRPr lang="ru-RU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процентах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Уровень безработицы,</a:t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 процентах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мужчины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женщины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оба пола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мужчины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женщины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5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97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Arial Unicode MS"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09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150,2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54,3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Arial Unicode MS"/>
                        </a:rPr>
                        <a:t>45,7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5,8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5,2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6,7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Городские поселения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44,2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54,5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45,5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4,7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4,5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4,9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2267">
                <a:tc>
                  <a:txBody>
                    <a:bodyPr/>
                    <a:lstStyle/>
                    <a:p>
                      <a:pPr indent="90170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Сельская местность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105,9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54,1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0215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Arial Unicode MS"/>
                        </a:rPr>
                        <a:t>45,9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6,4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5,5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8,0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76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общей безработицы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возрастным группа</a:t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данным интегрированного выборочного обследования бюджетов домашних хозяйств 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 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силы, 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процентах к численности 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 силы) </a:t>
            </a:r>
            <a:endParaRPr lang="ru-RU" sz="1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15007" y="6203950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569"/>
              </p:ext>
            </p:extLst>
          </p:nvPr>
        </p:nvGraphicFramePr>
        <p:xfrm>
          <a:off x="292830" y="1251917"/>
          <a:ext cx="8682103" cy="4813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5884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09" y="116632"/>
            <a:ext cx="8657024" cy="113528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общей безработицы </a:t>
            </a: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уровню образования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данным интегрированного выборочного обследования бюджетов домашних хозяйств и рабочей 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силы, </a:t>
            </a:r>
            <a:r>
              <a:rPr lang="ru-RU" sz="1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процентах к численности </a:t>
            </a:r>
            <a:r>
              <a:rPr lang="ru-RU" sz="1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 силы) </a:t>
            </a:r>
            <a:endParaRPr lang="ru-RU" sz="1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0" y="6065614"/>
            <a:ext cx="581473" cy="58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91943"/>
              </p:ext>
            </p:extLst>
          </p:nvPr>
        </p:nvGraphicFramePr>
        <p:xfrm>
          <a:off x="971600" y="1238249"/>
          <a:ext cx="7751303" cy="5104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1600" y="6494687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14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56444" cy="770928"/>
          </a:xfrm>
        </p:spPr>
        <p:txBody>
          <a:bodyPr/>
          <a:lstStyle/>
          <a:p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124" y="1412776"/>
            <a:ext cx="7970227" cy="4536504"/>
          </a:xfrm>
        </p:spPr>
        <p:txBody>
          <a:bodyPr>
            <a:normAutofit/>
          </a:bodyPr>
          <a:lstStyle/>
          <a:p>
            <a:r>
              <a:rPr lang="ky-KG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ÐÑÑÐ³ÑÐ· Ð ÐµÑÐ¿ÑÐ±Ð»Ð¸ÐºÐ°ÑÑÐ½ÑÐ½ Ð£Ð»ÑÑÑÑÐº ÑÑÐ°ÑÐ¸ÑÑÐ¸ÐºÐ° ÐºÐ¾Ð¼Ð¸ÑÐµÑ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8" y="5805264"/>
            <a:ext cx="749471" cy="76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443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Другая 4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FFFFFF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8150</TotalTime>
  <Words>1065</Words>
  <Application>Microsoft Office PowerPoint</Application>
  <PresentationFormat>Экран (4:3)</PresentationFormat>
  <Paragraphs>121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 Unicode MS</vt:lpstr>
      <vt:lpstr>Arial</vt:lpstr>
      <vt:lpstr>Calibri</vt:lpstr>
      <vt:lpstr>Calibri Light</vt:lpstr>
      <vt:lpstr>Times New Roman</vt:lpstr>
      <vt:lpstr>Тема Office</vt:lpstr>
      <vt:lpstr>2_Тема Office</vt:lpstr>
      <vt:lpstr>Национальный статистический комитет Кыргызской Республики</vt:lpstr>
      <vt:lpstr>Рабочая сила (по данным интегрированного выборочного обследования бюджетов домашних хозяйств и рабочей силы, тыс. человек)</vt:lpstr>
      <vt:lpstr>Уровень участия в рабочей силе   по полу и возрастным группам (по данным интегрированного выборочного обследования  бюджетов домашних хозяйств и рабочей силы, в процентах)</vt:lpstr>
      <vt:lpstr>Занятое население по видам экономической деятельности в 2020г.  (по данным интегрированного выборочного обследования  бюджетов домашних хозяйств и рабочей силы, в процентах)</vt:lpstr>
      <vt:lpstr> Уровень занятости населения по полу и возрастным группам (по данным интегрированного выборочного обследования  бюджетов домашних хозяйств и рабочей силы, в процентах)</vt:lpstr>
      <vt:lpstr>Распределение занятого населения по группам занятий и полу  (в процентах к итогу) </vt:lpstr>
      <vt:lpstr>Занятое население по уровню образования  (по данным интегрированного выборочного обследования  бюджетов домашних хозяйств и рабочей силы, в процентах)</vt:lpstr>
      <vt:lpstr>Безработные по месту проживания  и полу в 2020 г.</vt:lpstr>
      <vt:lpstr>Уровень общей безработицы  по возрастным группа (по данным интегрированного выборочного обследования бюджетов домашних хозяйств  и рабочей силы, в процентах к численности рабочей силы) </vt:lpstr>
      <vt:lpstr>Уровень общей безработицы  по уровню образования (по данным интегрированного выборочного обследования бюджетов домашних хозяйств и рабочей силы, в процентах к численности рабочей силы)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статистический комитет Кыргызской Республики «Перспективы расширения круга пользователей: диалог между производителями и пользователями статистики» 10 июня 2014г.</dc:title>
  <dc:creator>Gabdullaeva</dc:creator>
  <cp:lastModifiedBy>shakmatova</cp:lastModifiedBy>
  <cp:revision>634</cp:revision>
  <cp:lastPrinted>2021-09-13T02:43:22Z</cp:lastPrinted>
  <dcterms:created xsi:type="dcterms:W3CDTF">2014-06-04T04:28:59Z</dcterms:created>
  <dcterms:modified xsi:type="dcterms:W3CDTF">2021-09-13T05:27:19Z</dcterms:modified>
</cp:coreProperties>
</file>