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0" r:id="rId1"/>
  </p:sldMasterIdLst>
  <p:notesMasterIdLst>
    <p:notesMasterId r:id="rId18"/>
  </p:notesMasterIdLst>
  <p:handoutMasterIdLst>
    <p:handoutMasterId r:id="rId19"/>
  </p:handoutMasterIdLst>
  <p:sldIdLst>
    <p:sldId id="340" r:id="rId2"/>
    <p:sldId id="479" r:id="rId3"/>
    <p:sldId id="503" r:id="rId4"/>
    <p:sldId id="474" r:id="rId5"/>
    <p:sldId id="504" r:id="rId6"/>
    <p:sldId id="505" r:id="rId7"/>
    <p:sldId id="506" r:id="rId8"/>
    <p:sldId id="459" r:id="rId9"/>
    <p:sldId id="496" r:id="rId10"/>
    <p:sldId id="458" r:id="rId11"/>
    <p:sldId id="497" r:id="rId12"/>
    <p:sldId id="378" r:id="rId13"/>
    <p:sldId id="498" r:id="rId14"/>
    <p:sldId id="502" r:id="rId15"/>
    <p:sldId id="509" r:id="rId16"/>
    <p:sldId id="485" r:id="rId17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7D"/>
    <a:srgbClr val="0066FF"/>
    <a:srgbClr val="4D9505"/>
    <a:srgbClr val="DD23AC"/>
    <a:srgbClr val="FF0000"/>
    <a:srgbClr val="FFFF9F"/>
    <a:srgbClr val="FF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0" autoAdjust="0"/>
    <p:restoredTop sz="99862" autoAdjust="0"/>
  </p:normalViewPr>
  <p:slideViewPr>
    <p:cSldViewPr>
      <p:cViewPr varScale="1">
        <p:scale>
          <a:sx n="111" d="100"/>
          <a:sy n="111" d="100"/>
        </p:scale>
        <p:origin x="-8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12133032488132"/>
          <c:y val="3.6462180863755668E-2"/>
          <c:w val="0.85469309532664584"/>
          <c:h val="0.85018921498449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Pt>
            <c:idx val="1"/>
            <c:invertIfNegative val="0"/>
            <c:bubble3D val="0"/>
            <c:spPr>
              <a:scene3d>
                <a:camera prst="orthographicFront"/>
                <a:lightRig rig="soft" dir="t">
                  <a:rot lat="0" lon="0" rev="0"/>
                </a:lightRig>
              </a:scene3d>
              <a:sp3d prstMaterial="matte">
                <a:bevelT w="63500" h="63500" prst="artDeco"/>
                <a:contourClr>
                  <a:srgbClr val="000000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1 006,1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1006.1</c:v>
                </c:pt>
                <c:pt idx="1">
                  <c:v>1046.0999999999999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080512"/>
        <c:axId val="188133376"/>
      </c:barChart>
      <c:catAx>
        <c:axId val="18808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8133376"/>
        <c:crosses val="autoZero"/>
        <c:auto val="1"/>
        <c:lblAlgn val="ctr"/>
        <c:lblOffset val="100"/>
        <c:noMultiLvlLbl val="0"/>
      </c:catAx>
      <c:valAx>
        <c:axId val="188133376"/>
        <c:scaling>
          <c:orientation val="minMax"/>
          <c:max val="1200"/>
          <c:min val="0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ru-RU"/>
          </a:p>
        </c:txPr>
        <c:crossAx val="188080512"/>
        <c:crosses val="autoZero"/>
        <c:crossBetween val="between"/>
        <c:majorUnit val="100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10014947683107"/>
          <c:y val="8.5012328004453977E-2"/>
          <c:w val="0.5246636771300448"/>
          <c:h val="0.9335106382978722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  <c:explosion val="6"/>
          </c:dPt>
          <c:dPt>
            <c:idx val="6"/>
            <c:bubble3D val="0"/>
            <c:explosion val="5"/>
          </c:dPt>
          <c:dLbls>
            <c:dLbl>
              <c:idx val="0"/>
              <c:layout>
                <c:manualLayout>
                  <c:x val="-0.21356225651165803"/>
                  <c:y val="7.8883692949624079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Добыча полезных </a:t>
                    </a:r>
                    <a:r>
                      <a:rPr lang="ru-RU" sz="1600" b="1" dirty="0" err="1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икопаемых</a:t>
                    </a:r>
                    <a:endParaRPr lang="ru-RU" sz="1600" b="1" dirty="0" smtClean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41,2%</a:t>
                    </a:r>
                    <a:endParaRPr lang="ru-RU" sz="16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465414356837681"/>
                  <c:y val="-0.15320647419072617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Обрабатываю-</a:t>
                    </a:r>
                    <a:r>
                      <a:rPr lang="ru-RU" sz="1600" b="1" dirty="0" err="1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щие</a:t>
                    </a: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производства</a:t>
                    </a:r>
                  </a:p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31,2%</a:t>
                    </a:r>
                    <a:endParaRPr lang="ru-RU" sz="16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0370278827254222E-2"/>
                  <c:y val="0.20694941541398235"/>
                </c:manualLayout>
              </c:layout>
              <c:tx>
                <c:rich>
                  <a:bodyPr/>
                  <a:lstStyle/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Финансовое </a:t>
                    </a:r>
                    <a:r>
                      <a:rPr lang="ru-RU" dirty="0" err="1" smtClean="0"/>
                      <a:t>посредни-чество</a:t>
                    </a:r>
                    <a:endParaRPr lang="ru-RU" dirty="0" smtClean="0"/>
                  </a:p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10,8%</a:t>
                    </a:r>
                    <a:endParaRPr lang="ru-RU" dirty="0"/>
                  </a:p>
                </c:rich>
              </c:tx>
              <c:spPr>
                <a:ln>
                  <a:solidFill>
                    <a:srgbClr val="00B050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7772477431352471"/>
                  <c:y val="0.20859102839417801"/>
                </c:manualLayout>
              </c:layout>
              <c:tx>
                <c:rich>
                  <a:bodyPr/>
                  <a:lstStyle/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Оптовая и розничная торговля</a:t>
                    </a:r>
                  </a:p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7,9%</a:t>
                    </a:r>
                    <a:endParaRPr lang="ru-RU" dirty="0"/>
                  </a:p>
                </c:rich>
              </c:tx>
              <c:spPr>
                <a:ln>
                  <a:solidFill>
                    <a:srgbClr val="7030A0"/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04729235078799"/>
                  <c:y val="3.0862960311779215E-2"/>
                </c:manualLayout>
              </c:layout>
              <c:tx>
                <c:rich>
                  <a:bodyPr/>
                  <a:lstStyle/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/>
                      <a:t>Информация
 и </a:t>
                    </a:r>
                    <a:r>
                      <a:rPr lang="ru-RU" dirty="0" smtClean="0"/>
                      <a:t>связь </a:t>
                    </a:r>
                  </a:p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3,2%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21142344314583997"/>
                  <c:y val="1.1761245602961093E-2"/>
                </c:manualLayout>
              </c:layout>
              <c:tx>
                <c:rich>
                  <a:bodyPr/>
                  <a:lstStyle/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Прочие</a:t>
                    </a:r>
                  </a:p>
                  <a:p>
                    <a:pPr>
                      <a:defRPr sz="1599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4,8%</a:t>
                    </a:r>
                    <a:endParaRPr lang="ru-RU" dirty="0"/>
                  </a:p>
                </c:rich>
              </c:tx>
              <c:spPr>
                <a:ln>
                  <a:solidFill>
                    <a:srgbClr val="FFC000"/>
                  </a:solidFill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5710368042559701E-2"/>
                  <c:y val="-2.8024337866857552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Прочие; </a:t>
                    </a:r>
                    <a:r>
                      <a:rPr lang="ru-RU" dirty="0" smtClean="0"/>
                      <a:t>3,1%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9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Добыча полезных ископаемых</c:v>
                </c:pt>
                <c:pt idx="1">
                  <c:v>Обрабатывающие производства</c:v>
                </c:pt>
                <c:pt idx="2">
                  <c:v>Финансовое посредничество</c:v>
                </c:pt>
                <c:pt idx="3">
                  <c:v>Оптовая 
и розничная торговля</c:v>
                </c:pt>
                <c:pt idx="4">
                  <c:v>Информация
 и связь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41.2</c:v>
                </c:pt>
                <c:pt idx="1">
                  <c:v>32.1</c:v>
                </c:pt>
                <c:pt idx="2">
                  <c:v>10.8</c:v>
                </c:pt>
                <c:pt idx="3">
                  <c:v>7.9</c:v>
                </c:pt>
                <c:pt idx="4">
                  <c:v>3.2</c:v>
                </c:pt>
                <c:pt idx="5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8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383499232407263E-2"/>
          <c:y val="2.7272675746157587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-8.9686098654708519E-3"/>
                  <c:y val="-7.23109301671900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4821628238174272E-3"/>
                  <c:y val="2.19494988814580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2893259418805832E-3"/>
                  <c:y val="-7.58999057300813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11350823299554E-2"/>
                  <c:y val="-4.8207286778126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366889116438920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677141814672269E-3"/>
                  <c:y val="-4.8207286778126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433962264150943E-3"/>
                  <c:y val="2.41036433890633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13165730965243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1447806692324895E-3"/>
                  <c:y val="2.41036433890633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Обрабаты-
вающие 
производства</c:v>
                </c:pt>
                <c:pt idx="1">
                  <c:v>Добыча
полезных 
ископаемых</c:v>
                </c:pt>
                <c:pt idx="2">
                  <c:v>Оптовая
 и розничная 
торговля</c:v>
                </c:pt>
                <c:pt idx="3">
                  <c:v>Информация
 и связь</c:v>
                </c:pt>
                <c:pt idx="4">
                  <c:v>Финансовое
посредни-
чество 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228.9</c:v>
                </c:pt>
                <c:pt idx="1">
                  <c:v>211.9</c:v>
                </c:pt>
                <c:pt idx="2">
                  <c:v>92.5</c:v>
                </c:pt>
                <c:pt idx="3">
                  <c:v>59.6</c:v>
                </c:pt>
                <c:pt idx="4">
                  <c:v>53.6</c:v>
                </c:pt>
                <c:pt idx="5">
                  <c:v>359.6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5.1046926309099251E-3"/>
                  <c:y val="-1.19890411670675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94768310911808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498946600284829E-3"/>
                  <c:y val="-4.74917691751600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345962360086156E-2"/>
                  <c:y val="-1.94265876092469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3668891164389207E-3"/>
                  <c:y val="-1.44621860334380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5723270440251573E-3"/>
                  <c:y val="-4.8207286778126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6.3668891164389207E-3"/>
                  <c:y val="9.282559799336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8345279709990311E-3"/>
                  <c:y val="-9.64145735562534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721208055271118E-3"/>
                  <c:y val="-7.23109301671900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Обрабаты-
вающие 
производства</c:v>
                </c:pt>
                <c:pt idx="1">
                  <c:v>Добыча
полезных 
ископаемых</c:v>
                </c:pt>
                <c:pt idx="2">
                  <c:v>Оптовая
 и розничная 
торговля</c:v>
                </c:pt>
                <c:pt idx="3">
                  <c:v>Информация
 и связь</c:v>
                </c:pt>
                <c:pt idx="4">
                  <c:v>Финансовое
посредни-
чество </c:v>
                </c:pt>
                <c:pt idx="5">
                  <c:v>Прочие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335.4</c:v>
                </c:pt>
                <c:pt idx="1">
                  <c:v>431.1</c:v>
                </c:pt>
                <c:pt idx="2">
                  <c:v>83</c:v>
                </c:pt>
                <c:pt idx="3">
                  <c:v>33.5</c:v>
                </c:pt>
                <c:pt idx="4">
                  <c:v>113.2</c:v>
                </c:pt>
                <c:pt idx="5">
                  <c:v>49.9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411008"/>
        <c:axId val="200412544"/>
      </c:barChart>
      <c:catAx>
        <c:axId val="20041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200" b="1"/>
            </a:pPr>
            <a:endParaRPr lang="ru-RU"/>
          </a:p>
        </c:txPr>
        <c:crossAx val="200412544"/>
        <c:crosses val="autoZero"/>
        <c:auto val="1"/>
        <c:lblAlgn val="ctr"/>
        <c:lblOffset val="100"/>
        <c:noMultiLvlLbl val="0"/>
      </c:catAx>
      <c:valAx>
        <c:axId val="200412544"/>
        <c:scaling>
          <c:orientation val="minMax"/>
          <c:max val="500"/>
          <c:min val="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00411008"/>
        <c:crosses val="autoZero"/>
        <c:crossBetween val="between"/>
        <c:majorUnit val="50"/>
      </c:valAx>
      <c:spPr>
        <a:noFill/>
        <a:ln w="25387">
          <a:noFill/>
        </a:ln>
      </c:spPr>
    </c:plotArea>
    <c:legend>
      <c:legendPos val="b"/>
      <c:layout>
        <c:manualLayout>
          <c:xMode val="edge"/>
          <c:yMode val="edge"/>
          <c:x val="0.21301331734429055"/>
          <c:y val="0.90657267119588392"/>
          <c:w val="0.5933942915590199"/>
          <c:h val="5.7092583643650996E-2"/>
        </c:manualLayout>
      </c:layout>
      <c:overlay val="0"/>
      <c:txPr>
        <a:bodyPr/>
        <a:lstStyle/>
        <a:p>
          <a:pPr>
            <a:defRPr sz="1598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6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22919704481385"/>
          <c:y val="2.2817356163812856E-2"/>
          <c:w val="0.58912049188295912"/>
          <c:h val="0.9771826438361871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  <c:explosion val="5"/>
          </c:dPt>
          <c:dPt>
            <c:idx val="7"/>
            <c:bubble3D val="0"/>
            <c:explosion val="4"/>
          </c:dPt>
          <c:dLbls>
            <c:dLbl>
              <c:idx val="0"/>
              <c:layout>
                <c:manualLayout>
                  <c:x val="-0.16149946534460971"/>
                  <c:y val="0.16867495729700455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Турция </a:t>
                    </a:r>
                  </a:p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30,7%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2575337804996591E-2"/>
                  <c:y val="-0.17995333916593759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Китай</a:t>
                    </a:r>
                  </a:p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26,3%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817937688344513"/>
                  <c:y val="-0.16211723534558181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Россия </a:t>
                    </a:r>
                  </a:p>
                  <a:p>
                    <a:pPr>
                      <a:defRPr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12,7%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 w="25400" cap="flat" cmpd="sng" algn="ctr">
                  <a:solidFill>
                    <a:schemeClr val="accent3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8389350636725969E-2"/>
                  <c:y val="6.022268049827105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Нидерланды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5,9%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rgbClr val="7030A0"/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1089688441722562"/>
                  <c:y val="4.4304045327667373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Казахстан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5,0%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192051861572859"/>
                  <c:y val="-2.3214181560638255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err="1" smtClean="0"/>
                      <a:t>Великобри-тания</a:t>
                    </a:r>
                    <a:r>
                      <a:rPr lang="ru-RU" dirty="0" smtClean="0"/>
                      <a:t> 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2,8%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3409886264216966E-2"/>
                  <c:y val="9.7383660375786364E-4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Другие страны 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16,6%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064237630018469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Другие </a:t>
                    </a:r>
                    <a:r>
                      <a:rPr lang="ru-RU" dirty="0" smtClean="0"/>
                      <a:t>страны</a:t>
                    </a:r>
                  </a:p>
                  <a:p>
                    <a:r>
                      <a:rPr lang="ru-RU" dirty="0" smtClean="0"/>
                      <a:t>8,5%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Турция</c:v>
                </c:pt>
                <c:pt idx="1">
                  <c:v>Китай</c:v>
                </c:pt>
                <c:pt idx="2">
                  <c:v>Россия</c:v>
                </c:pt>
                <c:pt idx="3">
                  <c:v>Нидерланды</c:v>
                </c:pt>
                <c:pt idx="4">
                  <c:v>Казахстан</c:v>
                </c:pt>
                <c:pt idx="5">
                  <c:v>Великобритания</c:v>
                </c:pt>
                <c:pt idx="6">
                  <c:v>Другие страны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30.7</c:v>
                </c:pt>
                <c:pt idx="1">
                  <c:v>26.3</c:v>
                </c:pt>
                <c:pt idx="2">
                  <c:v>12.7</c:v>
                </c:pt>
                <c:pt idx="3" formatCode="0.0">
                  <c:v>5.9</c:v>
                </c:pt>
                <c:pt idx="4" formatCode="0.0">
                  <c:v>5</c:v>
                </c:pt>
                <c:pt idx="5">
                  <c:v>2.8</c:v>
                </c:pt>
                <c:pt idx="6">
                  <c:v>16.600000000000001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3">
          <a:noFill/>
        </a:ln>
      </c:spPr>
    </c:plotArea>
    <c:plotVisOnly val="1"/>
    <c:dispBlanksAs val="gap"/>
    <c:showDLblsOverMax val="0"/>
  </c:chart>
  <c:spPr>
    <a:effectLst>
      <a:glow rad="101600">
        <a:schemeClr val="accent1">
          <a:satMod val="175000"/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47812773403324E-2"/>
          <c:y val="2.2434840117224242E-2"/>
          <c:w val="0.91054656362399145"/>
          <c:h val="0.708475750801039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5432098765432098E-3"/>
                  <c:y val="-1.719392831005506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518518518518517E-2"/>
                  <c:y val="-3.8681068402054118E-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3888888888888888E-2"/>
                  <c:y val="-1.47374870611826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432098765432098E-3"/>
                  <c:y val="-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802590648391173E-2"/>
                  <c:y val="-1.719373490471305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9.2592592592592587E-3"/>
                  <c:y val="2.510207933951302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3888888888888888E-2"/>
                  <c:y val="2.510197429992669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2345679012345678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7160493827161626E-3"/>
                  <c:y val="9.824991374121745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2345800524934383E-2"/>
                  <c:y val="-9.878951464542611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Нидер-
ланды</c:v>
                </c:pt>
                <c:pt idx="5">
                  <c:v>Велико-
британия</c:v>
                </c:pt>
                <c:pt idx="6">
                  <c:v>Германия</c:v>
                </c:pt>
                <c:pt idx="7">
                  <c:v>Швейцария</c:v>
                </c:pt>
                <c:pt idx="8">
                  <c:v>Объединенные
 Арабские
 Эмираты</c:v>
                </c:pt>
                <c:pt idx="9">
                  <c:v>Другие 
страны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 formatCode="0.0">
                  <c:v>334.7</c:v>
                </c:pt>
                <c:pt idx="1">
                  <c:v>237.9</c:v>
                </c:pt>
                <c:pt idx="2">
                  <c:v>147.19999999999999</c:v>
                </c:pt>
                <c:pt idx="3">
                  <c:v>65.599999999999994</c:v>
                </c:pt>
                <c:pt idx="4" formatCode="0.0">
                  <c:v>64.900000000000006</c:v>
                </c:pt>
                <c:pt idx="5">
                  <c:v>54.7</c:v>
                </c:pt>
                <c:pt idx="6" formatCode="0.0">
                  <c:v>11</c:v>
                </c:pt>
                <c:pt idx="7">
                  <c:v>9.3000000000000007</c:v>
                </c:pt>
                <c:pt idx="8">
                  <c:v>2.6</c:v>
                </c:pt>
                <c:pt idx="9">
                  <c:v>78.2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6975187129386605E-2"/>
                  <c:y val="-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430883639545056E-3"/>
                  <c:y val="-7.368743530591310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802469135802469E-2"/>
                  <c:y val="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7160493827161062E-3"/>
                  <c:y val="-4.3168072336692396E-4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6296296296296294E-3"/>
                  <c:y val="2.456247843530436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9.25925925925925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5432098765432098E-3"/>
                  <c:y val="-4.966455777481693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6.1728395061729528E-3"/>
                  <c:y val="4.912495687060872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Китай</c:v>
                </c:pt>
                <c:pt idx="1">
                  <c:v>Турция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Нидер-
ланды</c:v>
                </c:pt>
                <c:pt idx="5">
                  <c:v>Велико-
британия</c:v>
                </c:pt>
                <c:pt idx="6">
                  <c:v>Германия</c:v>
                </c:pt>
                <c:pt idx="7">
                  <c:v>Швейцария</c:v>
                </c:pt>
                <c:pt idx="8">
                  <c:v>Объединенные
 Арабские
 Эмираты</c:v>
                </c:pt>
                <c:pt idx="9">
                  <c:v>Другие 
страны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 formatCode="0.0">
                  <c:v>275</c:v>
                </c:pt>
                <c:pt idx="1">
                  <c:v>321.10000000000002</c:v>
                </c:pt>
                <c:pt idx="2" formatCode="0.0">
                  <c:v>133</c:v>
                </c:pt>
                <c:pt idx="3">
                  <c:v>52.4</c:v>
                </c:pt>
                <c:pt idx="4" formatCode="0.0">
                  <c:v>62.1</c:v>
                </c:pt>
                <c:pt idx="5">
                  <c:v>29.4</c:v>
                </c:pt>
                <c:pt idx="6">
                  <c:v>27.7</c:v>
                </c:pt>
                <c:pt idx="7">
                  <c:v>16.3</c:v>
                </c:pt>
                <c:pt idx="8">
                  <c:v>12.8</c:v>
                </c:pt>
                <c:pt idx="9" formatCode="0.0">
                  <c:v>116.3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587584"/>
        <c:axId val="203589120"/>
      </c:barChart>
      <c:catAx>
        <c:axId val="20358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03589120"/>
        <c:crosses val="autoZero"/>
        <c:auto val="1"/>
        <c:lblAlgn val="ctr"/>
        <c:lblOffset val="100"/>
        <c:noMultiLvlLbl val="0"/>
      </c:catAx>
      <c:valAx>
        <c:axId val="203589120"/>
        <c:scaling>
          <c:orientation val="minMax"/>
          <c:max val="400"/>
          <c:min val="0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ru-RU"/>
          </a:p>
        </c:txPr>
        <c:crossAx val="203587584"/>
        <c:crosses val="autoZero"/>
        <c:crossBetween val="between"/>
      </c:valAx>
      <c:spPr>
        <a:noFill/>
        <a:ln w="25393">
          <a:noFill/>
        </a:ln>
      </c:spPr>
    </c:plotArea>
    <c:legend>
      <c:legendPos val="b"/>
      <c:layout>
        <c:manualLayout>
          <c:xMode val="edge"/>
          <c:yMode val="edge"/>
          <c:x val="0.19264048063356243"/>
          <c:y val="0.94019395553496987"/>
          <c:w val="0.64866973131248762"/>
          <c:h val="5.9482206268334115E-2"/>
        </c:manualLayout>
      </c:layout>
      <c:overlay val="0"/>
    </c:legend>
    <c:plotVisOnly val="1"/>
    <c:dispBlanksAs val="gap"/>
    <c:showDLblsOverMax val="0"/>
  </c:chart>
  <c:txPr>
    <a:bodyPr/>
    <a:lstStyle/>
    <a:p>
      <a:pPr algn="ctr">
        <a:defRPr lang="ru-RU" sz="1400" b="1" i="0" u="none" strike="noStrike" kern="1200" baseline="0">
          <a:solidFill>
            <a:prstClr val="black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9198989015262"/>
          <c:y val="6.4570635156827094E-2"/>
          <c:w val="0.55899168853893266"/>
          <c:h val="0.9375000382110074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5"/>
          </c:dPt>
          <c:dLbls>
            <c:dLbl>
              <c:idx val="0"/>
              <c:layout>
                <c:manualLayout>
                  <c:x val="-0.21149606299212598"/>
                  <c:y val="0.14189642201148145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err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Джалал-Абадская</a:t>
                    </a:r>
                    <a:r>
                      <a:rPr lang="ru-RU" sz="1800" b="1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область </a:t>
                    </a:r>
                  </a:p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35,8%</a:t>
                    </a:r>
                    <a:endParaRPr lang="ru-RU" sz="1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1553781471760478E-2"/>
                  <c:y val="-0.16310925410226396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г. Бишкек</a:t>
                    </a:r>
                  </a:p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32,8%</a:t>
                    </a:r>
                    <a:endParaRPr lang="ru-RU" sz="1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7150639156216585"/>
                  <c:y val="7.2223405094314588E-2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Чуйская </a:t>
                    </a: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область</a:t>
                    </a:r>
                  </a:p>
                  <a:p>
                    <a:pPr>
                      <a:defRPr sz="18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20,3%</a:t>
                    </a:r>
                    <a:endParaRPr lang="ru-RU" sz="1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3"/>
                </a:solidFill>
                <a:ln w="25400" cap="flat" cmpd="sng" algn="ctr">
                  <a:solidFill>
                    <a:schemeClr val="accent3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2884453679401184"/>
                  <c:y val="0.1528081662189256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600" b="1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Таласская</a:t>
                    </a:r>
                    <a:r>
                      <a: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область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8,1%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4367964421114027"/>
                  <c:y val="1.403706842421169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Другие – 3,0%</a:t>
                    </a:r>
                    <a:endParaRPr lang="ru-RU" dirty="0"/>
                  </a:p>
                </c:rich>
              </c:tx>
              <c:spPr>
                <a:no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>
                  <a:alpha val="62000"/>
                </a:schemeClr>
              </a:solidFill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Таласская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35.799999999999997</c:v>
                </c:pt>
                <c:pt idx="1">
                  <c:v>32.799999999999997</c:v>
                </c:pt>
                <c:pt idx="2" formatCode="0.0">
                  <c:v>20.3</c:v>
                </c:pt>
                <c:pt idx="3">
                  <c:v>8.1</c:v>
                </c:pt>
                <c:pt idx="4" formatCode="0.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0299016361273"/>
          <c:y val="4.2820401218691885E-2"/>
          <c:w val="0.87856305345009444"/>
          <c:h val="0.86663514422506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Pt>
            <c:idx val="1"/>
            <c:invertIfNegative val="0"/>
            <c:bubble3D val="0"/>
            <c:spPr>
              <a:scene3d>
                <a:camera prst="orthographicFront"/>
                <a:lightRig rig="soft" dir="t">
                  <a:rot lat="0" lon="0" rev="0"/>
                </a:lightRig>
              </a:scene3d>
              <a:sp3d prstMaterial="matte">
                <a:bevelT w="63500" h="63500" prst="artDeco"/>
                <a:contourClr>
                  <a:srgbClr val="000000"/>
                </a:contourClr>
              </a:sp3d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755,3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779.9</c:v>
                </c:pt>
                <c:pt idx="1">
                  <c:v>755.3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149696"/>
        <c:axId val="205151232"/>
      </c:barChart>
      <c:catAx>
        <c:axId val="20514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92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05151232"/>
        <c:crosses val="autoZero"/>
        <c:auto val="1"/>
        <c:lblAlgn val="ctr"/>
        <c:lblOffset val="100"/>
        <c:noMultiLvlLbl val="0"/>
      </c:catAx>
      <c:valAx>
        <c:axId val="205151232"/>
        <c:scaling>
          <c:orientation val="minMax"/>
          <c:max val="9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05149696"/>
        <c:crosses val="autoZero"/>
        <c:crossBetween val="between"/>
        <c:majorUnit val="100"/>
        <c:minorUnit val="8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791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76069583230346"/>
          <c:y val="9.0534265084244683E-2"/>
          <c:w val="0.48031131198286314"/>
          <c:h val="0.8189314698315106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7"/>
          </c:dPt>
          <c:dLbls>
            <c:dLbl>
              <c:idx val="0"/>
              <c:layout>
                <c:manualLayout>
                  <c:x val="-0.21763755987900615"/>
                  <c:y val="-0.1157881048643201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Добыча полезных ископаемых</a:t>
                    </a:r>
                  </a:p>
                  <a:p>
                    <a:pPr>
                      <a:defRPr sz="16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56,7%</a:t>
                    </a:r>
                    <a:endParaRPr lang="ru-RU" sz="16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477666749055472"/>
                  <c:y val="-0.10890813726141409"/>
                </c:manualLayout>
              </c:layout>
              <c:tx>
                <c:rich>
                  <a:bodyPr/>
                  <a:lstStyle/>
                  <a:p>
                    <a:pPr>
                      <a:defRPr sz="155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550" b="1" dirty="0" err="1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Обрабаты-вающие</a:t>
                    </a:r>
                    <a:r>
                      <a:rPr lang="ru-RU" sz="155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производства
26,4%</a:t>
                    </a:r>
                    <a:endParaRPr lang="ru-RU" sz="155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75508162376564"/>
                  <c:y val="0.1728067093129404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Финансовое </a:t>
                    </a:r>
                    <a:r>
                      <a:rPr lang="ru-RU" dirty="0" err="1" smtClean="0"/>
                      <a:t>посредни-чество</a:t>
                    </a:r>
                    <a:endParaRPr lang="ru-RU" baseline="0" dirty="0" smtClean="0"/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4,4%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3">
                      <a:lumMod val="75000"/>
                    </a:schemeClr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1089227075315137"/>
                  <c:y val="3.4158826432127545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Геолого-разведка</a:t>
                    </a:r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4,3%</a:t>
                    </a:r>
                    <a:endParaRPr lang="ru-RU" dirty="0"/>
                  </a:p>
                </c:rich>
              </c:tx>
              <c:spPr>
                <a:ln>
                  <a:solidFill>
                    <a:srgbClr val="7030A0"/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1183256240951944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Прочие</a:t>
                    </a:r>
                    <a:br>
                      <a:rPr lang="ru-RU" dirty="0" smtClean="0"/>
                    </a:br>
                    <a:r>
                      <a:rPr lang="ru-RU" dirty="0" smtClean="0"/>
                      <a:t>8,2%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9958805597730775E-2"/>
                  <c:y val="-6.30402818450851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Прочие </a:t>
                    </a:r>
                    <a:br>
                      <a:rPr lang="ru-RU" dirty="0" smtClean="0"/>
                    </a:br>
                    <a:r>
                      <a:rPr lang="ru-RU" dirty="0" smtClean="0"/>
                      <a:t>
1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Добыча полезных ископаемых</c:v>
                </c:pt>
                <c:pt idx="1">
                  <c:v>Обрабатывающие производства</c:v>
                </c:pt>
                <c:pt idx="2">
                  <c:v>Финансовое посредничество и страхование</c:v>
                </c:pt>
                <c:pt idx="3">
                  <c:v>Геологоразведка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56.7</c:v>
                </c:pt>
                <c:pt idx="1">
                  <c:v>26.4</c:v>
                </c:pt>
                <c:pt idx="2" formatCode="General">
                  <c:v>4.4000000000000004</c:v>
                </c:pt>
                <c:pt idx="3" formatCode="General">
                  <c:v>4.3</c:v>
                </c:pt>
                <c:pt idx="4" formatCode="General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1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741009347515769E-2"/>
          <c:y val="5.7424447704546369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4253810378965788E-3"/>
                  <c:y val="-7.13935877988324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2763733480683337E-3"/>
                  <c:y val="-2.88432134632009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811714325183037E-3"/>
                  <c:y val="-1.41629329433299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239766081871343E-3"/>
                  <c:y val="-7.1964011194653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498457429663399E-4"/>
                  <c:y val="-9.59520149262047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859649122807015E-3"/>
                  <c:y val="-1.4392802238930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3099415204677292E-3"/>
                  <c:y val="2.398800373155207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996845789013108E-3"/>
                  <c:y val="4.79760074631023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4619883040935672E-3"/>
                  <c:y val="-1.67916026120858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
произ-
водства</c:v>
                </c:pt>
                <c:pt idx="1">
                  <c:v>Геолого-
разведка</c:v>
                </c:pt>
                <c:pt idx="2">
                  <c:v>Транспортная деятель-
ность и хранение грузов </c:v>
                </c:pt>
                <c:pt idx="3">
                  <c:v>Оптовая
и розничная 
торговля</c:v>
                </c:pt>
                <c:pt idx="4">
                  <c:v>Строи-
тельство</c:v>
                </c:pt>
                <c:pt idx="5">
                  <c:v>Добыча
полезных
ископаемых</c:v>
                </c:pt>
                <c:pt idx="6">
                  <c:v>Деятельность гостиниц и ресторанов</c:v>
                </c:pt>
                <c:pt idx="7">
                  <c:v>Финансовое
посредни-
чество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 formatCode="0.0">
                  <c:v>337.5</c:v>
                </c:pt>
                <c:pt idx="1">
                  <c:v>199.9</c:v>
                </c:pt>
                <c:pt idx="2">
                  <c:v>46.5</c:v>
                </c:pt>
                <c:pt idx="3" formatCode="0.0">
                  <c:v>41.5</c:v>
                </c:pt>
                <c:pt idx="4">
                  <c:v>41.5</c:v>
                </c:pt>
                <c:pt idx="5" formatCode="0.0">
                  <c:v>39.9</c:v>
                </c:pt>
                <c:pt idx="6" formatCode="0.0">
                  <c:v>20.3</c:v>
                </c:pt>
                <c:pt idx="7" formatCode="0.0">
                  <c:v>17.7</c:v>
                </c:pt>
                <c:pt idx="8">
                  <c:v>35.1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4801998434406225E-2"/>
                  <c:y val="-1.4392802238930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23391812865497E-2"/>
                  <c:y val="-7.1964011194653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8479532163742687E-3"/>
                  <c:y val="-2.398800373155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847953216374215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8479532163742687E-3"/>
                  <c:y val="2.398800373155207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4.79760074631023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385849795091403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1.4983653359119584E-3"/>
                  <c:y val="-1.91904029852409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9239766081871343E-3"/>
                  <c:y val="-4.79760074631023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Обрабаты-
вающие
произ-
водства</c:v>
                </c:pt>
                <c:pt idx="1">
                  <c:v>Геолого-
разведка</c:v>
                </c:pt>
                <c:pt idx="2">
                  <c:v>Транспортная деятель-
ность и хранение грузов </c:v>
                </c:pt>
                <c:pt idx="3">
                  <c:v>Оптовая
и розничная 
торговля</c:v>
                </c:pt>
                <c:pt idx="4">
                  <c:v>Строи-
тельство</c:v>
                </c:pt>
                <c:pt idx="5">
                  <c:v>Добыча
полезных
ископаемых</c:v>
                </c:pt>
                <c:pt idx="6">
                  <c:v>Деятельность гостиниц и ресторанов</c:v>
                </c:pt>
                <c:pt idx="7">
                  <c:v>Финансовое
посредни-
чество</c:v>
                </c:pt>
                <c:pt idx="8">
                  <c:v>Прочие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 formatCode="0.0">
                  <c:v>199.6</c:v>
                </c:pt>
                <c:pt idx="1">
                  <c:v>32.6</c:v>
                </c:pt>
                <c:pt idx="2">
                  <c:v>3.5</c:v>
                </c:pt>
                <c:pt idx="3" formatCode="0.0">
                  <c:v>32</c:v>
                </c:pt>
                <c:pt idx="4">
                  <c:v>5.9</c:v>
                </c:pt>
                <c:pt idx="5" formatCode="0.0">
                  <c:v>428.2</c:v>
                </c:pt>
                <c:pt idx="6" formatCode="0.0">
                  <c:v>8.6</c:v>
                </c:pt>
                <c:pt idx="7" formatCode="0.0">
                  <c:v>33.4</c:v>
                </c:pt>
                <c:pt idx="8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935744"/>
        <c:axId val="227937280"/>
      </c:barChart>
      <c:catAx>
        <c:axId val="22793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400" b="1"/>
            </a:pPr>
            <a:endParaRPr lang="ru-RU"/>
          </a:p>
        </c:txPr>
        <c:crossAx val="227937280"/>
        <c:crosses val="autoZero"/>
        <c:auto val="1"/>
        <c:lblAlgn val="ctr"/>
        <c:lblOffset val="100"/>
        <c:noMultiLvlLbl val="0"/>
      </c:catAx>
      <c:valAx>
        <c:axId val="227937280"/>
        <c:scaling>
          <c:orientation val="minMax"/>
          <c:max val="500"/>
          <c:min val="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594"/>
            </a:pPr>
            <a:endParaRPr lang="ru-RU"/>
          </a:p>
        </c:txPr>
        <c:crossAx val="227935744"/>
        <c:crosses val="autoZero"/>
        <c:crossBetween val="between"/>
        <c:majorUnit val="100"/>
      </c:valAx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0.27011799511903117"/>
          <c:y val="0.91325100549481664"/>
          <c:w val="0.55305682184463789"/>
          <c:h val="7.4941180913536853E-2"/>
        </c:manualLayout>
      </c:layout>
      <c:overlay val="0"/>
      <c:txPr>
        <a:bodyPr/>
        <a:lstStyle/>
        <a:p>
          <a:pPr>
            <a:defRPr sz="1594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4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60479245649853"/>
          <c:y val="8.3388820988346546E-2"/>
          <c:w val="0.57149424030329543"/>
          <c:h val="0.943811992503556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spPr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  <c:explosion val="6"/>
          </c:dPt>
          <c:dLbls>
            <c:dLbl>
              <c:idx val="0"/>
              <c:layout>
                <c:manualLayout>
                  <c:x val="-0.17429814328764459"/>
                  <c:y val="9.6456808657473178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Китай</a:t>
                    </a:r>
                    <a:b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38,3%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rgbClr val="0070C0"/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714263147662098"/>
                  <c:y val="-0.1936926405979495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Турция</a:t>
                    </a:r>
                    <a:b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35,4%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750534655390299"/>
                  <c:y val="8.3436162935067545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Канада</a:t>
                    </a:r>
                  </a:p>
                  <a:p>
                    <a:pPr>
                      <a:defRPr sz="18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8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11,6%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3"/>
                </a:solidFill>
                <a:ln w="25400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6459840089433264"/>
                  <c:y val="0.32355493890125608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err="1" smtClean="0"/>
                      <a:t>Великобри-тания</a:t>
                    </a:r>
                    <a:endParaRPr lang="ru-RU" sz="1800" dirty="0" smtClean="0"/>
                  </a:p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4,0%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2867381160688247"/>
                  <c:y val="0.13948791159349994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Казахстан</a:t>
                    </a:r>
                  </a:p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2,6%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009660250801983"/>
                  <c:y val="7.8421501814592877E-3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Другие страны 8,1%</a:t>
                    </a:r>
                    <a:endParaRPr lang="ru-RU" dirty="0"/>
                  </a:p>
                </c:rich>
              </c:tx>
              <c:spPr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918064061436764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/>
                      <a:t>Казахстан </a:t>
                    </a:r>
                  </a:p>
                  <a:p>
                    <a:r>
                      <a:rPr lang="ru-RU" sz="1800" dirty="0" smtClean="0"/>
                      <a:t>2,5%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2830156994264606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Другие </a:t>
                    </a:r>
                  </a:p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страны </a:t>
                    </a:r>
                  </a:p>
                  <a:p>
                    <a:pPr>
                      <a:defRPr sz="18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800" dirty="0" smtClean="0"/>
                      <a:t>4,8%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c:spPr>
            <c:txPr>
              <a:bodyPr/>
              <a:lstStyle/>
              <a:p>
                <a:pPr>
                  <a:defRPr sz="18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Китай</c:v>
                </c:pt>
                <c:pt idx="1">
                  <c:v>Турция</c:v>
                </c:pt>
                <c:pt idx="2">
                  <c:v>Канада</c:v>
                </c:pt>
                <c:pt idx="3">
                  <c:v>Великобритания4,6</c:v>
                </c:pt>
                <c:pt idx="4">
                  <c:v>Казахстан</c:v>
                </c:pt>
                <c:pt idx="5">
                  <c:v>Другие страны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38.299999999999997</c:v>
                </c:pt>
                <c:pt idx="1">
                  <c:v>35.4</c:v>
                </c:pt>
                <c:pt idx="2">
                  <c:v>11.6</c:v>
                </c:pt>
                <c:pt idx="3" formatCode="0.0">
                  <c:v>4</c:v>
                </c:pt>
                <c:pt idx="4">
                  <c:v>2.6</c:v>
                </c:pt>
                <c:pt idx="5" formatCode="0.0">
                  <c:v>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990627018125E-2"/>
          <c:y val="2.1279715035620546E-2"/>
          <c:w val="0.9368460093729819"/>
          <c:h val="0.68577109111361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4.5145541908841527E-3"/>
                  <c:y val="-1.42857142857142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050093907561781E-3"/>
                  <c:y val="-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039127163280662E-2"/>
                  <c:y val="-4.76190476190467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9.52418447694038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097817908201654E-3"/>
                  <c:y val="-9.5239970003749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0097817908201654E-3"/>
                  <c:y val="-2.38095238095246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9.0294638678064809E-3"/>
                  <c:y val="4.76190476190476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5244544770504138E-3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6.0195635816403309E-3"/>
                  <c:y val="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5146726862302479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-1.90476190476191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5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Китай</c:v>
                </c:pt>
                <c:pt idx="1">
                  <c:v>Канада</c:v>
                </c:pt>
                <c:pt idx="2">
                  <c:v>Россия</c:v>
                </c:pt>
                <c:pt idx="3">
                  <c:v>Турция</c:v>
                </c:pt>
                <c:pt idx="4">
                  <c:v>Великобри-
тания</c:v>
                </c:pt>
                <c:pt idx="5">
                  <c:v>Казахстан</c:v>
                </c:pt>
                <c:pt idx="6">
                  <c:v>Нидерланды</c:v>
                </c:pt>
                <c:pt idx="7">
                  <c:v>Германия</c:v>
                </c:pt>
                <c:pt idx="8">
                  <c:v>Кипр</c:v>
                </c:pt>
                <c:pt idx="9">
                  <c:v>Япония</c:v>
                </c:pt>
                <c:pt idx="10">
                  <c:v>Другие
 страны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303.60000000000002</c:v>
                </c:pt>
                <c:pt idx="1">
                  <c:v>123.3</c:v>
                </c:pt>
                <c:pt idx="2" formatCode="0.0">
                  <c:v>92.5</c:v>
                </c:pt>
                <c:pt idx="3" formatCode="0.0">
                  <c:v>73</c:v>
                </c:pt>
                <c:pt idx="4" formatCode="0.0">
                  <c:v>40.5</c:v>
                </c:pt>
                <c:pt idx="5" formatCode="0.0">
                  <c:v>31.8</c:v>
                </c:pt>
                <c:pt idx="6" formatCode="0.0">
                  <c:v>16.2</c:v>
                </c:pt>
                <c:pt idx="7">
                  <c:v>14.6</c:v>
                </c:pt>
                <c:pt idx="8">
                  <c:v>13.8</c:v>
                </c:pt>
                <c:pt idx="9" formatCode="0.0">
                  <c:v>0</c:v>
                </c:pt>
                <c:pt idx="10" formatCode="0.0">
                  <c:v>65.5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504879045875473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534236267870607E-2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534236267870579E-2"/>
                  <c:y val="1.1904761904761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0978179082016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039008667934567E-2"/>
                  <c:y val="-3.7495313085864268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524454477050413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6.0195635816403309E-3"/>
                  <c:y val="2.38095238095246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5146726862302479E-3"/>
                  <c:y val="7.1428571428572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9.0293453724604959E-3"/>
                  <c:y val="7.14266966629171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1849534598492472E-7"/>
                  <c:y val="-9.52399700037486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7.5243359817044287E-3"/>
                  <c:y val="-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8.6953069918180061E-3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5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Китай</c:v>
                </c:pt>
                <c:pt idx="1">
                  <c:v>Канада</c:v>
                </c:pt>
                <c:pt idx="2">
                  <c:v>Россия</c:v>
                </c:pt>
                <c:pt idx="3">
                  <c:v>Турция</c:v>
                </c:pt>
                <c:pt idx="4">
                  <c:v>Великобри-
тания</c:v>
                </c:pt>
                <c:pt idx="5">
                  <c:v>Казахстан</c:v>
                </c:pt>
                <c:pt idx="6">
                  <c:v>Нидерланды</c:v>
                </c:pt>
                <c:pt idx="7">
                  <c:v>Германия</c:v>
                </c:pt>
                <c:pt idx="8">
                  <c:v>Кипр</c:v>
                </c:pt>
                <c:pt idx="9">
                  <c:v>Япония</c:v>
                </c:pt>
                <c:pt idx="10">
                  <c:v>Другие
 страны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288.89999999999998</c:v>
                </c:pt>
                <c:pt idx="1">
                  <c:v>87.8</c:v>
                </c:pt>
                <c:pt idx="2" formatCode="0.0">
                  <c:v>15</c:v>
                </c:pt>
                <c:pt idx="3">
                  <c:v>266.8</c:v>
                </c:pt>
                <c:pt idx="4" formatCode="0.0">
                  <c:v>30.4</c:v>
                </c:pt>
                <c:pt idx="5">
                  <c:v>19.2</c:v>
                </c:pt>
                <c:pt idx="6">
                  <c:v>8.5</c:v>
                </c:pt>
                <c:pt idx="7" formatCode="0.0">
                  <c:v>12.4</c:v>
                </c:pt>
                <c:pt idx="8">
                  <c:v>0.7</c:v>
                </c:pt>
                <c:pt idx="9" formatCode="0.0">
                  <c:v>5.0999999999999996</c:v>
                </c:pt>
                <c:pt idx="10" formatCode="0.0">
                  <c:v>20.5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074624"/>
        <c:axId val="228076160"/>
      </c:barChart>
      <c:catAx>
        <c:axId val="228074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2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28076160"/>
        <c:crosses val="autoZero"/>
        <c:auto val="1"/>
        <c:lblAlgn val="ctr"/>
        <c:lblOffset val="100"/>
        <c:noMultiLvlLbl val="0"/>
      </c:catAx>
      <c:valAx>
        <c:axId val="228076160"/>
        <c:scaling>
          <c:orientation val="minMax"/>
          <c:max val="3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3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28074624"/>
        <c:crosses val="autoZero"/>
        <c:crossBetween val="between"/>
        <c:majorUnit val="50"/>
      </c:valAx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70332957534761364"/>
          <c:h val="7.2643807224631707E-2"/>
        </c:manualLayout>
      </c:layout>
      <c:overlay val="0"/>
      <c:txPr>
        <a:bodyPr/>
        <a:lstStyle/>
        <a:p>
          <a:pPr>
            <a:defRPr sz="1592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65628949159132"/>
          <c:y val="9.1136457370754431E-2"/>
          <c:w val="0.54313274621993435"/>
          <c:h val="0.9028788332960959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5"/>
          </c:dPt>
          <c:dLbls>
            <c:dLbl>
              <c:idx val="0"/>
              <c:layout>
                <c:manualLayout>
                  <c:x val="-0.22729467472602372"/>
                  <c:y val="-0.20867744774774841"/>
                </c:manualLayout>
              </c:layout>
              <c:tx>
                <c:rich>
                  <a:bodyPr/>
                  <a:lstStyle/>
                  <a:p>
                    <a:pPr>
                      <a:defRPr sz="17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err="1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Джалал-Абадская</a:t>
                    </a: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область</a:t>
                    </a:r>
                  </a:p>
                  <a:p>
                    <a:pPr>
                      <a:defRPr sz="17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59,7%</a:t>
                    </a:r>
                    <a:endParaRPr lang="ru-RU" dirty="0"/>
                  </a:p>
                </c:rich>
              </c:tx>
              <c:spPr>
                <a:solidFill>
                  <a:schemeClr val="accent1"/>
                </a:solidFill>
                <a:ln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014773494998774"/>
                  <c:y val="-0.11975267239916136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err="1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г.Бишкек</a:t>
                    </a:r>
                    <a:endParaRPr lang="ru-RU" sz="1700" b="1" dirty="0" smtClean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>
                      <a:defRPr sz="17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13,9%</a:t>
                    </a:r>
                    <a:endParaRPr lang="ru-RU" b="1" dirty="0" smtClean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2"/>
                </a:solidFill>
                <a:ln w="25400" cap="flat" cmpd="sng" algn="ctr">
                  <a:solidFill>
                    <a:schemeClr val="accent2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74629765812303"/>
                  <c:y val="8.3641568676716252E-2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Чуйская </a:t>
                    </a:r>
                  </a:p>
                  <a:p>
                    <a:pPr>
                      <a:defRPr sz="1700" b="1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область</a:t>
                    </a:r>
                    <a:b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</a:br>
                    <a:r>
                      <a:rPr lang="ru-RU" sz="1700" b="1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13,1%</a:t>
                    </a:r>
                    <a:endParaRPr lang="ru-RU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chemeClr val="accent3"/>
                </a:solidFill>
                <a:ln w="25400" cap="flat" cmpd="sng" algn="ctr">
                  <a:solidFill>
                    <a:schemeClr val="accent3">
                      <a:shade val="50000"/>
                    </a:schemeClr>
                  </a:solidFill>
                  <a:prstDash val="solid"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610852629753855"/>
                  <c:y val="1.6336133985242668E-2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Иссык-Кульская область</a:t>
                    </a:r>
                    <a:br>
                      <a: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</a:br>
                    <a:r>
                      <a: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13,0%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7754129822610443"/>
                  <c:y val="1.0097821653387103E-2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Другие </a:t>
                    </a:r>
                  </a:p>
                  <a:p>
                    <a:pPr>
                      <a:defRPr sz="17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7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0,3%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7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Джалал-Абадская область</c:v>
                </c:pt>
                <c:pt idx="1">
                  <c:v>г.Бишкек</c:v>
                </c:pt>
                <c:pt idx="2">
                  <c:v>Чуйская область</c:v>
                </c:pt>
                <c:pt idx="3">
                  <c:v>Иссык-Кульская область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59.7</c:v>
                </c:pt>
                <c:pt idx="1">
                  <c:v>13.9</c:v>
                </c:pt>
                <c:pt idx="2">
                  <c:v>13.1</c:v>
                </c:pt>
                <c:pt idx="3" formatCode="0.0">
                  <c:v>13</c:v>
                </c:pt>
                <c:pt idx="4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3956018254763"/>
          <c:y val="2.9266586107429642E-2"/>
          <c:w val="0.92348687564092569"/>
          <c:h val="0.851013097372729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spPr>
            <a:scene3d>
              <a:camera prst="orthographicFront"/>
              <a:lightRig rig="soft" dir="t">
                <a:rot lat="0" lon="0" rev="0"/>
              </a:lightRig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1 006,1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232292460015233E-3"/>
                  <c:y val="4.950495049504950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1 046,1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3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1006.1</c:v>
                </c:pt>
                <c:pt idx="1">
                  <c:v>1046.0999999999999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1"/>
              <c:layout>
                <c:manualLayout>
                  <c:x val="1.5232292460015233E-3"/>
                  <c:y val="-4.95049504950495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93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0.0</c:formatCode>
                <c:ptCount val="2"/>
                <c:pt idx="0">
                  <c:v>779.9</c:v>
                </c:pt>
                <c:pt idx="1">
                  <c:v>755.3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226.2</c:v>
                </c:pt>
                <c:pt idx="1">
                  <c:v>290.8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260096"/>
        <c:axId val="230270080"/>
      </c:barChart>
      <c:catAx>
        <c:axId val="230260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0270080"/>
        <c:crosses val="autoZero"/>
        <c:auto val="1"/>
        <c:lblAlgn val="ctr"/>
        <c:lblOffset val="100"/>
        <c:noMultiLvlLbl val="0"/>
      </c:catAx>
      <c:valAx>
        <c:axId val="230270080"/>
        <c:scaling>
          <c:orientation val="minMax"/>
          <c:max val="1200"/>
          <c:min val="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ru-RU"/>
          </a:p>
        </c:txPr>
        <c:crossAx val="230260096"/>
        <c:crosses val="autoZero"/>
        <c:crossBetween val="between"/>
        <c:majorUnit val="200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692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0.4042</cdr:x>
      <cdr:y>0.03015</cdr:y>
    </cdr:from>
    <cdr:to>
      <cdr:x>0.70327</cdr:x>
      <cdr:y>0.10553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95631" y="152400"/>
          <a:ext cx="2438438" cy="381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Снижение на 3,2%</a:t>
          </a:r>
        </a:p>
      </cdr:txBody>
    </cdr:sp>
  </cdr:relSizeAnchor>
  <cdr:relSizeAnchor xmlns:cdr="http://schemas.openxmlformats.org/drawingml/2006/chartDrawing">
    <cdr:from>
      <cdr:x>0.41121</cdr:x>
      <cdr:y>0.16583</cdr:y>
    </cdr:from>
    <cdr:to>
      <cdr:x>0.68224</cdr:x>
      <cdr:y>0.19598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>
          <a:off x="3352800" y="838200"/>
          <a:ext cx="2209800" cy="15240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0.16146</cdr:x>
      <cdr:y>0.19307</cdr:y>
    </cdr:from>
    <cdr:to>
      <cdr:x>0.24372</cdr:x>
      <cdr:y>0.26624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46200" y="990600"/>
          <a:ext cx="685847" cy="3754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Приток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0.25853</cdr:x>
      <cdr:y>0.34158</cdr:y>
    </cdr:from>
    <cdr:to>
      <cdr:x>0.35481</cdr:x>
      <cdr:y>0.41475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155488" y="1752600"/>
          <a:ext cx="802739" cy="375421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 Отток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0.62347</cdr:x>
      <cdr:y>0.16684</cdr:y>
    </cdr:from>
    <cdr:to>
      <cdr:x>0.71487</cdr:x>
      <cdr:y>0.24416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98216" y="856004"/>
          <a:ext cx="762052" cy="39671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Приток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0.7281</cdr:x>
      <cdr:y>0.37129</cdr:y>
    </cdr:from>
    <cdr:to>
      <cdr:x>0.81622</cdr:x>
      <cdr:y>0.44861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070600" y="1905000"/>
          <a:ext cx="734705" cy="39671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Отток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0.7342</cdr:x>
      <cdr:y>0.91213</cdr:y>
    </cdr:from>
    <cdr:to>
      <cdr:x>0.8233</cdr:x>
      <cdr:y>0.98411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6121400" y="4679950"/>
          <a:ext cx="742909" cy="3693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800" dirty="0" smtClean="0"/>
            <a:t>2022</a:t>
          </a:r>
        </a:p>
      </cdr:txBody>
    </cdr:sp>
  </cdr:relSizeAnchor>
  <cdr:relSizeAnchor xmlns:cdr="http://schemas.openxmlformats.org/drawingml/2006/chartDrawing">
    <cdr:from>
      <cdr:x>0.36253</cdr:x>
      <cdr:y>0.72772</cdr:y>
    </cdr:from>
    <cdr:to>
      <cdr:x>0.45392</cdr:x>
      <cdr:y>0.80197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2600" y="3733800"/>
          <a:ext cx="761969" cy="38096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Сальдо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0.82864</cdr:x>
      <cdr:y>0.68317</cdr:y>
    </cdr:from>
    <cdr:to>
      <cdr:x>0.92556</cdr:x>
      <cdr:y>0.75742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908800" y="3505200"/>
          <a:ext cx="808075" cy="38096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>
            <a:shade val="50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Сальдо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0.35669</cdr:x>
      <cdr:y>0.65347</cdr:y>
    </cdr:from>
    <cdr:to>
      <cdr:x>0.45722</cdr:x>
      <cdr:y>0.71287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973894" y="3352800"/>
          <a:ext cx="838174" cy="304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226,2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0.82864</cdr:x>
      <cdr:y>0.59406</cdr:y>
    </cdr:from>
    <cdr:to>
      <cdr:x>0.92917</cdr:x>
      <cdr:y>0.65347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908800" y="3048000"/>
          <a:ext cx="838174" cy="3048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290,8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8145F9-967F-4C7E-ADA7-77E890F31B56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F92823-D97B-46F3-B52A-E71A35B85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04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B4CB482-86FD-49FE-BC40-881B71CE6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946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7F90B-A265-45FD-8229-9204E459C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9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96141-9EC0-4706-B294-DACD7FA76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53286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C68A2-1687-4475-BF5E-6E362B4675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8660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E1FA4-1855-4E57-8C14-70BCFB8B1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0205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7C72-4263-4474-9D69-0A988C004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78127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11610-77DC-4B24-BB3B-29EFBB044E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62102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97288-8D3B-4E55-82F9-2CE2EF973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939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62C60-B179-4285-B459-75B7D786C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0556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FCAB7-0F8D-4FD5-BBD9-5D9A6F89F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7753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DC7D9-59D5-41D4-BA99-6A2341FFC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67940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5044E-3C7E-4ED1-A156-E82268DD4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525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710E461-90F4-4AD2-A790-61E0CEFF43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stat.k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7167563" cy="1266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Кыргызской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Республики</a:t>
            </a:r>
            <a:endParaRPr lang="ru-RU" altLang="ru-RU" sz="2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Прямоугольник 5"/>
          <p:cNvSpPr>
            <a:spLocks noChangeArrowheads="1"/>
          </p:cNvSpPr>
          <p:nvPr/>
        </p:nvSpPr>
        <p:spPr bwMode="auto">
          <a:xfrm>
            <a:off x="751367" y="2057400"/>
            <a:ext cx="74676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dirty="0">
                <a:latin typeface="Arial" charset="0"/>
              </a:rPr>
              <a:t>Поступление прямых иностранных инвестиций </a:t>
            </a:r>
            <a:br>
              <a:rPr lang="ru-RU" altLang="ru-RU" sz="3600" dirty="0">
                <a:latin typeface="Arial" charset="0"/>
              </a:rPr>
            </a:br>
            <a:r>
              <a:rPr lang="ru-RU" altLang="ru-RU" sz="3600" dirty="0">
                <a:latin typeface="Arial" charset="0"/>
              </a:rPr>
              <a:t>в </a:t>
            </a:r>
            <a:r>
              <a:rPr lang="ru-RU" altLang="ru-RU" sz="3600" dirty="0" err="1">
                <a:latin typeface="Arial" charset="0"/>
              </a:rPr>
              <a:t>Кыргызскую</a:t>
            </a:r>
            <a:r>
              <a:rPr lang="ru-RU" altLang="ru-RU" sz="3600" dirty="0">
                <a:latin typeface="Arial" charset="0"/>
              </a:rPr>
              <a:t> Республику</a:t>
            </a:r>
            <a:br>
              <a:rPr lang="ru-RU" altLang="ru-RU" sz="3600" dirty="0">
                <a:latin typeface="Arial" charset="0"/>
              </a:rPr>
            </a:br>
            <a:r>
              <a:rPr lang="ru-RU" altLang="ru-RU" sz="3600" dirty="0">
                <a:latin typeface="Arial" charset="0"/>
              </a:rPr>
              <a:t>в </a:t>
            </a:r>
            <a:r>
              <a:rPr lang="ru-RU" altLang="ru-RU" sz="3600" dirty="0" smtClean="0">
                <a:latin typeface="Arial" charset="0"/>
              </a:rPr>
              <a:t>2022 </a:t>
            </a:r>
            <a:r>
              <a:rPr lang="ru-RU" altLang="ru-RU" sz="3600" dirty="0">
                <a:latin typeface="Arial" charset="0"/>
              </a:rPr>
              <a:t>году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533525" y="5867400"/>
            <a:ext cx="5943600" cy="609600"/>
          </a:xfrm>
          <a:prstGeom prst="rect">
            <a:avLst/>
          </a:prstGeom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ctr">
              <a:buFont typeface="Georgia" pitchFamily="18" charset="0"/>
              <a:buNone/>
              <a:defRPr/>
            </a:pPr>
            <a:r>
              <a:rPr lang="ru-RU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Бирюкова Виктория  Ивановна</a:t>
            </a: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46037" indent="0" algn="ctr">
              <a:buFont typeface="Georgia" pitchFamily="18" charset="0"/>
              <a:buNone/>
              <a:defRPr/>
            </a:pPr>
            <a:r>
              <a:rPr lang="ru-RU" sz="14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Заведующая отделом статистики инвестиций</a:t>
            </a:r>
            <a:endParaRPr lang="ru-RU" sz="14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09600" y="457200"/>
            <a:ext cx="7924800" cy="762000"/>
          </a:xfrm>
        </p:spPr>
        <p:txBody>
          <a:bodyPr/>
          <a:lstStyle/>
          <a:p>
            <a:pPr marL="46037" indent="0" algn="ctr" eaLnBrk="1" hangingPunct="1">
              <a:buFont typeface="Georgia" pitchFamily="18" charset="0"/>
              <a:buNone/>
              <a:defRPr/>
            </a:pPr>
            <a:r>
              <a:rPr lang="ru-RU" altLang="ru-RU" b="1" dirty="0" smtClean="0">
                <a:latin typeface="Arial" charset="0"/>
              </a:rPr>
              <a:t>Поступление прямых иностранных инвестиций</a:t>
            </a:r>
            <a:r>
              <a:rPr lang="ru-RU" altLang="ru-RU" sz="2000" dirty="0" smtClean="0">
                <a:latin typeface="Arial" charset="0"/>
              </a:rPr>
              <a:t/>
            </a:r>
            <a:br>
              <a:rPr lang="ru-RU" altLang="ru-RU" sz="2000" dirty="0" smtClean="0">
                <a:latin typeface="Arial" charset="0"/>
              </a:rPr>
            </a:br>
            <a:r>
              <a:rPr lang="ru-RU" altLang="ru-RU" sz="1800" i="1" dirty="0" smtClean="0">
                <a:latin typeface="Arial" charset="0"/>
              </a:rPr>
              <a:t>(млн. долларов США)</a:t>
            </a:r>
          </a:p>
          <a:p>
            <a:pPr algn="ctr" eaLnBrk="1" hangingPunct="1">
              <a:defRPr/>
            </a:pPr>
            <a:endParaRPr lang="ru-RU" dirty="0"/>
          </a:p>
        </p:txBody>
      </p:sp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283725"/>
              </p:ext>
            </p:extLst>
          </p:nvPr>
        </p:nvGraphicFramePr>
        <p:xfrm>
          <a:off x="838200" y="1752600"/>
          <a:ext cx="7681913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3763962" y="1796256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latin typeface="Arial" charset="0"/>
              </a:rPr>
              <a:t>Увеличение на </a:t>
            </a:r>
            <a:r>
              <a:rPr lang="ru-RU" altLang="ru-RU" sz="1800" dirty="0" smtClean="0">
                <a:solidFill>
                  <a:srgbClr val="FF0000"/>
                </a:solidFill>
                <a:latin typeface="Arial" charset="0"/>
              </a:rPr>
              <a:t>4%</a:t>
            </a:r>
            <a:endParaRPr lang="ru-RU" altLang="ru-RU" sz="1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114799" y="2362200"/>
            <a:ext cx="1965325" cy="1949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190499" y="6346825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4104" name="Прямоугольник 17"/>
          <p:cNvSpPr>
            <a:spLocks noChangeArrowheads="1"/>
          </p:cNvSpPr>
          <p:nvPr/>
        </p:nvSpPr>
        <p:spPr bwMode="auto">
          <a:xfrm>
            <a:off x="8507413" y="636111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546916-AD30-49EB-8DAB-CD7E9BD00F33}" type="slidenum">
              <a:rPr lang="ru-RU" altLang="ru-RU" sz="120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latin typeface="Arial" charset="0"/>
            </a:endParaRP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Текст 2"/>
          <p:cNvSpPr>
            <a:spLocks noGrp="1"/>
          </p:cNvSpPr>
          <p:nvPr>
            <p:ph type="body" idx="1"/>
          </p:nvPr>
        </p:nvSpPr>
        <p:spPr>
          <a:xfrm>
            <a:off x="684213" y="228600"/>
            <a:ext cx="7772400" cy="9144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Поступление прямых иностранных инвестиций в </a:t>
            </a:r>
            <a:b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2022 году по видам экономической деятельности</a:t>
            </a:r>
            <a:b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ru-RU" altLang="ru-RU" sz="16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(в процентах к итогу)</a:t>
            </a:r>
          </a:p>
        </p:txBody>
      </p:sp>
      <p:sp>
        <p:nvSpPr>
          <p:cNvPr id="614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3C2BC0-7CA4-4F44-980A-737DC89E929C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152400" y="63563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507751"/>
              </p:ext>
            </p:extLst>
          </p:nvPr>
        </p:nvGraphicFramePr>
        <p:xfrm>
          <a:off x="353048" y="1142288"/>
          <a:ext cx="8496300" cy="5399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8"/>
          <p:cNvSpPr>
            <a:spLocks noChangeArrowheads="1"/>
          </p:cNvSpPr>
          <p:nvPr/>
        </p:nvSpPr>
        <p:spPr bwMode="auto">
          <a:xfrm>
            <a:off x="228600" y="63563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819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309A7E-416D-4A8B-95ED-F1A25C261074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8197" name="Текст 5"/>
          <p:cNvSpPr txBox="1">
            <a:spLocks noChangeArrowheads="1"/>
          </p:cNvSpPr>
          <p:nvPr/>
        </p:nvSpPr>
        <p:spPr bwMode="auto">
          <a:xfrm>
            <a:off x="304800" y="196850"/>
            <a:ext cx="8534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ru-RU" altLang="ru-RU" sz="1800" dirty="0">
                <a:solidFill>
                  <a:srgbClr val="000000"/>
                </a:solidFill>
                <a:latin typeface="Arial" charset="0"/>
              </a:rPr>
              <a:t>Поступление прямых иностранных инвестиций по видам </a:t>
            </a:r>
            <a:br>
              <a:rPr lang="ru-RU" altLang="ru-RU" sz="1800" dirty="0">
                <a:solidFill>
                  <a:srgbClr val="000000"/>
                </a:solidFill>
                <a:latin typeface="Arial" charset="0"/>
              </a:rPr>
            </a:br>
            <a:r>
              <a:rPr lang="ru-RU" altLang="ru-RU" sz="1800" dirty="0">
                <a:solidFill>
                  <a:srgbClr val="000000"/>
                </a:solidFill>
                <a:latin typeface="Arial" charset="0"/>
              </a:rPr>
              <a:t>экономической деятельности</a:t>
            </a:r>
            <a:br>
              <a:rPr lang="ru-RU" altLang="ru-RU" sz="1800" dirty="0">
                <a:solidFill>
                  <a:srgbClr val="000000"/>
                </a:solidFill>
                <a:latin typeface="Arial" charset="0"/>
              </a:rPr>
            </a:br>
            <a:r>
              <a:rPr lang="ru-RU" altLang="ru-RU" sz="1600" b="0" i="1" dirty="0">
                <a:solidFill>
                  <a:srgbClr val="212745"/>
                </a:solidFill>
                <a:latin typeface="Arial" charset="0"/>
              </a:rPr>
              <a:t>(млн. долларов США)</a:t>
            </a:r>
            <a:endParaRPr lang="ru-RU" altLang="ru-RU" sz="1600" b="0" dirty="0">
              <a:solidFill>
                <a:srgbClr val="404040"/>
              </a:solidFill>
              <a:latin typeface="Arial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192221"/>
              </p:ext>
            </p:extLst>
          </p:nvPr>
        </p:nvGraphicFramePr>
        <p:xfrm>
          <a:off x="334354" y="1120775"/>
          <a:ext cx="8496300" cy="523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  <a:t>Поступление прямых иностранных инвестиций </a:t>
            </a:r>
            <a:br>
              <a:rPr lang="ru-RU" altLang="ru-RU" sz="18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</a:br>
            <a:r>
              <a:rPr lang="ru-RU" altLang="ru-RU" sz="18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  <a:t>в 2022 году по странам</a:t>
            </a:r>
            <a:r>
              <a:rPr lang="ru-RU" altLang="ru-RU" sz="22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  <a:t/>
            </a:r>
            <a:br>
              <a:rPr lang="ru-RU" altLang="ru-RU" sz="22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</a:br>
            <a:r>
              <a:rPr lang="ru-RU" altLang="ru-RU" sz="2400" i="1" dirty="0" smtClean="0">
                <a:solidFill>
                  <a:srgbClr val="212745"/>
                </a:solidFill>
                <a:latin typeface="Arial" charset="0"/>
                <a:cs typeface="Arial" charset="0"/>
              </a:rPr>
              <a:t>  </a:t>
            </a:r>
            <a:r>
              <a:rPr lang="ru-RU" altLang="ru-RU" sz="16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(в процентах к итогу)</a:t>
            </a:r>
            <a:endParaRPr lang="ru-RU" altLang="ru-RU" dirty="0" smtClean="0"/>
          </a:p>
        </p:txBody>
      </p:sp>
      <p:graphicFrame>
        <p:nvGraphicFramePr>
          <p:cNvPr id="2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863842"/>
              </p:ext>
            </p:extLst>
          </p:nvPr>
        </p:nvGraphicFramePr>
        <p:xfrm>
          <a:off x="457200" y="1219200"/>
          <a:ext cx="8229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83D6CA6-BF24-4226-AF49-0117D4C63AC9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latin typeface="Arial" charset="0"/>
            </a:endParaRPr>
          </a:p>
        </p:txBody>
      </p:sp>
      <p:pic>
        <p:nvPicPr>
          <p:cNvPr id="1024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0" y="6172200"/>
            <a:ext cx="560376" cy="52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684212" y="6234112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1800" b="1" dirty="0">
                <a:solidFill>
                  <a:srgbClr val="212745"/>
                </a:solidFill>
                <a:latin typeface="Arial" charset="0"/>
                <a:ea typeface="+mn-ea"/>
                <a:cs typeface="Arial" charset="0"/>
              </a:rPr>
              <a:t>Поступление прямых иностранных инвестиций по странам</a:t>
            </a:r>
            <a:br>
              <a:rPr lang="ru-RU" altLang="ru-RU" sz="1800" b="1" dirty="0">
                <a:solidFill>
                  <a:srgbClr val="212745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2400" i="1" dirty="0">
                <a:solidFill>
                  <a:srgbClr val="212745"/>
                </a:solidFill>
                <a:latin typeface="Arial" charset="0"/>
                <a:ea typeface="+mn-ea"/>
                <a:cs typeface="Arial" charset="0"/>
              </a:rPr>
              <a:t>  </a:t>
            </a:r>
            <a:r>
              <a:rPr lang="ru-RU" altLang="ru-RU" sz="1600" i="1" dirty="0">
                <a:solidFill>
                  <a:srgbClr val="212745"/>
                </a:solidFill>
                <a:latin typeface="Arial" charset="0"/>
                <a:ea typeface="+mn-ea"/>
                <a:cs typeface="Arial" charset="0"/>
              </a:rPr>
              <a:t>(млн. долларов США</a:t>
            </a:r>
            <a:r>
              <a:rPr lang="ru-RU" altLang="ru-RU" sz="1600" i="1" dirty="0" smtClean="0">
                <a:solidFill>
                  <a:srgbClr val="212745"/>
                </a:solidFill>
                <a:latin typeface="Arial" charset="0"/>
                <a:ea typeface="+mn-ea"/>
                <a:cs typeface="Arial" charset="0"/>
              </a:rPr>
              <a:t>)</a:t>
            </a:r>
            <a:endParaRPr lang="ru-RU" dirty="0"/>
          </a:p>
        </p:txBody>
      </p:sp>
      <p:graphicFrame>
        <p:nvGraphicFramePr>
          <p:cNvPr id="3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29057"/>
              </p:ext>
            </p:extLst>
          </p:nvPr>
        </p:nvGraphicFramePr>
        <p:xfrm>
          <a:off x="457200" y="1066800"/>
          <a:ext cx="8229600" cy="517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761B3A-E24D-48B4-AA03-0E19C1294466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52400" y="6283325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Поступление прямых иностранных инвестиций </a:t>
            </a:r>
            <a:b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ru-RU" altLang="ru-RU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по </a:t>
            </a:r>
            <a: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регионам в </a:t>
            </a:r>
            <a:r>
              <a:rPr lang="ru-RU" altLang="ru-RU" sz="1800" b="1" dirty="0" smtClean="0">
                <a:solidFill>
                  <a:srgbClr val="212745"/>
                </a:solidFill>
                <a:latin typeface="Arial" charset="0"/>
                <a:cs typeface="Arial" charset="0"/>
              </a:rPr>
              <a:t>2022 году</a:t>
            </a:r>
            <a: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/>
            </a:r>
            <a:br>
              <a:rPr lang="ru-RU" altLang="ru-RU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ru-RU" altLang="ru-RU" sz="16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(в процентах к итогу)</a:t>
            </a:r>
            <a:endParaRPr lang="ru-RU" altLang="ru-RU" dirty="0" smtClean="0"/>
          </a:p>
        </p:txBody>
      </p:sp>
      <p:graphicFrame>
        <p:nvGraphicFramePr>
          <p:cNvPr id="2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626228"/>
              </p:ext>
            </p:extLst>
          </p:nvPr>
        </p:nvGraphicFramePr>
        <p:xfrm>
          <a:off x="457200" y="1143000"/>
          <a:ext cx="8229600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34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2D01C7-B6A5-43E7-A522-D63D73F49067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152400" y="63563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152400" y="6283325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741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5A386A-D023-4506-B4CC-EB8818AD606F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609600" y="2286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ctr">
              <a:buFont typeface="Georgia" pitchFamily="18" charset="0"/>
              <a:buNone/>
              <a:defRPr/>
            </a:pPr>
            <a:r>
              <a:rPr lang="ru-RU" alt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Отток прямых иностранных инвестиций</a:t>
            </a:r>
            <a:r>
              <a:rPr lang="ru-RU" alt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(млн. долларов США)</a:t>
            </a:r>
          </a:p>
          <a:p>
            <a:pPr algn="ctr">
              <a:defRPr/>
            </a:pP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327506"/>
              </p:ext>
            </p:extLst>
          </p:nvPr>
        </p:nvGraphicFramePr>
        <p:xfrm>
          <a:off x="381000" y="1219200"/>
          <a:ext cx="81534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998072"/>
              </p:ext>
            </p:extLst>
          </p:nvPr>
        </p:nvGraphicFramePr>
        <p:xfrm>
          <a:off x="323850" y="1143000"/>
          <a:ext cx="8496300" cy="498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9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35635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895996-C2CC-4F74-9F34-6FBC504F98F4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Отток прямых иностранных инвестиций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по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видам экономической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деятельности в 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2022 </a:t>
            </a:r>
            <a: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году</a:t>
            </a:r>
            <a:br>
              <a:rPr lang="ru-RU" altLang="ru-RU" sz="1800" b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1600" i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(</a:t>
            </a:r>
            <a:r>
              <a:rPr lang="ru-RU" altLang="ru-RU" sz="1600" i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в процентах к итогу</a:t>
            </a:r>
            <a:r>
              <a:rPr lang="ru-RU" altLang="ru-RU" sz="1600" i="1" dirty="0" smtClean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)</a:t>
            </a:r>
            <a:endParaRPr lang="ru-RU" dirty="0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152400" y="6283325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228600" y="6283325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150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B608AE-3CFA-4A49-8EC1-076388ED3684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21509" name="Текст 2"/>
          <p:cNvSpPr txBox="1">
            <a:spLocks/>
          </p:cNvSpPr>
          <p:nvPr/>
        </p:nvSpPr>
        <p:spPr bwMode="auto">
          <a:xfrm>
            <a:off x="493713" y="2286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>Отток прямых иностранных инвестиций по </a:t>
            </a:r>
            <a:r>
              <a:rPr lang="ru-RU" altLang="ru-RU" sz="1800" dirty="0">
                <a:solidFill>
                  <a:srgbClr val="000000"/>
                </a:solidFill>
                <a:latin typeface="Arial" charset="0"/>
              </a:rPr>
              <a:t>видам </a:t>
            </a:r>
            <a:br>
              <a:rPr lang="ru-RU" altLang="ru-RU" sz="1800" dirty="0">
                <a:solidFill>
                  <a:srgbClr val="000000"/>
                </a:solidFill>
                <a:latin typeface="Arial" charset="0"/>
              </a:rPr>
            </a:br>
            <a:r>
              <a:rPr lang="ru-RU" altLang="ru-RU" sz="1800" dirty="0">
                <a:solidFill>
                  <a:srgbClr val="000000"/>
                </a:solidFill>
                <a:latin typeface="Arial" charset="0"/>
              </a:rPr>
              <a:t>экономической деятельности</a:t>
            </a: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/>
            </a:r>
            <a:br>
              <a:rPr lang="ru-RU" altLang="ru-RU" sz="1800" dirty="0">
                <a:solidFill>
                  <a:srgbClr val="212745"/>
                </a:solidFill>
                <a:latin typeface="Arial" charset="0"/>
              </a:rPr>
            </a:br>
            <a:r>
              <a:rPr lang="ru-RU" altLang="ru-RU" sz="1800" b="0" i="1" dirty="0">
                <a:solidFill>
                  <a:srgbClr val="212745"/>
                </a:solidFill>
                <a:latin typeface="Arial" charset="0"/>
              </a:rPr>
              <a:t>  </a:t>
            </a:r>
            <a:r>
              <a:rPr lang="ru-RU" altLang="ru-RU" sz="1600" b="0" i="1" dirty="0">
                <a:solidFill>
                  <a:srgbClr val="212745"/>
                </a:solidFill>
                <a:latin typeface="Arial" charset="0"/>
              </a:rPr>
              <a:t>(млн. долларов США)</a:t>
            </a:r>
            <a:endParaRPr lang="ru-RU" altLang="ru-RU" sz="1600" b="0" dirty="0">
              <a:latin typeface="Arial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047952"/>
              </p:ext>
            </p:extLst>
          </p:nvPr>
        </p:nvGraphicFramePr>
        <p:xfrm>
          <a:off x="145755" y="1066800"/>
          <a:ext cx="8686800" cy="529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366698"/>
              </p:ext>
            </p:extLst>
          </p:nvPr>
        </p:nvGraphicFramePr>
        <p:xfrm>
          <a:off x="495300" y="838200"/>
          <a:ext cx="8229600" cy="528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0F0608B-0C23-4410-ADEC-F3669516BF65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23556" name="Текст 2"/>
          <p:cNvSpPr txBox="1">
            <a:spLocks/>
          </p:cNvSpPr>
          <p:nvPr/>
        </p:nvSpPr>
        <p:spPr bwMode="auto">
          <a:xfrm>
            <a:off x="533400" y="152400"/>
            <a:ext cx="8153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47688" indent="-18256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822325" indent="-182563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096963" indent="-18256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1389063" indent="-18256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Georgia" pitchFamily="18" charset="0"/>
              <a:buNone/>
            </a:pP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>Отток прямых иностранных инвестиций </a:t>
            </a:r>
            <a:br>
              <a:rPr lang="ru-RU" altLang="ru-RU" sz="1800" dirty="0">
                <a:solidFill>
                  <a:srgbClr val="212745"/>
                </a:solidFill>
                <a:latin typeface="Arial" charset="0"/>
              </a:rPr>
            </a:b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>в </a:t>
            </a:r>
            <a:r>
              <a:rPr lang="ru-RU" altLang="ru-RU" sz="1800" dirty="0" smtClean="0">
                <a:solidFill>
                  <a:srgbClr val="212745"/>
                </a:solidFill>
                <a:latin typeface="Arial" charset="0"/>
              </a:rPr>
              <a:t>2022 </a:t>
            </a: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>году по странам</a:t>
            </a:r>
            <a:br>
              <a:rPr lang="ru-RU" altLang="ru-RU" sz="1800" dirty="0">
                <a:solidFill>
                  <a:srgbClr val="212745"/>
                </a:solidFill>
                <a:latin typeface="Arial" charset="0"/>
              </a:rPr>
            </a:br>
            <a:r>
              <a:rPr lang="ru-RU" altLang="ru-RU" sz="1800" b="0" i="1" dirty="0">
                <a:solidFill>
                  <a:srgbClr val="212745"/>
                </a:solidFill>
                <a:latin typeface="Arial" charset="0"/>
              </a:rPr>
              <a:t>  </a:t>
            </a:r>
            <a:r>
              <a:rPr lang="ru-RU" altLang="ru-RU" sz="1600" b="0" i="1" dirty="0">
                <a:latin typeface="Arial" charset="0"/>
              </a:rPr>
              <a:t>(в процентах к итогу)</a:t>
            </a: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381000" y="63563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2355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8"/>
          <p:cNvSpPr>
            <a:spLocks noChangeArrowheads="1"/>
          </p:cNvSpPr>
          <p:nvPr/>
        </p:nvSpPr>
        <p:spPr bwMode="auto">
          <a:xfrm>
            <a:off x="381000" y="6354926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560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35635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E154F5-FA4F-4191-A35C-6F7D0D3E9B21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25605" name="Текст 2"/>
          <p:cNvSpPr txBox="1">
            <a:spLocks/>
          </p:cNvSpPr>
          <p:nvPr/>
        </p:nvSpPr>
        <p:spPr bwMode="auto">
          <a:xfrm>
            <a:off x="457200" y="228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altLang="ru-RU" sz="1800" dirty="0">
                <a:solidFill>
                  <a:srgbClr val="212745"/>
                </a:solidFill>
                <a:latin typeface="Arial" charset="0"/>
              </a:rPr>
              <a:t>Отток прямых иностранных инвестиций по странам</a:t>
            </a:r>
            <a:br>
              <a:rPr lang="ru-RU" altLang="ru-RU" sz="1800" dirty="0">
                <a:solidFill>
                  <a:srgbClr val="212745"/>
                </a:solidFill>
                <a:latin typeface="Arial" charset="0"/>
              </a:rPr>
            </a:br>
            <a:r>
              <a:rPr lang="ru-RU" altLang="ru-RU" sz="1800" b="0" i="1" dirty="0">
                <a:solidFill>
                  <a:srgbClr val="212745"/>
                </a:solidFill>
                <a:latin typeface="Arial" charset="0"/>
              </a:rPr>
              <a:t>  </a:t>
            </a:r>
            <a:r>
              <a:rPr lang="ru-RU" altLang="ru-RU" sz="1600" b="0" i="1" dirty="0">
                <a:solidFill>
                  <a:srgbClr val="212745"/>
                </a:solidFill>
                <a:latin typeface="Arial" charset="0"/>
              </a:rPr>
              <a:t>(млн. долларов США)</a:t>
            </a:r>
            <a:endParaRPr lang="ru-RU" altLang="ru-RU" sz="1600" b="0" dirty="0">
              <a:latin typeface="Arial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369644"/>
              </p:ext>
            </p:extLst>
          </p:nvPr>
        </p:nvGraphicFramePr>
        <p:xfrm>
          <a:off x="323850" y="1062776"/>
          <a:ext cx="843915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7064F1-10D1-4D26-914B-DD9C3DA82A3D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609600" y="152400"/>
            <a:ext cx="80772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800" dirty="0" smtClean="0">
                <a:latin typeface="Arial" charset="0"/>
              </a:rPr>
              <a:t>Отток прямых иностранных инвестиций </a:t>
            </a:r>
            <a:br>
              <a:rPr lang="ru-RU" altLang="ru-RU" sz="1800" dirty="0" smtClean="0">
                <a:latin typeface="Arial" charset="0"/>
              </a:rPr>
            </a:br>
            <a:r>
              <a:rPr lang="ru-RU" altLang="ru-RU" sz="1800" dirty="0" smtClean="0">
                <a:latin typeface="Arial" charset="0"/>
              </a:rPr>
              <a:t>по регионам в </a:t>
            </a:r>
            <a:r>
              <a:rPr lang="ru-RU" altLang="ru-RU" sz="1800" dirty="0">
                <a:latin typeface="Arial" charset="0"/>
              </a:rPr>
              <a:t>2022 году </a:t>
            </a:r>
            <a:endParaRPr lang="ru-RU" altLang="ru-RU" sz="1800" dirty="0" smtClean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600" b="0" i="1" dirty="0" smtClean="0">
                <a:latin typeface="Arial" charset="0"/>
              </a:rPr>
              <a:t>(в процентах к итогу)</a:t>
            </a:r>
          </a:p>
          <a:p>
            <a:pPr marL="46037" indent="0">
              <a:buFont typeface="Georgia" pitchFamily="18" charset="0"/>
              <a:buNone/>
              <a:defRPr/>
            </a:pPr>
            <a:endParaRPr lang="ru-RU" sz="1800" b="0" dirty="0"/>
          </a:p>
        </p:txBody>
      </p:sp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graphicFrame>
        <p:nvGraphicFramePr>
          <p:cNvPr id="2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168123"/>
              </p:ext>
            </p:extLst>
          </p:nvPr>
        </p:nvGraphicFramePr>
        <p:xfrm>
          <a:off x="228600" y="1022498"/>
          <a:ext cx="8362950" cy="503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6CB48-B8B9-4973-9C3E-4DE28BCD28AF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09600" y="381000"/>
            <a:ext cx="7924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ctr">
              <a:buFont typeface="Georgia" pitchFamily="18" charset="0"/>
              <a:buNone/>
              <a:defRPr/>
            </a:pPr>
            <a:r>
              <a:rPr lang="ru-RU" altLang="ru-RU" sz="2400" dirty="0" smtClean="0">
                <a:latin typeface="Arial" charset="0"/>
              </a:rPr>
              <a:t>Прямые иностранные инвестиции</a:t>
            </a:r>
            <a:r>
              <a:rPr lang="ru-RU" altLang="ru-RU" sz="2400" b="0" dirty="0" smtClean="0">
                <a:latin typeface="Arial" charset="0"/>
              </a:rPr>
              <a:t/>
            </a:r>
            <a:br>
              <a:rPr lang="ru-RU" altLang="ru-RU" sz="2400" b="0" dirty="0" smtClean="0">
                <a:latin typeface="Arial" charset="0"/>
              </a:rPr>
            </a:br>
            <a:r>
              <a:rPr lang="ru-RU" altLang="ru-RU" sz="1600" b="0" i="1" dirty="0" smtClean="0">
                <a:latin typeface="Arial" charset="0"/>
              </a:rPr>
              <a:t>(млн. долларов США)</a:t>
            </a:r>
          </a:p>
          <a:p>
            <a:pPr algn="ctr">
              <a:defRPr/>
            </a:pPr>
            <a:endParaRPr lang="ru-RU" sz="1800" b="0" dirty="0"/>
          </a:p>
        </p:txBody>
      </p:sp>
      <p:graphicFrame>
        <p:nvGraphicFramePr>
          <p:cNvPr id="2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637388"/>
              </p:ext>
            </p:extLst>
          </p:nvPr>
        </p:nvGraphicFramePr>
        <p:xfrm>
          <a:off x="482600" y="990600"/>
          <a:ext cx="8337550" cy="51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743200" y="5670550"/>
            <a:ext cx="6976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charset="0"/>
              </a:rPr>
              <a:t>2021</a:t>
            </a:r>
            <a:endParaRPr lang="ru-RU" altLang="ru-RU" sz="1800" dirty="0">
              <a:latin typeface="Arial" charset="0"/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3BABF9-56A5-4DBE-861A-88257A86CD58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latin typeface="Arial" charset="0"/>
            </a:endParaRPr>
          </a:p>
        </p:txBody>
      </p:sp>
      <p:sp>
        <p:nvSpPr>
          <p:cNvPr id="15363" name="Заголовок 7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792162"/>
          </a:xfrm>
        </p:spPr>
        <p:txBody>
          <a:bodyPr/>
          <a:lstStyle/>
          <a:p>
            <a:r>
              <a:rPr lang="ru-RU" altLang="ru-RU" sz="2200" b="1" dirty="0" smtClean="0">
                <a:latin typeface="Arial" charset="0"/>
                <a:cs typeface="Arial" charset="0"/>
              </a:rPr>
              <a:t>Публикация и распространение информации</a:t>
            </a:r>
            <a:br>
              <a:rPr lang="ru-RU" altLang="ru-RU" sz="2200" b="1" dirty="0" smtClean="0">
                <a:latin typeface="Arial" charset="0"/>
                <a:cs typeface="Arial" charset="0"/>
              </a:rPr>
            </a:br>
            <a:r>
              <a:rPr lang="ru-RU" altLang="ru-RU" sz="2200" b="1" dirty="0" smtClean="0">
                <a:latin typeface="Arial" charset="0"/>
                <a:cs typeface="Arial" charset="0"/>
              </a:rPr>
              <a:t>по статистике прямых иностранных инвестиций</a:t>
            </a:r>
          </a:p>
        </p:txBody>
      </p:sp>
      <p:pic>
        <p:nvPicPr>
          <p:cNvPr id="153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8" y="1268413"/>
            <a:ext cx="4991100" cy="22502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143000" y="2362200"/>
            <a:ext cx="838200" cy="128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5366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6119439"/>
            <a:ext cx="647700" cy="60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Прямоугольник 10"/>
          <p:cNvSpPr>
            <a:spLocks noChangeArrowheads="1"/>
          </p:cNvSpPr>
          <p:nvPr/>
        </p:nvSpPr>
        <p:spPr bwMode="auto">
          <a:xfrm>
            <a:off x="1316038" y="815975"/>
            <a:ext cx="157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u="sng">
                <a:latin typeface="Arial" charset="0"/>
                <a:hlinkClick r:id="rId4"/>
              </a:rPr>
              <a:t>www.stat.kg</a:t>
            </a:r>
            <a:endParaRPr lang="ru-RU" altLang="ru-RU" sz="1800">
              <a:latin typeface="Arial" charset="0"/>
            </a:endParaRPr>
          </a:p>
        </p:txBody>
      </p:sp>
      <p:sp>
        <p:nvSpPr>
          <p:cNvPr id="15373" name="Прямоугольник 16"/>
          <p:cNvSpPr>
            <a:spLocks noChangeArrowheads="1"/>
          </p:cNvSpPr>
          <p:nvPr/>
        </p:nvSpPr>
        <p:spPr bwMode="auto">
          <a:xfrm>
            <a:off x="6148388" y="885825"/>
            <a:ext cx="2701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u="sng">
                <a:latin typeface="Arial" charset="0"/>
              </a:rPr>
              <a:t>Публикации</a:t>
            </a:r>
            <a:r>
              <a:rPr lang="ru-RU" altLang="ru-RU" sz="1400" u="sng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Нацстаткома КР</a:t>
            </a:r>
            <a:endParaRPr lang="ru-RU" altLang="ru-RU" sz="1400">
              <a:latin typeface="Arial" charset="0"/>
            </a:endParaRPr>
          </a:p>
        </p:txBody>
      </p:sp>
      <p:pic>
        <p:nvPicPr>
          <p:cNvPr id="15374" name="Picture 45" descr="Публикац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193800"/>
            <a:ext cx="3000375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5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Кыргызской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Республики 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470275" y="1714500"/>
            <a:ext cx="32385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6"/>
          <a:stretch>
            <a:fillRect/>
          </a:stretch>
        </p:blipFill>
        <p:spPr>
          <a:xfrm>
            <a:off x="323850" y="3657600"/>
            <a:ext cx="4933950" cy="239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45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982A46A-0738-4846-BD5B-8A06156BE475}" type="slidenum">
              <a:rPr lang="ru-RU" altLang="ru-RU" sz="12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latin typeface="Arial" charset="0"/>
            </a:endParaRPr>
          </a:p>
        </p:txBody>
      </p:sp>
      <p:pic>
        <p:nvPicPr>
          <p:cNvPr id="30723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51550"/>
            <a:ext cx="7207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Национальный статистический комитет Кыргызской Республики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533400"/>
            <a:ext cx="8135937" cy="500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12954</TotalTime>
  <Words>397</Words>
  <Application>Microsoft Office PowerPoint</Application>
  <PresentationFormat>Экран (4:3)</PresentationFormat>
  <Paragraphs>207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Национальный статистический комитет Кыргызской Республики</vt:lpstr>
      <vt:lpstr>Презентация PowerPoint</vt:lpstr>
      <vt:lpstr>Презентация PowerPoint</vt:lpstr>
      <vt:lpstr>Презентация PowerPoint</vt:lpstr>
      <vt:lpstr>Поступление прямых иностранных инвестиций  в 2022 году по странам   (в процентах к итогу)</vt:lpstr>
      <vt:lpstr>Поступление прямых иностранных инвестиций по странам   (млн. долларов США)</vt:lpstr>
      <vt:lpstr>Поступление прямых иностранных инвестиций  по регионам в 2022 году (в процентах к итогу)</vt:lpstr>
      <vt:lpstr>Презентация PowerPoint</vt:lpstr>
      <vt:lpstr>Отток прямых иностранных инвестиций  по видам экономической деятельности в 2022 году (в процентах к итогу)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Публикация и распространение информации по статистике прямых иностранных инвестиций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birukova</cp:lastModifiedBy>
  <cp:revision>951</cp:revision>
  <cp:lastPrinted>2023-04-06T05:43:26Z</cp:lastPrinted>
  <dcterms:created xsi:type="dcterms:W3CDTF">2009-04-16T08:20:23Z</dcterms:created>
  <dcterms:modified xsi:type="dcterms:W3CDTF">2023-04-06T07:30:09Z</dcterms:modified>
</cp:coreProperties>
</file>