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F4E7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F4E7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F4E7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545" y="351878"/>
            <a:ext cx="7734909" cy="127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1F4E7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90" y="1783969"/>
            <a:ext cx="7729219" cy="188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81161" y="6478587"/>
            <a:ext cx="16700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A8A8A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9940">
              <a:lnSpc>
                <a:spcPts val="4900"/>
              </a:lnSpc>
              <a:spcBef>
                <a:spcPts val="95"/>
              </a:spcBef>
            </a:pPr>
            <a:r>
              <a:rPr sz="4300" spc="-229" dirty="0">
                <a:solidFill>
                  <a:srgbClr val="002060"/>
                </a:solidFill>
              </a:rPr>
              <a:t>Перепись</a:t>
            </a:r>
            <a:r>
              <a:rPr sz="4300" spc="-430" dirty="0">
                <a:solidFill>
                  <a:srgbClr val="002060"/>
                </a:solidFill>
              </a:rPr>
              <a:t> </a:t>
            </a:r>
            <a:r>
              <a:rPr sz="4300" spc="-270" dirty="0">
                <a:solidFill>
                  <a:srgbClr val="002060"/>
                </a:solidFill>
              </a:rPr>
              <a:t>населения:</a:t>
            </a:r>
            <a:endParaRPr sz="4300"/>
          </a:p>
          <a:p>
            <a:pPr marL="789940">
              <a:lnSpc>
                <a:spcPts val="4900"/>
              </a:lnSpc>
            </a:pPr>
            <a:r>
              <a:rPr sz="4300" spc="-200" dirty="0">
                <a:solidFill>
                  <a:srgbClr val="002060"/>
                </a:solidFill>
              </a:rPr>
              <a:t>в </a:t>
            </a:r>
            <a:r>
              <a:rPr sz="4300" spc="-270" dirty="0">
                <a:solidFill>
                  <a:srgbClr val="002060"/>
                </a:solidFill>
              </a:rPr>
              <a:t>Кыргызстане </a:t>
            </a:r>
            <a:r>
              <a:rPr sz="4300" spc="-250" dirty="0">
                <a:solidFill>
                  <a:srgbClr val="002060"/>
                </a:solidFill>
              </a:rPr>
              <a:t>каждый</a:t>
            </a:r>
            <a:r>
              <a:rPr sz="4300" spc="-815" dirty="0">
                <a:solidFill>
                  <a:srgbClr val="002060"/>
                </a:solidFill>
              </a:rPr>
              <a:t> </a:t>
            </a:r>
            <a:r>
              <a:rPr sz="4300" spc="-204" dirty="0">
                <a:solidFill>
                  <a:srgbClr val="002060"/>
                </a:solidFill>
              </a:rPr>
              <a:t>значим</a:t>
            </a:r>
            <a:endParaRPr sz="4300"/>
          </a:p>
        </p:txBody>
      </p:sp>
      <p:sp>
        <p:nvSpPr>
          <p:cNvPr id="4" name="object 4"/>
          <p:cNvSpPr/>
          <p:nvPr/>
        </p:nvSpPr>
        <p:spPr>
          <a:xfrm>
            <a:off x="396240" y="464819"/>
            <a:ext cx="1007363" cy="947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600" y="1690116"/>
            <a:ext cx="8229600" cy="41147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2831" rIns="0" bIns="0" rtlCol="0">
            <a:spAutoFit/>
          </a:bodyPr>
          <a:lstStyle/>
          <a:p>
            <a:pPr marL="15240" marR="5080">
              <a:lnSpc>
                <a:spcPts val="3560"/>
              </a:lnSpc>
              <a:spcBef>
                <a:spcPts val="550"/>
              </a:spcBef>
            </a:pPr>
            <a:r>
              <a:rPr sz="3300" spc="-170" dirty="0"/>
              <a:t>Всеобщая </a:t>
            </a:r>
            <a:r>
              <a:rPr sz="3300" spc="-180" dirty="0"/>
              <a:t>перепись </a:t>
            </a:r>
            <a:r>
              <a:rPr sz="3300" spc="-190" dirty="0"/>
              <a:t>населения </a:t>
            </a:r>
            <a:r>
              <a:rPr sz="3300" spc="-195" dirty="0">
                <a:latin typeface="Arial"/>
                <a:cs typeface="Arial"/>
              </a:rPr>
              <a:t>– </a:t>
            </a:r>
            <a:r>
              <a:rPr sz="3300" spc="-330" dirty="0">
                <a:latin typeface="Verdana"/>
                <a:cs typeface="Verdana"/>
              </a:rPr>
              <a:t>это  </a:t>
            </a:r>
            <a:r>
              <a:rPr sz="3300" spc="-345" dirty="0">
                <a:latin typeface="Verdana"/>
                <a:cs typeface="Verdana"/>
              </a:rPr>
              <a:t>основной </a:t>
            </a:r>
            <a:r>
              <a:rPr sz="3300" spc="-385" dirty="0">
                <a:latin typeface="Verdana"/>
                <a:cs typeface="Verdana"/>
              </a:rPr>
              <a:t>источник </a:t>
            </a:r>
            <a:r>
              <a:rPr sz="3300" spc="-355" dirty="0">
                <a:latin typeface="Verdana"/>
                <a:cs typeface="Verdana"/>
              </a:rPr>
              <a:t>сведений </a:t>
            </a:r>
            <a:r>
              <a:rPr sz="3300" spc="-285" dirty="0">
                <a:latin typeface="Verdana"/>
                <a:cs typeface="Verdana"/>
              </a:rPr>
              <a:t>о</a:t>
            </a:r>
            <a:r>
              <a:rPr sz="3300" spc="-500" dirty="0">
                <a:latin typeface="Verdana"/>
                <a:cs typeface="Verdana"/>
              </a:rPr>
              <a:t> </a:t>
            </a:r>
            <a:r>
              <a:rPr sz="3300" spc="-375" dirty="0">
                <a:latin typeface="Verdana"/>
                <a:cs typeface="Verdana"/>
              </a:rPr>
              <a:t>населении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51773" y="6450012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8A8A8A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390" y="1605828"/>
            <a:ext cx="7553325" cy="46335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900" spc="-105" dirty="0">
                <a:latin typeface="Trebuchet MS"/>
                <a:cs typeface="Trebuchet MS"/>
              </a:rPr>
              <a:t>Демографическая </a:t>
            </a:r>
            <a:r>
              <a:rPr sz="1900" spc="-65" dirty="0">
                <a:latin typeface="Trebuchet MS"/>
                <a:cs typeface="Trebuchet MS"/>
              </a:rPr>
              <a:t>и </a:t>
            </a:r>
            <a:r>
              <a:rPr sz="1900" spc="-75" dirty="0">
                <a:latin typeface="Trebuchet MS"/>
                <a:cs typeface="Trebuchet MS"/>
              </a:rPr>
              <a:t>социально</a:t>
            </a:r>
            <a:r>
              <a:rPr sz="1900" spc="-75" dirty="0">
                <a:latin typeface="Arial"/>
                <a:cs typeface="Arial"/>
              </a:rPr>
              <a:t>-</a:t>
            </a:r>
            <a:r>
              <a:rPr sz="1900" spc="-75" dirty="0">
                <a:latin typeface="Trebuchet MS"/>
                <a:cs typeface="Trebuchet MS"/>
              </a:rPr>
              <a:t>экономическая </a:t>
            </a:r>
            <a:r>
              <a:rPr sz="1900" spc="-100" dirty="0">
                <a:latin typeface="Trebuchet MS"/>
                <a:cs typeface="Trebuchet MS"/>
              </a:rPr>
              <a:t>структура</a:t>
            </a:r>
            <a:r>
              <a:rPr sz="1900" spc="-254" dirty="0">
                <a:latin typeface="Trebuchet MS"/>
                <a:cs typeface="Trebuchet MS"/>
              </a:rPr>
              <a:t> </a:t>
            </a:r>
            <a:r>
              <a:rPr sz="1900" spc="-95" dirty="0">
                <a:latin typeface="Trebuchet MS"/>
                <a:cs typeface="Trebuchet MS"/>
              </a:rPr>
              <a:t>населения</a:t>
            </a:r>
            <a:endParaRPr sz="1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buFont typeface="Arial"/>
              <a:buChar char="-"/>
              <a:tabLst>
                <a:tab pos="141605" algn="l"/>
              </a:tabLst>
            </a:pPr>
            <a:r>
              <a:rPr sz="1900" spc="-85" dirty="0">
                <a:latin typeface="Trebuchet MS"/>
                <a:cs typeface="Trebuchet MS"/>
              </a:rPr>
              <a:t>страны </a:t>
            </a:r>
            <a:r>
              <a:rPr sz="1900" spc="-75" dirty="0">
                <a:latin typeface="Trebuchet MS"/>
                <a:cs typeface="Trebuchet MS"/>
              </a:rPr>
              <a:t>в</a:t>
            </a:r>
            <a:r>
              <a:rPr sz="1900" spc="-204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целом,</a:t>
            </a:r>
            <a:endParaRPr sz="1900">
              <a:latin typeface="Trebuchet MS"/>
              <a:cs typeface="Trebuchet MS"/>
            </a:endParaRPr>
          </a:p>
          <a:p>
            <a:pPr marL="12700" marR="5080">
              <a:lnSpc>
                <a:spcPct val="124700"/>
              </a:lnSpc>
              <a:spcBef>
                <a:spcPts val="10"/>
              </a:spcBef>
              <a:buFont typeface="Arial"/>
              <a:buChar char="-"/>
              <a:tabLst>
                <a:tab pos="141605" algn="l"/>
              </a:tabLst>
            </a:pPr>
            <a:r>
              <a:rPr sz="1900" spc="-90" dirty="0">
                <a:latin typeface="Trebuchet MS"/>
                <a:cs typeface="Trebuchet MS"/>
              </a:rPr>
              <a:t>каждого </a:t>
            </a:r>
            <a:r>
              <a:rPr sz="1900" spc="-95" dirty="0">
                <a:latin typeface="Trebuchet MS"/>
                <a:cs typeface="Trebuchet MS"/>
              </a:rPr>
              <a:t>ее </a:t>
            </a:r>
            <a:r>
              <a:rPr sz="1900" spc="-100" dirty="0">
                <a:latin typeface="Trebuchet MS"/>
                <a:cs typeface="Trebuchet MS"/>
              </a:rPr>
              <a:t>региона, </a:t>
            </a:r>
            <a:r>
              <a:rPr sz="1900" spc="-75" dirty="0">
                <a:latin typeface="Trebuchet MS"/>
                <a:cs typeface="Trebuchet MS"/>
              </a:rPr>
              <a:t>административно</a:t>
            </a:r>
            <a:r>
              <a:rPr sz="1900" spc="-75" dirty="0">
                <a:latin typeface="Arial"/>
                <a:cs typeface="Arial"/>
              </a:rPr>
              <a:t>-</a:t>
            </a:r>
            <a:r>
              <a:rPr sz="1900" spc="-75" dirty="0">
                <a:latin typeface="Trebuchet MS"/>
                <a:cs typeface="Trebuchet MS"/>
              </a:rPr>
              <a:t>территориального образования.  </a:t>
            </a:r>
            <a:r>
              <a:rPr sz="1900" spc="-80" dirty="0">
                <a:latin typeface="Trebuchet MS"/>
                <a:cs typeface="Trebuchet MS"/>
              </a:rPr>
              <a:t>Информация</a:t>
            </a:r>
            <a:r>
              <a:rPr sz="1900" spc="-125" dirty="0">
                <a:latin typeface="Trebuchet MS"/>
                <a:cs typeface="Trebuchet MS"/>
              </a:rPr>
              <a:t> </a:t>
            </a:r>
            <a:r>
              <a:rPr sz="1900" spc="-114" dirty="0">
                <a:latin typeface="Trebuchet MS"/>
                <a:cs typeface="Trebuchet MS"/>
              </a:rPr>
              <a:t>о: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80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55" dirty="0">
                <a:latin typeface="Trebuchet MS"/>
                <a:cs typeface="Trebuchet MS"/>
              </a:rPr>
              <a:t>национальном </a:t>
            </a:r>
            <a:r>
              <a:rPr sz="1900" spc="-100" dirty="0">
                <a:latin typeface="Trebuchet MS"/>
                <a:cs typeface="Trebuchet MS"/>
              </a:rPr>
              <a:t>(этническом)</a:t>
            </a:r>
            <a:r>
              <a:rPr sz="1900" spc="-200" dirty="0">
                <a:latin typeface="Trebuchet MS"/>
                <a:cs typeface="Trebuchet MS"/>
              </a:rPr>
              <a:t> </a:t>
            </a:r>
            <a:r>
              <a:rPr sz="1900" spc="-100" dirty="0">
                <a:latin typeface="Trebuchet MS"/>
                <a:cs typeface="Trebuchet MS"/>
              </a:rPr>
              <a:t>составе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75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65" dirty="0">
                <a:latin typeface="Trebuchet MS"/>
                <a:cs typeface="Trebuchet MS"/>
              </a:rPr>
              <a:t>семейном</a:t>
            </a:r>
            <a:r>
              <a:rPr sz="1900" spc="-135" dirty="0">
                <a:latin typeface="Trebuchet MS"/>
                <a:cs typeface="Trebuchet MS"/>
              </a:rPr>
              <a:t> </a:t>
            </a:r>
            <a:r>
              <a:rPr sz="1900" spc="-75" dirty="0">
                <a:latin typeface="Trebuchet MS"/>
                <a:cs typeface="Trebuchet MS"/>
              </a:rPr>
              <a:t>положении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60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35" dirty="0">
                <a:latin typeface="Trebuchet MS"/>
                <a:cs typeface="Trebuchet MS"/>
              </a:rPr>
              <a:t>об</a:t>
            </a:r>
            <a:r>
              <a:rPr sz="1900" spc="-145" dirty="0">
                <a:latin typeface="Trebuchet MS"/>
                <a:cs typeface="Trebuchet MS"/>
              </a:rPr>
              <a:t> </a:t>
            </a:r>
            <a:r>
              <a:rPr sz="1900" spc="-60" dirty="0">
                <a:latin typeface="Trebuchet MS"/>
                <a:cs typeface="Trebuchet MS"/>
              </a:rPr>
              <a:t>образовании</a:t>
            </a:r>
            <a:r>
              <a:rPr sz="1900" spc="-125" dirty="0">
                <a:latin typeface="Trebuchet MS"/>
                <a:cs typeface="Trebuchet MS"/>
              </a:rPr>
              <a:t> </a:t>
            </a:r>
            <a:r>
              <a:rPr sz="1900" spc="-100" dirty="0">
                <a:latin typeface="Trebuchet MS"/>
                <a:cs typeface="Trebuchet MS"/>
              </a:rPr>
              <a:t>жителей</a:t>
            </a:r>
            <a:r>
              <a:rPr sz="1900" spc="-125" dirty="0">
                <a:latin typeface="Trebuchet MS"/>
                <a:cs typeface="Trebuchet MS"/>
              </a:rPr>
              <a:t> </a:t>
            </a:r>
            <a:r>
              <a:rPr sz="1900" spc="-85" dirty="0">
                <a:latin typeface="Trebuchet MS"/>
                <a:cs typeface="Trebuchet MS"/>
              </a:rPr>
              <a:t>страны</a:t>
            </a:r>
            <a:r>
              <a:rPr sz="1900" spc="-145" dirty="0">
                <a:latin typeface="Trebuchet MS"/>
                <a:cs typeface="Trebuchet MS"/>
              </a:rPr>
              <a:t> </a:t>
            </a:r>
            <a:r>
              <a:rPr sz="1900" spc="-65" dirty="0">
                <a:latin typeface="Trebuchet MS"/>
                <a:cs typeface="Trebuchet MS"/>
              </a:rPr>
              <a:t>и</a:t>
            </a:r>
            <a:r>
              <a:rPr sz="1900" spc="-150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каждого</a:t>
            </a:r>
            <a:r>
              <a:rPr sz="1900" spc="-125" dirty="0">
                <a:latin typeface="Trebuchet MS"/>
                <a:cs typeface="Trebuchet MS"/>
              </a:rPr>
              <a:t> </a:t>
            </a:r>
            <a:r>
              <a:rPr sz="1900" spc="-95" dirty="0">
                <a:latin typeface="Trebuchet MS"/>
                <a:cs typeface="Trebuchet MS"/>
              </a:rPr>
              <a:t>ее</a:t>
            </a:r>
            <a:r>
              <a:rPr sz="1900" spc="-135" dirty="0">
                <a:latin typeface="Trebuchet MS"/>
                <a:cs typeface="Trebuchet MS"/>
              </a:rPr>
              <a:t> </a:t>
            </a:r>
            <a:r>
              <a:rPr sz="1900" spc="-80" dirty="0">
                <a:latin typeface="Trebuchet MS"/>
                <a:cs typeface="Trebuchet MS"/>
              </a:rPr>
              <a:t>региона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75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35" dirty="0">
                <a:latin typeface="Trebuchet MS"/>
                <a:cs typeface="Trebuchet MS"/>
              </a:rPr>
              <a:t>об </a:t>
            </a:r>
            <a:r>
              <a:rPr sz="1900" spc="-80" dirty="0">
                <a:latin typeface="Trebuchet MS"/>
                <a:cs typeface="Trebuchet MS"/>
              </a:rPr>
              <a:t>экономической </a:t>
            </a:r>
            <a:r>
              <a:rPr sz="1900" spc="-90" dirty="0">
                <a:latin typeface="Trebuchet MS"/>
                <a:cs typeface="Trebuchet MS"/>
              </a:rPr>
              <a:t>активности</a:t>
            </a:r>
            <a:r>
              <a:rPr sz="1900" spc="-254" dirty="0">
                <a:latin typeface="Trebuchet MS"/>
                <a:cs typeface="Trebuchet MS"/>
              </a:rPr>
              <a:t> </a:t>
            </a:r>
            <a:r>
              <a:rPr sz="1900" spc="-95" dirty="0">
                <a:latin typeface="Trebuchet MS"/>
                <a:cs typeface="Trebuchet MS"/>
              </a:rPr>
              <a:t>населения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80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25" dirty="0">
                <a:latin typeface="Trebuchet MS"/>
                <a:cs typeface="Trebuchet MS"/>
              </a:rPr>
              <a:t>о </a:t>
            </a:r>
            <a:r>
              <a:rPr sz="1900" spc="-85" dirty="0">
                <a:latin typeface="Trebuchet MS"/>
                <a:cs typeface="Trebuchet MS"/>
              </a:rPr>
              <a:t>лицах </a:t>
            </a:r>
            <a:r>
              <a:rPr sz="1900" spc="-90" dirty="0">
                <a:latin typeface="Trebuchet MS"/>
                <a:cs typeface="Trebuchet MS"/>
              </a:rPr>
              <a:t>занятых </a:t>
            </a:r>
            <a:r>
              <a:rPr sz="1900" spc="-65" dirty="0">
                <a:latin typeface="Trebuchet MS"/>
                <a:cs typeface="Trebuchet MS"/>
              </a:rPr>
              <a:t>и </a:t>
            </a:r>
            <a:r>
              <a:rPr sz="1900" spc="-80" dirty="0">
                <a:latin typeface="Trebuchet MS"/>
                <a:cs typeface="Trebuchet MS"/>
              </a:rPr>
              <a:t>ищущих</a:t>
            </a:r>
            <a:r>
              <a:rPr sz="1900" spc="-440" dirty="0">
                <a:latin typeface="Trebuchet MS"/>
                <a:cs typeface="Trebuchet MS"/>
              </a:rPr>
              <a:t> </a:t>
            </a:r>
            <a:r>
              <a:rPr sz="1900" spc="-75" dirty="0">
                <a:latin typeface="Trebuchet MS"/>
                <a:cs typeface="Trebuchet MS"/>
              </a:rPr>
              <a:t>работу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60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35" dirty="0">
                <a:latin typeface="Trebuchet MS"/>
                <a:cs typeface="Trebuchet MS"/>
              </a:rPr>
              <a:t>об </a:t>
            </a:r>
            <a:r>
              <a:rPr sz="1900" spc="-120" dirty="0">
                <a:latin typeface="Trebuchet MS"/>
                <a:cs typeface="Trebuchet MS"/>
              </a:rPr>
              <a:t>статусе </a:t>
            </a:r>
            <a:r>
              <a:rPr sz="1900" spc="-75" dirty="0">
                <a:latin typeface="Trebuchet MS"/>
                <a:cs typeface="Trebuchet MS"/>
              </a:rPr>
              <a:t>в</a:t>
            </a:r>
            <a:r>
              <a:rPr sz="1900" spc="-280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занятости</a:t>
            </a:r>
            <a:endParaRPr sz="19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575"/>
              </a:spcBef>
              <a:buFont typeface="Arial"/>
              <a:buChar char="-"/>
              <a:tabLst>
                <a:tab pos="185420" algn="l"/>
              </a:tabLst>
            </a:pPr>
            <a:r>
              <a:rPr sz="1900" spc="-25" dirty="0">
                <a:latin typeface="Trebuchet MS"/>
                <a:cs typeface="Trebuchet MS"/>
              </a:rPr>
              <a:t>о </a:t>
            </a:r>
            <a:r>
              <a:rPr sz="1900" spc="-85" dirty="0">
                <a:latin typeface="Trebuchet MS"/>
                <a:cs typeface="Trebuchet MS"/>
              </a:rPr>
              <a:t>распространенности различных </a:t>
            </a:r>
            <a:r>
              <a:rPr sz="1900" spc="-90" dirty="0">
                <a:latin typeface="Trebuchet MS"/>
                <a:cs typeface="Trebuchet MS"/>
              </a:rPr>
              <a:t>источников </a:t>
            </a:r>
            <a:r>
              <a:rPr sz="1900" spc="-110" dirty="0">
                <a:latin typeface="Trebuchet MS"/>
                <a:cs typeface="Trebuchet MS"/>
              </a:rPr>
              <a:t>средств</a:t>
            </a:r>
            <a:r>
              <a:rPr sz="1900" spc="-295" dirty="0">
                <a:latin typeface="Trebuchet MS"/>
                <a:cs typeface="Trebuchet MS"/>
              </a:rPr>
              <a:t> </a:t>
            </a:r>
            <a:r>
              <a:rPr sz="1900" spc="-100" dirty="0">
                <a:latin typeface="Trebuchet MS"/>
                <a:cs typeface="Trebuchet MS"/>
              </a:rPr>
              <a:t>существования.</a:t>
            </a:r>
            <a:endParaRPr sz="1900">
              <a:latin typeface="Trebuchet MS"/>
              <a:cs typeface="Trebuchet MS"/>
            </a:endParaRPr>
          </a:p>
          <a:p>
            <a:pPr marL="12700" marR="227329">
              <a:lnSpc>
                <a:spcPts val="2050"/>
              </a:lnSpc>
              <a:spcBef>
                <a:spcPts val="840"/>
              </a:spcBef>
            </a:pPr>
            <a:r>
              <a:rPr sz="1900" spc="-80" dirty="0">
                <a:latin typeface="Trebuchet MS"/>
                <a:cs typeface="Trebuchet MS"/>
              </a:rPr>
              <a:t>Переписи </a:t>
            </a:r>
            <a:r>
              <a:rPr sz="1900" spc="-105" dirty="0">
                <a:latin typeface="Trebuchet MS"/>
                <a:cs typeface="Trebuchet MS"/>
              </a:rPr>
              <a:t>населения, </a:t>
            </a:r>
            <a:r>
              <a:rPr sz="1900" spc="-100" dirty="0">
                <a:latin typeface="Trebuchet MS"/>
                <a:cs typeface="Trebuchet MS"/>
              </a:rPr>
              <a:t>как </a:t>
            </a:r>
            <a:r>
              <a:rPr sz="1900" spc="-90" dirty="0">
                <a:latin typeface="Trebuchet MS"/>
                <a:cs typeface="Trebuchet MS"/>
              </a:rPr>
              <a:t>правило, </a:t>
            </a:r>
            <a:r>
              <a:rPr sz="1900" spc="-85" dirty="0">
                <a:latin typeface="Trebuchet MS"/>
                <a:cs typeface="Trebuchet MS"/>
              </a:rPr>
              <a:t>проводятся </a:t>
            </a:r>
            <a:r>
              <a:rPr sz="1900" spc="-80" dirty="0">
                <a:latin typeface="Trebuchet MS"/>
                <a:cs typeface="Trebuchet MS"/>
              </a:rPr>
              <a:t>совместно </a:t>
            </a:r>
            <a:r>
              <a:rPr sz="1900" spc="-145" dirty="0">
                <a:latin typeface="Trebuchet MS"/>
                <a:cs typeface="Trebuchet MS"/>
              </a:rPr>
              <a:t>с</a:t>
            </a:r>
            <a:r>
              <a:rPr sz="1900" spc="-355" dirty="0">
                <a:latin typeface="Trebuchet MS"/>
                <a:cs typeface="Trebuchet MS"/>
              </a:rPr>
              <a:t> </a:t>
            </a:r>
            <a:r>
              <a:rPr sz="1900" b="1" spc="-345" dirty="0">
                <a:latin typeface="Verdana"/>
                <a:cs typeface="Verdana"/>
              </a:rPr>
              <a:t>переписью  </a:t>
            </a:r>
            <a:r>
              <a:rPr sz="1900" b="1" spc="-355" dirty="0">
                <a:latin typeface="Verdana"/>
                <a:cs typeface="Verdana"/>
              </a:rPr>
              <a:t>жилищного </a:t>
            </a:r>
            <a:r>
              <a:rPr sz="1900" b="1" spc="-330" dirty="0">
                <a:latin typeface="Verdana"/>
                <a:cs typeface="Verdana"/>
              </a:rPr>
              <a:t>фонда</a:t>
            </a:r>
            <a:r>
              <a:rPr sz="1900" spc="-330" dirty="0">
                <a:latin typeface="Trebuchet MS"/>
                <a:cs typeface="Trebuchet MS"/>
              </a:rPr>
              <a:t>, </a:t>
            </a:r>
            <a:r>
              <a:rPr sz="1900" spc="-90" dirty="0">
                <a:latin typeface="Trebuchet MS"/>
                <a:cs typeface="Trebuchet MS"/>
              </a:rPr>
              <a:t>поскольку </a:t>
            </a:r>
            <a:r>
              <a:rPr sz="1900" spc="-85" dirty="0">
                <a:latin typeface="Trebuchet MS"/>
                <a:cs typeface="Trebuchet MS"/>
              </a:rPr>
              <a:t>для комплексного </a:t>
            </a:r>
            <a:r>
              <a:rPr sz="1900" spc="-70" dirty="0">
                <a:latin typeface="Trebuchet MS"/>
                <a:cs typeface="Trebuchet MS"/>
              </a:rPr>
              <a:t>анализа</a:t>
            </a:r>
            <a:r>
              <a:rPr sz="1900" spc="-395" dirty="0">
                <a:latin typeface="Trebuchet MS"/>
                <a:cs typeface="Trebuchet MS"/>
              </a:rPr>
              <a:t> </a:t>
            </a:r>
            <a:r>
              <a:rPr sz="1900" spc="-65" dirty="0">
                <a:latin typeface="Trebuchet MS"/>
                <a:cs typeface="Trebuchet MS"/>
              </a:rPr>
              <a:t>важно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727" y="4000500"/>
            <a:ext cx="8281670" cy="0"/>
          </a:xfrm>
          <a:custGeom>
            <a:avLst/>
            <a:gdLst/>
            <a:ahLst/>
            <a:cxnLst/>
            <a:rect l="l" t="t" r="r" b="b"/>
            <a:pathLst>
              <a:path w="8281670">
                <a:moveTo>
                  <a:pt x="0" y="0"/>
                </a:moveTo>
                <a:lnTo>
                  <a:pt x="8281416" y="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0727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8260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47316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74848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02379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31435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58967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88023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15556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44611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2143" y="4000500"/>
            <a:ext cx="0" cy="45720"/>
          </a:xfrm>
          <a:custGeom>
            <a:avLst/>
            <a:gdLst/>
            <a:ahLst/>
            <a:cxnLst/>
            <a:rect l="l" t="t" r="r" b="b"/>
            <a:pathLst>
              <a:path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8A8A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4494" y="1325117"/>
            <a:ext cx="7454265" cy="2392680"/>
          </a:xfrm>
          <a:custGeom>
            <a:avLst/>
            <a:gdLst/>
            <a:ahLst/>
            <a:cxnLst/>
            <a:rect l="l" t="t" r="r" b="b"/>
            <a:pathLst>
              <a:path w="7454265" h="2392679">
                <a:moveTo>
                  <a:pt x="0" y="2392679"/>
                </a:moveTo>
                <a:lnTo>
                  <a:pt x="827532" y="2247899"/>
                </a:lnTo>
                <a:lnTo>
                  <a:pt x="1656588" y="2051303"/>
                </a:lnTo>
                <a:lnTo>
                  <a:pt x="2484120" y="1792223"/>
                </a:lnTo>
                <a:lnTo>
                  <a:pt x="3313176" y="1420367"/>
                </a:lnTo>
                <a:lnTo>
                  <a:pt x="4140708" y="1168907"/>
                </a:lnTo>
                <a:lnTo>
                  <a:pt x="4969764" y="854963"/>
                </a:lnTo>
                <a:lnTo>
                  <a:pt x="5797296" y="612647"/>
                </a:lnTo>
                <a:lnTo>
                  <a:pt x="6624828" y="382523"/>
                </a:lnTo>
                <a:lnTo>
                  <a:pt x="7453883" y="0"/>
                </a:lnTo>
              </a:path>
            </a:pathLst>
          </a:custGeom>
          <a:ln w="2286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2209" y="37041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8" y="20104"/>
                </a:lnTo>
                <a:lnTo>
                  <a:pt x="25908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2209" y="37041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12953"/>
                </a:moveTo>
                <a:lnTo>
                  <a:pt x="25908" y="20104"/>
                </a:lnTo>
                <a:lnTo>
                  <a:pt x="20104" y="25907"/>
                </a:lnTo>
                <a:lnTo>
                  <a:pt x="12954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4" y="0"/>
                </a:lnTo>
                <a:lnTo>
                  <a:pt x="20104" y="0"/>
                </a:lnTo>
                <a:lnTo>
                  <a:pt x="25908" y="5803"/>
                </a:lnTo>
                <a:lnTo>
                  <a:pt x="25908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21269" y="35593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21269" y="35593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12953"/>
                </a:moveTo>
                <a:lnTo>
                  <a:pt x="25907" y="20104"/>
                </a:lnTo>
                <a:lnTo>
                  <a:pt x="20104" y="25907"/>
                </a:lnTo>
                <a:lnTo>
                  <a:pt x="12953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3" y="0"/>
                </a:lnTo>
                <a:lnTo>
                  <a:pt x="20104" y="0"/>
                </a:lnTo>
                <a:lnTo>
                  <a:pt x="25907" y="5803"/>
                </a:lnTo>
                <a:lnTo>
                  <a:pt x="25907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8801" y="33642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8801" y="33642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12953"/>
                </a:moveTo>
                <a:lnTo>
                  <a:pt x="25907" y="20104"/>
                </a:lnTo>
                <a:lnTo>
                  <a:pt x="20104" y="25907"/>
                </a:lnTo>
                <a:lnTo>
                  <a:pt x="12953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3" y="0"/>
                </a:lnTo>
                <a:lnTo>
                  <a:pt x="20104" y="0"/>
                </a:lnTo>
                <a:lnTo>
                  <a:pt x="25907" y="5803"/>
                </a:lnTo>
                <a:lnTo>
                  <a:pt x="25907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77856" y="31036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8" y="20104"/>
                </a:lnTo>
                <a:lnTo>
                  <a:pt x="25908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77856" y="31036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12953"/>
                </a:moveTo>
                <a:lnTo>
                  <a:pt x="25908" y="20104"/>
                </a:lnTo>
                <a:lnTo>
                  <a:pt x="20104" y="25907"/>
                </a:lnTo>
                <a:lnTo>
                  <a:pt x="12954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4" y="0"/>
                </a:lnTo>
                <a:lnTo>
                  <a:pt x="20104" y="0"/>
                </a:lnTo>
                <a:lnTo>
                  <a:pt x="25908" y="5803"/>
                </a:lnTo>
                <a:lnTo>
                  <a:pt x="25908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5389" y="273333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8" y="20104"/>
                </a:lnTo>
                <a:lnTo>
                  <a:pt x="25908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05389" y="273333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12953"/>
                </a:moveTo>
                <a:lnTo>
                  <a:pt x="25908" y="20104"/>
                </a:lnTo>
                <a:lnTo>
                  <a:pt x="20104" y="25907"/>
                </a:lnTo>
                <a:lnTo>
                  <a:pt x="12954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4" y="0"/>
                </a:lnTo>
                <a:lnTo>
                  <a:pt x="20104" y="0"/>
                </a:lnTo>
                <a:lnTo>
                  <a:pt x="25908" y="5803"/>
                </a:lnTo>
                <a:lnTo>
                  <a:pt x="25908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34445" y="248187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8" y="20104"/>
                </a:lnTo>
                <a:lnTo>
                  <a:pt x="25908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34445" y="248187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12953"/>
                </a:moveTo>
                <a:lnTo>
                  <a:pt x="25908" y="20104"/>
                </a:lnTo>
                <a:lnTo>
                  <a:pt x="20104" y="25907"/>
                </a:lnTo>
                <a:lnTo>
                  <a:pt x="12954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4" y="0"/>
                </a:lnTo>
                <a:lnTo>
                  <a:pt x="20104" y="0"/>
                </a:lnTo>
                <a:lnTo>
                  <a:pt x="25908" y="5803"/>
                </a:lnTo>
                <a:lnTo>
                  <a:pt x="25908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61977" y="216640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8" y="20104"/>
                </a:lnTo>
                <a:lnTo>
                  <a:pt x="25908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61977" y="216640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12953"/>
                </a:moveTo>
                <a:lnTo>
                  <a:pt x="25908" y="20104"/>
                </a:lnTo>
                <a:lnTo>
                  <a:pt x="20104" y="25907"/>
                </a:lnTo>
                <a:lnTo>
                  <a:pt x="12954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4" y="0"/>
                </a:lnTo>
                <a:lnTo>
                  <a:pt x="20104" y="0"/>
                </a:lnTo>
                <a:lnTo>
                  <a:pt x="25908" y="5803"/>
                </a:lnTo>
                <a:lnTo>
                  <a:pt x="25908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91033" y="192561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91033" y="1925612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12953"/>
                </a:moveTo>
                <a:lnTo>
                  <a:pt x="25907" y="20104"/>
                </a:lnTo>
                <a:lnTo>
                  <a:pt x="20104" y="25907"/>
                </a:lnTo>
                <a:lnTo>
                  <a:pt x="12953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3" y="0"/>
                </a:lnTo>
                <a:lnTo>
                  <a:pt x="20104" y="0"/>
                </a:lnTo>
                <a:lnTo>
                  <a:pt x="25907" y="5803"/>
                </a:lnTo>
                <a:lnTo>
                  <a:pt x="25907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18565" y="16939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18565" y="16939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12953"/>
                </a:moveTo>
                <a:lnTo>
                  <a:pt x="25907" y="20104"/>
                </a:lnTo>
                <a:lnTo>
                  <a:pt x="20104" y="25907"/>
                </a:lnTo>
                <a:lnTo>
                  <a:pt x="12953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3" y="0"/>
                </a:lnTo>
                <a:lnTo>
                  <a:pt x="20104" y="0"/>
                </a:lnTo>
                <a:lnTo>
                  <a:pt x="25907" y="5803"/>
                </a:lnTo>
                <a:lnTo>
                  <a:pt x="25907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46096" y="13114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20104" y="0"/>
                </a:moveTo>
                <a:lnTo>
                  <a:pt x="5803" y="0"/>
                </a:lnTo>
                <a:lnTo>
                  <a:pt x="0" y="5803"/>
                </a:lnTo>
                <a:lnTo>
                  <a:pt x="0" y="20104"/>
                </a:lnTo>
                <a:lnTo>
                  <a:pt x="5803" y="25907"/>
                </a:lnTo>
                <a:lnTo>
                  <a:pt x="20104" y="25907"/>
                </a:lnTo>
                <a:lnTo>
                  <a:pt x="25907" y="20104"/>
                </a:lnTo>
                <a:lnTo>
                  <a:pt x="25907" y="5803"/>
                </a:lnTo>
                <a:lnTo>
                  <a:pt x="201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346096" y="13114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25907" y="12953"/>
                </a:moveTo>
                <a:lnTo>
                  <a:pt x="25907" y="20104"/>
                </a:lnTo>
                <a:lnTo>
                  <a:pt x="20104" y="25907"/>
                </a:lnTo>
                <a:lnTo>
                  <a:pt x="12953" y="25907"/>
                </a:lnTo>
                <a:lnTo>
                  <a:pt x="5803" y="25907"/>
                </a:lnTo>
                <a:lnTo>
                  <a:pt x="0" y="20104"/>
                </a:lnTo>
                <a:lnTo>
                  <a:pt x="0" y="12953"/>
                </a:lnTo>
                <a:lnTo>
                  <a:pt x="0" y="5803"/>
                </a:lnTo>
                <a:lnTo>
                  <a:pt x="5803" y="0"/>
                </a:lnTo>
                <a:lnTo>
                  <a:pt x="12953" y="0"/>
                </a:lnTo>
                <a:lnTo>
                  <a:pt x="20104" y="0"/>
                </a:lnTo>
                <a:lnTo>
                  <a:pt x="25907" y="5803"/>
                </a:lnTo>
                <a:lnTo>
                  <a:pt x="25907" y="12953"/>
                </a:lnTo>
                <a:close/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19585" y="2157615"/>
            <a:ext cx="4566920" cy="1500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40"/>
              </a:spcBef>
            </a:pPr>
            <a:r>
              <a:rPr sz="1200" b="1" dirty="0">
                <a:latin typeface="Times New Roman"/>
                <a:cs typeface="Times New Roman"/>
              </a:rPr>
              <a:t>3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522,8</a:t>
            </a:r>
            <a:endParaRPr sz="1200">
              <a:latin typeface="Times New Roman"/>
              <a:cs typeface="Times New Roman"/>
            </a:endParaRPr>
          </a:p>
          <a:p>
            <a:pPr marR="833119" algn="r">
              <a:lnSpc>
                <a:spcPct val="100000"/>
              </a:lnSpc>
              <a:spcBef>
                <a:spcPts val="545"/>
              </a:spcBef>
            </a:pP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934,1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771525"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066,1</a:t>
            </a:r>
            <a:endParaRPr sz="1200">
              <a:latin typeface="Times New Roman"/>
              <a:cs typeface="Times New Roman"/>
            </a:endParaRPr>
          </a:p>
          <a:p>
            <a:pPr marR="876300" algn="ctr">
              <a:lnSpc>
                <a:spcPct val="100000"/>
              </a:lnSpc>
              <a:spcBef>
                <a:spcPts val="605"/>
              </a:spcBef>
            </a:pPr>
            <a:r>
              <a:rPr sz="1200" b="1" dirty="0">
                <a:latin typeface="Times New Roman"/>
                <a:cs typeface="Times New Roman"/>
              </a:rPr>
              <a:t>1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458,5</a:t>
            </a:r>
            <a:endParaRPr sz="1200">
              <a:latin typeface="Times New Roman"/>
              <a:cs typeface="Times New Roman"/>
            </a:endParaRPr>
          </a:p>
          <a:p>
            <a:pPr marL="784225">
              <a:lnSpc>
                <a:spcPts val="129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001,7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90"/>
              </a:lnSpc>
            </a:pPr>
            <a:r>
              <a:rPr sz="1200" b="1" dirty="0">
                <a:latin typeface="Times New Roman"/>
                <a:cs typeface="Times New Roman"/>
              </a:rPr>
              <a:t>663,0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88330" y="1439506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5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362,8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33740" y="976414"/>
            <a:ext cx="482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6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256,7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9970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18</a:t>
            </a:r>
            <a:r>
              <a:rPr sz="1200" b="1" spc="-15" dirty="0">
                <a:latin typeface="Times New Roman"/>
                <a:cs typeface="Times New Roman"/>
              </a:rPr>
              <a:t>9</a:t>
            </a:r>
            <a:r>
              <a:rPr sz="1200" b="1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68112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96253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3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24395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5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52537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7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80678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7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08820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8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36961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19</a:t>
            </a:r>
            <a:r>
              <a:rPr sz="1200" b="1" spc="-15" dirty="0">
                <a:latin typeface="Times New Roman"/>
                <a:cs typeface="Times New Roman"/>
              </a:rPr>
              <a:t>9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365103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20</a:t>
            </a:r>
            <a:r>
              <a:rPr sz="1200" b="1" spc="-15" dirty="0">
                <a:latin typeface="Times New Roman"/>
                <a:cs typeface="Times New Roman"/>
              </a:rPr>
              <a:t>0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93244" y="4061548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20</a:t>
            </a:r>
            <a:r>
              <a:rPr sz="1200" b="1" spc="-15" dirty="0">
                <a:latin typeface="Times New Roman"/>
                <a:cs typeface="Times New Roman"/>
              </a:rPr>
              <a:t>1</a:t>
            </a:r>
            <a:r>
              <a:rPr sz="1200" b="1" dirty="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96240" y="188976"/>
            <a:ext cx="719328" cy="719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20702" y="5436403"/>
            <a:ext cx="79832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Times New Roman"/>
                <a:cs typeface="Times New Roman"/>
              </a:rPr>
              <a:t>Численность </a:t>
            </a:r>
            <a:r>
              <a:rPr sz="2800" b="1" spc="-5" dirty="0">
                <a:latin typeface="Times New Roman"/>
                <a:cs typeface="Times New Roman"/>
              </a:rPr>
              <a:t>населения </a:t>
            </a:r>
            <a:r>
              <a:rPr sz="2800" b="1" spc="-10" dirty="0">
                <a:latin typeface="Times New Roman"/>
                <a:cs typeface="Times New Roman"/>
              </a:rPr>
              <a:t>Кыргызской </a:t>
            </a:r>
            <a:r>
              <a:rPr sz="2800" b="1" spc="-20" dirty="0">
                <a:latin typeface="Times New Roman"/>
                <a:cs typeface="Times New Roman"/>
              </a:rPr>
              <a:t>Республики  </a:t>
            </a:r>
            <a:r>
              <a:rPr sz="2800" b="1" spc="-5" dirty="0">
                <a:latin typeface="Times New Roman"/>
                <a:cs typeface="Times New Roman"/>
              </a:rPr>
              <a:t>в </a:t>
            </a:r>
            <a:r>
              <a:rPr sz="2800" b="1" spc="-55" dirty="0">
                <a:latin typeface="Times New Roman"/>
                <a:cs typeface="Times New Roman"/>
              </a:rPr>
              <a:t>2018г. </a:t>
            </a:r>
            <a:r>
              <a:rPr sz="2800" b="1" spc="-10" dirty="0">
                <a:latin typeface="Times New Roman"/>
                <a:cs typeface="Times New Roman"/>
              </a:rPr>
              <a:t>По </a:t>
            </a:r>
            <a:r>
              <a:rPr sz="2800" b="1" spc="-5" dirty="0">
                <a:latin typeface="Times New Roman"/>
                <a:cs typeface="Times New Roman"/>
              </a:rPr>
              <a:t>сравнению с </a:t>
            </a:r>
            <a:r>
              <a:rPr sz="2800" b="1" spc="-55" dirty="0">
                <a:latin typeface="Times New Roman"/>
                <a:cs typeface="Times New Roman"/>
              </a:rPr>
              <a:t>1897г. </a:t>
            </a:r>
            <a:r>
              <a:rPr sz="2800" b="1" spc="-5" dirty="0">
                <a:latin typeface="Times New Roman"/>
                <a:cs typeface="Times New Roman"/>
              </a:rPr>
              <a:t>возросла 9 </a:t>
            </a:r>
            <a:r>
              <a:rPr sz="2800" b="1" dirty="0">
                <a:latin typeface="Times New Roman"/>
                <a:cs typeface="Times New Roman"/>
              </a:rPr>
              <a:t>раз,</a:t>
            </a:r>
            <a:r>
              <a:rPr sz="2800" b="1" spc="1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по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0702" y="6290045"/>
            <a:ext cx="4474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0535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сравнению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с	</a:t>
            </a:r>
            <a:r>
              <a:rPr sz="2800" b="1" dirty="0">
                <a:latin typeface="Times New Roman"/>
                <a:cs typeface="Times New Roman"/>
              </a:rPr>
              <a:t>1926 </a:t>
            </a:r>
            <a:r>
              <a:rPr sz="2800" b="1" spc="-160" dirty="0">
                <a:latin typeface="Times New Roman"/>
                <a:cs typeface="Times New Roman"/>
              </a:rPr>
              <a:t>г. </a:t>
            </a:r>
            <a:r>
              <a:rPr sz="2800" b="1" spc="-5" dirty="0">
                <a:latin typeface="Times New Roman"/>
                <a:cs typeface="Times New Roman"/>
              </a:rPr>
              <a:t>в 6</a:t>
            </a:r>
            <a:r>
              <a:rPr sz="2800" b="1" spc="8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раз.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159949" y="4411979"/>
            <a:ext cx="865189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48000" y="4479035"/>
            <a:ext cx="723900" cy="665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32859" y="4507991"/>
            <a:ext cx="798576" cy="6659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18303" y="4523232"/>
            <a:ext cx="678179" cy="6644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12308" y="4523232"/>
            <a:ext cx="719327" cy="72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42888" y="4488179"/>
            <a:ext cx="762000" cy="7360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33843" y="4462271"/>
            <a:ext cx="826007" cy="7772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8345678" y="6454584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8A8A8A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title"/>
          </p:nvPr>
        </p:nvSpPr>
        <p:spPr>
          <a:xfrm>
            <a:off x="2348018" y="340690"/>
            <a:ext cx="490728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0665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Численность </a:t>
            </a:r>
            <a:r>
              <a:rPr sz="3200" b="1" spc="5" dirty="0">
                <a:solidFill>
                  <a:srgbClr val="000000"/>
                </a:solidFill>
                <a:latin typeface="Times New Roman"/>
                <a:cs typeface="Times New Roman"/>
              </a:rPr>
              <a:t>населения  </a:t>
            </a:r>
            <a:r>
              <a:rPr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3200" b="1" spc="-5" dirty="0">
                <a:solidFill>
                  <a:srgbClr val="000000"/>
                </a:solidFill>
                <a:latin typeface="Times New Roman"/>
                <a:cs typeface="Times New Roman"/>
              </a:rPr>
              <a:t>Кыргызской</a:t>
            </a:r>
            <a:r>
              <a:rPr sz="3200" b="1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000000"/>
                </a:solidFill>
                <a:latin typeface="Times New Roman"/>
                <a:cs typeface="Times New Roman"/>
              </a:rPr>
              <a:t>Республике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95559" y="1246539"/>
            <a:ext cx="2947670" cy="874394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2000" b="1" spc="-10" dirty="0">
                <a:latin typeface="Times New Roman"/>
                <a:cs typeface="Times New Roman"/>
              </a:rPr>
              <a:t>(тыс.человек)</a:t>
            </a:r>
            <a:endParaRPr sz="2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350"/>
              </a:spcBef>
            </a:pPr>
            <a:r>
              <a:rPr sz="1200" b="1" dirty="0">
                <a:latin typeface="Times New Roman"/>
                <a:cs typeface="Times New Roman"/>
              </a:rPr>
              <a:t>4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822,9</a:t>
            </a:r>
            <a:endParaRPr sz="1200">
              <a:latin typeface="Times New Roman"/>
              <a:cs typeface="Times New Roman"/>
            </a:endParaRPr>
          </a:p>
          <a:p>
            <a:pPr marL="1649095">
              <a:lnSpc>
                <a:spcPct val="100000"/>
              </a:lnSpc>
              <a:spcBef>
                <a:spcPts val="465"/>
              </a:spcBef>
            </a:pPr>
            <a:r>
              <a:rPr sz="1200" b="1" dirty="0">
                <a:latin typeface="Times New Roman"/>
                <a:cs typeface="Times New Roman"/>
              </a:rPr>
              <a:t>4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257,7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75303" y="1260347"/>
            <a:ext cx="5199888" cy="414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10940" y="1617014"/>
            <a:ext cx="4863071" cy="1553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32632" y="1217675"/>
            <a:ext cx="5184775" cy="399415"/>
          </a:xfrm>
          <a:prstGeom prst="rect">
            <a:avLst/>
          </a:prstGeom>
          <a:solidFill>
            <a:srgbClr val="E2F0D9"/>
          </a:solidFill>
          <a:ln w="12192">
            <a:solidFill>
              <a:srgbClr val="0070C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290"/>
              </a:spcBef>
            </a:pPr>
            <a:r>
              <a:rPr sz="2000" dirty="0">
                <a:latin typeface="Times New Roman"/>
                <a:cs typeface="Times New Roman"/>
              </a:rPr>
              <a:t>По </a:t>
            </a:r>
            <a:r>
              <a:rPr sz="2000" spc="-5" dirty="0">
                <a:latin typeface="Times New Roman"/>
                <a:cs typeface="Times New Roman"/>
              </a:rPr>
              <a:t>состоянию на </a:t>
            </a:r>
            <a:r>
              <a:rPr sz="2000" dirty="0">
                <a:latin typeface="Times New Roman"/>
                <a:cs typeface="Times New Roman"/>
              </a:rPr>
              <a:t>00 часов 23 </a:t>
            </a:r>
            <a:r>
              <a:rPr sz="2000" spc="-5" dirty="0">
                <a:latin typeface="Times New Roman"/>
                <a:cs typeface="Times New Roman"/>
              </a:rPr>
              <a:t>марта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2020г.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52244" y="42671"/>
            <a:ext cx="6345935" cy="733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53639" y="438912"/>
            <a:ext cx="5268468" cy="7330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45207" y="114084"/>
            <a:ext cx="586295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3715" marR="5080" indent="-501650">
              <a:lnSpc>
                <a:spcPct val="100000"/>
              </a:lnSpc>
              <a:spcBef>
                <a:spcPts val="100"/>
              </a:spcBef>
            </a:pPr>
            <a:r>
              <a:rPr sz="2600" spc="-105" dirty="0">
                <a:solidFill>
                  <a:srgbClr val="0070C0"/>
                </a:solidFill>
              </a:rPr>
              <a:t>Перепись </a:t>
            </a:r>
            <a:r>
              <a:rPr sz="2600" spc="-120" dirty="0">
                <a:solidFill>
                  <a:srgbClr val="0070C0"/>
                </a:solidFill>
              </a:rPr>
              <a:t>населения </a:t>
            </a:r>
            <a:r>
              <a:rPr sz="2600" spc="-80" dirty="0">
                <a:solidFill>
                  <a:srgbClr val="0070C0"/>
                </a:solidFill>
              </a:rPr>
              <a:t>и </a:t>
            </a:r>
            <a:r>
              <a:rPr sz="2600" spc="-95" dirty="0">
                <a:solidFill>
                  <a:srgbClr val="0070C0"/>
                </a:solidFill>
              </a:rPr>
              <a:t>жилищного</a:t>
            </a:r>
            <a:r>
              <a:rPr sz="2600" spc="-590" dirty="0">
                <a:solidFill>
                  <a:srgbClr val="0070C0"/>
                </a:solidFill>
              </a:rPr>
              <a:t> </a:t>
            </a:r>
            <a:r>
              <a:rPr sz="2600" spc="-130" dirty="0">
                <a:solidFill>
                  <a:srgbClr val="0070C0"/>
                </a:solidFill>
              </a:rPr>
              <a:t>фонда  </a:t>
            </a:r>
            <a:r>
              <a:rPr sz="2600" spc="-114" dirty="0">
                <a:solidFill>
                  <a:srgbClr val="0070C0"/>
                </a:solidFill>
              </a:rPr>
              <a:t>Кыргызской </a:t>
            </a:r>
            <a:r>
              <a:rPr sz="2600" spc="-120" dirty="0">
                <a:solidFill>
                  <a:srgbClr val="0070C0"/>
                </a:solidFill>
              </a:rPr>
              <a:t>Республики </a:t>
            </a:r>
            <a:r>
              <a:rPr sz="2600" spc="-45" dirty="0">
                <a:solidFill>
                  <a:srgbClr val="0070C0"/>
                </a:solidFill>
              </a:rPr>
              <a:t>2020</a:t>
            </a:r>
            <a:r>
              <a:rPr sz="2600" spc="-480" dirty="0">
                <a:solidFill>
                  <a:srgbClr val="0070C0"/>
                </a:solidFill>
              </a:rPr>
              <a:t> </a:t>
            </a:r>
            <a:r>
              <a:rPr sz="2600" spc="-130" dirty="0">
                <a:solidFill>
                  <a:srgbClr val="0070C0"/>
                </a:solidFill>
              </a:rPr>
              <a:t>года</a:t>
            </a:r>
            <a:endParaRPr sz="2600"/>
          </a:p>
        </p:txBody>
      </p:sp>
      <p:sp>
        <p:nvSpPr>
          <p:cNvPr id="8" name="object 8"/>
          <p:cNvSpPr/>
          <p:nvPr/>
        </p:nvSpPr>
        <p:spPr>
          <a:xfrm>
            <a:off x="3607308" y="2031492"/>
            <a:ext cx="5167884" cy="723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52444" y="2007107"/>
            <a:ext cx="5216652" cy="8412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64635" y="1988820"/>
            <a:ext cx="5153025" cy="708660"/>
          </a:xfrm>
          <a:prstGeom prst="rect">
            <a:avLst/>
          </a:prstGeom>
          <a:solidFill>
            <a:srgbClr val="E2F0D9"/>
          </a:solidFill>
          <a:ln w="12192">
            <a:solidFill>
              <a:srgbClr val="0070C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170" marR="145415" indent="227965">
              <a:lnSpc>
                <a:spcPct val="100000"/>
              </a:lnSpc>
              <a:spcBef>
                <a:spcPts val="290"/>
              </a:spcBef>
            </a:pPr>
            <a:r>
              <a:rPr sz="2000" dirty="0">
                <a:latin typeface="Times New Roman"/>
                <a:cs typeface="Times New Roman"/>
              </a:rPr>
              <a:t>С 23 </a:t>
            </a:r>
            <a:r>
              <a:rPr sz="2000" spc="-5" dirty="0">
                <a:latin typeface="Times New Roman"/>
                <a:cs typeface="Times New Roman"/>
              </a:rPr>
              <a:t>марта по </a:t>
            </a:r>
            <a:r>
              <a:rPr sz="2000" dirty="0">
                <a:latin typeface="Times New Roman"/>
                <a:cs typeface="Times New Roman"/>
              </a:rPr>
              <a:t>1 </a:t>
            </a:r>
            <a:r>
              <a:rPr sz="2000" spc="-5" dirty="0">
                <a:latin typeface="Times New Roman"/>
                <a:cs typeface="Times New Roman"/>
              </a:rPr>
              <a:t>апреля </a:t>
            </a:r>
            <a:r>
              <a:rPr sz="2000" spc="5" dirty="0">
                <a:latin typeface="Times New Roman"/>
                <a:cs typeface="Times New Roman"/>
              </a:rPr>
              <a:t>2020 </a:t>
            </a:r>
            <a:r>
              <a:rPr sz="2000" spc="-120" dirty="0">
                <a:latin typeface="Times New Roman"/>
                <a:cs typeface="Times New Roman"/>
              </a:rPr>
              <a:t>г. </a:t>
            </a:r>
            <a:r>
              <a:rPr sz="2000" dirty="0">
                <a:latin typeface="Times New Roman"/>
                <a:cs typeface="Times New Roman"/>
              </a:rPr>
              <a:t>(10 </a:t>
            </a:r>
            <a:r>
              <a:rPr sz="2000" spc="-5" dirty="0">
                <a:latin typeface="Times New Roman"/>
                <a:cs typeface="Times New Roman"/>
              </a:rPr>
              <a:t>дней)  </a:t>
            </a:r>
            <a:r>
              <a:rPr sz="2000" dirty="0">
                <a:latin typeface="Times New Roman"/>
                <a:cs typeface="Times New Roman"/>
              </a:rPr>
              <a:t>Для </a:t>
            </a:r>
            <a:r>
              <a:rPr sz="2000" spc="-5" dirty="0">
                <a:latin typeface="Times New Roman"/>
                <a:cs typeface="Times New Roman"/>
              </a:rPr>
              <a:t>отдаленных зон: </a:t>
            </a:r>
            <a:r>
              <a:rPr sz="2000" dirty="0">
                <a:latin typeface="Times New Roman"/>
                <a:cs typeface="Times New Roman"/>
              </a:rPr>
              <a:t>с 20 </a:t>
            </a:r>
            <a:r>
              <a:rPr sz="2000" spc="-5" dirty="0">
                <a:latin typeface="Times New Roman"/>
                <a:cs typeface="Times New Roman"/>
              </a:rPr>
              <a:t>по </a:t>
            </a:r>
            <a:r>
              <a:rPr sz="2000" dirty="0">
                <a:latin typeface="Times New Roman"/>
                <a:cs typeface="Times New Roman"/>
              </a:rPr>
              <a:t>29 </a:t>
            </a:r>
            <a:r>
              <a:rPr sz="2000" spc="-5" dirty="0">
                <a:latin typeface="Times New Roman"/>
                <a:cs typeface="Times New Roman"/>
              </a:rPr>
              <a:t>апреля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2020г.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70732" y="3112007"/>
            <a:ext cx="5271516" cy="34305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31108" y="3093720"/>
            <a:ext cx="5387340" cy="350062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28059" y="3069335"/>
            <a:ext cx="5256530" cy="3415665"/>
          </a:xfrm>
          <a:prstGeom prst="rect">
            <a:avLst/>
          </a:prstGeom>
          <a:solidFill>
            <a:srgbClr val="E2F0D9"/>
          </a:solidFill>
          <a:ln w="12192">
            <a:solidFill>
              <a:srgbClr val="0070C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0805" marR="422275">
              <a:lnSpc>
                <a:spcPct val="100000"/>
              </a:lnSpc>
              <a:spcBef>
                <a:spcPts val="235"/>
              </a:spcBef>
            </a:pPr>
            <a:r>
              <a:rPr sz="1800" spc="-50" dirty="0">
                <a:latin typeface="Arial"/>
                <a:cs typeface="Arial"/>
              </a:rPr>
              <a:t>- </a:t>
            </a:r>
            <a:r>
              <a:rPr sz="1800" b="1" spc="-335" dirty="0">
                <a:latin typeface="Verdana"/>
                <a:cs typeface="Verdana"/>
              </a:rPr>
              <a:t>Закон </a:t>
            </a:r>
            <a:r>
              <a:rPr sz="1800" spc="-105" dirty="0">
                <a:latin typeface="Trebuchet MS"/>
                <a:cs typeface="Trebuchet MS"/>
              </a:rPr>
              <a:t>КР </a:t>
            </a:r>
            <a:r>
              <a:rPr sz="1800" spc="-25" dirty="0">
                <a:latin typeface="Trebuchet MS"/>
                <a:cs typeface="Trebuchet MS"/>
              </a:rPr>
              <a:t>«О </a:t>
            </a:r>
            <a:r>
              <a:rPr sz="1800" spc="-75" dirty="0">
                <a:latin typeface="Trebuchet MS"/>
                <a:cs typeface="Trebuchet MS"/>
              </a:rPr>
              <a:t>переписи </a:t>
            </a:r>
            <a:r>
              <a:rPr sz="1800" spc="-85" dirty="0">
                <a:latin typeface="Trebuchet MS"/>
                <a:cs typeface="Trebuchet MS"/>
              </a:rPr>
              <a:t>населения </a:t>
            </a:r>
            <a:r>
              <a:rPr sz="1800" spc="-60" dirty="0">
                <a:latin typeface="Trebuchet MS"/>
                <a:cs typeface="Trebuchet MS"/>
              </a:rPr>
              <a:t>и</a:t>
            </a:r>
            <a:r>
              <a:rPr sz="1800" spc="-32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жилищного  </a:t>
            </a:r>
            <a:r>
              <a:rPr sz="1800" spc="-80" dirty="0">
                <a:latin typeface="Trebuchet MS"/>
                <a:cs typeface="Trebuchet MS"/>
              </a:rPr>
              <a:t>фонда» от </a:t>
            </a:r>
            <a:r>
              <a:rPr sz="1800" spc="-35" dirty="0">
                <a:latin typeface="Trebuchet MS"/>
                <a:cs typeface="Trebuchet MS"/>
              </a:rPr>
              <a:t>18 </a:t>
            </a:r>
            <a:r>
              <a:rPr sz="1800" spc="-80" dirty="0">
                <a:latin typeface="Trebuchet MS"/>
                <a:cs typeface="Trebuchet MS"/>
              </a:rPr>
              <a:t>апреля </a:t>
            </a:r>
            <a:r>
              <a:rPr sz="1800" spc="-100" dirty="0">
                <a:latin typeface="Trebuchet MS"/>
                <a:cs typeface="Trebuchet MS"/>
              </a:rPr>
              <a:t>2008г.</a:t>
            </a:r>
            <a:r>
              <a:rPr sz="1800" spc="-409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№59</a:t>
            </a:r>
            <a:endParaRPr sz="1800">
              <a:latin typeface="Trebuchet MS"/>
              <a:cs typeface="Trebuchet MS"/>
            </a:endParaRPr>
          </a:p>
          <a:p>
            <a:pPr marL="91440" marR="97790" indent="51435">
              <a:lnSpc>
                <a:spcPct val="100000"/>
              </a:lnSpc>
            </a:pPr>
            <a:r>
              <a:rPr sz="1800" spc="-50" dirty="0">
                <a:latin typeface="Arial"/>
                <a:cs typeface="Arial"/>
              </a:rPr>
              <a:t>- </a:t>
            </a:r>
            <a:r>
              <a:rPr sz="1800" b="1" spc="-325" dirty="0">
                <a:latin typeface="Verdana"/>
                <a:cs typeface="Verdana"/>
              </a:rPr>
              <a:t>Решение </a:t>
            </a:r>
            <a:r>
              <a:rPr sz="1800" b="1" spc="-345" dirty="0">
                <a:latin typeface="Verdana"/>
                <a:cs typeface="Verdana"/>
              </a:rPr>
              <a:t>глав </a:t>
            </a:r>
            <a:r>
              <a:rPr sz="1800" b="1" spc="-310" dirty="0">
                <a:latin typeface="Verdana"/>
                <a:cs typeface="Verdana"/>
              </a:rPr>
              <a:t>государств </a:t>
            </a:r>
            <a:r>
              <a:rPr sz="1800" b="1" spc="-370" dirty="0">
                <a:latin typeface="Verdana"/>
                <a:cs typeface="Verdana"/>
              </a:rPr>
              <a:t>СНГ </a:t>
            </a:r>
            <a:r>
              <a:rPr sz="1800" spc="-80" dirty="0">
                <a:latin typeface="Trebuchet MS"/>
                <a:cs typeface="Trebuchet MS"/>
              </a:rPr>
              <a:t>от </a:t>
            </a:r>
            <a:r>
              <a:rPr sz="1800" spc="-35" dirty="0">
                <a:latin typeface="Trebuchet MS"/>
                <a:cs typeface="Trebuchet MS"/>
              </a:rPr>
              <a:t>16 </a:t>
            </a:r>
            <a:r>
              <a:rPr sz="1800" spc="-85" dirty="0">
                <a:latin typeface="Trebuchet MS"/>
                <a:cs typeface="Trebuchet MS"/>
              </a:rPr>
              <a:t>сентября </a:t>
            </a:r>
            <a:r>
              <a:rPr sz="1800" spc="-35" dirty="0">
                <a:latin typeface="Trebuchet MS"/>
                <a:cs typeface="Trebuchet MS"/>
              </a:rPr>
              <a:t>2016  </a:t>
            </a:r>
            <a:r>
              <a:rPr sz="1800" spc="-90" dirty="0">
                <a:latin typeface="Trebuchet MS"/>
                <a:cs typeface="Trebuchet MS"/>
              </a:rPr>
              <a:t>года </a:t>
            </a:r>
            <a:r>
              <a:rPr sz="1800" spc="-25" dirty="0">
                <a:latin typeface="Trebuchet MS"/>
                <a:cs typeface="Trebuchet MS"/>
              </a:rPr>
              <a:t>«О </a:t>
            </a:r>
            <a:r>
              <a:rPr sz="1800" spc="-65" dirty="0">
                <a:latin typeface="Trebuchet MS"/>
                <a:cs typeface="Trebuchet MS"/>
              </a:rPr>
              <a:t>проведении </a:t>
            </a:r>
            <a:r>
              <a:rPr sz="1800" spc="-80" dirty="0">
                <a:latin typeface="Trebuchet MS"/>
                <a:cs typeface="Trebuchet MS"/>
              </a:rPr>
              <a:t>переписей </a:t>
            </a:r>
            <a:r>
              <a:rPr sz="1800" spc="-85" dirty="0">
                <a:latin typeface="Trebuchet MS"/>
                <a:cs typeface="Trebuchet MS"/>
              </a:rPr>
              <a:t>населения </a:t>
            </a:r>
            <a:r>
              <a:rPr sz="1800" spc="-60" dirty="0">
                <a:latin typeface="Trebuchet MS"/>
                <a:cs typeface="Trebuchet MS"/>
              </a:rPr>
              <a:t>раунда  </a:t>
            </a:r>
            <a:r>
              <a:rPr sz="1800" spc="-40" dirty="0">
                <a:latin typeface="Trebuchet MS"/>
                <a:cs typeface="Trebuchet MS"/>
              </a:rPr>
              <a:t>2020 </a:t>
            </a:r>
            <a:r>
              <a:rPr sz="1800" spc="-90" dirty="0">
                <a:latin typeface="Trebuchet MS"/>
                <a:cs typeface="Trebuchet MS"/>
              </a:rPr>
              <a:t>года </a:t>
            </a:r>
            <a:r>
              <a:rPr sz="1800" spc="-70" dirty="0">
                <a:latin typeface="Trebuchet MS"/>
                <a:cs typeface="Trebuchet MS"/>
              </a:rPr>
              <a:t>в </a:t>
            </a:r>
            <a:r>
              <a:rPr sz="1800" spc="-100" dirty="0">
                <a:latin typeface="Trebuchet MS"/>
                <a:cs typeface="Trebuchet MS"/>
              </a:rPr>
              <a:t>государствах</a:t>
            </a:r>
            <a:r>
              <a:rPr sz="1800" spc="-100" dirty="0">
                <a:latin typeface="Arial"/>
                <a:cs typeface="Arial"/>
              </a:rPr>
              <a:t>-</a:t>
            </a:r>
            <a:r>
              <a:rPr sz="1800" spc="-100" dirty="0">
                <a:latin typeface="Trebuchet MS"/>
                <a:cs typeface="Trebuchet MS"/>
              </a:rPr>
              <a:t>участниках </a:t>
            </a:r>
            <a:r>
              <a:rPr sz="1800" spc="-90" dirty="0">
                <a:latin typeface="Trebuchet MS"/>
                <a:cs typeface="Trebuchet MS"/>
              </a:rPr>
              <a:t>Содружества  </a:t>
            </a:r>
            <a:r>
              <a:rPr sz="1800" spc="-75" dirty="0">
                <a:latin typeface="Trebuchet MS"/>
                <a:cs typeface="Trebuchet MS"/>
              </a:rPr>
              <a:t>Независимых </a:t>
            </a:r>
            <a:r>
              <a:rPr sz="1800" spc="-110" dirty="0">
                <a:latin typeface="Trebuchet MS"/>
                <a:cs typeface="Trebuchet MS"/>
              </a:rPr>
              <a:t>Государств» </a:t>
            </a:r>
            <a:r>
              <a:rPr sz="1800" spc="-70" dirty="0">
                <a:latin typeface="Trebuchet MS"/>
                <a:cs typeface="Trebuchet MS"/>
              </a:rPr>
              <a:t>в </a:t>
            </a:r>
            <a:r>
              <a:rPr sz="1800" spc="-65" dirty="0">
                <a:latin typeface="Trebuchet MS"/>
                <a:cs typeface="Trebuchet MS"/>
              </a:rPr>
              <a:t>максимально </a:t>
            </a:r>
            <a:r>
              <a:rPr sz="1800" spc="-75" dirty="0">
                <a:latin typeface="Trebuchet MS"/>
                <a:cs typeface="Trebuchet MS"/>
              </a:rPr>
              <a:t>близкие  сроки </a:t>
            </a:r>
            <a:r>
              <a:rPr sz="1800" spc="-135" dirty="0">
                <a:latin typeface="Trebuchet MS"/>
                <a:cs typeface="Trebuchet MS"/>
              </a:rPr>
              <a:t>с </a:t>
            </a:r>
            <a:r>
              <a:rPr sz="1800" spc="-70" dirty="0">
                <a:latin typeface="Trebuchet MS"/>
                <a:cs typeface="Trebuchet MS"/>
              </a:rPr>
              <a:t>другими </a:t>
            </a:r>
            <a:r>
              <a:rPr sz="1800" spc="-85" dirty="0">
                <a:latin typeface="Trebuchet MS"/>
                <a:cs typeface="Trebuchet MS"/>
              </a:rPr>
              <a:t>государствами</a:t>
            </a:r>
            <a:r>
              <a:rPr sz="1800" spc="-85" dirty="0">
                <a:latin typeface="Arial"/>
                <a:cs typeface="Arial"/>
              </a:rPr>
              <a:t>-</a:t>
            </a:r>
            <a:r>
              <a:rPr sz="1800" spc="-85" dirty="0">
                <a:latin typeface="Trebuchet MS"/>
                <a:cs typeface="Trebuchet MS"/>
              </a:rPr>
              <a:t>участниками </a:t>
            </a:r>
            <a:r>
              <a:rPr sz="1800" spc="-135" dirty="0">
                <a:latin typeface="Trebuchet MS"/>
                <a:cs typeface="Trebuchet MS"/>
              </a:rPr>
              <a:t>с  </a:t>
            </a:r>
            <a:r>
              <a:rPr sz="1800" spc="-75" dirty="0">
                <a:latin typeface="Trebuchet MS"/>
                <a:cs typeface="Trebuchet MS"/>
              </a:rPr>
              <a:t>октября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2019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года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по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октябрь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2020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года.</a:t>
            </a:r>
            <a:endParaRPr sz="1800">
              <a:latin typeface="Trebuchet MS"/>
              <a:cs typeface="Trebuchet MS"/>
            </a:endParaRPr>
          </a:p>
          <a:p>
            <a:pPr marL="91440" marR="127000">
              <a:lnSpc>
                <a:spcPct val="100000"/>
              </a:lnSpc>
            </a:pPr>
            <a:r>
              <a:rPr sz="1800" b="1" spc="-50" dirty="0">
                <a:latin typeface="Arial"/>
                <a:cs typeface="Arial"/>
              </a:rPr>
              <a:t>- </a:t>
            </a:r>
            <a:r>
              <a:rPr sz="1800" b="1" spc="-310" dirty="0">
                <a:latin typeface="Verdana"/>
                <a:cs typeface="Verdana"/>
              </a:rPr>
              <a:t>Постановление </a:t>
            </a:r>
            <a:r>
              <a:rPr sz="1800" b="1" spc="-315" dirty="0">
                <a:latin typeface="Verdana"/>
                <a:cs typeface="Verdana"/>
              </a:rPr>
              <a:t>Правительства </a:t>
            </a:r>
            <a:r>
              <a:rPr sz="1800" b="1" spc="-375" dirty="0">
                <a:latin typeface="Verdana"/>
                <a:cs typeface="Verdana"/>
              </a:rPr>
              <a:t>КР </a:t>
            </a:r>
            <a:r>
              <a:rPr sz="1800" spc="-25" dirty="0">
                <a:latin typeface="Trebuchet MS"/>
                <a:cs typeface="Trebuchet MS"/>
              </a:rPr>
              <a:t>«О </a:t>
            </a:r>
            <a:r>
              <a:rPr sz="1800" spc="-85" dirty="0">
                <a:latin typeface="Trebuchet MS"/>
                <a:cs typeface="Trebuchet MS"/>
              </a:rPr>
              <a:t>подготовке  </a:t>
            </a:r>
            <a:r>
              <a:rPr sz="1800" spc="-60" dirty="0">
                <a:latin typeface="Trebuchet MS"/>
                <a:cs typeface="Trebuchet MS"/>
              </a:rPr>
              <a:t>и </a:t>
            </a:r>
            <a:r>
              <a:rPr sz="1800" spc="-65" dirty="0">
                <a:latin typeface="Trebuchet MS"/>
                <a:cs typeface="Trebuchet MS"/>
              </a:rPr>
              <a:t>проведении </a:t>
            </a:r>
            <a:r>
              <a:rPr sz="1800" spc="-70" dirty="0">
                <a:latin typeface="Trebuchet MS"/>
                <a:cs typeface="Trebuchet MS"/>
              </a:rPr>
              <a:t>в </a:t>
            </a:r>
            <a:r>
              <a:rPr sz="1800" spc="-35" dirty="0">
                <a:latin typeface="Trebuchet MS"/>
                <a:cs typeface="Trebuchet MS"/>
              </a:rPr>
              <a:t>2020 </a:t>
            </a:r>
            <a:r>
              <a:rPr sz="1800" spc="-95" dirty="0">
                <a:latin typeface="Trebuchet MS"/>
                <a:cs typeface="Trebuchet MS"/>
              </a:rPr>
              <a:t>году </a:t>
            </a:r>
            <a:r>
              <a:rPr sz="1800" spc="-75" dirty="0">
                <a:latin typeface="Trebuchet MS"/>
                <a:cs typeface="Trebuchet MS"/>
              </a:rPr>
              <a:t>переписи </a:t>
            </a:r>
            <a:r>
              <a:rPr sz="1800" spc="-85" dirty="0">
                <a:latin typeface="Trebuchet MS"/>
                <a:cs typeface="Trebuchet MS"/>
              </a:rPr>
              <a:t>населения </a:t>
            </a:r>
            <a:r>
              <a:rPr sz="1800" spc="-60" dirty="0">
                <a:latin typeface="Trebuchet MS"/>
                <a:cs typeface="Trebuchet MS"/>
              </a:rPr>
              <a:t>и  </a:t>
            </a:r>
            <a:r>
              <a:rPr sz="1800" spc="-70" dirty="0">
                <a:latin typeface="Trebuchet MS"/>
                <a:cs typeface="Trebuchet MS"/>
              </a:rPr>
              <a:t>жилищного </a:t>
            </a:r>
            <a:r>
              <a:rPr sz="1800" spc="-90" dirty="0">
                <a:latin typeface="Trebuchet MS"/>
                <a:cs typeface="Trebuchet MS"/>
              </a:rPr>
              <a:t>фонда </a:t>
            </a:r>
            <a:r>
              <a:rPr sz="1800" spc="-70" dirty="0">
                <a:latin typeface="Trebuchet MS"/>
                <a:cs typeface="Trebuchet MS"/>
              </a:rPr>
              <a:t>в </a:t>
            </a:r>
            <a:r>
              <a:rPr sz="1800" spc="-85" dirty="0">
                <a:latin typeface="Trebuchet MS"/>
                <a:cs typeface="Trebuchet MS"/>
              </a:rPr>
              <a:t>Кыргызской Республике» </a:t>
            </a:r>
            <a:r>
              <a:rPr sz="1800" spc="-80" dirty="0">
                <a:latin typeface="Trebuchet MS"/>
                <a:cs typeface="Trebuchet MS"/>
              </a:rPr>
              <a:t>от</a:t>
            </a:r>
            <a:r>
              <a:rPr sz="1800" spc="-3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23  </a:t>
            </a:r>
            <a:r>
              <a:rPr sz="1800" spc="-75" dirty="0">
                <a:latin typeface="Trebuchet MS"/>
                <a:cs typeface="Trebuchet MS"/>
              </a:rPr>
              <a:t>октября </a:t>
            </a:r>
            <a:r>
              <a:rPr sz="1800" spc="-100" dirty="0">
                <a:latin typeface="Trebuchet MS"/>
                <a:cs typeface="Trebuchet MS"/>
              </a:rPr>
              <a:t>2017г.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№690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5319" y="1260347"/>
            <a:ext cx="2575560" cy="5379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3400" y="1199388"/>
            <a:ext cx="2699004" cy="7894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2648" y="1217675"/>
            <a:ext cx="2560320" cy="523240"/>
          </a:xfrm>
          <a:custGeom>
            <a:avLst/>
            <a:gdLst/>
            <a:ahLst/>
            <a:cxnLst/>
            <a:rect l="l" t="t" r="r" b="b"/>
            <a:pathLst>
              <a:path w="2560320" h="523239">
                <a:moveTo>
                  <a:pt x="0" y="0"/>
                </a:moveTo>
                <a:lnTo>
                  <a:pt x="2560320" y="0"/>
                </a:lnTo>
                <a:lnTo>
                  <a:pt x="2560320" y="522731"/>
                </a:lnTo>
                <a:lnTo>
                  <a:pt x="0" y="522731"/>
                </a:lnTo>
                <a:lnTo>
                  <a:pt x="0" y="0"/>
                </a:lnTo>
                <a:close/>
              </a:path>
            </a:pathLst>
          </a:custGeom>
          <a:solidFill>
            <a:srgbClr val="E2F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3108" y="1149096"/>
            <a:ext cx="2699004" cy="7894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2648" y="1217675"/>
            <a:ext cx="2560320" cy="523240"/>
          </a:xfrm>
          <a:prstGeom prst="rect">
            <a:avLst/>
          </a:prstGeom>
          <a:ln w="12191">
            <a:solidFill>
              <a:srgbClr val="0070C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70"/>
              </a:spcBef>
            </a:pPr>
            <a:r>
              <a:rPr sz="2800" spc="-135" dirty="0">
                <a:solidFill>
                  <a:srgbClr val="FF3300"/>
                </a:solidFill>
                <a:latin typeface="Trebuchet MS"/>
                <a:cs typeface="Trebuchet MS"/>
              </a:rPr>
              <a:t>Дата</a:t>
            </a:r>
            <a:r>
              <a:rPr sz="2800" spc="-229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800" spc="-114" dirty="0">
                <a:solidFill>
                  <a:srgbClr val="FF3300"/>
                </a:solidFill>
                <a:latin typeface="Trebuchet MS"/>
                <a:cs typeface="Trebuchet MS"/>
              </a:rPr>
              <a:t>переписи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5319" y="3471671"/>
            <a:ext cx="2575560" cy="969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3400" y="3409188"/>
            <a:ext cx="2711196" cy="12161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2648" y="3429000"/>
            <a:ext cx="2560320" cy="954405"/>
          </a:xfrm>
          <a:custGeom>
            <a:avLst/>
            <a:gdLst/>
            <a:ahLst/>
            <a:cxnLst/>
            <a:rect l="l" t="t" r="r" b="b"/>
            <a:pathLst>
              <a:path w="2560320" h="954404">
                <a:moveTo>
                  <a:pt x="0" y="0"/>
                </a:moveTo>
                <a:lnTo>
                  <a:pt x="2560320" y="0"/>
                </a:lnTo>
                <a:lnTo>
                  <a:pt x="2560320" y="954024"/>
                </a:lnTo>
                <a:lnTo>
                  <a:pt x="0" y="954024"/>
                </a:lnTo>
                <a:lnTo>
                  <a:pt x="0" y="0"/>
                </a:lnTo>
                <a:close/>
              </a:path>
            </a:pathLst>
          </a:custGeom>
          <a:solidFill>
            <a:srgbClr val="E2F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2648" y="3429000"/>
            <a:ext cx="2560320" cy="954405"/>
          </a:xfrm>
          <a:custGeom>
            <a:avLst/>
            <a:gdLst/>
            <a:ahLst/>
            <a:cxnLst/>
            <a:rect l="l" t="t" r="r" b="b"/>
            <a:pathLst>
              <a:path w="2560320" h="954404">
                <a:moveTo>
                  <a:pt x="0" y="0"/>
                </a:moveTo>
                <a:lnTo>
                  <a:pt x="2560320" y="0"/>
                </a:lnTo>
                <a:lnTo>
                  <a:pt x="2560320" y="954024"/>
                </a:lnTo>
                <a:lnTo>
                  <a:pt x="0" y="954024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70C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3108" y="3358908"/>
            <a:ext cx="2638044" cy="7894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3108" y="3785615"/>
            <a:ext cx="2711196" cy="7894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91103" y="3449828"/>
            <a:ext cx="22669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FF3300"/>
                </a:solidFill>
                <a:latin typeface="Times New Roman"/>
                <a:cs typeface="Times New Roman"/>
              </a:rPr>
              <a:t>Нормативные  </a:t>
            </a:r>
            <a:r>
              <a:rPr sz="2800" spc="-10" dirty="0">
                <a:solidFill>
                  <a:srgbClr val="FF3300"/>
                </a:solidFill>
                <a:latin typeface="Times New Roman"/>
                <a:cs typeface="Times New Roman"/>
              </a:rPr>
              <a:t>правовые</a:t>
            </a:r>
            <a:r>
              <a:rPr sz="2800" spc="-60" dirty="0">
                <a:solidFill>
                  <a:srgbClr val="FF3300"/>
                </a:solidFill>
                <a:latin typeface="Times New Roman"/>
                <a:cs typeface="Times New Roman"/>
              </a:rPr>
              <a:t> </a:t>
            </a:r>
            <a:r>
              <a:rPr sz="2800" spc="-15" dirty="0">
                <a:solidFill>
                  <a:srgbClr val="FF3300"/>
                </a:solidFill>
                <a:latin typeface="Times New Roman"/>
                <a:cs typeface="Times New Roman"/>
              </a:rPr>
              <a:t>акты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55319" y="2031492"/>
            <a:ext cx="2575560" cy="969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3400" y="1969007"/>
            <a:ext cx="2217420" cy="12161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648" y="1988820"/>
            <a:ext cx="2560320" cy="954405"/>
          </a:xfrm>
          <a:custGeom>
            <a:avLst/>
            <a:gdLst/>
            <a:ahLst/>
            <a:cxnLst/>
            <a:rect l="l" t="t" r="r" b="b"/>
            <a:pathLst>
              <a:path w="2560320" h="954405">
                <a:moveTo>
                  <a:pt x="0" y="0"/>
                </a:moveTo>
                <a:lnTo>
                  <a:pt x="2560320" y="0"/>
                </a:lnTo>
                <a:lnTo>
                  <a:pt x="2560320" y="954024"/>
                </a:lnTo>
                <a:lnTo>
                  <a:pt x="0" y="954024"/>
                </a:lnTo>
                <a:lnTo>
                  <a:pt x="0" y="0"/>
                </a:lnTo>
                <a:close/>
              </a:path>
            </a:pathLst>
          </a:custGeom>
          <a:solidFill>
            <a:srgbClr val="E2F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648" y="1988820"/>
            <a:ext cx="2560320" cy="954405"/>
          </a:xfrm>
          <a:custGeom>
            <a:avLst/>
            <a:gdLst/>
            <a:ahLst/>
            <a:cxnLst/>
            <a:rect l="l" t="t" r="r" b="b"/>
            <a:pathLst>
              <a:path w="2560320" h="954405">
                <a:moveTo>
                  <a:pt x="0" y="0"/>
                </a:moveTo>
                <a:lnTo>
                  <a:pt x="2560320" y="0"/>
                </a:lnTo>
                <a:lnTo>
                  <a:pt x="2560320" y="954024"/>
                </a:lnTo>
                <a:lnTo>
                  <a:pt x="0" y="954024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70C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3108" y="1918728"/>
            <a:ext cx="1519428" cy="7894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3108" y="2345435"/>
            <a:ext cx="2217420" cy="78943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91103" y="2009673"/>
            <a:ext cx="17735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3300"/>
                </a:solidFill>
                <a:latin typeface="Times New Roman"/>
                <a:cs typeface="Times New Roman"/>
              </a:rPr>
              <a:t>Время  </a:t>
            </a:r>
            <a:r>
              <a:rPr sz="2800" spc="-5" dirty="0">
                <a:solidFill>
                  <a:srgbClr val="FF3300"/>
                </a:solidFill>
                <a:latin typeface="Times New Roman"/>
                <a:cs typeface="Times New Roman"/>
              </a:rPr>
              <a:t>п</a:t>
            </a:r>
            <a:r>
              <a:rPr sz="2800" dirty="0">
                <a:solidFill>
                  <a:srgbClr val="FF3300"/>
                </a:solidFill>
                <a:latin typeface="Times New Roman"/>
                <a:cs typeface="Times New Roman"/>
              </a:rPr>
              <a:t>ро</a:t>
            </a:r>
            <a:r>
              <a:rPr sz="2800" spc="-20" dirty="0">
                <a:solidFill>
                  <a:srgbClr val="FF3300"/>
                </a:solidFill>
                <a:latin typeface="Times New Roman"/>
                <a:cs typeface="Times New Roman"/>
              </a:rPr>
              <a:t>в</a:t>
            </a:r>
            <a:r>
              <a:rPr sz="2800" spc="-50" dirty="0">
                <a:solidFill>
                  <a:srgbClr val="FF3300"/>
                </a:solidFill>
                <a:latin typeface="Times New Roman"/>
                <a:cs typeface="Times New Roman"/>
              </a:rPr>
              <a:t>е</a:t>
            </a:r>
            <a:r>
              <a:rPr sz="2800" dirty="0">
                <a:solidFill>
                  <a:srgbClr val="FF3300"/>
                </a:solidFill>
                <a:latin typeface="Times New Roman"/>
                <a:cs typeface="Times New Roman"/>
              </a:rPr>
              <a:t>д</a:t>
            </a:r>
            <a:r>
              <a:rPr sz="2800" spc="-15" dirty="0">
                <a:solidFill>
                  <a:srgbClr val="FF3300"/>
                </a:solidFill>
                <a:latin typeface="Times New Roman"/>
                <a:cs typeface="Times New Roman"/>
              </a:rPr>
              <a:t>е</a:t>
            </a:r>
            <a:r>
              <a:rPr sz="2800" spc="-5" dirty="0">
                <a:solidFill>
                  <a:srgbClr val="FF3300"/>
                </a:solidFill>
                <a:latin typeface="Times New Roman"/>
                <a:cs typeface="Times New Roman"/>
              </a:rPr>
              <a:t>ния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5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390" y="721080"/>
            <a:ext cx="73609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0" dirty="0"/>
              <a:t>Основные </a:t>
            </a:r>
            <a:r>
              <a:rPr sz="3200" spc="-135" dirty="0"/>
              <a:t>принципы </a:t>
            </a:r>
            <a:r>
              <a:rPr sz="3200" spc="-155" dirty="0"/>
              <a:t>проведения</a:t>
            </a:r>
            <a:r>
              <a:rPr sz="3200" spc="-755" dirty="0"/>
              <a:t> </a:t>
            </a:r>
            <a:r>
              <a:rPr sz="3200" spc="-165" dirty="0"/>
              <a:t>переписи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07390" y="1415694"/>
            <a:ext cx="7676515" cy="4420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085">
              <a:lnSpc>
                <a:spcPts val="2245"/>
              </a:lnSpc>
              <a:spcBef>
                <a:spcPts val="95"/>
              </a:spcBef>
              <a:buFont typeface="Arial"/>
              <a:buChar char="•"/>
              <a:tabLst>
                <a:tab pos="185420" algn="l"/>
                <a:tab pos="2687320" algn="l"/>
              </a:tabLst>
            </a:pPr>
            <a:r>
              <a:rPr sz="2200" spc="-90" dirty="0">
                <a:latin typeface="Trebuchet MS"/>
                <a:cs typeface="Trebuchet MS"/>
              </a:rPr>
              <a:t>Переписи</a:t>
            </a:r>
            <a:r>
              <a:rPr sz="2200" spc="-13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подлежат	</a:t>
            </a:r>
            <a:r>
              <a:rPr sz="2200" spc="-125" dirty="0">
                <a:latin typeface="Trebuchet MS"/>
                <a:cs typeface="Trebuchet MS"/>
              </a:rPr>
              <a:t>все </a:t>
            </a:r>
            <a:r>
              <a:rPr sz="2200" spc="-100" dirty="0">
                <a:latin typeface="Trebuchet MS"/>
                <a:cs typeface="Trebuchet MS"/>
              </a:rPr>
              <a:t>граждане </a:t>
            </a:r>
            <a:r>
              <a:rPr sz="2200" spc="-105" dirty="0">
                <a:latin typeface="Trebuchet MS"/>
                <a:cs typeface="Trebuchet MS"/>
              </a:rPr>
              <a:t>Кыргызской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Республики,</a:t>
            </a:r>
            <a:endParaRPr sz="2200">
              <a:latin typeface="Trebuchet MS"/>
              <a:cs typeface="Trebuchet MS"/>
            </a:endParaRPr>
          </a:p>
          <a:p>
            <a:pPr marL="184785" marR="104775">
              <a:lnSpc>
                <a:spcPct val="70000"/>
              </a:lnSpc>
              <a:spcBef>
                <a:spcPts val="395"/>
              </a:spcBef>
            </a:pPr>
            <a:r>
              <a:rPr sz="2200" spc="-85" dirty="0">
                <a:latin typeface="Trebuchet MS"/>
                <a:cs typeface="Trebuchet MS"/>
              </a:rPr>
              <a:t>иностранные </a:t>
            </a:r>
            <a:r>
              <a:rPr sz="2200" spc="-100" dirty="0">
                <a:latin typeface="Trebuchet MS"/>
                <a:cs typeface="Trebuchet MS"/>
              </a:rPr>
              <a:t>граждане </a:t>
            </a:r>
            <a:r>
              <a:rPr sz="2200" spc="-75" dirty="0">
                <a:latin typeface="Trebuchet MS"/>
                <a:cs typeface="Trebuchet MS"/>
              </a:rPr>
              <a:t>и лица </a:t>
            </a:r>
            <a:r>
              <a:rPr sz="2200" spc="-80" dirty="0">
                <a:latin typeface="Trebuchet MS"/>
                <a:cs typeface="Trebuchet MS"/>
              </a:rPr>
              <a:t>без </a:t>
            </a:r>
            <a:r>
              <a:rPr sz="2200" spc="-120" dirty="0">
                <a:latin typeface="Trebuchet MS"/>
                <a:cs typeface="Trebuchet MS"/>
              </a:rPr>
              <a:t>гражданства,</a:t>
            </a:r>
            <a:r>
              <a:rPr sz="2200" spc="-50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находящиеся  </a:t>
            </a:r>
            <a:r>
              <a:rPr sz="2200" spc="-70" dirty="0">
                <a:latin typeface="Trebuchet MS"/>
                <a:cs typeface="Trebuchet MS"/>
              </a:rPr>
              <a:t>на </a:t>
            </a:r>
            <a:r>
              <a:rPr sz="2200" spc="-95" dirty="0">
                <a:latin typeface="Trebuchet MS"/>
                <a:cs typeface="Trebuchet MS"/>
              </a:rPr>
              <a:t>территории </a:t>
            </a:r>
            <a:r>
              <a:rPr sz="2200" spc="-105" dirty="0">
                <a:latin typeface="Trebuchet MS"/>
                <a:cs typeface="Trebuchet MS"/>
              </a:rPr>
              <a:t>Кыргызской</a:t>
            </a:r>
            <a:r>
              <a:rPr sz="2200" spc="-320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Республики</a:t>
            </a:r>
            <a:endParaRPr sz="2200">
              <a:latin typeface="Trebuchet MS"/>
              <a:cs typeface="Trebuchet MS"/>
            </a:endParaRPr>
          </a:p>
          <a:p>
            <a:pPr marL="184785" indent="-172085">
              <a:lnSpc>
                <a:spcPts val="2240"/>
              </a:lnSpc>
              <a:buFont typeface="Arial"/>
              <a:buChar char="•"/>
              <a:tabLst>
                <a:tab pos="185420" algn="l"/>
              </a:tabLst>
            </a:pPr>
            <a:r>
              <a:rPr sz="2200" spc="-90" dirty="0">
                <a:latin typeface="Trebuchet MS"/>
                <a:cs typeface="Trebuchet MS"/>
              </a:rPr>
              <a:t>Проводится </a:t>
            </a:r>
            <a:r>
              <a:rPr sz="2200" spc="-95" dirty="0">
                <a:latin typeface="Trebuchet MS"/>
                <a:cs typeface="Trebuchet MS"/>
              </a:rPr>
              <a:t>путем </a:t>
            </a:r>
            <a:r>
              <a:rPr sz="2200" spc="-85" dirty="0">
                <a:latin typeface="Trebuchet MS"/>
                <a:cs typeface="Trebuchet MS"/>
              </a:rPr>
              <a:t>обхода </a:t>
            </a:r>
            <a:r>
              <a:rPr sz="2200" spc="-90" dirty="0">
                <a:latin typeface="Trebuchet MS"/>
                <a:cs typeface="Trebuchet MS"/>
              </a:rPr>
              <a:t>помещений, </a:t>
            </a:r>
            <a:r>
              <a:rPr sz="2200" spc="-170" dirty="0">
                <a:latin typeface="Trebuchet MS"/>
                <a:cs typeface="Trebuchet MS"/>
              </a:rPr>
              <a:t>где</a:t>
            </a:r>
            <a:r>
              <a:rPr sz="2200" spc="-39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проживает</a:t>
            </a:r>
            <a:endParaRPr sz="2200">
              <a:latin typeface="Trebuchet MS"/>
              <a:cs typeface="Trebuchet MS"/>
            </a:endParaRPr>
          </a:p>
          <a:p>
            <a:pPr marL="184785" marR="767080">
              <a:lnSpc>
                <a:spcPct val="70000"/>
              </a:lnSpc>
              <a:spcBef>
                <a:spcPts val="400"/>
              </a:spcBef>
            </a:pPr>
            <a:r>
              <a:rPr sz="2200" spc="-120" dirty="0">
                <a:latin typeface="Trebuchet MS"/>
                <a:cs typeface="Trebuchet MS"/>
              </a:rPr>
              <a:t>население, </a:t>
            </a:r>
            <a:r>
              <a:rPr sz="2200" spc="-75" dirty="0">
                <a:latin typeface="Trebuchet MS"/>
                <a:cs typeface="Trebuchet MS"/>
              </a:rPr>
              <a:t>и </a:t>
            </a:r>
            <a:r>
              <a:rPr sz="2200" spc="-85" dirty="0">
                <a:latin typeface="Trebuchet MS"/>
                <a:cs typeface="Trebuchet MS"/>
              </a:rPr>
              <a:t>заполнения переписной </a:t>
            </a:r>
            <a:r>
              <a:rPr sz="2200" spc="-80" dirty="0">
                <a:latin typeface="Trebuchet MS"/>
                <a:cs typeface="Trebuchet MS"/>
              </a:rPr>
              <a:t>документации </a:t>
            </a:r>
            <a:r>
              <a:rPr sz="2200" spc="-70" dirty="0">
                <a:latin typeface="Trebuchet MS"/>
                <a:cs typeface="Trebuchet MS"/>
              </a:rPr>
              <a:t>на  </a:t>
            </a:r>
            <a:r>
              <a:rPr sz="2200" spc="-80" dirty="0">
                <a:latin typeface="Trebuchet MS"/>
                <a:cs typeface="Trebuchet MS"/>
              </a:rPr>
              <a:t>основе </a:t>
            </a:r>
            <a:r>
              <a:rPr sz="2200" spc="-75" dirty="0">
                <a:latin typeface="Trebuchet MS"/>
                <a:cs typeface="Trebuchet MS"/>
              </a:rPr>
              <a:t>опроса </a:t>
            </a:r>
            <a:r>
              <a:rPr sz="2200" spc="-85" dirty="0">
                <a:latin typeface="Trebuchet MS"/>
                <a:cs typeface="Trebuchet MS"/>
              </a:rPr>
              <a:t>специально </a:t>
            </a:r>
            <a:r>
              <a:rPr sz="2200" spc="-70" dirty="0">
                <a:latin typeface="Trebuchet MS"/>
                <a:cs typeface="Trebuchet MS"/>
              </a:rPr>
              <a:t>обученными</a:t>
            </a:r>
            <a:r>
              <a:rPr sz="2200" spc="-31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переписчиками</a:t>
            </a:r>
            <a:endParaRPr sz="2200">
              <a:latin typeface="Trebuchet MS"/>
              <a:cs typeface="Trebuchet MS"/>
            </a:endParaRPr>
          </a:p>
          <a:p>
            <a:pPr marL="184785" indent="-172085">
              <a:lnSpc>
                <a:spcPts val="2245"/>
              </a:lnSpc>
              <a:spcBef>
                <a:spcPts val="5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95" dirty="0">
                <a:latin typeface="Trebuchet MS"/>
                <a:cs typeface="Trebuchet MS"/>
              </a:rPr>
              <a:t>Записи </a:t>
            </a:r>
            <a:r>
              <a:rPr sz="2200" spc="-85" dirty="0">
                <a:latin typeface="Trebuchet MS"/>
                <a:cs typeface="Trebuchet MS"/>
              </a:rPr>
              <a:t>в переписную </a:t>
            </a:r>
            <a:r>
              <a:rPr sz="2200" spc="-70" dirty="0">
                <a:latin typeface="Trebuchet MS"/>
                <a:cs typeface="Trebuchet MS"/>
              </a:rPr>
              <a:t>документацию </a:t>
            </a:r>
            <a:r>
              <a:rPr sz="2200" spc="-95" dirty="0">
                <a:latin typeface="Trebuchet MS"/>
                <a:cs typeface="Trebuchet MS"/>
              </a:rPr>
              <a:t>производятся </a:t>
            </a:r>
            <a:r>
              <a:rPr sz="2200" spc="-70" dirty="0">
                <a:latin typeface="Trebuchet MS"/>
                <a:cs typeface="Trebuchet MS"/>
              </a:rPr>
              <a:t>на</a:t>
            </a:r>
            <a:r>
              <a:rPr sz="2200" spc="-51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основе</a:t>
            </a:r>
            <a:endParaRPr sz="2200">
              <a:latin typeface="Trebuchet MS"/>
              <a:cs typeface="Trebuchet MS"/>
            </a:endParaRPr>
          </a:p>
          <a:p>
            <a:pPr marL="184785">
              <a:lnSpc>
                <a:spcPts val="1850"/>
              </a:lnSpc>
            </a:pPr>
            <a:r>
              <a:rPr sz="2200" spc="-120" dirty="0">
                <a:latin typeface="Trebuchet MS"/>
                <a:cs typeface="Trebuchet MS"/>
              </a:rPr>
              <a:t>сведений, </a:t>
            </a:r>
            <a:r>
              <a:rPr sz="2200" spc="-90" dirty="0">
                <a:latin typeface="Trebuchet MS"/>
                <a:cs typeface="Trebuchet MS"/>
              </a:rPr>
              <a:t>которые </a:t>
            </a:r>
            <a:r>
              <a:rPr sz="2200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сообщаются </a:t>
            </a:r>
            <a:r>
              <a:rPr sz="22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населением </a:t>
            </a:r>
            <a:r>
              <a:rPr sz="220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без</a:t>
            </a:r>
            <a:r>
              <a:rPr sz="2200" u="heavy" spc="-3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1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их</a:t>
            </a:r>
            <a:endParaRPr sz="2200">
              <a:latin typeface="Trebuchet MS"/>
              <a:cs typeface="Trebuchet MS"/>
            </a:endParaRPr>
          </a:p>
          <a:p>
            <a:pPr marL="184785">
              <a:lnSpc>
                <a:spcPts val="1850"/>
              </a:lnSpc>
            </a:pPr>
            <a:r>
              <a:rPr sz="22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документального </a:t>
            </a:r>
            <a:r>
              <a:rPr sz="2200" u="heavy" spc="-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подтверждения</a:t>
            </a:r>
            <a:r>
              <a:rPr sz="2200" spc="-95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по </a:t>
            </a:r>
            <a:r>
              <a:rPr sz="2200" spc="-110" dirty="0">
                <a:latin typeface="Trebuchet MS"/>
                <a:cs typeface="Trebuchet MS"/>
              </a:rPr>
              <a:t>месту</a:t>
            </a:r>
            <a:r>
              <a:rPr sz="2200" spc="-375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фактического</a:t>
            </a:r>
            <a:endParaRPr sz="2200">
              <a:latin typeface="Trebuchet MS"/>
              <a:cs typeface="Trebuchet MS"/>
            </a:endParaRPr>
          </a:p>
          <a:p>
            <a:pPr marL="184785">
              <a:lnSpc>
                <a:spcPts val="1850"/>
              </a:lnSpc>
            </a:pPr>
            <a:r>
              <a:rPr sz="2200" spc="-95" dirty="0">
                <a:latin typeface="Trebuchet MS"/>
                <a:cs typeface="Trebuchet MS"/>
              </a:rPr>
              <a:t>проживания, </a:t>
            </a:r>
            <a:r>
              <a:rPr sz="2200" spc="-80" dirty="0">
                <a:latin typeface="Trebuchet MS"/>
                <a:cs typeface="Trebuchet MS"/>
              </a:rPr>
              <a:t>независимо </a:t>
            </a:r>
            <a:r>
              <a:rPr sz="2200" spc="-95" dirty="0">
                <a:latin typeface="Trebuchet MS"/>
                <a:cs typeface="Trebuchet MS"/>
              </a:rPr>
              <a:t>от наличия </a:t>
            </a:r>
            <a:r>
              <a:rPr sz="2200" spc="-85" dirty="0">
                <a:latin typeface="Trebuchet MS"/>
                <a:cs typeface="Trebuchet MS"/>
              </a:rPr>
              <a:t>прописки</a:t>
            </a:r>
            <a:r>
              <a:rPr sz="2200" spc="-409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(регистрации)</a:t>
            </a:r>
            <a:endParaRPr sz="2200">
              <a:latin typeface="Trebuchet MS"/>
              <a:cs typeface="Trebuchet MS"/>
            </a:endParaRPr>
          </a:p>
          <a:p>
            <a:pPr marL="184785" marR="882650">
              <a:lnSpc>
                <a:spcPct val="70000"/>
              </a:lnSpc>
              <a:spcBef>
                <a:spcPts val="400"/>
              </a:spcBef>
            </a:pPr>
            <a:r>
              <a:rPr sz="2200" spc="-75" dirty="0">
                <a:latin typeface="Trebuchet MS"/>
                <a:cs typeface="Trebuchet MS"/>
              </a:rPr>
              <a:t>и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ее</a:t>
            </a:r>
            <a:r>
              <a:rPr sz="2200" spc="-14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характера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(постоянной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или</a:t>
            </a:r>
            <a:r>
              <a:rPr sz="2200" spc="-14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временной)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и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права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на  </a:t>
            </a:r>
            <a:r>
              <a:rPr sz="2200" spc="-80" dirty="0">
                <a:latin typeface="Trebuchet MS"/>
                <a:cs typeface="Trebuchet MS"/>
              </a:rPr>
              <a:t>жилплощадь</a:t>
            </a:r>
            <a:endParaRPr sz="2200">
              <a:latin typeface="Trebuchet MS"/>
              <a:cs typeface="Trebuchet MS"/>
            </a:endParaRPr>
          </a:p>
          <a:p>
            <a:pPr marL="184785" indent="-172085">
              <a:lnSpc>
                <a:spcPts val="2245"/>
              </a:lnSpc>
              <a:spcBef>
                <a:spcPts val="10"/>
              </a:spcBef>
              <a:buFont typeface="Arial"/>
              <a:buChar char="•"/>
              <a:tabLst>
                <a:tab pos="185420" algn="l"/>
              </a:tabLst>
            </a:pPr>
            <a:r>
              <a:rPr sz="2200" spc="-95" dirty="0">
                <a:latin typeface="Trebuchet MS"/>
                <a:cs typeface="Trebuchet MS"/>
              </a:rPr>
              <a:t>Перепись </a:t>
            </a:r>
            <a:r>
              <a:rPr sz="2200" spc="-105" dirty="0">
                <a:latin typeface="Trebuchet MS"/>
                <a:cs typeface="Trebuchet MS"/>
              </a:rPr>
              <a:t>населения </a:t>
            </a:r>
            <a:r>
              <a:rPr sz="2200" spc="-75" dirty="0">
                <a:latin typeface="Trebuchet MS"/>
                <a:cs typeface="Trebuchet MS"/>
              </a:rPr>
              <a:t>и </a:t>
            </a:r>
            <a:r>
              <a:rPr sz="2200" spc="-85" dirty="0">
                <a:latin typeface="Trebuchet MS"/>
                <a:cs typeface="Trebuchet MS"/>
              </a:rPr>
              <a:t>жилищного </a:t>
            </a:r>
            <a:r>
              <a:rPr sz="2200" spc="-110" dirty="0">
                <a:latin typeface="Trebuchet MS"/>
                <a:cs typeface="Trebuchet MS"/>
              </a:rPr>
              <a:t>фонда </a:t>
            </a:r>
            <a:r>
              <a:rPr sz="2200" spc="-95" dirty="0">
                <a:latin typeface="Trebuchet MS"/>
                <a:cs typeface="Trebuchet MS"/>
              </a:rPr>
              <a:t>носит</a:t>
            </a:r>
            <a:r>
              <a:rPr sz="2200" spc="-43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обязательный</a:t>
            </a:r>
            <a:endParaRPr sz="2200">
              <a:latin typeface="Trebuchet MS"/>
              <a:cs typeface="Trebuchet MS"/>
            </a:endParaRPr>
          </a:p>
          <a:p>
            <a:pPr marL="184785">
              <a:lnSpc>
                <a:spcPts val="1850"/>
              </a:lnSpc>
            </a:pPr>
            <a:r>
              <a:rPr sz="2200" spc="-130" dirty="0">
                <a:latin typeface="Trebuchet MS"/>
                <a:cs typeface="Trebuchet MS"/>
              </a:rPr>
              <a:t>характер,</a:t>
            </a:r>
            <a:r>
              <a:rPr sz="2200" spc="-15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и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u="heavy" spc="-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опрашиваемые</a:t>
            </a:r>
            <a:r>
              <a:rPr sz="2200" u="heavy" spc="-1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не</a:t>
            </a:r>
            <a:r>
              <a:rPr sz="2200" u="heavy" spc="-1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1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могут</a:t>
            </a:r>
            <a:r>
              <a:rPr sz="2200" u="heavy" spc="-1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u="heavy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отказаться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от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сообщения</a:t>
            </a:r>
            <a:endParaRPr sz="2200">
              <a:latin typeface="Trebuchet MS"/>
              <a:cs typeface="Trebuchet MS"/>
            </a:endParaRPr>
          </a:p>
          <a:p>
            <a:pPr marL="184785">
              <a:lnSpc>
                <a:spcPts val="1850"/>
              </a:lnSpc>
            </a:pPr>
            <a:r>
              <a:rPr sz="2200" spc="-100" dirty="0">
                <a:latin typeface="Trebuchet MS"/>
                <a:cs typeface="Trebuchet MS"/>
              </a:rPr>
              <a:t>требуемых сведений </a:t>
            </a:r>
            <a:r>
              <a:rPr sz="2200" spc="-45" dirty="0">
                <a:latin typeface="Trebuchet MS"/>
                <a:cs typeface="Trebuchet MS"/>
              </a:rPr>
              <a:t>по </a:t>
            </a:r>
            <a:r>
              <a:rPr sz="2200" spc="-90" dirty="0">
                <a:latin typeface="Trebuchet MS"/>
                <a:cs typeface="Trebuchet MS"/>
              </a:rPr>
              <a:t>вопросам, </a:t>
            </a:r>
            <a:r>
              <a:rPr sz="2200" spc="-80" dirty="0">
                <a:latin typeface="Trebuchet MS"/>
                <a:cs typeface="Trebuchet MS"/>
              </a:rPr>
              <a:t>включенным </a:t>
            </a:r>
            <a:r>
              <a:rPr sz="2200" spc="-85" dirty="0">
                <a:latin typeface="Trebuchet MS"/>
                <a:cs typeface="Trebuchet MS"/>
              </a:rPr>
              <a:t>в</a:t>
            </a:r>
            <a:r>
              <a:rPr sz="2200" spc="-490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переписную</a:t>
            </a:r>
            <a:endParaRPr sz="2200">
              <a:latin typeface="Trebuchet MS"/>
              <a:cs typeface="Trebuchet MS"/>
            </a:endParaRPr>
          </a:p>
          <a:p>
            <a:pPr marL="184785" marR="327660">
              <a:lnSpc>
                <a:spcPct val="70000"/>
              </a:lnSpc>
              <a:spcBef>
                <a:spcPts val="395"/>
              </a:spcBef>
            </a:pPr>
            <a:r>
              <a:rPr sz="2200" spc="-85" dirty="0">
                <a:latin typeface="Trebuchet MS"/>
                <a:cs typeface="Trebuchet MS"/>
              </a:rPr>
              <a:t>документацию.</a:t>
            </a:r>
            <a:r>
              <a:rPr sz="2200" spc="-17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В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случае</a:t>
            </a:r>
            <a:r>
              <a:rPr sz="2200" spc="-15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отказа</a:t>
            </a:r>
            <a:r>
              <a:rPr sz="2200" spc="-17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они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120" dirty="0">
                <a:latin typeface="Trebuchet MS"/>
                <a:cs typeface="Trebuchet MS"/>
              </a:rPr>
              <a:t>несут</a:t>
            </a:r>
            <a:r>
              <a:rPr sz="2200" spc="-165" dirty="0">
                <a:latin typeface="Trebuchet MS"/>
                <a:cs typeface="Trebuchet MS"/>
              </a:rPr>
              <a:t> </a:t>
            </a:r>
            <a:r>
              <a:rPr sz="2200" spc="-110" dirty="0">
                <a:latin typeface="Trebuchet MS"/>
                <a:cs typeface="Trebuchet MS"/>
              </a:rPr>
              <a:t>ответственность</a:t>
            </a:r>
            <a:r>
              <a:rPr sz="2200" spc="-160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в  </a:t>
            </a:r>
            <a:r>
              <a:rPr sz="2200" spc="-110" dirty="0">
                <a:latin typeface="Trebuchet MS"/>
                <a:cs typeface="Trebuchet MS"/>
              </a:rPr>
              <a:t>соответствии </a:t>
            </a:r>
            <a:r>
              <a:rPr sz="2200" spc="-165" dirty="0">
                <a:latin typeface="Trebuchet MS"/>
                <a:cs typeface="Trebuchet MS"/>
              </a:rPr>
              <a:t>с </a:t>
            </a:r>
            <a:r>
              <a:rPr sz="2200" spc="-95" dirty="0">
                <a:latin typeface="Trebuchet MS"/>
                <a:cs typeface="Trebuchet MS"/>
              </a:rPr>
              <a:t>законодательством </a:t>
            </a:r>
            <a:r>
              <a:rPr sz="2200" spc="-105" dirty="0">
                <a:latin typeface="Trebuchet MS"/>
                <a:cs typeface="Trebuchet MS"/>
              </a:rPr>
              <a:t>Кыргызской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105" dirty="0">
                <a:latin typeface="Trebuchet MS"/>
                <a:cs typeface="Trebuchet MS"/>
              </a:rPr>
              <a:t>Республики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6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390" y="711174"/>
            <a:ext cx="37699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200" dirty="0"/>
              <a:t>Конфиденциальность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707390" y="1245387"/>
            <a:ext cx="7640320" cy="49758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5080" indent="-172085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185420" algn="l"/>
              </a:tabLst>
            </a:pPr>
            <a:r>
              <a:rPr sz="2400" spc="-90" dirty="0">
                <a:latin typeface="Trebuchet MS"/>
                <a:cs typeface="Trebuchet MS"/>
              </a:rPr>
              <a:t>Персональные </a:t>
            </a:r>
            <a:r>
              <a:rPr sz="2400" spc="-70" dirty="0">
                <a:latin typeface="Trebuchet MS"/>
                <a:cs typeface="Trebuchet MS"/>
              </a:rPr>
              <a:t>данные </a:t>
            </a:r>
            <a:r>
              <a:rPr sz="2400" spc="-100" dirty="0">
                <a:latin typeface="Trebuchet MS"/>
                <a:cs typeface="Trebuchet MS"/>
              </a:rPr>
              <a:t>переписи </a:t>
            </a:r>
            <a:r>
              <a:rPr sz="2400" spc="-125" dirty="0">
                <a:latin typeface="Trebuchet MS"/>
                <a:cs typeface="Trebuchet MS"/>
              </a:rPr>
              <a:t>являются  </a:t>
            </a:r>
            <a:r>
              <a:rPr sz="2400" spc="-105" dirty="0">
                <a:latin typeface="Trebuchet MS"/>
                <a:cs typeface="Trebuchet MS"/>
              </a:rPr>
              <a:t>конфиденциальными, </a:t>
            </a:r>
            <a:r>
              <a:rPr sz="2400" spc="-90" dirty="0">
                <a:latin typeface="Trebuchet MS"/>
                <a:cs typeface="Trebuchet MS"/>
              </a:rPr>
              <a:t>не </a:t>
            </a:r>
            <a:r>
              <a:rPr sz="2400" spc="-114" dirty="0">
                <a:latin typeface="Trebuchet MS"/>
                <a:cs typeface="Trebuchet MS"/>
              </a:rPr>
              <a:t>подлежат </a:t>
            </a:r>
            <a:r>
              <a:rPr sz="2400" spc="-100" dirty="0">
                <a:latin typeface="Trebuchet MS"/>
                <a:cs typeface="Trebuchet MS"/>
              </a:rPr>
              <a:t>оглашению </a:t>
            </a:r>
            <a:r>
              <a:rPr sz="2400" spc="-75" dirty="0">
                <a:latin typeface="Trebuchet MS"/>
                <a:cs typeface="Trebuchet MS"/>
              </a:rPr>
              <a:t>и  </a:t>
            </a:r>
            <a:r>
              <a:rPr sz="2400" spc="-110" dirty="0">
                <a:latin typeface="Trebuchet MS"/>
                <a:cs typeface="Trebuchet MS"/>
              </a:rPr>
              <a:t>охраняются </a:t>
            </a:r>
            <a:r>
              <a:rPr sz="2400" spc="-90" dirty="0">
                <a:latin typeface="Trebuchet MS"/>
                <a:cs typeface="Trebuchet MS"/>
              </a:rPr>
              <a:t>в </a:t>
            </a:r>
            <a:r>
              <a:rPr sz="2400" spc="-114" dirty="0">
                <a:latin typeface="Trebuchet MS"/>
                <a:cs typeface="Trebuchet MS"/>
              </a:rPr>
              <a:t>порядке, </a:t>
            </a:r>
            <a:r>
              <a:rPr sz="2400" spc="-90" dirty="0">
                <a:latin typeface="Trebuchet MS"/>
                <a:cs typeface="Trebuchet MS"/>
              </a:rPr>
              <a:t>установленном </a:t>
            </a:r>
            <a:r>
              <a:rPr sz="2400" spc="-65" dirty="0">
                <a:latin typeface="Trebuchet MS"/>
                <a:cs typeface="Trebuchet MS"/>
              </a:rPr>
              <a:t>законом  </a:t>
            </a:r>
            <a:r>
              <a:rPr sz="2400" spc="-110" dirty="0">
                <a:latin typeface="Trebuchet MS"/>
                <a:cs typeface="Trebuchet MS"/>
              </a:rPr>
              <a:t>Кыргызской </a:t>
            </a:r>
            <a:r>
              <a:rPr sz="2400" spc="-130" dirty="0">
                <a:latin typeface="Trebuchet MS"/>
                <a:cs typeface="Trebuchet MS"/>
              </a:rPr>
              <a:t>Республики, </a:t>
            </a:r>
            <a:r>
              <a:rPr sz="2400" spc="-100" dirty="0">
                <a:latin typeface="Trebuchet MS"/>
                <a:cs typeface="Trebuchet MS"/>
              </a:rPr>
              <a:t>регулирующим </a:t>
            </a:r>
            <a:r>
              <a:rPr sz="2400" spc="-80" dirty="0">
                <a:latin typeface="Trebuchet MS"/>
                <a:cs typeface="Trebuchet MS"/>
              </a:rPr>
              <a:t>порядок</a:t>
            </a:r>
            <a:r>
              <a:rPr sz="2400" spc="-360" dirty="0">
                <a:latin typeface="Trebuchet MS"/>
                <a:cs typeface="Trebuchet MS"/>
              </a:rPr>
              <a:t> </a:t>
            </a:r>
            <a:r>
              <a:rPr sz="2400" spc="-80" dirty="0">
                <a:latin typeface="Trebuchet MS"/>
                <a:cs typeface="Trebuchet MS"/>
              </a:rPr>
              <a:t>работы  </a:t>
            </a:r>
            <a:r>
              <a:rPr sz="2400" spc="-180" dirty="0">
                <a:latin typeface="Trebuchet MS"/>
                <a:cs typeface="Trebuchet MS"/>
              </a:rPr>
              <a:t>с </a:t>
            </a:r>
            <a:r>
              <a:rPr sz="2400" spc="-95" dirty="0">
                <a:latin typeface="Trebuchet MS"/>
                <a:cs typeface="Trebuchet MS"/>
              </a:rPr>
              <a:t>информацией персонального</a:t>
            </a:r>
            <a:r>
              <a:rPr sz="2400" spc="-27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характера.</a:t>
            </a:r>
            <a:endParaRPr sz="2400">
              <a:latin typeface="Trebuchet MS"/>
              <a:cs typeface="Trebuchet MS"/>
            </a:endParaRPr>
          </a:p>
          <a:p>
            <a:pPr marL="184785" marR="354965" indent="-172085">
              <a:lnSpc>
                <a:spcPts val="2590"/>
              </a:lnSpc>
              <a:spcBef>
                <a:spcPts val="1210"/>
              </a:spcBef>
              <a:buFont typeface="Arial"/>
              <a:buChar char="•"/>
              <a:tabLst>
                <a:tab pos="253365" algn="l"/>
                <a:tab pos="254000" algn="l"/>
              </a:tabLst>
            </a:pPr>
            <a:r>
              <a:rPr sz="2400" spc="-85" dirty="0">
                <a:latin typeface="Trebuchet MS"/>
                <a:cs typeface="Trebuchet MS"/>
              </a:rPr>
              <a:t>Работникам </a:t>
            </a:r>
            <a:r>
              <a:rPr sz="2400" spc="-100" dirty="0">
                <a:latin typeface="Trebuchet MS"/>
                <a:cs typeface="Trebuchet MS"/>
              </a:rPr>
              <a:t>переписи </a:t>
            </a:r>
            <a:r>
              <a:rPr sz="2400" spc="-110" dirty="0">
                <a:latin typeface="Trebuchet MS"/>
                <a:cs typeface="Trebuchet MS"/>
              </a:rPr>
              <a:t>запрещается </a:t>
            </a:r>
            <a:r>
              <a:rPr sz="2400" spc="-85" dirty="0">
                <a:latin typeface="Trebuchet MS"/>
                <a:cs typeface="Trebuchet MS"/>
              </a:rPr>
              <a:t>сообщать  </a:t>
            </a:r>
            <a:r>
              <a:rPr sz="2400" spc="-105" dirty="0">
                <a:latin typeface="Trebuchet MS"/>
                <a:cs typeface="Trebuchet MS"/>
              </a:rPr>
              <a:t>содержание </a:t>
            </a:r>
            <a:r>
              <a:rPr sz="2400" spc="-85" dirty="0">
                <a:latin typeface="Trebuchet MS"/>
                <a:cs typeface="Trebuchet MS"/>
              </a:rPr>
              <a:t>заполненного </a:t>
            </a:r>
            <a:r>
              <a:rPr sz="2400" spc="-100" dirty="0">
                <a:latin typeface="Trebuchet MS"/>
                <a:cs typeface="Trebuchet MS"/>
              </a:rPr>
              <a:t>переписного </a:t>
            </a:r>
            <a:r>
              <a:rPr sz="2400" spc="-110" dirty="0">
                <a:latin typeface="Trebuchet MS"/>
                <a:cs typeface="Trebuchet MS"/>
              </a:rPr>
              <a:t>документа.</a:t>
            </a:r>
            <a:r>
              <a:rPr sz="2400" spc="-450" dirty="0">
                <a:latin typeface="Trebuchet MS"/>
                <a:cs typeface="Trebuchet MS"/>
              </a:rPr>
              <a:t> </a:t>
            </a:r>
            <a:r>
              <a:rPr sz="2400" spc="-105" dirty="0">
                <a:latin typeface="Trebuchet MS"/>
                <a:cs typeface="Trebuchet MS"/>
              </a:rPr>
              <a:t>За  </a:t>
            </a:r>
            <a:r>
              <a:rPr sz="2400" spc="-90" dirty="0">
                <a:latin typeface="Trebuchet MS"/>
                <a:cs typeface="Trebuchet MS"/>
              </a:rPr>
              <a:t>нарушение </a:t>
            </a:r>
            <a:r>
              <a:rPr sz="2400" spc="-85" dirty="0">
                <a:latin typeface="Trebuchet MS"/>
                <a:cs typeface="Trebuchet MS"/>
              </a:rPr>
              <a:t>порядка </a:t>
            </a:r>
            <a:r>
              <a:rPr sz="2400" spc="-90" dirty="0">
                <a:latin typeface="Trebuchet MS"/>
                <a:cs typeface="Trebuchet MS"/>
              </a:rPr>
              <a:t>использования </a:t>
            </a:r>
            <a:r>
              <a:rPr sz="2400" spc="-95" dirty="0">
                <a:latin typeface="Trebuchet MS"/>
                <a:cs typeface="Trebuchet MS"/>
              </a:rPr>
              <a:t>персональных  </a:t>
            </a:r>
            <a:r>
              <a:rPr sz="2400" spc="-105" dirty="0">
                <a:latin typeface="Trebuchet MS"/>
                <a:cs typeface="Trebuchet MS"/>
              </a:rPr>
              <a:t>сведений </a:t>
            </a:r>
            <a:r>
              <a:rPr sz="2400" spc="-25" dirty="0">
                <a:latin typeface="Trebuchet MS"/>
                <a:cs typeface="Trebuchet MS"/>
              </a:rPr>
              <a:t>о </a:t>
            </a:r>
            <a:r>
              <a:rPr sz="2400" spc="-110" dirty="0">
                <a:latin typeface="Trebuchet MS"/>
                <a:cs typeface="Trebuchet MS"/>
              </a:rPr>
              <a:t>гражданах </a:t>
            </a:r>
            <a:r>
              <a:rPr sz="2400" spc="-85" dirty="0">
                <a:latin typeface="Trebuchet MS"/>
                <a:cs typeface="Trebuchet MS"/>
              </a:rPr>
              <a:t>работники </a:t>
            </a:r>
            <a:r>
              <a:rPr sz="2400" spc="-100" dirty="0">
                <a:latin typeface="Trebuchet MS"/>
                <a:cs typeface="Trebuchet MS"/>
              </a:rPr>
              <a:t>переписи </a:t>
            </a:r>
            <a:r>
              <a:rPr sz="2400" spc="-125" dirty="0">
                <a:latin typeface="Trebuchet MS"/>
                <a:cs typeface="Trebuchet MS"/>
              </a:rPr>
              <a:t>несут  </a:t>
            </a:r>
            <a:r>
              <a:rPr sz="2400" spc="-120" dirty="0">
                <a:latin typeface="Trebuchet MS"/>
                <a:cs typeface="Trebuchet MS"/>
              </a:rPr>
              <a:t>ответственность </a:t>
            </a:r>
            <a:r>
              <a:rPr sz="2400" spc="-90" dirty="0">
                <a:latin typeface="Trebuchet MS"/>
                <a:cs typeface="Trebuchet MS"/>
              </a:rPr>
              <a:t>в </a:t>
            </a:r>
            <a:r>
              <a:rPr sz="2400" spc="-120" dirty="0">
                <a:latin typeface="Trebuchet MS"/>
                <a:cs typeface="Trebuchet MS"/>
              </a:rPr>
              <a:t>соответствии </a:t>
            </a:r>
            <a:r>
              <a:rPr sz="2400" spc="-180" dirty="0">
                <a:latin typeface="Trebuchet MS"/>
                <a:cs typeface="Trebuchet MS"/>
              </a:rPr>
              <a:t>с </a:t>
            </a:r>
            <a:r>
              <a:rPr sz="2400" spc="-105" dirty="0">
                <a:latin typeface="Trebuchet MS"/>
                <a:cs typeface="Trebuchet MS"/>
              </a:rPr>
              <a:t>законодательством  </a:t>
            </a:r>
            <a:r>
              <a:rPr sz="2400" spc="-110" dirty="0">
                <a:latin typeface="Trebuchet MS"/>
                <a:cs typeface="Trebuchet MS"/>
              </a:rPr>
              <a:t>Кыргызской</a:t>
            </a:r>
            <a:r>
              <a:rPr sz="2400" spc="-204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Республики</a:t>
            </a:r>
            <a:endParaRPr sz="2400">
              <a:latin typeface="Trebuchet MS"/>
              <a:cs typeface="Trebuchet MS"/>
            </a:endParaRPr>
          </a:p>
          <a:p>
            <a:pPr marL="184785" marR="591820" indent="-172085">
              <a:lnSpc>
                <a:spcPts val="2590"/>
              </a:lnSpc>
              <a:spcBef>
                <a:spcPts val="1215"/>
              </a:spcBef>
              <a:buFont typeface="Arial"/>
              <a:buChar char="•"/>
              <a:tabLst>
                <a:tab pos="185420" algn="l"/>
              </a:tabLst>
            </a:pPr>
            <a:r>
              <a:rPr sz="2400" spc="-105" dirty="0">
                <a:latin typeface="Trebuchet MS"/>
                <a:cs typeface="Trebuchet MS"/>
              </a:rPr>
              <a:t>Итоговые </a:t>
            </a:r>
            <a:r>
              <a:rPr sz="2400" spc="-70" dirty="0">
                <a:latin typeface="Trebuchet MS"/>
                <a:cs typeface="Trebuchet MS"/>
              </a:rPr>
              <a:t>данные </a:t>
            </a:r>
            <a:r>
              <a:rPr sz="2400" spc="-100" dirty="0">
                <a:latin typeface="Trebuchet MS"/>
                <a:cs typeface="Trebuchet MS"/>
              </a:rPr>
              <a:t>переписи </a:t>
            </a:r>
            <a:r>
              <a:rPr sz="2400" spc="-110" dirty="0">
                <a:latin typeface="Trebuchet MS"/>
                <a:cs typeface="Trebuchet MS"/>
              </a:rPr>
              <a:t>населения </a:t>
            </a:r>
            <a:r>
              <a:rPr sz="2400" spc="-75" dirty="0">
                <a:latin typeface="Trebuchet MS"/>
                <a:cs typeface="Trebuchet MS"/>
              </a:rPr>
              <a:t>и</a:t>
            </a:r>
            <a:r>
              <a:rPr sz="2400" spc="-535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жилищного  </a:t>
            </a:r>
            <a:r>
              <a:rPr sz="2400" spc="-120" dirty="0">
                <a:latin typeface="Trebuchet MS"/>
                <a:cs typeface="Trebuchet MS"/>
              </a:rPr>
              <a:t>фонда </a:t>
            </a:r>
            <a:r>
              <a:rPr sz="2400" spc="-110" dirty="0">
                <a:latin typeface="Trebuchet MS"/>
                <a:cs typeface="Trebuchet MS"/>
              </a:rPr>
              <a:t>публикуются </a:t>
            </a:r>
            <a:r>
              <a:rPr sz="2400" spc="-100" dirty="0">
                <a:latin typeface="Trebuchet MS"/>
                <a:cs typeface="Trebuchet MS"/>
              </a:rPr>
              <a:t>или </a:t>
            </a:r>
            <a:r>
              <a:rPr sz="2400" spc="-110" dirty="0">
                <a:latin typeface="Trebuchet MS"/>
                <a:cs typeface="Trebuchet MS"/>
              </a:rPr>
              <a:t>распространяются </a:t>
            </a:r>
            <a:r>
              <a:rPr sz="2400" spc="-114" dirty="0">
                <a:latin typeface="Trebuchet MS"/>
                <a:cs typeface="Trebuchet MS"/>
              </a:rPr>
              <a:t>только </a:t>
            </a:r>
            <a:r>
              <a:rPr sz="2400" spc="-90" dirty="0">
                <a:latin typeface="Trebuchet MS"/>
                <a:cs typeface="Trebuchet MS"/>
              </a:rPr>
              <a:t>в  </a:t>
            </a:r>
            <a:r>
              <a:rPr sz="2400" spc="-55" dirty="0">
                <a:latin typeface="Trebuchet MS"/>
                <a:cs typeface="Trebuchet MS"/>
              </a:rPr>
              <a:t>обобщенном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виде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7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5240" marR="5080">
              <a:lnSpc>
                <a:spcPts val="3240"/>
              </a:lnSpc>
              <a:spcBef>
                <a:spcPts val="505"/>
              </a:spcBef>
            </a:pPr>
            <a:r>
              <a:rPr spc="-155" dirty="0"/>
              <a:t>Данные</a:t>
            </a:r>
            <a:r>
              <a:rPr spc="-305" dirty="0"/>
              <a:t> </a:t>
            </a:r>
            <a:r>
              <a:rPr spc="-160" dirty="0"/>
              <a:t>переписи</a:t>
            </a:r>
            <a:r>
              <a:rPr spc="-315" dirty="0"/>
              <a:t> </a:t>
            </a:r>
            <a:r>
              <a:rPr spc="-175" dirty="0"/>
              <a:t>населения</a:t>
            </a:r>
            <a:r>
              <a:rPr spc="-295" dirty="0"/>
              <a:t> </a:t>
            </a:r>
            <a:r>
              <a:rPr spc="-195" dirty="0"/>
              <a:t>как</a:t>
            </a:r>
            <a:r>
              <a:rPr spc="-290" dirty="0"/>
              <a:t> </a:t>
            </a:r>
            <a:r>
              <a:rPr spc="-190" dirty="0"/>
              <a:t>ресурс</a:t>
            </a:r>
            <a:r>
              <a:rPr spc="-310" dirty="0"/>
              <a:t> </a:t>
            </a:r>
            <a:r>
              <a:rPr spc="-180" dirty="0"/>
              <a:t>для  </a:t>
            </a:r>
            <a:r>
              <a:rPr spc="-145" dirty="0"/>
              <a:t>разработки </a:t>
            </a:r>
            <a:r>
              <a:rPr spc="-165" dirty="0"/>
              <a:t>политики </a:t>
            </a:r>
            <a:r>
              <a:rPr spc="-140" dirty="0"/>
              <a:t>социально</a:t>
            </a:r>
            <a:r>
              <a:rPr spc="-140" dirty="0">
                <a:latin typeface="Arial"/>
                <a:cs typeface="Arial"/>
              </a:rPr>
              <a:t>-  </a:t>
            </a:r>
            <a:r>
              <a:rPr spc="-165" dirty="0"/>
              <a:t>экономического</a:t>
            </a:r>
            <a:r>
              <a:rPr spc="-305" dirty="0"/>
              <a:t> </a:t>
            </a:r>
            <a:r>
              <a:rPr spc="-165" dirty="0"/>
              <a:t>развития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275" y="1741297"/>
            <a:ext cx="7360920" cy="42926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10" dirty="0">
                <a:latin typeface="Trebuchet MS"/>
                <a:cs typeface="Trebuchet MS"/>
              </a:rPr>
              <a:t>Для </a:t>
            </a:r>
            <a:r>
              <a:rPr sz="2100" spc="-130" dirty="0">
                <a:latin typeface="Trebuchet MS"/>
                <a:cs typeface="Trebuchet MS"/>
              </a:rPr>
              <a:t>всех </a:t>
            </a:r>
            <a:r>
              <a:rPr sz="2100" spc="-85" dirty="0">
                <a:latin typeface="Trebuchet MS"/>
                <a:cs typeface="Trebuchet MS"/>
              </a:rPr>
              <a:t>региональных </a:t>
            </a:r>
            <a:r>
              <a:rPr sz="2100" spc="-105" dirty="0">
                <a:latin typeface="Trebuchet MS"/>
                <a:cs typeface="Trebuchet MS"/>
              </a:rPr>
              <a:t>расчетов </a:t>
            </a:r>
            <a:r>
              <a:rPr sz="2100" spc="-90" dirty="0">
                <a:latin typeface="Trebuchet MS"/>
                <a:cs typeface="Trebuchet MS"/>
              </a:rPr>
              <a:t>для </a:t>
            </a:r>
            <a:r>
              <a:rPr sz="2100" spc="-85" dirty="0">
                <a:latin typeface="Trebuchet MS"/>
                <a:cs typeface="Trebuchet MS"/>
              </a:rPr>
              <a:t>управления</a:t>
            </a:r>
            <a:r>
              <a:rPr sz="2100" spc="-41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территорией</a:t>
            </a:r>
            <a:endParaRPr sz="2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185420" algn="l"/>
              </a:tabLst>
            </a:pPr>
            <a:r>
              <a:rPr sz="2100" spc="-100" dirty="0">
                <a:latin typeface="Trebuchet MS"/>
                <a:cs typeface="Trebuchet MS"/>
              </a:rPr>
              <a:t>Нагрузка </a:t>
            </a:r>
            <a:r>
              <a:rPr sz="2100" spc="-60" dirty="0">
                <a:latin typeface="Trebuchet MS"/>
                <a:cs typeface="Trebuchet MS"/>
              </a:rPr>
              <a:t>на</a:t>
            </a:r>
            <a:r>
              <a:rPr sz="2100" spc="-245" dirty="0">
                <a:latin typeface="Trebuchet MS"/>
                <a:cs typeface="Trebuchet MS"/>
              </a:rPr>
              <a:t> </a:t>
            </a:r>
            <a:r>
              <a:rPr sz="2100" spc="-120" dirty="0">
                <a:latin typeface="Trebuchet MS"/>
                <a:cs typeface="Trebuchet MS"/>
              </a:rPr>
              <a:t>инфраструктуру:</a:t>
            </a:r>
            <a:endParaRPr sz="2100">
              <a:latin typeface="Trebuchet MS"/>
              <a:cs typeface="Trebuchet MS"/>
            </a:endParaRPr>
          </a:p>
          <a:p>
            <a:pPr marL="264160">
              <a:lnSpc>
                <a:spcPct val="100000"/>
              </a:lnSpc>
              <a:spcBef>
                <a:spcPts val="550"/>
              </a:spcBef>
            </a:pPr>
            <a:r>
              <a:rPr sz="2100" spc="-60" dirty="0">
                <a:latin typeface="Arial"/>
                <a:cs typeface="Arial"/>
              </a:rPr>
              <a:t>- </a:t>
            </a:r>
            <a:r>
              <a:rPr sz="2100" spc="-75" dirty="0">
                <a:latin typeface="Trebuchet MS"/>
                <a:cs typeface="Trebuchet MS"/>
              </a:rPr>
              <a:t>дороги </a:t>
            </a:r>
            <a:r>
              <a:rPr sz="2100" spc="-70" dirty="0">
                <a:latin typeface="Trebuchet MS"/>
                <a:cs typeface="Trebuchet MS"/>
              </a:rPr>
              <a:t>и</a:t>
            </a:r>
            <a:r>
              <a:rPr sz="2100" spc="-29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тротуары</a:t>
            </a:r>
            <a:endParaRPr sz="2100">
              <a:latin typeface="Trebuchet MS"/>
              <a:cs typeface="Trebuchet MS"/>
            </a:endParaRPr>
          </a:p>
          <a:p>
            <a:pPr marL="372110" marR="329565" indent="-108585">
              <a:lnSpc>
                <a:spcPts val="2270"/>
              </a:lnSpc>
              <a:spcBef>
                <a:spcPts val="835"/>
              </a:spcBef>
            </a:pPr>
            <a:r>
              <a:rPr sz="2100" spc="-60" dirty="0">
                <a:latin typeface="Arial"/>
                <a:cs typeface="Arial"/>
              </a:rPr>
              <a:t>- </a:t>
            </a:r>
            <a:r>
              <a:rPr sz="2100" spc="-75" dirty="0">
                <a:latin typeface="Trebuchet MS"/>
                <a:cs typeface="Trebuchet MS"/>
              </a:rPr>
              <a:t>социальные </a:t>
            </a:r>
            <a:r>
              <a:rPr sz="2100" spc="-90" dirty="0">
                <a:latin typeface="Trebuchet MS"/>
                <a:cs typeface="Trebuchet MS"/>
              </a:rPr>
              <a:t>объекты </a:t>
            </a:r>
            <a:r>
              <a:rPr sz="2100" spc="-114" dirty="0">
                <a:latin typeface="Trebuchet MS"/>
                <a:cs typeface="Trebuchet MS"/>
              </a:rPr>
              <a:t>(детские сады, школы, </a:t>
            </a:r>
            <a:r>
              <a:rPr sz="2100" spc="-80" dirty="0">
                <a:latin typeface="Trebuchet MS"/>
                <a:cs typeface="Trebuchet MS"/>
              </a:rPr>
              <a:t>больницы,  </a:t>
            </a:r>
            <a:r>
              <a:rPr sz="2100" spc="-95" dirty="0">
                <a:latin typeface="Trebuchet MS"/>
                <a:cs typeface="Trebuchet MS"/>
              </a:rPr>
              <a:t>поликлиники, </a:t>
            </a:r>
            <a:r>
              <a:rPr sz="2100" spc="-85" dirty="0">
                <a:latin typeface="Trebuchet MS"/>
                <a:cs typeface="Trebuchet MS"/>
              </a:rPr>
              <a:t>станции </a:t>
            </a:r>
            <a:r>
              <a:rPr sz="2100" spc="-80" dirty="0">
                <a:latin typeface="Trebuchet MS"/>
                <a:cs typeface="Trebuchet MS"/>
              </a:rPr>
              <a:t>скорой </a:t>
            </a:r>
            <a:r>
              <a:rPr sz="2100" spc="-70" dirty="0">
                <a:latin typeface="Trebuchet MS"/>
                <a:cs typeface="Trebuchet MS"/>
              </a:rPr>
              <a:t>помощи, </a:t>
            </a:r>
            <a:r>
              <a:rPr sz="2100" spc="-100" dirty="0">
                <a:latin typeface="Trebuchet MS"/>
                <a:cs typeface="Trebuchet MS"/>
              </a:rPr>
              <a:t>бани,</a:t>
            </a:r>
            <a:r>
              <a:rPr sz="2100" spc="-465" dirty="0">
                <a:latin typeface="Trebuchet MS"/>
                <a:cs typeface="Trebuchet MS"/>
              </a:rPr>
              <a:t> </a:t>
            </a:r>
            <a:r>
              <a:rPr sz="2100" spc="-100" dirty="0">
                <a:latin typeface="Trebuchet MS"/>
                <a:cs typeface="Trebuchet MS"/>
              </a:rPr>
              <a:t>библиотеки,  </a:t>
            </a:r>
            <a:r>
              <a:rPr sz="2100" spc="-75" dirty="0">
                <a:latin typeface="Trebuchet MS"/>
                <a:cs typeface="Trebuchet MS"/>
              </a:rPr>
              <a:t>стадионы </a:t>
            </a:r>
            <a:r>
              <a:rPr sz="2100" spc="-70" dirty="0">
                <a:latin typeface="Trebuchet MS"/>
                <a:cs typeface="Trebuchet MS"/>
              </a:rPr>
              <a:t>и</a:t>
            </a:r>
            <a:r>
              <a:rPr sz="2100" spc="-254" dirty="0">
                <a:latin typeface="Trebuchet MS"/>
                <a:cs typeface="Trebuchet MS"/>
              </a:rPr>
              <a:t> </a:t>
            </a:r>
            <a:r>
              <a:rPr sz="2100" spc="-180" dirty="0">
                <a:latin typeface="Trebuchet MS"/>
                <a:cs typeface="Trebuchet MS"/>
              </a:rPr>
              <a:t>т.д.)</a:t>
            </a:r>
            <a:endParaRPr sz="2100">
              <a:latin typeface="Trebuchet MS"/>
              <a:cs typeface="Trebuchet MS"/>
            </a:endParaRPr>
          </a:p>
          <a:p>
            <a:pPr marL="264160">
              <a:lnSpc>
                <a:spcPct val="100000"/>
              </a:lnSpc>
              <a:spcBef>
                <a:spcPts val="505"/>
              </a:spcBef>
            </a:pPr>
            <a:r>
              <a:rPr sz="2100" spc="-60" dirty="0">
                <a:latin typeface="Arial"/>
                <a:cs typeface="Arial"/>
              </a:rPr>
              <a:t>- </a:t>
            </a:r>
            <a:r>
              <a:rPr sz="2100" spc="-80" dirty="0">
                <a:latin typeface="Trebuchet MS"/>
                <a:cs typeface="Trebuchet MS"/>
              </a:rPr>
              <a:t>общественный</a:t>
            </a:r>
            <a:r>
              <a:rPr sz="2100" spc="-47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транспорт</a:t>
            </a:r>
            <a:endParaRPr sz="2100">
              <a:latin typeface="Trebuchet MS"/>
              <a:cs typeface="Trebuchet MS"/>
            </a:endParaRPr>
          </a:p>
          <a:p>
            <a:pPr marL="264160">
              <a:lnSpc>
                <a:spcPct val="100000"/>
              </a:lnSpc>
              <a:spcBef>
                <a:spcPts val="550"/>
              </a:spcBef>
            </a:pPr>
            <a:r>
              <a:rPr sz="2100" spc="-60" dirty="0">
                <a:latin typeface="Arial"/>
                <a:cs typeface="Arial"/>
              </a:rPr>
              <a:t>- </a:t>
            </a:r>
            <a:r>
              <a:rPr sz="2100" spc="-95" dirty="0">
                <a:latin typeface="Trebuchet MS"/>
                <a:cs typeface="Trebuchet MS"/>
              </a:rPr>
              <a:t>уличное</a:t>
            </a:r>
            <a:r>
              <a:rPr sz="2100" spc="-45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освещение</a:t>
            </a:r>
            <a:endParaRPr sz="2100">
              <a:latin typeface="Trebuchet MS"/>
              <a:cs typeface="Trebuchet MS"/>
            </a:endParaRPr>
          </a:p>
          <a:p>
            <a:pPr marL="372110" marR="5080" indent="-108585">
              <a:lnSpc>
                <a:spcPts val="2270"/>
              </a:lnSpc>
              <a:spcBef>
                <a:spcPts val="835"/>
              </a:spcBef>
            </a:pPr>
            <a:r>
              <a:rPr sz="2100" spc="-60" dirty="0">
                <a:latin typeface="Arial"/>
                <a:cs typeface="Arial"/>
              </a:rPr>
              <a:t>-</a:t>
            </a:r>
            <a:r>
              <a:rPr sz="2100" spc="-375" dirty="0">
                <a:latin typeface="Arial"/>
                <a:cs typeface="Arial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коммунальные</a:t>
            </a:r>
            <a:r>
              <a:rPr sz="2100" spc="-120" dirty="0">
                <a:latin typeface="Trebuchet MS"/>
                <a:cs typeface="Trebuchet MS"/>
              </a:rPr>
              <a:t> </a:t>
            </a:r>
            <a:r>
              <a:rPr sz="2100" spc="-125" dirty="0">
                <a:latin typeface="Trebuchet MS"/>
                <a:cs typeface="Trebuchet MS"/>
              </a:rPr>
              <a:t>услуги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(вывоз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мусора,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питьевая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вода,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горячая  вода, </a:t>
            </a:r>
            <a:r>
              <a:rPr sz="2100" spc="-95" dirty="0">
                <a:latin typeface="Trebuchet MS"/>
                <a:cs typeface="Trebuchet MS"/>
              </a:rPr>
              <a:t>канализация, </a:t>
            </a:r>
            <a:r>
              <a:rPr sz="2100" spc="-85" dirty="0">
                <a:latin typeface="Trebuchet MS"/>
                <a:cs typeface="Trebuchet MS"/>
              </a:rPr>
              <a:t>отопление </a:t>
            </a:r>
            <a:r>
              <a:rPr sz="2100" spc="-70" dirty="0">
                <a:latin typeface="Trebuchet MS"/>
                <a:cs typeface="Trebuchet MS"/>
              </a:rPr>
              <a:t>и </a:t>
            </a:r>
            <a:r>
              <a:rPr sz="2100" spc="-80" dirty="0">
                <a:latin typeface="Trebuchet MS"/>
                <a:cs typeface="Trebuchet MS"/>
              </a:rPr>
              <a:t>запасы</a:t>
            </a:r>
            <a:r>
              <a:rPr sz="2100" spc="-46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топлива)</a:t>
            </a:r>
            <a:endParaRPr sz="2100">
              <a:latin typeface="Trebuchet MS"/>
              <a:cs typeface="Trebuchet MS"/>
            </a:endParaRPr>
          </a:p>
          <a:p>
            <a:pPr marL="12700" marR="36195">
              <a:lnSpc>
                <a:spcPts val="2270"/>
              </a:lnSpc>
              <a:spcBef>
                <a:spcPts val="790"/>
              </a:spcBef>
              <a:buFont typeface="Arial"/>
              <a:buChar char="•"/>
              <a:tabLst>
                <a:tab pos="107314" algn="l"/>
              </a:tabLst>
            </a:pPr>
            <a:r>
              <a:rPr sz="2100" spc="-95" dirty="0">
                <a:latin typeface="Trebuchet MS"/>
                <a:cs typeface="Trebuchet MS"/>
              </a:rPr>
              <a:t>Управление </a:t>
            </a:r>
            <a:r>
              <a:rPr sz="2100" spc="-75" dirty="0">
                <a:latin typeface="Trebuchet MS"/>
                <a:cs typeface="Trebuchet MS"/>
              </a:rPr>
              <a:t>чрезвычайными </a:t>
            </a:r>
            <a:r>
              <a:rPr sz="2100" spc="-85" dirty="0">
                <a:latin typeface="Trebuchet MS"/>
                <a:cs typeface="Trebuchet MS"/>
              </a:rPr>
              <a:t>ситуациями (пожары </a:t>
            </a:r>
            <a:r>
              <a:rPr sz="2100" spc="-70" dirty="0">
                <a:latin typeface="Trebuchet MS"/>
                <a:cs typeface="Trebuchet MS"/>
              </a:rPr>
              <a:t>и</a:t>
            </a:r>
            <a:r>
              <a:rPr sz="2100" spc="-370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стихийные  </a:t>
            </a:r>
            <a:r>
              <a:rPr sz="2100" spc="-105" dirty="0">
                <a:latin typeface="Trebuchet MS"/>
                <a:cs typeface="Trebuchet MS"/>
              </a:rPr>
              <a:t>бедствия)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8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390" y="711174"/>
            <a:ext cx="61683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60" dirty="0"/>
              <a:t>Что</a:t>
            </a:r>
            <a:r>
              <a:rPr sz="3300" spc="-340" dirty="0"/>
              <a:t> </a:t>
            </a:r>
            <a:r>
              <a:rPr sz="3300" spc="-140" dirty="0"/>
              <a:t>нового</a:t>
            </a:r>
            <a:r>
              <a:rPr sz="3300" spc="-345" dirty="0"/>
              <a:t> </a:t>
            </a:r>
            <a:r>
              <a:rPr sz="3300" spc="-150" dirty="0"/>
              <a:t>в</a:t>
            </a:r>
            <a:r>
              <a:rPr sz="3300" spc="-300" dirty="0"/>
              <a:t> </a:t>
            </a:r>
            <a:r>
              <a:rPr sz="3300" spc="-160" dirty="0"/>
              <a:t>программе</a:t>
            </a:r>
            <a:r>
              <a:rPr sz="3300" spc="-340" dirty="0"/>
              <a:t> </a:t>
            </a:r>
            <a:r>
              <a:rPr sz="3300" spc="-125" dirty="0"/>
              <a:t>переписи?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707390" y="1783969"/>
            <a:ext cx="6492240" cy="409447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70" dirty="0">
                <a:latin typeface="Trebuchet MS"/>
                <a:cs typeface="Trebuchet MS"/>
              </a:rPr>
              <a:t>Миграция </a:t>
            </a:r>
            <a:r>
              <a:rPr sz="3200" spc="-140" dirty="0">
                <a:latin typeface="Trebuchet MS"/>
                <a:cs typeface="Trebuchet MS"/>
              </a:rPr>
              <a:t>(включен </a:t>
            </a:r>
            <a:r>
              <a:rPr sz="3200" spc="-105" dirty="0">
                <a:latin typeface="Trebuchet MS"/>
                <a:cs typeface="Trebuchet MS"/>
              </a:rPr>
              <a:t>модельный</a:t>
            </a:r>
            <a:r>
              <a:rPr sz="3200" spc="-580" dirty="0">
                <a:latin typeface="Trebuchet MS"/>
                <a:cs typeface="Trebuchet MS"/>
              </a:rPr>
              <a:t> </a:t>
            </a:r>
            <a:r>
              <a:rPr sz="3200" spc="-125" dirty="0">
                <a:latin typeface="Trebuchet MS"/>
                <a:cs typeface="Trebuchet MS"/>
              </a:rPr>
              <a:t>блок  </a:t>
            </a:r>
            <a:r>
              <a:rPr sz="3200" spc="-130" dirty="0">
                <a:latin typeface="Trebuchet MS"/>
                <a:cs typeface="Trebuchet MS"/>
              </a:rPr>
              <a:t>вопросов):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3200" spc="-85" dirty="0">
                <a:latin typeface="Arial"/>
                <a:cs typeface="Arial"/>
              </a:rPr>
              <a:t>- </a:t>
            </a:r>
            <a:r>
              <a:rPr sz="3200" spc="-130" dirty="0">
                <a:latin typeface="Trebuchet MS"/>
                <a:cs typeface="Trebuchet MS"/>
              </a:rPr>
              <a:t>внутренняя</a:t>
            </a:r>
            <a:r>
              <a:rPr sz="3200" spc="-700" dirty="0">
                <a:latin typeface="Trebuchet MS"/>
                <a:cs typeface="Trebuchet MS"/>
              </a:rPr>
              <a:t> </a:t>
            </a:r>
            <a:r>
              <a:rPr sz="3200" spc="-114" dirty="0">
                <a:latin typeface="Trebuchet MS"/>
                <a:cs typeface="Trebuchet MS"/>
              </a:rPr>
              <a:t>миграция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200" spc="-85" dirty="0">
                <a:latin typeface="Arial"/>
                <a:cs typeface="Arial"/>
              </a:rPr>
              <a:t>- </a:t>
            </a:r>
            <a:r>
              <a:rPr sz="3200" spc="-120" dirty="0">
                <a:latin typeface="Trebuchet MS"/>
                <a:cs typeface="Trebuchet MS"/>
              </a:rPr>
              <a:t>внешняя</a:t>
            </a:r>
            <a:r>
              <a:rPr sz="3200" spc="-710" dirty="0">
                <a:latin typeface="Trebuchet MS"/>
                <a:cs typeface="Trebuchet MS"/>
              </a:rPr>
              <a:t> </a:t>
            </a:r>
            <a:r>
              <a:rPr sz="3200" spc="-114" dirty="0">
                <a:latin typeface="Trebuchet MS"/>
                <a:cs typeface="Trebuchet MS"/>
              </a:rPr>
              <a:t>миграция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200" spc="-85" dirty="0">
                <a:latin typeface="Arial"/>
                <a:cs typeface="Arial"/>
              </a:rPr>
              <a:t>- </a:t>
            </a:r>
            <a:r>
              <a:rPr sz="3200" spc="-140" dirty="0">
                <a:latin typeface="Trebuchet MS"/>
                <a:cs typeface="Trebuchet MS"/>
              </a:rPr>
              <a:t>трудовая</a:t>
            </a:r>
            <a:r>
              <a:rPr sz="3200" spc="-675" dirty="0">
                <a:latin typeface="Trebuchet MS"/>
                <a:cs typeface="Trebuchet MS"/>
              </a:rPr>
              <a:t> </a:t>
            </a:r>
            <a:r>
              <a:rPr sz="3200" spc="-114" dirty="0">
                <a:latin typeface="Trebuchet MS"/>
                <a:cs typeface="Trebuchet MS"/>
              </a:rPr>
              <a:t>миграция</a:t>
            </a:r>
            <a:endParaRPr sz="3200">
              <a:latin typeface="Trebuchet MS"/>
              <a:cs typeface="Trebuchet MS"/>
            </a:endParaRPr>
          </a:p>
          <a:p>
            <a:pPr marL="12700" marR="1123950">
              <a:lnSpc>
                <a:spcPts val="3460"/>
              </a:lnSpc>
              <a:spcBef>
                <a:spcPts val="840"/>
              </a:spcBef>
            </a:pPr>
            <a:r>
              <a:rPr sz="3200" spc="-105" dirty="0">
                <a:latin typeface="Trebuchet MS"/>
                <a:cs typeface="Trebuchet MS"/>
              </a:rPr>
              <a:t>Функциональные</a:t>
            </a:r>
            <a:r>
              <a:rPr sz="3200" spc="-295" dirty="0">
                <a:latin typeface="Trebuchet MS"/>
                <a:cs typeface="Trebuchet MS"/>
              </a:rPr>
              <a:t> </a:t>
            </a:r>
            <a:r>
              <a:rPr sz="3200" spc="-130" dirty="0">
                <a:latin typeface="Trebuchet MS"/>
                <a:cs typeface="Trebuchet MS"/>
              </a:rPr>
              <a:t>ограничения  </a:t>
            </a:r>
            <a:r>
              <a:rPr sz="3200" spc="-110" dirty="0">
                <a:latin typeface="Trebuchet MS"/>
                <a:cs typeface="Trebuchet MS"/>
              </a:rPr>
              <a:t>возможностей</a:t>
            </a:r>
            <a:r>
              <a:rPr sz="3200" spc="-295" dirty="0">
                <a:latin typeface="Trebuchet MS"/>
                <a:cs typeface="Trebuchet MS"/>
              </a:rPr>
              <a:t> </a:t>
            </a:r>
            <a:r>
              <a:rPr sz="3200" spc="-100" dirty="0">
                <a:latin typeface="Trebuchet MS"/>
                <a:cs typeface="Trebuchet MS"/>
              </a:rPr>
              <a:t>здоровья</a:t>
            </a:r>
            <a:endParaRPr sz="3200">
              <a:latin typeface="Trebuchet MS"/>
              <a:cs typeface="Trebuchet MS"/>
            </a:endParaRPr>
          </a:p>
          <a:p>
            <a:pPr marL="104139">
              <a:lnSpc>
                <a:spcPct val="100000"/>
              </a:lnSpc>
              <a:spcBef>
                <a:spcPts val="370"/>
              </a:spcBef>
            </a:pPr>
            <a:r>
              <a:rPr sz="3200" spc="-85" dirty="0">
                <a:latin typeface="Arial"/>
                <a:cs typeface="Arial"/>
              </a:rPr>
              <a:t>- </a:t>
            </a:r>
            <a:r>
              <a:rPr sz="3200" spc="-114" dirty="0">
                <a:latin typeface="Trebuchet MS"/>
                <a:cs typeface="Trebuchet MS"/>
              </a:rPr>
              <a:t>впервые </a:t>
            </a:r>
            <a:r>
              <a:rPr sz="3200" spc="-130" dirty="0">
                <a:latin typeface="Trebuchet MS"/>
                <a:cs typeface="Trebuchet MS"/>
              </a:rPr>
              <a:t>включен </a:t>
            </a:r>
            <a:r>
              <a:rPr sz="3200" spc="-125" dirty="0">
                <a:latin typeface="Trebuchet MS"/>
                <a:cs typeface="Trebuchet MS"/>
              </a:rPr>
              <a:t>блок</a:t>
            </a:r>
            <a:r>
              <a:rPr sz="3200" spc="-605" dirty="0">
                <a:latin typeface="Trebuchet MS"/>
                <a:cs typeface="Trebuchet MS"/>
              </a:rPr>
              <a:t> </a:t>
            </a:r>
            <a:r>
              <a:rPr sz="3200" spc="-95" dirty="0">
                <a:latin typeface="Trebuchet MS"/>
                <a:cs typeface="Trebuchet MS"/>
              </a:rPr>
              <a:t>вопросов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9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390" y="711174"/>
            <a:ext cx="72517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225" dirty="0"/>
              <a:t>Как</a:t>
            </a:r>
            <a:r>
              <a:rPr sz="3300" spc="-315" dirty="0"/>
              <a:t> </a:t>
            </a:r>
            <a:r>
              <a:rPr sz="3300" spc="-180" dirty="0"/>
              <a:t>страна</a:t>
            </a:r>
            <a:r>
              <a:rPr sz="3300" spc="-320" dirty="0"/>
              <a:t> </a:t>
            </a:r>
            <a:r>
              <a:rPr sz="3300" spc="-180" dirty="0"/>
              <a:t>узнает</a:t>
            </a:r>
            <a:r>
              <a:rPr sz="3300" spc="-320" dirty="0"/>
              <a:t> </a:t>
            </a:r>
            <a:r>
              <a:rPr sz="3300" spc="-185" dirty="0"/>
              <a:t>что</a:t>
            </a:r>
            <a:r>
              <a:rPr sz="3300" spc="-320" dirty="0"/>
              <a:t> </a:t>
            </a:r>
            <a:r>
              <a:rPr sz="3300" spc="-160" dirty="0"/>
              <a:t>нужно</a:t>
            </a:r>
            <a:r>
              <a:rPr sz="3300" spc="-320" dirty="0"/>
              <a:t> </a:t>
            </a:r>
            <a:r>
              <a:rPr sz="3300" spc="-190" dirty="0"/>
              <a:t>ее</a:t>
            </a:r>
            <a:r>
              <a:rPr sz="3300" spc="-305" dirty="0"/>
              <a:t> </a:t>
            </a:r>
            <a:r>
              <a:rPr sz="3300" spc="-150" dirty="0"/>
              <a:t>жителям?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707390" y="1783969"/>
            <a:ext cx="7656830" cy="188277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225" dirty="0">
                <a:latin typeface="Trebuchet MS"/>
                <a:cs typeface="Trebuchet MS"/>
              </a:rPr>
              <a:t>Только </a:t>
            </a:r>
            <a:r>
              <a:rPr sz="3200" spc="-95" dirty="0">
                <a:latin typeface="Trebuchet MS"/>
                <a:cs typeface="Trebuchet MS"/>
              </a:rPr>
              <a:t>при </a:t>
            </a:r>
            <a:r>
              <a:rPr sz="3200" spc="-125" dirty="0">
                <a:latin typeface="Trebuchet MS"/>
                <a:cs typeface="Trebuchet MS"/>
              </a:rPr>
              <a:t>получений </a:t>
            </a:r>
            <a:r>
              <a:rPr sz="3200" spc="-135" dirty="0">
                <a:latin typeface="Trebuchet MS"/>
                <a:cs typeface="Trebuchet MS"/>
              </a:rPr>
              <a:t>сведений  </a:t>
            </a:r>
            <a:r>
              <a:rPr sz="3200" spc="-130" dirty="0">
                <a:latin typeface="Trebuchet MS"/>
                <a:cs typeface="Trebuchet MS"/>
              </a:rPr>
              <a:t>непосредственно </a:t>
            </a:r>
            <a:r>
              <a:rPr sz="3200" spc="-135" dirty="0">
                <a:latin typeface="Trebuchet MS"/>
                <a:cs typeface="Trebuchet MS"/>
              </a:rPr>
              <a:t>от </a:t>
            </a:r>
            <a:r>
              <a:rPr sz="3200" spc="-140" dirty="0">
                <a:latin typeface="Trebuchet MS"/>
                <a:cs typeface="Trebuchet MS"/>
              </a:rPr>
              <a:t>самих </a:t>
            </a:r>
            <a:r>
              <a:rPr sz="3200" spc="-165" dirty="0">
                <a:latin typeface="Trebuchet MS"/>
                <a:cs typeface="Trebuchet MS"/>
              </a:rPr>
              <a:t>жителей</a:t>
            </a:r>
            <a:r>
              <a:rPr sz="3200" spc="-655" dirty="0">
                <a:latin typeface="Trebuchet MS"/>
                <a:cs typeface="Trebuchet MS"/>
              </a:rPr>
              <a:t> </a:t>
            </a:r>
            <a:r>
              <a:rPr sz="3200" spc="-135" dirty="0">
                <a:latin typeface="Trebuchet MS"/>
                <a:cs typeface="Trebuchet MS"/>
              </a:rPr>
              <a:t>страны!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spc="-140" dirty="0">
                <a:solidFill>
                  <a:srgbClr val="1F4E79"/>
                </a:solidFill>
                <a:latin typeface="Trebuchet MS"/>
                <a:cs typeface="Trebuchet MS"/>
              </a:rPr>
              <a:t>Что </a:t>
            </a:r>
            <a:r>
              <a:rPr sz="3200" spc="-135" dirty="0">
                <a:solidFill>
                  <a:srgbClr val="1F4E79"/>
                </a:solidFill>
                <a:latin typeface="Trebuchet MS"/>
                <a:cs typeface="Trebuchet MS"/>
              </a:rPr>
              <a:t>для </a:t>
            </a:r>
            <a:r>
              <a:rPr sz="3200" spc="-170" dirty="0">
                <a:solidFill>
                  <a:srgbClr val="1F4E79"/>
                </a:solidFill>
                <a:latin typeface="Trebuchet MS"/>
                <a:cs typeface="Trebuchet MS"/>
              </a:rPr>
              <a:t>этого</a:t>
            </a:r>
            <a:r>
              <a:rPr sz="3200" spc="-459" dirty="0">
                <a:solidFill>
                  <a:srgbClr val="1F4E79"/>
                </a:solidFill>
                <a:latin typeface="Trebuchet MS"/>
                <a:cs typeface="Trebuchet MS"/>
              </a:rPr>
              <a:t> </a:t>
            </a:r>
            <a:r>
              <a:rPr sz="3200" spc="-30" dirty="0">
                <a:solidFill>
                  <a:srgbClr val="1F4E79"/>
                </a:solidFill>
                <a:latin typeface="Trebuchet MS"/>
                <a:cs typeface="Trebuchet MS"/>
              </a:rPr>
              <a:t>нужно?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390" y="4108069"/>
            <a:ext cx="7052309" cy="1414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90" dirty="0">
                <a:latin typeface="Trebuchet MS"/>
                <a:cs typeface="Trebuchet MS"/>
              </a:rPr>
              <a:t>Не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более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15</a:t>
            </a:r>
            <a:r>
              <a:rPr sz="2100" spc="-175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минут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времени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75" dirty="0">
                <a:latin typeface="Trebuchet MS"/>
                <a:cs typeface="Trebuchet MS"/>
              </a:rPr>
              <a:t>одного</a:t>
            </a:r>
            <a:r>
              <a:rPr sz="2100" spc="-14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человека!</a:t>
            </a: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ts val="2270"/>
              </a:lnSpc>
              <a:spcBef>
                <a:spcPts val="1490"/>
              </a:spcBef>
            </a:pPr>
            <a:r>
              <a:rPr sz="2100" spc="-85" dirty="0">
                <a:latin typeface="Trebuchet MS"/>
                <a:cs typeface="Trebuchet MS"/>
              </a:rPr>
              <a:t>Перепись</a:t>
            </a:r>
            <a:r>
              <a:rPr sz="2100" spc="-170" dirty="0">
                <a:latin typeface="Trebuchet MS"/>
                <a:cs typeface="Trebuchet MS"/>
              </a:rPr>
              <a:t> </a:t>
            </a:r>
            <a:r>
              <a:rPr sz="2100" spc="-50" dirty="0">
                <a:latin typeface="Trebuchet MS"/>
                <a:cs typeface="Trebuchet MS"/>
              </a:rPr>
              <a:t>можно</a:t>
            </a:r>
            <a:r>
              <a:rPr sz="2100" spc="-130" dirty="0">
                <a:latin typeface="Trebuchet MS"/>
                <a:cs typeface="Trebuchet MS"/>
              </a:rPr>
              <a:t> </a:t>
            </a:r>
            <a:r>
              <a:rPr sz="2100" spc="-114" dirty="0">
                <a:latin typeface="Trebuchet MS"/>
                <a:cs typeface="Trebuchet MS"/>
              </a:rPr>
              <a:t>будет</a:t>
            </a:r>
            <a:r>
              <a:rPr sz="2100" spc="-15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пройти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95" dirty="0">
                <a:latin typeface="Trebuchet MS"/>
                <a:cs typeface="Trebuchet MS"/>
              </a:rPr>
              <a:t>у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105" dirty="0">
                <a:latin typeface="Trebuchet MS"/>
                <a:cs typeface="Trebuchet MS"/>
              </a:rPr>
              <a:t>себя</a:t>
            </a:r>
            <a:r>
              <a:rPr sz="2100" spc="-155" dirty="0">
                <a:latin typeface="Trebuchet MS"/>
                <a:cs typeface="Trebuchet MS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дома</a:t>
            </a:r>
            <a:r>
              <a:rPr sz="2100" spc="-135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или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80" dirty="0">
                <a:latin typeface="Trebuchet MS"/>
                <a:cs typeface="Trebuchet MS"/>
              </a:rPr>
              <a:t>в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90" dirty="0">
                <a:latin typeface="Trebuchet MS"/>
                <a:cs typeface="Trebuchet MS"/>
              </a:rPr>
              <a:t>переписных  </a:t>
            </a:r>
            <a:r>
              <a:rPr sz="2100" spc="-125" dirty="0">
                <a:latin typeface="Trebuchet MS"/>
                <a:cs typeface="Trebuchet MS"/>
              </a:rPr>
              <a:t>отделах </a:t>
            </a:r>
            <a:r>
              <a:rPr sz="2100" spc="-60" dirty="0">
                <a:latin typeface="Trebuchet MS"/>
                <a:cs typeface="Trebuchet MS"/>
              </a:rPr>
              <a:t>на </a:t>
            </a:r>
            <a:r>
              <a:rPr sz="2100" spc="-90" dirty="0">
                <a:latin typeface="Trebuchet MS"/>
                <a:cs typeface="Trebuchet MS"/>
              </a:rPr>
              <a:t>территории </a:t>
            </a:r>
            <a:r>
              <a:rPr sz="2100" spc="-95" dirty="0">
                <a:latin typeface="Trebuchet MS"/>
                <a:cs typeface="Trebuchet MS"/>
              </a:rPr>
              <a:t>вашего </a:t>
            </a:r>
            <a:r>
              <a:rPr sz="2100" spc="-60" dirty="0">
                <a:latin typeface="Trebuchet MS"/>
                <a:cs typeface="Trebuchet MS"/>
              </a:rPr>
              <a:t>района</a:t>
            </a:r>
            <a:r>
              <a:rPr sz="2100" spc="-434" dirty="0">
                <a:latin typeface="Trebuchet MS"/>
                <a:cs typeface="Trebuchet MS"/>
              </a:rPr>
              <a:t> </a:t>
            </a:r>
            <a:r>
              <a:rPr sz="2100" spc="-150" dirty="0">
                <a:latin typeface="Trebuchet MS"/>
                <a:cs typeface="Trebuchet MS"/>
              </a:rPr>
              <a:t>(села).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955"/>
              </a:lnSpc>
            </a:pPr>
            <a:fld id="{81D60167-4931-47E6-BA6A-407CBD079E47}" type="slidenum">
              <a:rPr spc="-20" dirty="0"/>
              <a:pPr marL="25400">
                <a:lnSpc>
                  <a:spcPts val="955"/>
                </a:lnSpc>
              </a:pPr>
              <a:t>10</a:t>
            </a:fld>
            <a:endParaRPr spc="-2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627" y="3781679"/>
            <a:ext cx="53124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215" dirty="0"/>
              <a:t>Спасибо </a:t>
            </a:r>
            <a:r>
              <a:rPr sz="4500" spc="-185" dirty="0"/>
              <a:t>за</a:t>
            </a:r>
            <a:r>
              <a:rPr sz="4500" spc="-660" dirty="0"/>
              <a:t> </a:t>
            </a:r>
            <a:r>
              <a:rPr sz="4500" spc="-215" dirty="0"/>
              <a:t>внимание!</a:t>
            </a:r>
            <a:endParaRPr sz="4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534</Words>
  <Application>Microsoft Office PowerPoint</Application>
  <PresentationFormat>Экран (4:3)</PresentationFormat>
  <Paragraphs>98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Перепись населения: в Кыргызстане каждый значим</vt:lpstr>
      <vt:lpstr>Всеобщая перепись населения – это  основной источник сведений о населении</vt:lpstr>
      <vt:lpstr>Численность населения  в Кыргызской Республике</vt:lpstr>
      <vt:lpstr>Перепись населения и жилищного фонда  Кыргызской Республики 2020 года</vt:lpstr>
      <vt:lpstr>Основные принципы проведения переписи</vt:lpstr>
      <vt:lpstr>Конфиденциальность</vt:lpstr>
      <vt:lpstr>Данные переписи населения как ресурс для  разработки политики социально-  экономического развития</vt:lpstr>
      <vt:lpstr>Что нового в программе переписи?</vt:lpstr>
      <vt:lpstr>Как страна узнает что нужно ее жителям?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данные: особенности анализа</dc:title>
  <dc:creator>ltekeeva</dc:creator>
  <cp:lastModifiedBy>User</cp:lastModifiedBy>
  <cp:revision>2</cp:revision>
  <dcterms:created xsi:type="dcterms:W3CDTF">2018-12-05T10:10:39Z</dcterms:created>
  <dcterms:modified xsi:type="dcterms:W3CDTF">2018-12-05T12:16:10Z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2018-10-31T00:00:00Z</vt:filetime>
  </property>
  <property fmtid="{D5CDD505-2E9C-101B-9397-08002B2CF9AE}" pid="3" name="Creator">
    <vt:lpwstr>Acrobat PDFMaker 11 для PowerPoint</vt:lpwstr>
  </property>
  <property fmtid="{D5CDD505-2E9C-101B-9397-08002B2CF9AE}" pid="4" name="LastSaved">
    <vt:filetime>2018-12-05T00:00:00Z</vt:filetime>
  </property>
</Properties>
</file>