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13"/>
  </p:notesMasterIdLst>
  <p:handoutMasterIdLst>
    <p:handoutMasterId r:id="rId14"/>
  </p:handoutMasterIdLst>
  <p:sldIdLst>
    <p:sldId id="340" r:id="rId2"/>
    <p:sldId id="379" r:id="rId3"/>
    <p:sldId id="387" r:id="rId4"/>
    <p:sldId id="398" r:id="rId5"/>
    <p:sldId id="395" r:id="rId6"/>
    <p:sldId id="382" r:id="rId7"/>
    <p:sldId id="401" r:id="rId8"/>
    <p:sldId id="392" r:id="rId9"/>
    <p:sldId id="396" r:id="rId10"/>
    <p:sldId id="400" r:id="rId11"/>
    <p:sldId id="378" r:id="rId12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9505"/>
    <a:srgbClr val="DD23AC"/>
    <a:srgbClr val="FF0000"/>
    <a:srgbClr val="0066FF"/>
    <a:srgbClr val="FFCC00"/>
    <a:srgbClr val="FFFF9F"/>
    <a:srgbClr val="FFFFB7"/>
    <a:srgbClr val="FFFF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50" autoAdjust="0"/>
    <p:restoredTop sz="84914" autoAdjust="0"/>
  </p:normalViewPr>
  <p:slideViewPr>
    <p:cSldViewPr>
      <p:cViewPr>
        <p:scale>
          <a:sx n="90" d="100"/>
          <a:sy n="90" d="100"/>
        </p:scale>
        <p:origin x="-114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6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524" y="-102"/>
      </p:cViewPr>
      <p:guideLst>
        <p:guide orient="horz" pos="3128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!!KIHS\2016\&#1047;&#1072;&#1087;&#1080;&#1089;&#1082;&#1072;%20&#1087;&#1086;%20&#1073;&#1077;&#1076;&#1085;&#1086;&#1089;&#1090;&#1080;%20&#1079;&#1072;%202015-&#1084;&#1072;&#1090;&#1077;&#1088;&#1080;&#1072;&#1083;&#1099;\&#1044;&#1080;&#1072;&#1075;&#1088;&#1072;&#1084;&#1084;&#1072;%20&#1074;%20Microsoft%20PowerPoint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!!KIHS\2016\&#1047;&#1072;&#1087;&#1080;&#1089;&#1082;&#1072;%20&#1087;&#1086;%20&#1073;&#1077;&#1076;&#1085;&#1086;&#1089;&#1090;&#1080;%20&#1079;&#1072;%202015-&#1084;&#1072;&#1090;&#1077;&#1088;&#1080;&#1072;&#1083;&#1099;\&#1044;&#1080;&#1072;&#1075;&#1088;&#1072;&#1084;&#1084;&#1072;%20&#1074;%20Microsoft%20PowerPoint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!!KIHS\2016\&#1047;&#1072;&#1087;&#1080;&#1089;&#1082;&#1072;%20&#1087;&#1086;%20&#1073;&#1077;&#1076;&#1085;&#1086;&#1089;&#1090;&#1080;%20&#1079;&#1072;%202015-&#1084;&#1072;&#1090;&#1077;&#1088;&#1080;&#1072;&#1083;&#1099;\&#1044;&#1080;&#1072;&#1075;&#1088;&#1072;&#1084;&#1084;&#1072;%20&#1074;%20Microsoft%20PowerPoint.xlsx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!!KIHS\2016\&#1047;&#1072;&#1087;&#1080;&#1089;&#1082;&#1072;%20&#1087;&#1086;%20&#1073;&#1077;&#1076;&#1085;&#1086;&#1089;&#1090;&#1080;%20&#1079;&#1072;%202015-&#1084;&#1072;&#1090;&#1077;&#1088;&#1080;&#1072;&#1083;&#1099;\&#1044;&#1080;&#1072;&#1075;&#1088;&#1072;&#1084;&#1084;&#1072;%20&#1074;%20Microsoft%20PowerPoint.xlsx" TargetMode="External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D:\!!KIHS\2016\&#1047;&#1072;&#1087;&#1080;&#1089;&#1082;&#1072;%20&#1087;&#1086;%20&#1073;&#1077;&#1076;&#1085;&#1086;&#1089;&#1090;&#1080;%20&#1079;&#1072;%202015-&#1084;&#1072;&#1090;&#1077;&#1088;&#1080;&#1072;&#1083;&#1099;\&#1044;&#1080;&#1072;&#1075;&#1088;&#1072;&#1084;&#1084;&#1072;%20&#1074;%20Microsoft%20PowerPoint.xlsx" TargetMode="External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D:\!!KIHS\2016\&#1047;&#1072;&#1087;&#1080;&#1089;&#1082;&#1072;%20&#1087;&#1086;%20&#1073;&#1077;&#1076;&#1085;&#1086;&#1089;&#1090;&#1080;%20&#1079;&#1072;%202015-&#1084;&#1072;&#1090;&#1077;&#1088;&#1080;&#1072;&#1083;&#1099;\&#1044;&#1080;&#1072;&#1075;&#1088;&#1072;&#1084;&#1084;&#1072;%20&#1074;%20Microsoft%20PowerPoint.xlsx" TargetMode="External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D:\!!KIHS\2016\&#1047;&#1072;&#1087;&#1080;&#1089;&#1082;&#1072;%20&#1087;&#1086;%20&#1073;&#1077;&#1076;&#1085;&#1086;&#1089;&#1090;&#1080;%20&#1079;&#1072;%202015-&#1084;&#1072;&#1090;&#1077;&#1088;&#1080;&#1072;&#1083;&#1099;\&#1044;&#1080;&#1072;&#1075;&#1088;&#1072;&#1084;&#1084;&#1072;%20&#1074;%20Microsoft%20PowerPoint.xlsx" TargetMode="External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!!KIHS\2016\&#1047;&#1072;&#1087;&#1080;&#1089;&#1082;&#1072;%20&#1087;&#1086;%20&#1073;&#1077;&#1076;&#1085;&#1086;&#1089;&#1090;&#1080;%20&#1079;&#1072;%202015-&#1084;&#1072;&#1090;&#1077;&#1088;&#1080;&#1072;&#1083;&#1099;\&#1044;&#1080;&#1072;&#1075;&#1088;&#1072;&#1084;&#1084;&#1072;%20&#1074;%20Microsoft%20PowerPoin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356766327388487E-2"/>
          <c:y val="6.9638407589222531E-2"/>
          <c:w val="0.83613702979060844"/>
          <c:h val="0.6192676247551083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Лист4!$C$25</c:f>
              <c:strCache>
                <c:ptCount val="1"/>
                <c:pt idx="0">
                  <c:v>Численность населения, человек</c:v>
                </c:pt>
              </c:strCache>
            </c:strRef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0"/>
                  <c:y val="-2.4896265560165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7204301075268817E-3"/>
                  <c:y val="5.80847518541510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6.01581576496486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Лист4!$B$26:$B$34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г.Ош</c:v>
                </c:pt>
              </c:strCache>
            </c:strRef>
          </c:cat>
          <c:val>
            <c:numRef>
              <c:f>Лист4!$C$26:$C$34</c:f>
              <c:numCache>
                <c:formatCode>0</c:formatCode>
                <c:ptCount val="9"/>
                <c:pt idx="0">
                  <c:v>202734</c:v>
                </c:pt>
                <c:pt idx="1">
                  <c:v>516993</c:v>
                </c:pt>
                <c:pt idx="2">
                  <c:v>135820</c:v>
                </c:pt>
                <c:pt idx="3">
                  <c:v>105528</c:v>
                </c:pt>
                <c:pt idx="4">
                  <c:v>364601</c:v>
                </c:pt>
                <c:pt idx="5">
                  <c:v>53979</c:v>
                </c:pt>
                <c:pt idx="6">
                  <c:v>220217</c:v>
                </c:pt>
                <c:pt idx="7">
                  <c:v>225639</c:v>
                </c:pt>
                <c:pt idx="8">
                  <c:v>105555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605632"/>
        <c:axId val="44577280"/>
      </c:barChart>
      <c:lineChart>
        <c:grouping val="standard"/>
        <c:varyColors val="0"/>
        <c:ser>
          <c:idx val="0"/>
          <c:order val="1"/>
          <c:tx>
            <c:strRef>
              <c:f>Лист4!$D$25</c:f>
              <c:strCache>
                <c:ptCount val="1"/>
                <c:pt idx="0">
                  <c:v>Уровень бедности, %</c:v>
                </c:pt>
              </c:strCache>
            </c:strRef>
          </c:tx>
          <c:spPr>
            <a:ln w="1905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3289526725847438E-2"/>
                  <c:y val="-2.66075326087766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096587926509153E-2"/>
                  <c:y val="9.819975822524258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6344526289052577E-2"/>
                  <c:y val="-5.20741442589385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6217864702396072E-2"/>
                  <c:y val="-3.38698119166639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483870967741935E-2"/>
                  <c:y val="-7.918450027771424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7299263398526797E-2"/>
                  <c:y val="-4.3775389072216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4086021505376344E-2"/>
                  <c:y val="-3.72923405321222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5136601473202946E-2"/>
                  <c:y val="-4.71120985395497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7.0716450766234867E-3"/>
                  <c:y val="-2.85274610383245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Лист4!$B$26:$B$34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г.Ош</c:v>
                </c:pt>
              </c:strCache>
            </c:strRef>
          </c:cat>
          <c:val>
            <c:numRef>
              <c:f>Лист4!$D$26:$D$34</c:f>
              <c:numCache>
                <c:formatCode>0.0</c:formatCode>
                <c:ptCount val="9"/>
                <c:pt idx="0">
                  <c:v>41.156482988237762</c:v>
                </c:pt>
                <c:pt idx="1">
                  <c:v>45.092334897269694</c:v>
                </c:pt>
                <c:pt idx="2">
                  <c:v>28.892638246691451</c:v>
                </c:pt>
                <c:pt idx="3">
                  <c:v>38.007028694030609</c:v>
                </c:pt>
                <c:pt idx="4">
                  <c:v>28.944510884550564</c:v>
                </c:pt>
                <c:pt idx="5">
                  <c:v>21.481514210162885</c:v>
                </c:pt>
                <c:pt idx="6">
                  <c:v>24.813850564692213</c:v>
                </c:pt>
                <c:pt idx="7">
                  <c:v>23.541813298224493</c:v>
                </c:pt>
                <c:pt idx="8">
                  <c:v>38.278868442020894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606656"/>
        <c:axId val="44577856"/>
      </c:lineChart>
      <c:catAx>
        <c:axId val="8960563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1" i="0" u="none" strike="noStrike" baseline="0">
                <a:solidFill>
                  <a:srgbClr val="000000"/>
                </a:solidFill>
                <a:latin typeface="Arial Narrow" pitchFamily="34" charset="0"/>
                <a:ea typeface="Arial"/>
                <a:cs typeface="Arial"/>
              </a:defRPr>
            </a:pPr>
            <a:endParaRPr lang="ru-RU"/>
          </a:p>
        </c:txPr>
        <c:crossAx val="445772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4577280"/>
        <c:scaling>
          <c:orientation val="minMax"/>
        </c:scaling>
        <c:delete val="0"/>
        <c:axPos val="l"/>
        <c:numFmt formatCode="0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Times New Roman" pitchFamily="18" charset="0"/>
                <a:ea typeface="Arial"/>
                <a:cs typeface="Arial"/>
              </a:defRPr>
            </a:pPr>
            <a:endParaRPr lang="ru-RU"/>
          </a:p>
        </c:txPr>
        <c:crossAx val="89605632"/>
        <c:crosses val="autoZero"/>
        <c:crossBetween val="between"/>
      </c:valAx>
      <c:catAx>
        <c:axId val="89606656"/>
        <c:scaling>
          <c:orientation val="minMax"/>
        </c:scaling>
        <c:delete val="1"/>
        <c:axPos val="b"/>
        <c:majorTickMark val="out"/>
        <c:minorTickMark val="none"/>
        <c:tickLblPos val="nextTo"/>
        <c:crossAx val="44577856"/>
        <c:crosses val="autoZero"/>
        <c:auto val="0"/>
        <c:lblAlgn val="ctr"/>
        <c:lblOffset val="100"/>
        <c:noMultiLvlLbl val="0"/>
      </c:catAx>
      <c:valAx>
        <c:axId val="44577856"/>
        <c:scaling>
          <c:orientation val="minMax"/>
        </c:scaling>
        <c:delete val="0"/>
        <c:axPos val="r"/>
        <c:numFmt formatCode="0" sourceLinked="0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Times New Roman" pitchFamily="18" charset="0"/>
                <a:ea typeface="Arial"/>
                <a:cs typeface="Arial"/>
              </a:defRPr>
            </a:pPr>
            <a:endParaRPr lang="ru-RU"/>
          </a:p>
        </c:txPr>
        <c:crossAx val="89606656"/>
        <c:crosses val="max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24468119549572431"/>
          <c:y val="0.92402187226596666"/>
          <c:w val="0.72330214207095078"/>
          <c:h val="5.8823709536308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50" b="1" i="0" u="none" strike="noStrike" baseline="0">
              <a:solidFill>
                <a:srgbClr val="000000"/>
              </a:solidFill>
              <a:latin typeface="Times New Roman" pitchFamily="18" charset="0"/>
              <a:ea typeface="Arial"/>
              <a:cs typeface="Arial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800" b="1" i="0" u="none" strike="noStrike" baseline="0">
                <a:effectLst/>
              </a:rPr>
              <a:t>Уровень бедности в сельской местности</a:t>
            </a:r>
            <a:endParaRPr lang="ru-RU"/>
          </a:p>
        </c:rich>
      </c:tx>
      <c:layout>
        <c:manualLayout>
          <c:xMode val="edge"/>
          <c:yMode val="edge"/>
          <c:x val="0.16700699912510936"/>
          <c:y val="2.9716650566897759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Лист5!$A$6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(Лист5!$D$5,Лист5!$G$5,Лист5!$J$5,Лист5!$M$5,Лист5!$P$5)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(Лист5!$D$6,Лист5!$G$6,Лист5!$J$6,Лист5!$M$6,Лист5!$P$6)</c:f>
              <c:numCache>
                <c:formatCode>0.0</c:formatCode>
                <c:ptCount val="5"/>
                <c:pt idx="0">
                  <c:v>40.411754372319514</c:v>
                </c:pt>
                <c:pt idx="1">
                  <c:v>39.561222533176355</c:v>
                </c:pt>
                <c:pt idx="2">
                  <c:v>41.374467913894435</c:v>
                </c:pt>
                <c:pt idx="3">
                  <c:v>32.62818254499112</c:v>
                </c:pt>
                <c:pt idx="4">
                  <c:v>33.596218498793526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724416"/>
        <c:axId val="44606592"/>
      </c:barChart>
      <c:catAx>
        <c:axId val="89724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44606592"/>
        <c:crosses val="autoZero"/>
        <c:auto val="1"/>
        <c:lblAlgn val="ctr"/>
        <c:lblOffset val="100"/>
        <c:noMultiLvlLbl val="0"/>
      </c:catAx>
      <c:valAx>
        <c:axId val="4460659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" sourceLinked="0"/>
        <c:majorTickMark val="out"/>
        <c:minorTickMark val="none"/>
        <c:tickLblPos val="nextTo"/>
        <c:crossAx val="8972441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/>
              <a:t>Уровень бедности в городских поселениях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Лист5!$A$6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solidFill>
              <a:srgbClr val="B85146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(Лист5!$C$5,Лист5!$F$5,Лист5!$I$5,Лист5!$L$5,Лист5!$O$5)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(Лист5!$C$6,Лист5!$F$6,Лист5!$I$6,Лист5!$L$6,Лист5!$O$6)</c:f>
              <c:numCache>
                <c:formatCode>0.0</c:formatCode>
                <c:ptCount val="5"/>
                <c:pt idx="0">
                  <c:v>30.748941294393585</c:v>
                </c:pt>
                <c:pt idx="1">
                  <c:v>35.372941372986489</c:v>
                </c:pt>
                <c:pt idx="2">
                  <c:v>28.520641133959316</c:v>
                </c:pt>
                <c:pt idx="3">
                  <c:v>26.883019474726069</c:v>
                </c:pt>
                <c:pt idx="4">
                  <c:v>29.313614488297905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725952"/>
        <c:axId val="44608320"/>
      </c:barChart>
      <c:catAx>
        <c:axId val="89725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44608320"/>
        <c:crosses val="autoZero"/>
        <c:auto val="1"/>
        <c:lblAlgn val="ctr"/>
        <c:lblOffset val="100"/>
        <c:noMultiLvlLbl val="0"/>
      </c:catAx>
      <c:valAx>
        <c:axId val="4460832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" sourceLinked="0"/>
        <c:majorTickMark val="out"/>
        <c:minorTickMark val="none"/>
        <c:tickLblPos val="nextTo"/>
        <c:crossAx val="8972595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Лист5!$D$68</c:f>
              <c:strCache>
                <c:ptCount val="1"/>
                <c:pt idx="0">
                  <c:v>Сельская местность, 2015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Лист5!$A$69:$A$76</c:f>
              <c:strCache>
                <c:ptCount val="8"/>
                <c:pt idx="0">
                  <c:v>Кыргызская Республика</c:v>
                </c:pt>
                <c:pt idx="1">
                  <c:v>Таласская область</c:v>
                </c:pt>
                <c:pt idx="2">
                  <c:v>Чуйская область</c:v>
                </c:pt>
                <c:pt idx="3">
                  <c:v>Ошская область</c:v>
                </c:pt>
                <c:pt idx="4">
                  <c:v>Иссык-Кульская область</c:v>
                </c:pt>
                <c:pt idx="5">
                  <c:v>Нарынская область</c:v>
                </c:pt>
                <c:pt idx="6">
                  <c:v>Джалал-Абадская область</c:v>
                </c:pt>
                <c:pt idx="7">
                  <c:v>Баткенская область</c:v>
                </c:pt>
              </c:strCache>
            </c:strRef>
          </c:cat>
          <c:val>
            <c:numRef>
              <c:f>Лист5!$D$69:$D$76</c:f>
              <c:numCache>
                <c:formatCode>0.0</c:formatCode>
                <c:ptCount val="8"/>
                <c:pt idx="0">
                  <c:v>33.596218498793526</c:v>
                </c:pt>
                <c:pt idx="1">
                  <c:v>23.311881294986989</c:v>
                </c:pt>
                <c:pt idx="2">
                  <c:v>26.890893958788251</c:v>
                </c:pt>
                <c:pt idx="3">
                  <c:v>27.203841353282311</c:v>
                </c:pt>
                <c:pt idx="4">
                  <c:v>32.886177558219536</c:v>
                </c:pt>
                <c:pt idx="5">
                  <c:v>39.73373815746794</c:v>
                </c:pt>
                <c:pt idx="6">
                  <c:v>43.8158891467899</c:v>
                </c:pt>
                <c:pt idx="7">
                  <c:v>46.641777384410233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4"/>
        <c:axId val="97604608"/>
        <c:axId val="44610048"/>
      </c:barChart>
      <c:catAx>
        <c:axId val="97604608"/>
        <c:scaling>
          <c:orientation val="minMax"/>
        </c:scaling>
        <c:delete val="0"/>
        <c:axPos val="l"/>
        <c:majorTickMark val="out"/>
        <c:minorTickMark val="none"/>
        <c:tickLblPos val="nextTo"/>
        <c:crossAx val="44610048"/>
        <c:crosses val="autoZero"/>
        <c:auto val="1"/>
        <c:lblAlgn val="ctr"/>
        <c:lblOffset val="100"/>
        <c:noMultiLvlLbl val="0"/>
      </c:catAx>
      <c:valAx>
        <c:axId val="4461004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0" sourceLinked="0"/>
        <c:majorTickMark val="out"/>
        <c:minorTickMark val="none"/>
        <c:tickLblPos val="nextTo"/>
        <c:crossAx val="9760460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Лист5!$C$54</c:f>
              <c:strCache>
                <c:ptCount val="1"/>
                <c:pt idx="0">
                  <c:v>Городские поселения, 2015</c:v>
                </c:pt>
              </c:strCache>
            </c:strRef>
          </c:tx>
          <c:spPr>
            <a:solidFill>
              <a:srgbClr val="B85146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Лист5!$A$55:$A$64</c:f>
              <c:strCache>
                <c:ptCount val="10"/>
                <c:pt idx="0">
                  <c:v>Кыргызская Республика</c:v>
                </c:pt>
                <c:pt idx="1">
                  <c:v>Таласская область</c:v>
                </c:pt>
                <c:pt idx="2">
                  <c:v>Чуйская область</c:v>
                </c:pt>
                <c:pt idx="3">
                  <c:v>Иссык-Кульская область</c:v>
                </c:pt>
                <c:pt idx="4">
                  <c:v>г. Бишкек</c:v>
                </c:pt>
                <c:pt idx="5">
                  <c:v>Нарынская область</c:v>
                </c:pt>
                <c:pt idx="6">
                  <c:v>Баткенская область</c:v>
                </c:pt>
                <c:pt idx="7">
                  <c:v>г.Ош</c:v>
                </c:pt>
                <c:pt idx="8">
                  <c:v>Джалал-Абадская область</c:v>
                </c:pt>
                <c:pt idx="9">
                  <c:v>Ошская область</c:v>
                </c:pt>
              </c:strCache>
            </c:strRef>
          </c:cat>
          <c:val>
            <c:numRef>
              <c:f>Лист5!$C$55:$C$64</c:f>
              <c:numCache>
                <c:formatCode>0.0</c:formatCode>
                <c:ptCount val="10"/>
                <c:pt idx="0">
                  <c:v>29.313614488297905</c:v>
                </c:pt>
                <c:pt idx="1">
                  <c:v>10.720864038833158</c:v>
                </c:pt>
                <c:pt idx="2">
                  <c:v>15.326146416488932</c:v>
                </c:pt>
                <c:pt idx="3">
                  <c:v>18.828499058988477</c:v>
                </c:pt>
                <c:pt idx="4">
                  <c:v>23.541813298224493</c:v>
                </c:pt>
                <c:pt idx="5">
                  <c:v>27.531724072448032</c:v>
                </c:pt>
                <c:pt idx="6">
                  <c:v>28.335386200074151</c:v>
                </c:pt>
                <c:pt idx="7">
                  <c:v>38.278868442020894</c:v>
                </c:pt>
                <c:pt idx="8">
                  <c:v>48.956688904853515</c:v>
                </c:pt>
                <c:pt idx="9">
                  <c:v>50.165214339048305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4"/>
        <c:axId val="97605632"/>
        <c:axId val="44611776"/>
      </c:barChart>
      <c:catAx>
        <c:axId val="97605632"/>
        <c:scaling>
          <c:orientation val="minMax"/>
        </c:scaling>
        <c:delete val="0"/>
        <c:axPos val="l"/>
        <c:majorTickMark val="out"/>
        <c:minorTickMark val="none"/>
        <c:tickLblPos val="nextTo"/>
        <c:crossAx val="44611776"/>
        <c:crosses val="autoZero"/>
        <c:auto val="1"/>
        <c:lblAlgn val="ctr"/>
        <c:lblOffset val="100"/>
        <c:noMultiLvlLbl val="0"/>
      </c:catAx>
      <c:valAx>
        <c:axId val="4461177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0" sourceLinked="0"/>
        <c:majorTickMark val="out"/>
        <c:minorTickMark val="none"/>
        <c:tickLblPos val="nextTo"/>
        <c:crossAx val="9760563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331608408761989"/>
          <c:y val="3.5641955761112662E-2"/>
          <c:w val="0.45998557656928396"/>
          <c:h val="0.8506831672508341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Лист1!$V$26</c:f>
              <c:strCache>
                <c:ptCount val="1"/>
                <c:pt idx="0">
                  <c:v>2014</c:v>
                </c:pt>
              </c:strCache>
            </c:strRef>
          </c:tx>
          <c:spPr>
            <a:pattFill prst="smCheck">
              <a:fgClr>
                <a:schemeClr val="tx2">
                  <a:lumMod val="40000"/>
                  <a:lumOff val="60000"/>
                </a:schemeClr>
              </a:fgClr>
              <a:bgClr>
                <a:schemeClr val="bg1"/>
              </a:bgClr>
            </a:pattFill>
          </c:spPr>
          <c:invertIfNegative val="0"/>
          <c:dLbls>
            <c:dLbl>
              <c:idx val="1"/>
              <c:layout>
                <c:manualLayout>
                  <c:x val="-9.1380045096816403E-17"/>
                  <c:y val="1.2960711185859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9.72053338939442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9.1380045096816403E-17"/>
                  <c:y val="9.72053338939436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"/>
                  <c:y val="6.4803555929295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Лист1!$U$27:$U$36</c:f>
              <c:strCache>
                <c:ptCount val="10"/>
                <c:pt idx="0">
                  <c:v>Кыргызская Республика</c:v>
                </c:pt>
                <c:pt idx="1">
                  <c:v>Таласская область</c:v>
                </c:pt>
                <c:pt idx="2">
                  <c:v>Иссык-Кульская область</c:v>
                </c:pt>
                <c:pt idx="3">
                  <c:v>Джалал-Абадская область</c:v>
                </c:pt>
                <c:pt idx="4">
                  <c:v>г. Бишкек</c:v>
                </c:pt>
                <c:pt idx="5">
                  <c:v>Ошская область</c:v>
                </c:pt>
                <c:pt idx="6">
                  <c:v>Чуйская область</c:v>
                </c:pt>
                <c:pt idx="7">
                  <c:v>г.Ош</c:v>
                </c:pt>
                <c:pt idx="8">
                  <c:v>Нарынская область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Лист1!$V$27:$V$36</c:f>
              <c:numCache>
                <c:formatCode>0.0</c:formatCode>
                <c:ptCount val="10"/>
                <c:pt idx="0">
                  <c:v>1.2045438763134317</c:v>
                </c:pt>
                <c:pt idx="1">
                  <c:v>0</c:v>
                </c:pt>
                <c:pt idx="2">
                  <c:v>0</c:v>
                </c:pt>
                <c:pt idx="3">
                  <c:v>1.06205582454581</c:v>
                </c:pt>
                <c:pt idx="4">
                  <c:v>0</c:v>
                </c:pt>
                <c:pt idx="5">
                  <c:v>0.42340246664306652</c:v>
                </c:pt>
                <c:pt idx="6">
                  <c:v>3.1927887343841532</c:v>
                </c:pt>
                <c:pt idx="7">
                  <c:v>3.1020289567965551</c:v>
                </c:pt>
                <c:pt idx="8">
                  <c:v>1.8174089333614543</c:v>
                </c:pt>
                <c:pt idx="9">
                  <c:v>2.6473978814209165</c:v>
                </c:pt>
              </c:numCache>
            </c:numRef>
          </c:val>
        </c:ser>
        <c:ser>
          <c:idx val="1"/>
          <c:order val="1"/>
          <c:tx>
            <c:strRef>
              <c:f>Лист1!$W$26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Лист1!$U$27:$U$36</c:f>
              <c:strCache>
                <c:ptCount val="10"/>
                <c:pt idx="0">
                  <c:v>Кыргызская Республика</c:v>
                </c:pt>
                <c:pt idx="1">
                  <c:v>Таласская область</c:v>
                </c:pt>
                <c:pt idx="2">
                  <c:v>Иссык-Кульская область</c:v>
                </c:pt>
                <c:pt idx="3">
                  <c:v>Джалал-Абадская область</c:v>
                </c:pt>
                <c:pt idx="4">
                  <c:v>г. Бишкек</c:v>
                </c:pt>
                <c:pt idx="5">
                  <c:v>Ошская область</c:v>
                </c:pt>
                <c:pt idx="6">
                  <c:v>Чуйская область</c:v>
                </c:pt>
                <c:pt idx="7">
                  <c:v>г.Ош</c:v>
                </c:pt>
                <c:pt idx="8">
                  <c:v>Нарынская область</c:v>
                </c:pt>
                <c:pt idx="9">
                  <c:v>Баткенская область</c:v>
                </c:pt>
              </c:strCache>
            </c:strRef>
          </c:cat>
          <c:val>
            <c:numRef>
              <c:f>Лист1!$W$27:$W$36</c:f>
              <c:numCache>
                <c:formatCode>0.0</c:formatCode>
                <c:ptCount val="10"/>
                <c:pt idx="0">
                  <c:v>1.2463</c:v>
                </c:pt>
                <c:pt idx="1">
                  <c:v>0</c:v>
                </c:pt>
                <c:pt idx="2">
                  <c:v>0.41110000000000002</c:v>
                </c:pt>
                <c:pt idx="3">
                  <c:v>0.47739999999999999</c:v>
                </c:pt>
                <c:pt idx="4">
                  <c:v>0.78439999999999999</c:v>
                </c:pt>
                <c:pt idx="5">
                  <c:v>1.1879</c:v>
                </c:pt>
                <c:pt idx="6">
                  <c:v>1.6887000000000001</c:v>
                </c:pt>
                <c:pt idx="7">
                  <c:v>1.7009000000000001</c:v>
                </c:pt>
                <c:pt idx="8">
                  <c:v>2.0588000000000002</c:v>
                </c:pt>
                <c:pt idx="9">
                  <c:v>4.0069999999999997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0"/>
        <c:axId val="140539904"/>
        <c:axId val="166332672"/>
      </c:barChart>
      <c:catAx>
        <c:axId val="140539904"/>
        <c:scaling>
          <c:orientation val="maxMin"/>
        </c:scaling>
        <c:delete val="0"/>
        <c:axPos val="l"/>
        <c:majorTickMark val="out"/>
        <c:minorTickMark val="none"/>
        <c:tickLblPos val="nextTo"/>
        <c:crossAx val="166332672"/>
        <c:crosses val="autoZero"/>
        <c:auto val="1"/>
        <c:lblAlgn val="ctr"/>
        <c:lblOffset val="100"/>
        <c:noMultiLvlLbl val="0"/>
      </c:catAx>
      <c:valAx>
        <c:axId val="166332672"/>
        <c:scaling>
          <c:orientation val="minMax"/>
        </c:scaling>
        <c:delete val="1"/>
        <c:axPos val="t"/>
        <c:majorGridlines>
          <c:spPr>
            <a:ln>
              <a:noFill/>
            </a:ln>
          </c:spPr>
        </c:majorGridlines>
        <c:numFmt formatCode="0.0" sourceLinked="1"/>
        <c:majorTickMark val="out"/>
        <c:minorTickMark val="none"/>
        <c:tickLblPos val="nextTo"/>
        <c:crossAx val="140539904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0.40649878578261828"/>
          <c:y val="0.9219670787730595"/>
          <c:w val="0.35896504525719325"/>
          <c:h val="6.1832032244616586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ru-RU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775813781160445"/>
          <c:y val="4.0301849079364203E-2"/>
          <c:w val="0.89224186218839574"/>
          <c:h val="0.632803082291574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Лист2!$B$17:$B$18</c:f>
              <c:strCache>
                <c:ptCount val="1"/>
                <c:pt idx="0">
                  <c:v>Уровень детской бедности  </c:v>
                </c:pt>
              </c:strCache>
            </c:strRef>
          </c:tx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Лист2!$A$19:$A$28</c:f>
              <c:strCache>
                <c:ptCount val="10"/>
                <c:pt idx="0">
                  <c:v>Кыргызская Республика</c:v>
                </c:pt>
                <c:pt idx="1">
                  <c:v>Таласская область</c:v>
                </c:pt>
                <c:pt idx="2">
                  <c:v>Чуйская область</c:v>
                </c:pt>
                <c:pt idx="3">
                  <c:v>г. Бишкек</c:v>
                </c:pt>
                <c:pt idx="4">
                  <c:v>Иссык-Кульская область</c:v>
                </c:pt>
                <c:pt idx="5">
                  <c:v>Ошская область</c:v>
                </c:pt>
                <c:pt idx="6">
                  <c:v>Нарынская область</c:v>
                </c:pt>
                <c:pt idx="7">
                  <c:v>г.Ош</c:v>
                </c:pt>
                <c:pt idx="8">
                  <c:v>Баткенская область</c:v>
                </c:pt>
                <c:pt idx="9">
                  <c:v>Джалал-Абадская область</c:v>
                </c:pt>
              </c:strCache>
            </c:strRef>
          </c:cat>
          <c:val>
            <c:numRef>
              <c:f>Лист2!$B$19:$B$28</c:f>
              <c:numCache>
                <c:formatCode>0.0</c:formatCode>
                <c:ptCount val="10"/>
                <c:pt idx="0">
                  <c:v>40.479762999999998</c:v>
                </c:pt>
                <c:pt idx="1">
                  <c:v>26.348454</c:v>
                </c:pt>
                <c:pt idx="2">
                  <c:v>32.355544999999999</c:v>
                </c:pt>
                <c:pt idx="3">
                  <c:v>36.187144000000004</c:v>
                </c:pt>
                <c:pt idx="4">
                  <c:v>36.839661999999997</c:v>
                </c:pt>
                <c:pt idx="5">
                  <c:v>37.015658000000002</c:v>
                </c:pt>
                <c:pt idx="6">
                  <c:v>46.129994000000003</c:v>
                </c:pt>
                <c:pt idx="7">
                  <c:v>46.173026</c:v>
                </c:pt>
                <c:pt idx="8">
                  <c:v>47.535178000000002</c:v>
                </c:pt>
                <c:pt idx="9">
                  <c:v>51.213042000000002</c:v>
                </c:pt>
              </c:numCache>
            </c:numRef>
          </c:val>
        </c:ser>
        <c:ser>
          <c:idx val="1"/>
          <c:order val="1"/>
          <c:tx>
            <c:strRef>
              <c:f>Лист2!$C$17:$C$18</c:f>
              <c:strCache>
                <c:ptCount val="1"/>
                <c:pt idx="0">
                  <c:v>Уровень крайней детской бедности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Лист2!$A$19:$A$28</c:f>
              <c:strCache>
                <c:ptCount val="10"/>
                <c:pt idx="0">
                  <c:v>Кыргызская Республика</c:v>
                </c:pt>
                <c:pt idx="1">
                  <c:v>Таласская область</c:v>
                </c:pt>
                <c:pt idx="2">
                  <c:v>Чуйская область</c:v>
                </c:pt>
                <c:pt idx="3">
                  <c:v>г. Бишкек</c:v>
                </c:pt>
                <c:pt idx="4">
                  <c:v>Иссык-Кульская область</c:v>
                </c:pt>
                <c:pt idx="5">
                  <c:v>Ошская область</c:v>
                </c:pt>
                <c:pt idx="6">
                  <c:v>Нарынская область</c:v>
                </c:pt>
                <c:pt idx="7">
                  <c:v>г.Ош</c:v>
                </c:pt>
                <c:pt idx="8">
                  <c:v>Баткенская область</c:v>
                </c:pt>
                <c:pt idx="9">
                  <c:v>Джалал-Абадская область</c:v>
                </c:pt>
              </c:strCache>
            </c:strRef>
          </c:cat>
          <c:val>
            <c:numRef>
              <c:f>Лист2!$C$19:$C$28</c:f>
              <c:numCache>
                <c:formatCode>0.0</c:formatCode>
                <c:ptCount val="10"/>
                <c:pt idx="0">
                  <c:v>1.6206</c:v>
                </c:pt>
                <c:pt idx="1">
                  <c:v>0</c:v>
                </c:pt>
                <c:pt idx="2">
                  <c:v>1.8154999999999999</c:v>
                </c:pt>
                <c:pt idx="3">
                  <c:v>1.2596000000000001</c:v>
                </c:pt>
                <c:pt idx="4">
                  <c:v>0.75009999999999999</c:v>
                </c:pt>
                <c:pt idx="5">
                  <c:v>1.4779</c:v>
                </c:pt>
                <c:pt idx="6">
                  <c:v>2.6812</c:v>
                </c:pt>
                <c:pt idx="7">
                  <c:v>2.0931000000000002</c:v>
                </c:pt>
                <c:pt idx="8">
                  <c:v>5.0907999999999998</c:v>
                </c:pt>
                <c:pt idx="9">
                  <c:v>0.65200000000000002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276992"/>
        <c:axId val="166331520"/>
      </c:barChart>
      <c:catAx>
        <c:axId val="128276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anchor="b" anchorCtr="0"/>
          <a:lstStyle/>
          <a:p>
            <a:pPr>
              <a:defRPr sz="900">
                <a:latin typeface="Arial Narrow" pitchFamily="34" charset="0"/>
                <a:cs typeface="Times New Roman" pitchFamily="18" charset="0"/>
              </a:defRPr>
            </a:pPr>
            <a:endParaRPr lang="ru-RU"/>
          </a:p>
        </c:txPr>
        <c:crossAx val="166331520"/>
        <c:crosses val="autoZero"/>
        <c:auto val="1"/>
        <c:lblAlgn val="ctr"/>
        <c:lblOffset val="30"/>
        <c:noMultiLvlLbl val="0"/>
      </c:catAx>
      <c:valAx>
        <c:axId val="16633152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282769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5488764060255709"/>
          <c:y val="0.7780221345417162"/>
          <c:w val="0.57191388459620118"/>
          <c:h val="0.13073094181599837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4266842753768003"/>
          <c:y val="5.366838747096702E-2"/>
        </c:manualLayout>
      </c:layout>
      <c:overlay val="0"/>
      <c:txPr>
        <a:bodyPr/>
        <a:lstStyle/>
        <a:p>
          <a:pPr>
            <a:defRPr sz="2000" baseline="0"/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Лист1!$B$2</c:f>
              <c:strCache>
                <c:ptCount val="1"/>
                <c:pt idx="0">
                  <c:v>2014 год</c:v>
                </c:pt>
              </c:strCache>
            </c:strRef>
          </c:tx>
          <c:dLbls>
            <c:txPr>
              <a:bodyPr/>
              <a:lstStyle/>
              <a:p>
                <a:pPr>
                  <a:defRPr sz="1500" baseline="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Лист1!$A$3:$A$6</c:f>
              <c:strCache>
                <c:ptCount val="4"/>
                <c:pt idx="0">
                  <c:v>Доход от трудовой деятельности</c:v>
                </c:pt>
                <c:pt idx="1">
                  <c:v>Социальные трансферты</c:v>
                </c:pt>
                <c:pt idx="2">
                  <c:v>Доход от ЛПХ</c:v>
                </c:pt>
                <c:pt idx="3">
                  <c:v>Прочий доход</c:v>
                </c:pt>
              </c:strCache>
            </c:strRef>
          </c:cat>
          <c:val>
            <c:numRef>
              <c:f>Лист1!$B$3:$B$6</c:f>
              <c:numCache>
                <c:formatCode>0.0</c:formatCode>
                <c:ptCount val="4"/>
                <c:pt idx="0">
                  <c:v>61.659429547087917</c:v>
                </c:pt>
                <c:pt idx="1">
                  <c:v>15.629846886744586</c:v>
                </c:pt>
                <c:pt idx="2">
                  <c:v>18.172762212704725</c:v>
                </c:pt>
                <c:pt idx="3">
                  <c:v>4.5379613534630092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0592964947017847"/>
          <c:y val="0.26292544478468466"/>
          <c:w val="0.38998353366780902"/>
          <c:h val="0.50425358946958621"/>
        </c:manualLayout>
      </c:layout>
      <c:overlay val="0"/>
      <c:txPr>
        <a:bodyPr/>
        <a:lstStyle/>
        <a:p>
          <a:pPr>
            <a:defRPr sz="1400" baseline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2000" baseline="0"/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Лист1!$D$2</c:f>
              <c:strCache>
                <c:ptCount val="1"/>
                <c:pt idx="0">
                  <c:v>2015 год</c:v>
                </c:pt>
              </c:strCache>
            </c:strRef>
          </c:tx>
          <c:dLbls>
            <c:txPr>
              <a:bodyPr/>
              <a:lstStyle/>
              <a:p>
                <a:pPr>
                  <a:defRPr sz="1500" baseline="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Лист1!$C$3:$C$6</c:f>
              <c:strCache>
                <c:ptCount val="4"/>
                <c:pt idx="0">
                  <c:v>Доход от трудовой деятельности</c:v>
                </c:pt>
                <c:pt idx="1">
                  <c:v>Социальные трансферты</c:v>
                </c:pt>
                <c:pt idx="2">
                  <c:v>Доход от ЛПХ</c:v>
                </c:pt>
                <c:pt idx="3">
                  <c:v>Прочий доход</c:v>
                </c:pt>
              </c:strCache>
            </c:strRef>
          </c:cat>
          <c:val>
            <c:numRef>
              <c:f>Лист1!$D$3:$D$6</c:f>
              <c:numCache>
                <c:formatCode>0.0</c:formatCode>
                <c:ptCount val="4"/>
                <c:pt idx="0">
                  <c:v>64.971037361883347</c:v>
                </c:pt>
                <c:pt idx="1">
                  <c:v>16.247429384800771</c:v>
                </c:pt>
                <c:pt idx="2">
                  <c:v>14.01314777243012</c:v>
                </c:pt>
                <c:pt idx="3">
                  <c:v>4.7683854808858177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951258056093781E-2"/>
          <c:y val="0.16463849070148281"/>
          <c:w val="0.85837538343223185"/>
          <c:h val="0.64526869625167826"/>
        </c:manualLayout>
      </c:layout>
      <c:lineChart>
        <c:grouping val="standard"/>
        <c:varyColors val="0"/>
        <c:ser>
          <c:idx val="0"/>
          <c:order val="0"/>
          <c:tx>
            <c:strRef>
              <c:f>Лист3!$E$52</c:f>
              <c:strCache>
                <c:ptCount val="1"/>
                <c:pt idx="0">
                  <c:v>Уровень бедности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8790233074361822E-3"/>
                  <c:y val="2.69360197947931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7758046614872392E-2"/>
                  <c:y val="3.70370272178405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3426364898105016E-2"/>
                  <c:y val="3.93680597617605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9237883832778451E-2"/>
                  <c:y val="3.36700247434913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3677395486496493E-2"/>
                  <c:y val="3.70370272178405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6637069922308552E-2"/>
                  <c:y val="3.0303022269142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107658157602675E-2"/>
                  <c:y val="2.69360197947931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5859834274642371E-2"/>
                  <c:y val="4.04040200103192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6.6461639938985659E-3"/>
                  <c:y val="3.26340938151961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0358860525342318E-2"/>
                  <c:y val="3.03030222691422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b="1" i="0" baseline="0">
                    <a:solidFill>
                      <a:sysClr val="windowText" lastClr="000000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Лист3!$B$53:$B$62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Лист3!$E$53:$E$62</c:f>
              <c:numCache>
                <c:formatCode>0.0</c:formatCode>
                <c:ptCount val="10"/>
                <c:pt idx="0">
                  <c:v>32.080288492256258</c:v>
                </c:pt>
                <c:pt idx="1">
                  <c:v>41.156482988237762</c:v>
                </c:pt>
                <c:pt idx="2">
                  <c:v>45.092334897269694</c:v>
                </c:pt>
                <c:pt idx="3">
                  <c:v>28.892638246691451</c:v>
                </c:pt>
                <c:pt idx="4">
                  <c:v>38.007028694030609</c:v>
                </c:pt>
                <c:pt idx="5">
                  <c:v>28.944510884550564</c:v>
                </c:pt>
                <c:pt idx="6">
                  <c:v>21.481514210162885</c:v>
                </c:pt>
                <c:pt idx="7">
                  <c:v>24.813850564692213</c:v>
                </c:pt>
                <c:pt idx="8">
                  <c:v>23.541813298224493</c:v>
                </c:pt>
                <c:pt idx="9">
                  <c:v>38.278868442020894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Лист3!$F$52</c:f>
              <c:strCache>
                <c:ptCount val="1"/>
                <c:pt idx="0">
                  <c:v>Уровень бедности без доходов трудовых мигрантов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8537521815008737E-2"/>
                  <c:y val="-3.7329115911793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7368237347294938E-2"/>
                  <c:y val="-4.6397909938677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0160558464223384E-2"/>
                  <c:y val="-4.33257133180933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Лист3!$B$53:$B$62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Лист3!$F$53:$F$62</c:f>
              <c:numCache>
                <c:formatCode>0.0</c:formatCode>
                <c:ptCount val="10"/>
                <c:pt idx="0">
                  <c:v>38.360700000000001</c:v>
                </c:pt>
                <c:pt idx="1">
                  <c:v>56.396900000000002</c:v>
                </c:pt>
                <c:pt idx="2">
                  <c:v>55.805300000000003</c:v>
                </c:pt>
                <c:pt idx="3">
                  <c:v>29.0763</c:v>
                </c:pt>
                <c:pt idx="4">
                  <c:v>38.006999999999998</c:v>
                </c:pt>
                <c:pt idx="5">
                  <c:v>41.823799999999999</c:v>
                </c:pt>
                <c:pt idx="6">
                  <c:v>21.4815</c:v>
                </c:pt>
                <c:pt idx="7">
                  <c:v>25.0776</c:v>
                </c:pt>
                <c:pt idx="8">
                  <c:v>23.541799999999999</c:v>
                </c:pt>
                <c:pt idx="9">
                  <c:v>43.613999999999997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919040"/>
        <c:axId val="44794432"/>
      </c:lineChart>
      <c:catAx>
        <c:axId val="128919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 anchor="b" anchorCtr="1"/>
          <a:lstStyle/>
          <a:p>
            <a:pPr>
              <a:defRPr sz="1200" b="1" i="0" baseline="45000">
                <a:latin typeface="Arial Narrow" pitchFamily="34" charset="0"/>
              </a:defRPr>
            </a:pPr>
            <a:endParaRPr lang="ru-RU"/>
          </a:p>
        </c:txPr>
        <c:crossAx val="44794432"/>
        <c:crosses val="autoZero"/>
        <c:auto val="1"/>
        <c:lblAlgn val="ctr"/>
        <c:lblOffset val="100"/>
        <c:noMultiLvlLbl val="0"/>
      </c:catAx>
      <c:valAx>
        <c:axId val="447944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(процентов)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2891904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1421071580712098"/>
          <c:y val="0.92171728533933261"/>
          <c:w val="0.61553926701570683"/>
          <c:h val="7.8282714660667413E-2"/>
        </c:manualLayout>
      </c:layout>
      <c:overlay val="0"/>
      <c:txPr>
        <a:bodyPr/>
        <a:lstStyle/>
        <a:p>
          <a:pPr>
            <a:defRPr sz="1050" b="1" i="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0.96452</cdr:x>
      <cdr:y>0.02408</cdr:y>
    </cdr:from>
    <cdr:to>
      <cdr:x>1</cdr:x>
      <cdr:y>0.25644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119938" y="110534"/>
          <a:ext cx="261937" cy="1066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/>
        <a:lstStyle xmlns:a="http://schemas.openxmlformats.org/drawingml/2006/main"/>
        <a:p xmlns:a="http://schemas.openxmlformats.org/drawingml/2006/main">
          <a:r>
            <a:rPr lang="ru-RU" sz="1100" b="1" dirty="0" smtClean="0">
              <a:latin typeface="Arial" pitchFamily="34" charset="0"/>
              <a:cs typeface="Arial" pitchFamily="34" charset="0"/>
            </a:rPr>
            <a:t>(процентов)</a:t>
          </a:r>
          <a:endParaRPr lang="ru-RU" sz="1100" b="1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0.69663</cdr:x>
      <cdr:y>0.02697</cdr:y>
    </cdr:from>
    <cdr:to>
      <cdr:x>0.8764</cdr:x>
      <cdr:y>0.08975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724400" y="130970"/>
          <a:ext cx="12192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/>
            <a:t>(процентов)</a:t>
          </a:r>
          <a:endParaRPr lang="ru-RU" sz="14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247" cy="495213"/>
          </a:xfrm>
          <a:prstGeom prst="rect">
            <a:avLst/>
          </a:prstGeom>
        </p:spPr>
        <p:txBody>
          <a:bodyPr vert="horz" lIns="91545" tIns="45773" rIns="91545" bIns="45773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26" y="1"/>
            <a:ext cx="2946246" cy="495213"/>
          </a:xfrm>
          <a:prstGeom prst="rect">
            <a:avLst/>
          </a:prstGeom>
        </p:spPr>
        <p:txBody>
          <a:bodyPr vert="horz" lIns="91545" tIns="45773" rIns="91545" bIns="45773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9F81D1-8CEF-40A0-9B36-607BFEF7DFEE}" type="datetimeFigureOut">
              <a:rPr lang="ru-RU"/>
              <a:pPr>
                <a:defRPr/>
              </a:pPr>
              <a:t>09.06.2016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1414"/>
            <a:ext cx="2946247" cy="495213"/>
          </a:xfrm>
          <a:prstGeom prst="rect">
            <a:avLst/>
          </a:prstGeom>
        </p:spPr>
        <p:txBody>
          <a:bodyPr vert="horz" lIns="91545" tIns="45773" rIns="91545" bIns="45773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26" y="9431414"/>
            <a:ext cx="2946246" cy="495213"/>
          </a:xfrm>
          <a:prstGeom prst="rect">
            <a:avLst/>
          </a:prstGeom>
        </p:spPr>
        <p:txBody>
          <a:bodyPr vert="horz" lIns="91545" tIns="45773" rIns="91545" bIns="45773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7161EA-8DE0-4659-B5B4-B930DEEE28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211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247" cy="49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5" tIns="45773" rIns="91545" bIns="45773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6" y="1"/>
            <a:ext cx="2946246" cy="49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5" tIns="45773" rIns="91545" bIns="45773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64113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890" y="4715707"/>
            <a:ext cx="5435896" cy="446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5" tIns="45773" rIns="91545" bIns="457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414"/>
            <a:ext cx="2946247" cy="49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5" tIns="45773" rIns="91545" bIns="45773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6" y="9431414"/>
            <a:ext cx="2946246" cy="49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5" tIns="45773" rIns="91545" bIns="45773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760B9CE-FA60-4136-8706-C3A0BDCBAE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3007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Бедность является следствием разнообразных и взаимосвязанных причин, которые объединяют в следующие группы: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- экономические (безработица, низкая заработная плата, низкая производительность труда, неконкурентоспособность отрасли),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- социально-медицинские (инвалидность, старость, высокий уровень заболеваемости),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- демографические (неполные семьи, большое количество иждивенцев в семье),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- социально-экономические ( низкий уровень социальных гарантий),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- образовательно-квалификационные (низкий уровень образования, недостаточная профессиональная подготовка),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- политические (военные конфликты, вынужденная миграция).</a:t>
            </a:r>
          </a:p>
          <a:p>
            <a:r>
              <a:rPr lang="ru-RU" dirty="0" smtClean="0"/>
              <a:t>В</a:t>
            </a:r>
            <a:r>
              <a:rPr lang="ru-RU" baseline="0" dirty="0" smtClean="0"/>
              <a:t> данной презентации мы будем рассматривать материальную бедность населения, осознавая, что предпосылками сложившегося благосостояния являются все упомянутые ранее причины.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961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Результаты оценок измерения благосостояния населения в Кыргызской Республике произведены на основе выборочного интегрированного обследования бюджетов домашних хозяйств и рабочей силы с ежеквартальным охватом 5016 домашних хозяйств.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Для оценки уровня бедности в качестве порогового значения  была применена черта бедности 2014г., проиндексированная на среднегодовой индекс потребительских цен (103,7%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прод.товары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безалког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напитки; 109%-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непродтовары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). Стоимостная величина общей черты бедности в 2015г. составила 31573 сома в год на душу населения (2631 в месяц),  крайней – 18234 сома (1519,5 в месяц).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Уровень бедности в 2015г. увеличился по сравнению с предыдущим годом на 1,5 процентных пункта, крайняя бедность осталась на уровне предыдущего года.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В 2015г. за чертой бедности проживало 32,1% населения или 1’931 тыс. человек, а за чертой крайней бедности - 1,2% населения или 75 тыс. человек.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Из 1’931 тыс. населения, отнесенного к категории бедных,  67,7% проживали в сельской местности.</a:t>
            </a:r>
            <a:endParaRPr lang="ru-RU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349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Рост уровня бедности в 2015г. по отношению к предыдущему году отмечен во всех регионах республики, за исключением </a:t>
            </a:r>
            <a:r>
              <a:rPr lang="ru-RU" sz="120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Ошской</a:t>
            </a:r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и </a:t>
            </a:r>
            <a:r>
              <a:rPr lang="ru-RU" sz="120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Джалал-Абадской</a:t>
            </a:r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областей. Распространенность бедности по регионам страны неравномерна. </a:t>
            </a:r>
            <a:endParaRPr lang="ru-RU" sz="1200" i="1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В </a:t>
            </a:r>
            <a:r>
              <a:rPr lang="ru-RU" sz="120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Ошской</a:t>
            </a:r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и </a:t>
            </a:r>
            <a:r>
              <a:rPr lang="ru-RU" sz="120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Джалал-Абадской</a:t>
            </a:r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областях уровень бедности снизился, соответственно, на 2,8 и 1,3 процентных пункта.  Рост бедности наблюдался в </a:t>
            </a:r>
            <a:r>
              <a:rPr lang="ru-RU" sz="120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Нарынской</a:t>
            </a:r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(на 7,4 процентных пункта), Чуйской (на 3,2 процентных пункта) областях, городах Бишкек (на 6,0 процентных пункта) и Ош (на 4,9 процентных пункта). Бедность в  Иссык-Кульской и </a:t>
            </a:r>
            <a:r>
              <a:rPr lang="ru-RU" sz="120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Таласской</a:t>
            </a:r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областях возросла, соответственно, на 2,9 и 2,4 процентных пункта, а в </a:t>
            </a:r>
            <a:r>
              <a:rPr lang="ru-RU" sz="120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Баткенской</a:t>
            </a:r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области она увеличилась на 0,5 процентных пункта. </a:t>
            </a:r>
            <a:endParaRPr lang="ru-RU" sz="1200" i="1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Существенна и концентрация численности населения, отнесенного к категории бедных по территории. Так, при практически равноценном коэффициенте бедных в Иссык-Кульской 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Ошской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областях, численность бедных, проживающих в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Ошской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области в 2,7 раза превышает аналогичный показатель Иссык-Кульской области.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Из 1931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тыс.бедных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около 27% проживали в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Джалал-Абадской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области, около 19% - в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Ошской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в пределах по 11% в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г.Бишкек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Чуйской 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Баткенской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областях;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195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Уровень бедности в  сельской местности составил 33,6 процента и увеличился на 1,0 процентных пункта, а в городских поселениях – 29,3 процента и возрос на 2,4 процентных пункта.</a:t>
            </a:r>
          </a:p>
          <a:p>
            <a:endParaRPr lang="ru-RU" dirty="0" smtClean="0"/>
          </a:p>
          <a:p>
            <a:r>
              <a:rPr lang="ru-RU" dirty="0" smtClean="0"/>
              <a:t>Снижение бедности в сельской местности за прошедшие</a:t>
            </a:r>
            <a:r>
              <a:rPr lang="ru-RU" baseline="0" dirty="0" smtClean="0"/>
              <a:t> пять лет имело значительно больший прогресс по сравнению с масштабами снижения бедности в городах. Несмотря на это, более 2/3 всех бедных проживают в сельской местности.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593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Уровень крайней бедности в 2015г.  составил 1,2 процента и оставался на уровне предыдущего года. За чертой крайней бедности в 2015г. проживали 75 тысяч человек, из которых 70,5 процента являлись жителями сельских населенных пунктов. На 0,3 процентных пункта снизился уровень крайней бедности в городских поселениях и на столько же возрос в сельской местности.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665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На фоне общего роста бедности в 2015г., доля детей, проживающих в бедных домохозяйствах увеличилась на 2,6 процентных пункта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( с 37,9% до 40,5%);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На фоне устойчивого показателя крайней бедности, доля крайней детской бедности снизилась на 0,1 процента (с 1,7% до 1,6%).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849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Для расчета уровня бедности используется стоимость потребления, которая напрямую зависит от доходов населения. Денежные доходы населения в 2015г составили 296607,4 млн. сомов и увеличились на 5,5%, а их реальная стоимость составила 99,1%. Для сравнения, в 2014г. Доходы населения выросли на 120,8%, а их реальный </a:t>
            </a:r>
            <a:r>
              <a:rPr lang="ru-RU" sz="1200" i="0" kern="120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рост составил 12,3%.</a:t>
            </a:r>
            <a:endParaRPr lang="ru-RU" sz="1200" i="1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Располагаемые денежные доходы в расчете на душу населения в 2015г. сложились на уровне 4074,5 сома в месяц и увеличились по сравнению с предыдущим годом  на 3,0 процента, что в абсолютном значении составило 117,0 сома, а их реальная стоимость составила 96,7 процента. Рост располагаемых среднедушевых доходов населения в основном обусловлен ростом доходов от заработной платы на 9,8 процента, индивидуальной трудовой деятельности – на 5,1 процента и социальных трансфертов – на 7,0 процента. При этом, отмечено снижение доходов от продажи продукции личного подсобного хозяйства на 20,6 процента.</a:t>
            </a:r>
            <a:endParaRPr lang="ru-RU" sz="1200" i="1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641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Следует отметить, что 5,7 процента доходов приходится на трудовую деятельность населения, осуществляемую за пределами Кыргызской Республики. Трудовая миграция по-прежнему в большей степени характерна для населения южных регионов, где доля доходов от трудовой деятельности, осуществляемой за пределами страны, в общих доходах составила в </a:t>
            </a:r>
            <a:r>
              <a:rPr lang="ru-RU" sz="120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Баткенской</a:t>
            </a:r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области 18,7 процента, </a:t>
            </a:r>
            <a:r>
              <a:rPr lang="ru-RU" sz="120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Джалал-Абадской</a:t>
            </a:r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области – 11,6, </a:t>
            </a:r>
            <a:r>
              <a:rPr lang="ru-RU" sz="120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Ошской</a:t>
            </a:r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области – 10,3 процента и </a:t>
            </a:r>
            <a:r>
              <a:rPr lang="ru-RU" sz="120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г.Ош</a:t>
            </a:r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- 4,6 процента. </a:t>
            </a:r>
          </a:p>
          <a:p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Влияние внешнего фактора на материальное благополучие населения южных регионов очевидно. Расчеты показывают, что при исключении доходов трудовых мигрантов из стоимости потребления, уровень бедности в среднем по республике возрастает 32,1 до 38,4 процента (на 6,3%п). При этом, бедность в </a:t>
            </a:r>
            <a:r>
              <a:rPr lang="ru-RU" sz="120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Джалал-Абадской</a:t>
            </a:r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области повышается  с 45,1 до 55,8 процента, </a:t>
            </a:r>
            <a:r>
              <a:rPr lang="ru-RU" sz="120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Баткенской</a:t>
            </a:r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- с 41,2 до 56,4 процента, </a:t>
            </a:r>
            <a:r>
              <a:rPr lang="ru-RU" sz="120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Ошской</a:t>
            </a:r>
            <a:r>
              <a:rPr lang="ru-RU" sz="120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- c 28,9 до 41,8 процента, городе Ош – с 38,3 до 43,6 процента, в то время как в остальных регионах она практически не меняется. Значительное воздействие оказывают доходы трудовых мигрантов и на крайнюю бедность, при исключении которых уровень крайней бедности возрастает с 1,2 до 7,1 процента.</a:t>
            </a:r>
            <a:endParaRPr lang="ru-RU" sz="1200" i="1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687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045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B1E47-1E1C-4FBB-A02B-71225E5598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96221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888E5-6FC2-435A-ACDE-F6DA3F35C9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77222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92DA9-EF09-402C-B69C-CAF7662B7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66931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353F1-2653-4A0E-BC95-C9C7BE46F1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89988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17AC2-C82F-46C5-A3DE-22B80CEB1E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04918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86D91-5A89-4F10-8CCC-BA6539C88E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11048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C035D-B05A-43E9-BC50-B9BF775CC9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76422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8080C-93A0-44C8-95AC-9E9EEA1393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85064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AE71B-2345-4AF8-9450-56D2FE94F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6159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C3018-A9EB-4C98-8FC0-856E91C9D7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40437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21630-6DED-45C1-B24C-57F6CFD488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03580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65722A2F-2B7B-4450-96EA-D07AFFEEC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3995" r:id="rId2"/>
    <p:sldLayoutId id="2147484004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5" r:id="rId9"/>
    <p:sldLayoutId id="2147484001" r:id="rId10"/>
    <p:sldLayoutId id="2147484002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371600"/>
            <a:ext cx="3114675" cy="2466975"/>
          </a:xfrm>
        </p:spPr>
      </p:pic>
      <p:sp>
        <p:nvSpPr>
          <p:cNvPr id="5124" name="Прямоугольник 5"/>
          <p:cNvSpPr>
            <a:spLocks noChangeArrowheads="1"/>
          </p:cNvSpPr>
          <p:nvPr/>
        </p:nvSpPr>
        <p:spPr bwMode="auto">
          <a:xfrm>
            <a:off x="381000" y="4038600"/>
            <a:ext cx="51816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3200" dirty="0">
                <a:solidFill>
                  <a:srgbClr val="0070C0"/>
                </a:solidFill>
              </a:rPr>
              <a:t>Уровень</a:t>
            </a:r>
            <a:r>
              <a:rPr lang="ru-RU" altLang="ru-RU" sz="3200" dirty="0">
                <a:solidFill>
                  <a:schemeClr val="accent2"/>
                </a:solidFill>
              </a:rPr>
              <a:t> </a:t>
            </a:r>
            <a:r>
              <a:rPr lang="ru-RU" altLang="ru-RU" sz="3200" dirty="0">
                <a:solidFill>
                  <a:srgbClr val="0070C0"/>
                </a:solidFill>
              </a:rPr>
              <a:t>бедности населения</a:t>
            </a:r>
            <a:br>
              <a:rPr lang="ru-RU" altLang="ru-RU" sz="3200" dirty="0">
                <a:solidFill>
                  <a:srgbClr val="0070C0"/>
                </a:solidFill>
              </a:rPr>
            </a:br>
            <a:r>
              <a:rPr lang="ru-RU" altLang="ru-RU" sz="3200" dirty="0">
                <a:solidFill>
                  <a:srgbClr val="0070C0"/>
                </a:solidFill>
              </a:rPr>
              <a:t>Кыргызской </a:t>
            </a:r>
            <a:r>
              <a:rPr lang="ru-RU" altLang="ru-RU" sz="3200" dirty="0" smtClean="0">
                <a:solidFill>
                  <a:srgbClr val="0070C0"/>
                </a:solidFill>
              </a:rPr>
              <a:t>Республики</a:t>
            </a:r>
            <a:endParaRPr lang="ru-RU" altLang="ru-RU" sz="3200" dirty="0">
              <a:solidFill>
                <a:srgbClr val="0070C0"/>
              </a:solidFill>
            </a:endParaRPr>
          </a:p>
        </p:txBody>
      </p:sp>
      <p:pic>
        <p:nvPicPr>
          <p:cNvPr id="5125" name="Picture 4" descr="logo NS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Прямоугольник 7"/>
          <p:cNvSpPr>
            <a:spLocks noChangeArrowheads="1"/>
          </p:cNvSpPr>
          <p:nvPr/>
        </p:nvSpPr>
        <p:spPr bwMode="auto">
          <a:xfrm>
            <a:off x="685800" y="6096000"/>
            <a:ext cx="8229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 smtClean="0"/>
              <a:t>Управление статистики устойчивого развития и окружающей среды</a:t>
            </a:r>
          </a:p>
          <a:p>
            <a:pPr algn="ctr"/>
            <a:r>
              <a:rPr lang="ru-RU" altLang="ru-RU" sz="1600" dirty="0" smtClean="0"/>
              <a:t>Отдел </a:t>
            </a:r>
            <a:r>
              <a:rPr lang="ru-RU" altLang="ru-RU" sz="1600" dirty="0"/>
              <a:t>статистики домашних хозяйств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530" y="1219199"/>
            <a:ext cx="4529470" cy="3604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6298" y="762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НАЦИОНАЛЬНЫЙ СТАТИСТИЧЕСКИЙ КОМИТЕТ </a:t>
            </a:r>
            <a:br>
              <a:rPr lang="ru-RU" dirty="0" smtClean="0"/>
            </a:br>
            <a:r>
              <a:rPr lang="ru-RU" dirty="0" smtClean="0"/>
              <a:t>КЫРГЫЗСКОЙ РЕСПУБЛИКИ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ъект 2"/>
          <p:cNvSpPr>
            <a:spLocks noGrp="1"/>
          </p:cNvSpPr>
          <p:nvPr>
            <p:ph sz="quarter" idx="13"/>
          </p:nvPr>
        </p:nvSpPr>
        <p:spPr>
          <a:xfrm>
            <a:off x="457200" y="731838"/>
            <a:ext cx="8305800" cy="5059362"/>
          </a:xfrm>
        </p:spPr>
        <p:txBody>
          <a:bodyPr/>
          <a:lstStyle/>
          <a:p>
            <a:pPr marL="44450" indent="0" algn="just" eaLnBrk="1" hangingPunct="1">
              <a:buFont typeface="Georgia" pitchFamily="18" charset="0"/>
              <a:buNone/>
            </a:pPr>
            <a:r>
              <a:rPr lang="ru-RU" sz="2800" dirty="0" smtClean="0"/>
              <a:t>Уровень бедности в 201</a:t>
            </a:r>
            <a:r>
              <a:rPr lang="en-US" sz="2800" dirty="0" smtClean="0"/>
              <a:t>5</a:t>
            </a:r>
            <a:r>
              <a:rPr lang="ru-RU" sz="2800" dirty="0" smtClean="0"/>
              <a:t>г. увеличился по сравнению с предыдущим годом на 1,5 процентных пункта, крайняя бедность оставалась на уровне предыдущего года.</a:t>
            </a:r>
          </a:p>
          <a:p>
            <a:pPr marL="44450" indent="0" algn="just" eaLnBrk="1" hangingPunct="1">
              <a:buNone/>
            </a:pPr>
            <a:r>
              <a:rPr lang="ru-RU" sz="2800" dirty="0" smtClean="0"/>
              <a:t>В 2015г. за чертой бедности проживало 32,1</a:t>
            </a:r>
            <a:r>
              <a:rPr lang="ru-RU" sz="2800" b="1" dirty="0" smtClean="0"/>
              <a:t>%</a:t>
            </a:r>
            <a:r>
              <a:rPr lang="ru-RU" sz="2800" dirty="0" smtClean="0"/>
              <a:t> населения, </a:t>
            </a:r>
            <a:r>
              <a:rPr lang="ru-RU" sz="2800" dirty="0"/>
              <a:t>или </a:t>
            </a:r>
            <a:r>
              <a:rPr lang="ru-RU" sz="2800" dirty="0" smtClean="0"/>
              <a:t>1</a:t>
            </a:r>
            <a:r>
              <a:rPr lang="en-US" sz="2800" dirty="0" smtClean="0"/>
              <a:t>’</a:t>
            </a:r>
            <a:r>
              <a:rPr lang="ru-RU" sz="2800" dirty="0" smtClean="0"/>
              <a:t>931 тыс. человек, а за чертой крайней бедности - 1,2</a:t>
            </a:r>
            <a:r>
              <a:rPr lang="ru-RU" sz="2800" b="1" dirty="0" smtClean="0"/>
              <a:t>%</a:t>
            </a:r>
            <a:r>
              <a:rPr lang="ru-RU" sz="2800" dirty="0"/>
              <a:t> </a:t>
            </a:r>
            <a:r>
              <a:rPr lang="ru-RU" sz="2800" dirty="0" smtClean="0"/>
              <a:t>населения, </a:t>
            </a:r>
            <a:r>
              <a:rPr lang="ru-RU" sz="2800" dirty="0"/>
              <a:t>или </a:t>
            </a:r>
            <a:r>
              <a:rPr lang="ru-RU" sz="2800" dirty="0" smtClean="0"/>
              <a:t>75 тыс. человек. </a:t>
            </a:r>
          </a:p>
          <a:p>
            <a:pPr marL="44450" indent="0" algn="just" eaLnBrk="1" hangingPunct="1">
              <a:buNone/>
            </a:pPr>
            <a:r>
              <a:rPr lang="ru-RU" sz="2800" dirty="0" smtClean="0"/>
              <a:t>Из 1</a:t>
            </a:r>
            <a:r>
              <a:rPr lang="en-US" sz="2800" dirty="0" smtClean="0"/>
              <a:t>’</a:t>
            </a:r>
            <a:r>
              <a:rPr lang="ru-RU" sz="2800" dirty="0" smtClean="0"/>
              <a:t>931 тыс. населения, отнесенного к категории бедных,  67,7% проживали в сельской местности.</a:t>
            </a:r>
          </a:p>
        </p:txBody>
      </p:sp>
      <p:pic>
        <p:nvPicPr>
          <p:cNvPr id="3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1" cy="838199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Численность бедных и уровень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</a:rPr>
              <a:t>бедности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населения</a:t>
            </a:r>
            <a:b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</a:rPr>
              <a:t>по регионам,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2015г.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373339"/>
              </p:ext>
            </p:extLst>
          </p:nvPr>
        </p:nvGraphicFramePr>
        <p:xfrm>
          <a:off x="881062" y="1133475"/>
          <a:ext cx="7381875" cy="4591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2000" y="60960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/>
              <a:t>Кыргызская Республика: уровень бедности – 32,1%; численность бедных – 1931 </a:t>
            </a:r>
            <a:r>
              <a:rPr lang="ru-RU" sz="1200" dirty="0" err="1" smtClean="0"/>
              <a:t>тыс.человек</a:t>
            </a:r>
            <a:r>
              <a:rPr lang="ru-RU" sz="1200" dirty="0" smtClean="0"/>
              <a:t>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/>
              <a:t>Из 1931 </a:t>
            </a:r>
            <a:r>
              <a:rPr lang="ru-RU" sz="1200" dirty="0" err="1"/>
              <a:t>тыс.бедных</a:t>
            </a:r>
            <a:r>
              <a:rPr lang="ru-RU" sz="1200" dirty="0"/>
              <a:t> около 27% </a:t>
            </a:r>
            <a:r>
              <a:rPr lang="ru-RU" sz="1200" dirty="0" smtClean="0"/>
              <a:t>проживали </a:t>
            </a:r>
            <a:r>
              <a:rPr lang="ru-RU" sz="1200" dirty="0"/>
              <a:t>в </a:t>
            </a:r>
            <a:r>
              <a:rPr lang="ru-RU" sz="1200" dirty="0" err="1"/>
              <a:t>Джалал-Абадской</a:t>
            </a:r>
            <a:r>
              <a:rPr lang="ru-RU" sz="1200" dirty="0"/>
              <a:t> области, около 19% - в </a:t>
            </a:r>
            <a:r>
              <a:rPr lang="ru-RU" sz="1200" dirty="0" err="1"/>
              <a:t>Ошской</a:t>
            </a:r>
            <a:r>
              <a:rPr lang="ru-RU" sz="1200" dirty="0"/>
              <a:t>, </a:t>
            </a:r>
            <a:r>
              <a:rPr lang="ru-RU" sz="1200" dirty="0" smtClean="0"/>
              <a:t>в пределах по </a:t>
            </a:r>
            <a:r>
              <a:rPr lang="ru-RU" sz="1200" dirty="0"/>
              <a:t>11% в </a:t>
            </a:r>
            <a:r>
              <a:rPr lang="ru-RU" sz="1200" dirty="0" err="1"/>
              <a:t>г.Бишкек</a:t>
            </a:r>
            <a:r>
              <a:rPr lang="ru-RU" sz="1200" dirty="0"/>
              <a:t>, Чуйской и </a:t>
            </a:r>
            <a:r>
              <a:rPr lang="ru-RU" sz="1200" dirty="0" err="1"/>
              <a:t>Баткенской</a:t>
            </a:r>
            <a:r>
              <a:rPr lang="ru-RU" sz="1200" dirty="0"/>
              <a:t> </a:t>
            </a:r>
            <a:r>
              <a:rPr lang="ru-RU" sz="1200" dirty="0" smtClean="0"/>
              <a:t>областях.</a:t>
            </a:r>
            <a:endParaRPr lang="ru-RU" sz="1200" dirty="0"/>
          </a:p>
          <a:p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1143000"/>
            <a:ext cx="353943" cy="94541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1100" dirty="0" smtClean="0"/>
              <a:t>(человек)</a:t>
            </a:r>
            <a:endParaRPr lang="ru-RU" sz="11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76200"/>
            <a:ext cx="8001000" cy="685800"/>
          </a:xfrm>
        </p:spPr>
        <p:txBody>
          <a:bodyPr anchor="ctr"/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бедности населения  по </a:t>
            </a:r>
            <a:r>
              <a:rPr lang="ru-RU" sz="2800" dirty="0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типу местности</a:t>
            </a:r>
            <a:endParaRPr lang="ru-RU" sz="2800" dirty="0">
              <a:solidFill>
                <a:schemeClr val="tx1"/>
              </a:solidFill>
              <a:effectLst>
                <a:outerShdw dist="38100" sx="1000" sy="1000" algn="tl">
                  <a:srgbClr val="000000"/>
                </a:outerShdw>
                <a:reflection blurRad="6350" endPos="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4492890"/>
              </p:ext>
            </p:extLst>
          </p:nvPr>
        </p:nvGraphicFramePr>
        <p:xfrm>
          <a:off x="4572000" y="4267199"/>
          <a:ext cx="4572000" cy="2564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2231720"/>
              </p:ext>
            </p:extLst>
          </p:nvPr>
        </p:nvGraphicFramePr>
        <p:xfrm>
          <a:off x="152400" y="4343400"/>
          <a:ext cx="4080983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3871368"/>
              </p:ext>
            </p:extLst>
          </p:nvPr>
        </p:nvGraphicFramePr>
        <p:xfrm>
          <a:off x="4724400" y="990600"/>
          <a:ext cx="42672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7551509"/>
              </p:ext>
            </p:extLst>
          </p:nvPr>
        </p:nvGraphicFramePr>
        <p:xfrm>
          <a:off x="228600" y="990600"/>
          <a:ext cx="45720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05812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ъект 2"/>
          <p:cNvSpPr>
            <a:spLocks noGrp="1"/>
          </p:cNvSpPr>
          <p:nvPr>
            <p:ph sz="quarter" idx="13"/>
          </p:nvPr>
        </p:nvSpPr>
        <p:spPr>
          <a:xfrm>
            <a:off x="838200" y="228600"/>
            <a:ext cx="8153400" cy="609600"/>
          </a:xfrm>
        </p:spPr>
        <p:txBody>
          <a:bodyPr/>
          <a:lstStyle/>
          <a:p>
            <a:pPr marL="44450" indent="0" algn="ctr" eaLnBrk="1" hangingPunct="1"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</a:rPr>
              <a:t>Уровень крайней бедности населения по регионам, 2015г.</a:t>
            </a:r>
          </a:p>
        </p:txBody>
      </p:sp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8253253"/>
              </p:ext>
            </p:extLst>
          </p:nvPr>
        </p:nvGraphicFramePr>
        <p:xfrm>
          <a:off x="1524000" y="1447800"/>
          <a:ext cx="6781799" cy="4855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ъект 2"/>
          <p:cNvSpPr>
            <a:spLocks noGrp="1"/>
          </p:cNvSpPr>
          <p:nvPr>
            <p:ph sz="quarter" idx="13"/>
          </p:nvPr>
        </p:nvSpPr>
        <p:spPr>
          <a:xfrm>
            <a:off x="1371600" y="228600"/>
            <a:ext cx="7467600" cy="533400"/>
          </a:xfrm>
        </p:spPr>
        <p:txBody>
          <a:bodyPr rtlCol="0">
            <a:normAutofit/>
          </a:bodyPr>
          <a:lstStyle/>
          <a:p>
            <a:pPr marL="44450" indent="0" algn="ctr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Уровень детской бедности, 2015г. </a:t>
            </a:r>
          </a:p>
        </p:txBody>
      </p:sp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19400" y="4419600"/>
            <a:ext cx="3352800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/>
              <a:t>На фоне общего роста бедности в 2015г., доля </a:t>
            </a:r>
            <a:r>
              <a:rPr lang="ru-RU" sz="1400" dirty="0" smtClean="0"/>
              <a:t>детей</a:t>
            </a:r>
            <a:r>
              <a:rPr lang="en-US" sz="1400" dirty="0" smtClean="0"/>
              <a:t> </a:t>
            </a:r>
            <a:r>
              <a:rPr lang="ru-RU" sz="1400" dirty="0" smtClean="0"/>
              <a:t>в возрасте 0-17 лет, </a:t>
            </a:r>
            <a:r>
              <a:rPr lang="ru-RU" sz="1400" dirty="0" smtClean="0"/>
              <a:t>проживающих в бедных домохозяйствах увеличилась на 2,6 процентных пункта;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dirty="0" smtClean="0"/>
              <a:t>На фоне устойчивого показателя крайней бедности, доля крайней детской бедности снизилась на 0,1 процента. </a:t>
            </a:r>
            <a:endParaRPr lang="ru-RU" sz="1400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0945153"/>
              </p:ext>
            </p:extLst>
          </p:nvPr>
        </p:nvGraphicFramePr>
        <p:xfrm>
          <a:off x="106621" y="609600"/>
          <a:ext cx="8597900" cy="4200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77" y="4540392"/>
            <a:ext cx="2876174" cy="1957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312" y="4570518"/>
            <a:ext cx="2882900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230577529"/>
              </p:ext>
            </p:extLst>
          </p:nvPr>
        </p:nvGraphicFramePr>
        <p:xfrm>
          <a:off x="88900" y="1143000"/>
          <a:ext cx="5427672" cy="3786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66012116"/>
              </p:ext>
            </p:extLst>
          </p:nvPr>
        </p:nvGraphicFramePr>
        <p:xfrm>
          <a:off x="5105400" y="1295400"/>
          <a:ext cx="3810000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570133"/>
              </p:ext>
            </p:extLst>
          </p:nvPr>
        </p:nvGraphicFramePr>
        <p:xfrm>
          <a:off x="1500165" y="4786322"/>
          <a:ext cx="6215107" cy="1740759"/>
        </p:xfrm>
        <a:graphic>
          <a:graphicData uri="http://schemas.openxmlformats.org/drawingml/2006/table">
            <a:tbl>
              <a:tblPr/>
              <a:tblGrid>
                <a:gridCol w="3875301"/>
                <a:gridCol w="1169903"/>
                <a:gridCol w="1169903"/>
              </a:tblGrid>
              <a:tr h="202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197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2014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2015 </a:t>
                      </a:r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39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- доходы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3957,5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4074,5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839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 от трудовой деятельности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2440,2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2647,3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839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Социальные трансферты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618,6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662,0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839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 от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личного подсобного хозяйства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719,2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571,0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839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Прочий доход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179,6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194,3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"/>
          <p:cNvSpPr>
            <a:spLocks noChangeArrowheads="1"/>
          </p:cNvSpPr>
          <p:nvPr/>
        </p:nvSpPr>
        <p:spPr bwMode="auto">
          <a:xfrm>
            <a:off x="857224" y="357166"/>
            <a:ext cx="708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Располагаемые денежные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5559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ъект 2"/>
          <p:cNvSpPr>
            <a:spLocks noGrp="1"/>
          </p:cNvSpPr>
          <p:nvPr>
            <p:ph sz="quarter" idx="13"/>
          </p:nvPr>
        </p:nvSpPr>
        <p:spPr>
          <a:xfrm>
            <a:off x="1447800" y="228600"/>
            <a:ext cx="6400800" cy="1066800"/>
          </a:xfrm>
        </p:spPr>
        <p:txBody>
          <a:bodyPr/>
          <a:lstStyle/>
          <a:p>
            <a:pPr marL="44450" indent="0" algn="ctr" eaLnBrk="1" hangingPunct="1"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Уровень бедности без доходов трудовых мигрантов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201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5г.</a:t>
            </a:r>
          </a:p>
        </p:txBody>
      </p:sp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23812" y="1200150"/>
          <a:ext cx="9096375" cy="4457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020292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0600" y="685800"/>
            <a:ext cx="8153400" cy="57861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B2B2B2"/>
              </a:buClr>
              <a:buSzPct val="75000"/>
              <a:buFont typeface="Monotype Sorts" pitchFamily="2" charset="2"/>
              <a:buChar char="n"/>
              <a:defRPr/>
            </a:pPr>
            <a:r>
              <a:rPr lang="ru-RU" sz="2000" i="1" u="sng" kern="0" dirty="0" smtClean="0">
                <a:solidFill>
                  <a:srgbClr val="000000"/>
                </a:solidFill>
                <a:latin typeface="Times New Roman"/>
                <a:cs typeface="+mn-cs"/>
              </a:rPr>
              <a:t>Выводы:   </a:t>
            </a:r>
            <a:r>
              <a:rPr lang="ru-RU" sz="2000" u="sng" kern="0" dirty="0" smtClean="0">
                <a:solidFill>
                  <a:srgbClr val="000000"/>
                </a:solidFill>
                <a:latin typeface="Times New Roman"/>
                <a:cs typeface="+mn-cs"/>
              </a:rPr>
              <a:t>В 2015 году</a:t>
            </a:r>
            <a:endParaRPr lang="ru-RU" sz="2000" kern="0" dirty="0">
              <a:solidFill>
                <a:srgbClr val="000000"/>
              </a:solidFill>
              <a:latin typeface="Times New Roman"/>
              <a:cs typeface="+mn-cs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200" kern="0" dirty="0" smtClean="0">
                <a:latin typeface="Times New Roman"/>
              </a:rPr>
              <a:t>Уровень бедности составил 32,1% и увеличился на 1,5 процентных пункта;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200" kern="0" dirty="0" smtClean="0">
                <a:latin typeface="Times New Roman"/>
              </a:rPr>
              <a:t>Доля крайне бедных составила 1,2 процента и осталась на уровне предыдущего года; 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200" kern="0" dirty="0" smtClean="0">
                <a:latin typeface="Times New Roman"/>
              </a:rPr>
              <a:t>Из 1931 </a:t>
            </a:r>
            <a:r>
              <a:rPr lang="ru-RU" sz="2200" kern="0" dirty="0" err="1" smtClean="0">
                <a:latin typeface="Times New Roman"/>
              </a:rPr>
              <a:t>тыс.бедных</a:t>
            </a:r>
            <a:r>
              <a:rPr lang="ru-RU" sz="2200" kern="0" dirty="0" smtClean="0">
                <a:latin typeface="Times New Roman"/>
              </a:rPr>
              <a:t> около 27% проживают в </a:t>
            </a:r>
            <a:r>
              <a:rPr lang="ru-RU" sz="2200" kern="0" dirty="0" err="1" smtClean="0">
                <a:latin typeface="Times New Roman"/>
              </a:rPr>
              <a:t>Джалал-Абадской</a:t>
            </a:r>
            <a:r>
              <a:rPr lang="ru-RU" sz="2200" kern="0" dirty="0" smtClean="0">
                <a:latin typeface="Times New Roman"/>
              </a:rPr>
              <a:t> области, около 19% - в </a:t>
            </a:r>
            <a:r>
              <a:rPr lang="ru-RU" sz="2200" kern="0" dirty="0" err="1" smtClean="0">
                <a:latin typeface="Times New Roman"/>
              </a:rPr>
              <a:t>Ошской</a:t>
            </a:r>
            <a:r>
              <a:rPr lang="ru-RU" sz="2200" kern="0" dirty="0" smtClean="0">
                <a:latin typeface="Times New Roman"/>
              </a:rPr>
              <a:t>, по 11% в </a:t>
            </a:r>
            <a:r>
              <a:rPr lang="ru-RU" sz="2200" kern="0" dirty="0" err="1" smtClean="0">
                <a:latin typeface="Times New Roman"/>
              </a:rPr>
              <a:t>г.Бишкек</a:t>
            </a:r>
            <a:r>
              <a:rPr lang="ru-RU" sz="2200" kern="0" dirty="0" smtClean="0">
                <a:latin typeface="Times New Roman"/>
              </a:rPr>
              <a:t>, Чуйской и </a:t>
            </a:r>
            <a:r>
              <a:rPr lang="ru-RU" sz="2200" kern="0" dirty="0" err="1" smtClean="0">
                <a:latin typeface="Times New Roman"/>
              </a:rPr>
              <a:t>Баткенской</a:t>
            </a:r>
            <a:r>
              <a:rPr lang="ru-RU" sz="2200" kern="0" dirty="0" smtClean="0">
                <a:latin typeface="Times New Roman"/>
              </a:rPr>
              <a:t> областях;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200" kern="0" dirty="0" smtClean="0">
                <a:latin typeface="Times New Roman"/>
              </a:rPr>
              <a:t>67,7% от общего числа бедных проживали в сельской местности;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200" kern="0" dirty="0" smtClean="0">
                <a:latin typeface="Times New Roman"/>
              </a:rPr>
              <a:t>40,5% детей в возрасте 0-17 лет проживали в бедных домохозяйствах;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200" kern="0" dirty="0" smtClean="0">
                <a:latin typeface="Times New Roman"/>
              </a:rPr>
              <a:t>Основным фактором, влияющим на благосостояние населения является рост доходов;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200" kern="0" dirty="0" smtClean="0">
                <a:latin typeface="Times New Roman"/>
              </a:rPr>
              <a:t>Рост среднедушевых располагаемых доходов населения составил 103,0%, а их реальная стоимость снизилась на 3,3%</a:t>
            </a:r>
            <a:r>
              <a:rPr lang="en-US" sz="2200" kern="0" dirty="0" smtClean="0">
                <a:latin typeface="Times New Roman"/>
              </a:rPr>
              <a:t> </a:t>
            </a:r>
            <a:r>
              <a:rPr lang="ru-RU" sz="2200" kern="0" dirty="0" smtClean="0">
                <a:latin typeface="Times New Roman"/>
              </a:rPr>
              <a:t>и составила 96,7%;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200" kern="0" dirty="0">
                <a:latin typeface="Times New Roman"/>
              </a:rPr>
              <a:t>–	Существенный вклад в материальное благосостояние домохозяйств по-прежнему вносит трудовая миграция.</a:t>
            </a:r>
            <a:endParaRPr lang="ru-RU" sz="2200" kern="0" dirty="0">
              <a:latin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0600" y="685800"/>
            <a:ext cx="8153400" cy="40749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B2B2B2"/>
              </a:buClr>
              <a:buSzPct val="75000"/>
              <a:buFont typeface="Monotype Sorts" pitchFamily="2" charset="2"/>
              <a:buChar char="n"/>
              <a:defRPr/>
            </a:pPr>
            <a:r>
              <a:rPr lang="ru-RU" sz="2000" i="1" u="sng" kern="0" dirty="0" smtClean="0">
                <a:solidFill>
                  <a:srgbClr val="000000"/>
                </a:solidFill>
                <a:latin typeface="Times New Roman"/>
                <a:cs typeface="+mn-cs"/>
              </a:rPr>
              <a:t>Выводы:   </a:t>
            </a:r>
            <a:r>
              <a:rPr lang="ru-RU" sz="2000" u="sng" kern="0" dirty="0" smtClean="0">
                <a:solidFill>
                  <a:srgbClr val="000000"/>
                </a:solidFill>
                <a:latin typeface="Times New Roman"/>
                <a:cs typeface="+mn-cs"/>
              </a:rPr>
              <a:t>За последние пять лет (2011-2015гг.)</a:t>
            </a:r>
            <a:endParaRPr lang="ru-RU" sz="2000" kern="0" dirty="0">
              <a:solidFill>
                <a:srgbClr val="000000"/>
              </a:solidFill>
              <a:latin typeface="Times New Roman"/>
              <a:cs typeface="+mn-cs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 smtClean="0">
                <a:latin typeface="Times New Roman"/>
              </a:rPr>
              <a:t>Численность бедных снизилась на 5,5 процента </a:t>
            </a:r>
            <a:r>
              <a:rPr lang="ru-RU" sz="2400" b="0" i="1" kern="0" dirty="0" smtClean="0">
                <a:latin typeface="Times New Roman"/>
              </a:rPr>
              <a:t>(с 2044 </a:t>
            </a:r>
            <a:r>
              <a:rPr lang="ru-RU" sz="2400" b="0" i="1" kern="0" dirty="0" err="1" smtClean="0">
                <a:latin typeface="Times New Roman"/>
              </a:rPr>
              <a:t>тыс.чел</a:t>
            </a:r>
            <a:r>
              <a:rPr lang="ru-RU" sz="2400" b="0" i="1" kern="0" dirty="0" smtClean="0">
                <a:latin typeface="Times New Roman"/>
              </a:rPr>
              <a:t>. до 1931 тыс. чел.);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>
                <a:latin typeface="Times New Roman"/>
              </a:rPr>
              <a:t>Численность </a:t>
            </a:r>
            <a:r>
              <a:rPr lang="ru-RU" sz="2400" kern="0" dirty="0" smtClean="0">
                <a:latin typeface="Times New Roman"/>
              </a:rPr>
              <a:t>крайне бедных снизилась на 70,3 процента, </a:t>
            </a:r>
            <a:r>
              <a:rPr lang="ru-RU" sz="2400" b="0" i="1" kern="0" dirty="0">
                <a:latin typeface="Times New Roman"/>
              </a:rPr>
              <a:t>(с </a:t>
            </a:r>
            <a:r>
              <a:rPr lang="ru-RU" sz="2400" b="0" i="1" kern="0" dirty="0" smtClean="0">
                <a:latin typeface="Times New Roman"/>
              </a:rPr>
              <a:t>252,4 </a:t>
            </a:r>
            <a:r>
              <a:rPr lang="ru-RU" sz="2400" b="0" i="1" kern="0" dirty="0" err="1" smtClean="0">
                <a:latin typeface="Times New Roman"/>
              </a:rPr>
              <a:t>тыс.чел</a:t>
            </a:r>
            <a:r>
              <a:rPr lang="ru-RU" sz="2400" b="0" i="1" kern="0" dirty="0" smtClean="0">
                <a:latin typeface="Times New Roman"/>
              </a:rPr>
              <a:t>. </a:t>
            </a:r>
            <a:r>
              <a:rPr lang="ru-RU" sz="2400" b="0" i="1" kern="0" dirty="0">
                <a:latin typeface="Times New Roman"/>
              </a:rPr>
              <a:t>до </a:t>
            </a:r>
            <a:r>
              <a:rPr lang="ru-RU" sz="2400" b="0" i="1" kern="0" dirty="0" smtClean="0">
                <a:latin typeface="Times New Roman"/>
              </a:rPr>
              <a:t>75 </a:t>
            </a:r>
            <a:r>
              <a:rPr lang="ru-RU" sz="2400" b="0" i="1" kern="0" dirty="0">
                <a:latin typeface="Times New Roman"/>
              </a:rPr>
              <a:t>тыс. </a:t>
            </a:r>
            <a:r>
              <a:rPr lang="ru-RU" sz="2400" b="0" i="1" kern="0" dirty="0" smtClean="0">
                <a:latin typeface="Times New Roman"/>
              </a:rPr>
              <a:t>чел.)</a:t>
            </a:r>
            <a:r>
              <a:rPr lang="ru-RU" sz="2400" kern="0" dirty="0" smtClean="0">
                <a:latin typeface="Times New Roman"/>
              </a:rPr>
              <a:t>; 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endParaRPr lang="ru-RU" sz="2400" kern="0" dirty="0" smtClean="0">
              <a:latin typeface="Times New Roman"/>
            </a:endParaRPr>
          </a:p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B2B2B2"/>
              </a:buClr>
              <a:buSzPct val="75000"/>
              <a:buFont typeface="Monotype Sorts" pitchFamily="2" charset="2"/>
              <a:buChar char="n"/>
              <a:defRPr/>
            </a:pPr>
            <a:r>
              <a:rPr lang="ru-RU" sz="2000" i="1" u="sng" kern="0" dirty="0">
                <a:solidFill>
                  <a:srgbClr val="000000"/>
                </a:solidFill>
                <a:latin typeface="Times New Roman"/>
                <a:cs typeface="+mn-cs"/>
              </a:rPr>
              <a:t>Выводы:   За последние </a:t>
            </a:r>
            <a:r>
              <a:rPr lang="ru-RU" sz="2000" i="1" u="sng" kern="0" dirty="0" smtClean="0">
                <a:solidFill>
                  <a:srgbClr val="000000"/>
                </a:solidFill>
                <a:latin typeface="Times New Roman"/>
                <a:cs typeface="+mn-cs"/>
              </a:rPr>
              <a:t>15 </a:t>
            </a:r>
            <a:r>
              <a:rPr lang="ru-RU" sz="2000" i="1" u="sng" kern="0" dirty="0">
                <a:solidFill>
                  <a:srgbClr val="000000"/>
                </a:solidFill>
                <a:latin typeface="Times New Roman"/>
                <a:cs typeface="+mn-cs"/>
              </a:rPr>
              <a:t>лет (</a:t>
            </a:r>
            <a:r>
              <a:rPr lang="ru-RU" sz="2000" i="1" u="sng" kern="0" dirty="0" smtClean="0">
                <a:solidFill>
                  <a:srgbClr val="000000"/>
                </a:solidFill>
                <a:latin typeface="Times New Roman"/>
                <a:cs typeface="+mn-cs"/>
              </a:rPr>
              <a:t>2000-2015гг</a:t>
            </a:r>
            <a:r>
              <a:rPr lang="ru-RU" sz="2000" i="1" u="sng" kern="0" dirty="0">
                <a:solidFill>
                  <a:srgbClr val="000000"/>
                </a:solidFill>
                <a:latin typeface="Times New Roman"/>
                <a:cs typeface="+mn-cs"/>
              </a:rPr>
              <a:t>.)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 smtClean="0">
                <a:latin typeface="Times New Roman"/>
              </a:rPr>
              <a:t>Численность </a:t>
            </a:r>
            <a:r>
              <a:rPr lang="ru-RU" sz="2400" kern="0" dirty="0">
                <a:latin typeface="Times New Roman"/>
              </a:rPr>
              <a:t>бедных снизилась на </a:t>
            </a:r>
            <a:r>
              <a:rPr lang="ru-RU" sz="2400" kern="0" dirty="0" smtClean="0">
                <a:latin typeface="Times New Roman"/>
              </a:rPr>
              <a:t>36,6 </a:t>
            </a:r>
            <a:r>
              <a:rPr lang="ru-RU" sz="2400" kern="0" dirty="0" smtClean="0">
                <a:latin typeface="Times New Roman"/>
              </a:rPr>
              <a:t>процента </a:t>
            </a:r>
            <a:r>
              <a:rPr lang="ru-RU" sz="2400" b="0" i="1" kern="0" dirty="0">
                <a:latin typeface="Times New Roman"/>
              </a:rPr>
              <a:t>(с </a:t>
            </a:r>
            <a:r>
              <a:rPr lang="ru-RU" sz="2400" b="0" i="1" kern="0" dirty="0" smtClean="0">
                <a:latin typeface="Times New Roman"/>
              </a:rPr>
              <a:t>3047 </a:t>
            </a:r>
            <a:r>
              <a:rPr lang="ru-RU" sz="2400" b="0" i="1" kern="0" dirty="0" err="1" smtClean="0">
                <a:latin typeface="Times New Roman"/>
              </a:rPr>
              <a:t>тыс.чел</a:t>
            </a:r>
            <a:r>
              <a:rPr lang="ru-RU" sz="2400" b="0" i="1" kern="0" dirty="0" smtClean="0">
                <a:latin typeface="Times New Roman"/>
              </a:rPr>
              <a:t>. </a:t>
            </a:r>
            <a:r>
              <a:rPr lang="ru-RU" sz="2400" b="0" i="1" kern="0" dirty="0">
                <a:latin typeface="Times New Roman"/>
              </a:rPr>
              <a:t>до 1931 тыс. </a:t>
            </a:r>
            <a:r>
              <a:rPr lang="ru-RU" sz="2400" b="0" i="1" kern="0" dirty="0" smtClean="0">
                <a:latin typeface="Times New Roman"/>
              </a:rPr>
              <a:t>чел.);</a:t>
            </a:r>
            <a:endParaRPr lang="ru-RU" sz="2400" b="0" i="1" kern="0" dirty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400" kern="0" dirty="0">
                <a:latin typeface="Times New Roman"/>
              </a:rPr>
              <a:t>Численность крайне бедных </a:t>
            </a:r>
            <a:r>
              <a:rPr lang="ru-RU" sz="2400" kern="0" dirty="0" smtClean="0">
                <a:latin typeface="Times New Roman"/>
              </a:rPr>
              <a:t>снизилась </a:t>
            </a:r>
            <a:r>
              <a:rPr lang="ru-RU" sz="2400" kern="0" dirty="0">
                <a:latin typeface="Times New Roman"/>
              </a:rPr>
              <a:t>на </a:t>
            </a:r>
            <a:r>
              <a:rPr lang="ru-RU" sz="2400" kern="0" dirty="0" smtClean="0">
                <a:latin typeface="Times New Roman"/>
              </a:rPr>
              <a:t>95,3 </a:t>
            </a:r>
            <a:r>
              <a:rPr lang="ru-RU" sz="2400" kern="0" dirty="0">
                <a:latin typeface="Times New Roman"/>
              </a:rPr>
              <a:t>процента, </a:t>
            </a:r>
            <a:r>
              <a:rPr lang="ru-RU" sz="2400" b="0" i="1" kern="0" dirty="0">
                <a:latin typeface="Times New Roman"/>
              </a:rPr>
              <a:t>(с </a:t>
            </a:r>
            <a:r>
              <a:rPr lang="ru-RU" sz="2400" b="0" i="1" kern="0" dirty="0" smtClean="0">
                <a:latin typeface="Times New Roman"/>
              </a:rPr>
              <a:t>1598 </a:t>
            </a:r>
            <a:r>
              <a:rPr lang="ru-RU" sz="2400" b="0" i="1" kern="0" dirty="0" err="1" smtClean="0">
                <a:latin typeface="Times New Roman"/>
              </a:rPr>
              <a:t>тыс.чел</a:t>
            </a:r>
            <a:r>
              <a:rPr lang="ru-RU" sz="2400" b="0" i="1" kern="0" dirty="0" smtClean="0">
                <a:latin typeface="Times New Roman"/>
              </a:rPr>
              <a:t>. </a:t>
            </a:r>
            <a:r>
              <a:rPr lang="ru-RU" sz="2400" b="0" i="1" kern="0" dirty="0">
                <a:latin typeface="Times New Roman"/>
              </a:rPr>
              <a:t>до 75 тыс. </a:t>
            </a:r>
            <a:r>
              <a:rPr lang="ru-RU" sz="2400" b="0" i="1" kern="0" dirty="0" smtClean="0">
                <a:latin typeface="Times New Roman"/>
              </a:rPr>
              <a:t>чел.)</a:t>
            </a:r>
            <a:r>
              <a:rPr lang="ru-RU" sz="2400" kern="0" dirty="0" smtClean="0">
                <a:latin typeface="Times New Roman"/>
              </a:rPr>
              <a:t>; </a:t>
            </a:r>
            <a:endParaRPr lang="ru-RU" sz="2400" kern="0" dirty="0">
              <a:latin typeface="Times New Roman"/>
            </a:endParaRPr>
          </a:p>
          <a:p>
            <a:pPr marL="342900" lvl="1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B2B2B2"/>
              </a:buClr>
              <a:buSzPct val="75000"/>
              <a:buFont typeface="Monotype Sorts" pitchFamily="2" charset="2"/>
              <a:buChar char="n"/>
              <a:defRPr/>
            </a:pPr>
            <a:endParaRPr lang="ru-RU" sz="2000" i="1" u="sng" kern="0" dirty="0">
              <a:solidFill>
                <a:srgbClr val="000000"/>
              </a:solidFill>
              <a:latin typeface="Times New Roma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5596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1728788"/>
            <a:ext cx="6115050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9524</TotalTime>
  <Words>1366</Words>
  <Application>Microsoft Office PowerPoint</Application>
  <PresentationFormat>Экран (4:3)</PresentationFormat>
  <Paragraphs>127</Paragraphs>
  <Slides>11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Презентация PowerPoint</vt:lpstr>
      <vt:lpstr>Презентация PowerPoint</vt:lpstr>
      <vt:lpstr>Численность бедных и уровень бедности населения  по регионам, 2015г.</vt:lpstr>
      <vt:lpstr>Уровень бедности населения  по типу местности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UNICEF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Samohleb</cp:lastModifiedBy>
  <cp:revision>388</cp:revision>
  <cp:lastPrinted>2016-06-09T13:06:30Z</cp:lastPrinted>
  <dcterms:created xsi:type="dcterms:W3CDTF">2009-04-16T08:20:23Z</dcterms:created>
  <dcterms:modified xsi:type="dcterms:W3CDTF">2016-06-09T13:32:50Z</dcterms:modified>
</cp:coreProperties>
</file>