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theme/themeOverride4.xml" ContentType="application/vnd.openxmlformats-officedocument.themeOverride+xml"/>
  <Override PartName="/ppt/charts/chart6.xml" ContentType="application/vnd.openxmlformats-officedocument.drawingml.chart+xml"/>
  <Override PartName="/ppt/theme/themeOverride5.xml" ContentType="application/vnd.openxmlformats-officedocument.themeOverr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  <p:sldMasterId id="2147483864" r:id="rId2"/>
  </p:sldMasterIdLst>
  <p:notesMasterIdLst>
    <p:notesMasterId r:id="rId14"/>
  </p:notesMasterIdLst>
  <p:sldIdLst>
    <p:sldId id="256" r:id="rId3"/>
    <p:sldId id="377" r:id="rId4"/>
    <p:sldId id="400" r:id="rId5"/>
    <p:sldId id="384" r:id="rId6"/>
    <p:sldId id="401" r:id="rId7"/>
    <p:sldId id="390" r:id="rId8"/>
    <p:sldId id="397" r:id="rId9"/>
    <p:sldId id="376" r:id="rId10"/>
    <p:sldId id="385" r:id="rId11"/>
    <p:sldId id="403" r:id="rId12"/>
    <p:sldId id="363" r:id="rId13"/>
  </p:sldIdLst>
  <p:sldSz cx="9144000" cy="6858000" type="screen4x3"/>
  <p:notesSz cx="6761163" cy="99425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83" d="100"/>
          <a:sy n="83" d="100"/>
        </p:scale>
        <p:origin x="102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2.bin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.xlsx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3.bin"/><Relationship Id="rId1" Type="http://schemas.openxmlformats.org/officeDocument/2006/relationships/themeOverride" Target="../theme/themeOverride4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4.bin"/><Relationship Id="rId1" Type="http://schemas.openxmlformats.org/officeDocument/2006/relationships/themeOverride" Target="../theme/themeOverride5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309974484387223"/>
          <c:y val="0.22779100286882745"/>
          <c:w val="0.67033998182133847"/>
          <c:h val="0.65307900465930135"/>
        </c:manualLayout>
      </c:layout>
      <c:lineChart>
        <c:grouping val="standard"/>
        <c:varyColors val="0"/>
        <c:ser>
          <c:idx val="0"/>
          <c:order val="0"/>
          <c:tx>
            <c:strRef>
              <c:f>'[Диаграмма в Microsoft PowerPoint]Лист1'!$A$2</c:f>
              <c:strCache>
                <c:ptCount val="1"/>
                <c:pt idx="0">
                  <c:v>ВВП (млрд.сомов)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'[Диаграмма в Microsoft PowerPoint]Лист1'!$B$2:$F$2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'[Диаграмма в Microsoft PowerPoint]Лист1'!$B$3:$F$3</c:f>
              <c:numCache>
                <c:formatCode>General</c:formatCode>
                <c:ptCount val="5"/>
                <c:pt idx="0" formatCode="#,##0.0">
                  <c:v>14.2</c:v>
                </c:pt>
                <c:pt idx="1">
                  <c:v>16.2</c:v>
                </c:pt>
                <c:pt idx="2">
                  <c:v>17.3</c:v>
                </c:pt>
                <c:pt idx="3" formatCode="#,##0.0">
                  <c:v>20.3</c:v>
                </c:pt>
                <c:pt idx="4" formatCode="#,##0.0">
                  <c:v>21.4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8533824"/>
        <c:axId val="158534216"/>
      </c:lineChart>
      <c:catAx>
        <c:axId val="1585338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aseline="0"/>
            </a:pPr>
            <a:endParaRPr lang="ru-RU"/>
          </a:p>
        </c:txPr>
        <c:crossAx val="158534216"/>
        <c:crosses val="autoZero"/>
        <c:auto val="1"/>
        <c:lblAlgn val="ctr"/>
        <c:lblOffset val="100"/>
        <c:noMultiLvlLbl val="0"/>
      </c:catAx>
      <c:valAx>
        <c:axId val="158534216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crossAx val="158533824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Лист1!$A$1:$E$1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Лист1!$A$2:$E$2</c:f>
              <c:numCache>
                <c:formatCode>General</c:formatCode>
                <c:ptCount val="5"/>
                <c:pt idx="0">
                  <c:v>4.5999999999999996</c:v>
                </c:pt>
                <c:pt idx="1">
                  <c:v>4.5999999999999996</c:v>
                </c:pt>
                <c:pt idx="2">
                  <c:v>4.3</c:v>
                </c:pt>
                <c:pt idx="3">
                  <c:v>4.7</c:v>
                </c:pt>
                <c:pt idx="4">
                  <c:v>4.7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8535000"/>
        <c:axId val="158535392"/>
      </c:barChart>
      <c:catAx>
        <c:axId val="158535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8535392"/>
        <c:crosses val="autoZero"/>
        <c:auto val="1"/>
        <c:lblAlgn val="ctr"/>
        <c:lblOffset val="100"/>
        <c:noMultiLvlLbl val="0"/>
      </c:catAx>
      <c:valAx>
        <c:axId val="158535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85350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8092395313330926E-2"/>
          <c:y val="9.1949144654790482E-2"/>
          <c:w val="0.90315749746967899"/>
          <c:h val="0.780477653059325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'[Диаграмма 2 в Microsoft PowerPoint]Лист2'!$A$2</c:f>
              <c:strCache>
                <c:ptCount val="1"/>
                <c:pt idx="0">
                  <c:v>число туристов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'[Диаграмма 2 в Microsoft PowerPoint]Лист2'!$B$1:$F$1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'[Диаграмма 2 в Microsoft PowerPoint]Лист2'!$B$2:$F$2</c:f>
              <c:numCache>
                <c:formatCode>#,##0</c:formatCode>
                <c:ptCount val="5"/>
                <c:pt idx="0">
                  <c:v>1199.4000000000001</c:v>
                </c:pt>
                <c:pt idx="1">
                  <c:v>1132</c:v>
                </c:pt>
                <c:pt idx="2">
                  <c:v>1245</c:v>
                </c:pt>
                <c:pt idx="3">
                  <c:v>1265.0999999999999</c:v>
                </c:pt>
                <c:pt idx="4">
                  <c:v>1273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5781632"/>
        <c:axId val="205782024"/>
      </c:barChart>
      <c:catAx>
        <c:axId val="2057816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aseline="0"/>
            </a:pPr>
            <a:endParaRPr lang="ru-RU"/>
          </a:p>
        </c:txPr>
        <c:crossAx val="205782024"/>
        <c:crosses val="autoZero"/>
        <c:auto val="1"/>
        <c:lblAlgn val="ctr"/>
        <c:lblOffset val="100"/>
        <c:noMultiLvlLbl val="0"/>
      </c:catAx>
      <c:valAx>
        <c:axId val="205782024"/>
        <c:scaling>
          <c:orientation val="minMax"/>
          <c:max val="1300"/>
          <c:min val="100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205781632"/>
        <c:crosses val="autoZero"/>
        <c:crossBetween val="between"/>
        <c:majorUnit val="200"/>
        <c:minorUnit val="2.0000000000000004E-2"/>
      </c:valAx>
      <c:spPr>
        <a:noFill/>
        <a:ln>
          <a:noFill/>
        </a:ln>
      </c:spPr>
    </c:plotArea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8302463747414309E-2"/>
          <c:y val="9.2918597280040774E-2"/>
          <c:w val="0.96339505254133184"/>
          <c:h val="0.70774721612128566"/>
        </c:manualLayout>
      </c:layout>
      <c:lineChart>
        <c:grouping val="standar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05782808"/>
        <c:axId val="205783200"/>
      </c:lineChart>
      <c:catAx>
        <c:axId val="2057828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05783200"/>
        <c:crosses val="autoZero"/>
        <c:auto val="1"/>
        <c:lblAlgn val="ctr"/>
        <c:lblOffset val="100"/>
        <c:noMultiLvlLbl val="0"/>
      </c:catAx>
      <c:valAx>
        <c:axId val="20578320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0578280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"/>
          <c:y val="0.16869157395210055"/>
          <c:w val="0.96787147442554688"/>
          <c:h val="0.58819099465138791"/>
        </c:manualLayout>
      </c:layout>
      <c:lineChart>
        <c:grouping val="standar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05783984"/>
        <c:axId val="205784376"/>
      </c:lineChart>
      <c:catAx>
        <c:axId val="205783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 baseline="0"/>
            </a:pPr>
            <a:endParaRPr lang="ru-RU"/>
          </a:p>
        </c:txPr>
        <c:crossAx val="205784376"/>
        <c:crosses val="autoZero"/>
        <c:auto val="1"/>
        <c:lblAlgn val="ctr"/>
        <c:lblOffset val="100"/>
        <c:noMultiLvlLbl val="0"/>
      </c:catAx>
      <c:valAx>
        <c:axId val="2057843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05783984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6338028169014088E-3"/>
          <c:y val="0.15357442021874923"/>
          <c:w val="0.95253505933117588"/>
          <c:h val="0.65936857710254426"/>
        </c:manualLayout>
      </c:layout>
      <c:lineChart>
        <c:grouping val="standard"/>
        <c:varyColors val="0"/>
        <c:ser>
          <c:idx val="0"/>
          <c:order val="0"/>
          <c:tx>
            <c:strRef>
              <c:f>'[Диаграмма в Microsoft PowerPoint]Лист5'!$B$9</c:f>
              <c:strCache>
                <c:ptCount val="1"/>
                <c:pt idx="0">
                  <c:v>    организованный сектор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-4.5307443365695796E-2"/>
                  <c:y val="-4.75624316212023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9417475728155338E-2"/>
                  <c:y val="-3.80499452969618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1779935275080909E-2"/>
                  <c:y val="-3.48791165222149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'[Диаграмма в Microsoft PowerPoint]Лист5'!$A$10:$A$14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'[Диаграмма в Microsoft PowerPoint]Лист5'!$B$10:$B$14</c:f>
              <c:numCache>
                <c:formatCode>General</c:formatCode>
                <c:ptCount val="5"/>
                <c:pt idx="0" formatCode="0.0">
                  <c:v>100</c:v>
                </c:pt>
                <c:pt idx="1">
                  <c:v>106.3</c:v>
                </c:pt>
                <c:pt idx="2" formatCode="0.0">
                  <c:v>103.9</c:v>
                </c:pt>
                <c:pt idx="3">
                  <c:v>101.2</c:v>
                </c:pt>
                <c:pt idx="4">
                  <c:v>88.8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'[Диаграмма в Microsoft PowerPoint]Лист5'!$C$9</c:f>
              <c:strCache>
                <c:ptCount val="1"/>
                <c:pt idx="0">
                  <c:v>    неорганизованный   сектор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-4.3149946062567425E-2"/>
                  <c:y val="5.7074917945442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0787486515641856E-2"/>
                  <c:y val="5.7074917945442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4.5307443365695796E-2"/>
                  <c:y val="5.7074917945442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'[Диаграмма в Microsoft PowerPoint]Лист5'!$A$10:$A$14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'[Диаграмма в Microsoft PowerPoint]Лист5'!$C$10:$C$14</c:f>
              <c:numCache>
                <c:formatCode>General</c:formatCode>
                <c:ptCount val="5"/>
                <c:pt idx="0">
                  <c:v>100</c:v>
                </c:pt>
                <c:pt idx="1">
                  <c:v>81.2</c:v>
                </c:pt>
                <c:pt idx="2" formatCode="0.0">
                  <c:v>118.8</c:v>
                </c:pt>
                <c:pt idx="3">
                  <c:v>102.1</c:v>
                </c:pt>
                <c:pt idx="4">
                  <c:v>115.6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205785160"/>
        <c:axId val="207227864"/>
      </c:lineChart>
      <c:catAx>
        <c:axId val="205785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 baseline="0"/>
            </a:pPr>
            <a:endParaRPr lang="ru-RU"/>
          </a:p>
        </c:txPr>
        <c:crossAx val="207227864"/>
        <c:crosses val="autoZero"/>
        <c:auto val="1"/>
        <c:lblAlgn val="ctr"/>
        <c:lblOffset val="100"/>
        <c:noMultiLvlLbl val="0"/>
      </c:catAx>
      <c:valAx>
        <c:axId val="207227864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20578516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8301223614653803"/>
          <c:y val="2.4316109422492401E-2"/>
          <c:w val="0.64148726479612583"/>
          <c:h val="7.3284350094536058E-2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0040585204627197E-2"/>
          <c:y val="8.8011324882682429E-2"/>
          <c:w val="0.39662037037037035"/>
          <c:h val="0.721178454176492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Отпуск и досуг</c:v>
                </c:pt>
                <c:pt idx="1">
                  <c:v>Деловые и профессиональные цели</c:v>
                </c:pt>
                <c:pt idx="2">
                  <c:v>Лечебные, оздоровительные процедуры</c:v>
                </c:pt>
                <c:pt idx="3">
                  <c:v>Прочие</c:v>
                </c:pt>
              </c:strCache>
            </c:strRef>
          </c:cat>
          <c:val>
            <c:numRef>
              <c:f>Лист1!$B$2:$B$5</c:f>
              <c:numCache>
                <c:formatCode>0.0%</c:formatCode>
                <c:ptCount val="4"/>
                <c:pt idx="0">
                  <c:v>0.58299999999999996</c:v>
                </c:pt>
                <c:pt idx="1">
                  <c:v>0.30599999999999999</c:v>
                </c:pt>
                <c:pt idx="2">
                  <c:v>6.7000000000000004E-2</c:v>
                </c:pt>
                <c:pt idx="3">
                  <c:v>6.0999999999999999E-2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организации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Иссык-Кульская обл.</c:v>
                </c:pt>
                <c:pt idx="1">
                  <c:v>г. Бишкек</c:v>
                </c:pt>
                <c:pt idx="2">
                  <c:v>Джалал-Абадская обл.</c:v>
                </c:pt>
                <c:pt idx="3">
                  <c:v>Нарынская обл.</c:v>
                </c:pt>
                <c:pt idx="4">
                  <c:v>Чуйская обл.</c:v>
                </c:pt>
                <c:pt idx="5">
                  <c:v>г. Ош</c:v>
                </c:pt>
                <c:pt idx="6">
                  <c:v>Другие обл.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36.5</c:v>
                </c:pt>
                <c:pt idx="1">
                  <c:v>22.3</c:v>
                </c:pt>
                <c:pt idx="2">
                  <c:v>11.2</c:v>
                </c:pt>
                <c:pt idx="3">
                  <c:v>9.6999999999999993</c:v>
                </c:pt>
                <c:pt idx="4">
                  <c:v>6.6</c:v>
                </c:pt>
                <c:pt idx="5">
                  <c:v>5.8</c:v>
                </c:pt>
                <c:pt idx="6">
                  <c:v>7.9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30422" cy="497526"/>
          </a:xfrm>
          <a:prstGeom prst="rect">
            <a:avLst/>
          </a:prstGeom>
        </p:spPr>
        <p:txBody>
          <a:bodyPr vert="horz" lIns="91998" tIns="45999" rIns="91998" bIns="4599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148" y="1"/>
            <a:ext cx="2930421" cy="497526"/>
          </a:xfrm>
          <a:prstGeom prst="rect">
            <a:avLst/>
          </a:prstGeom>
        </p:spPr>
        <p:txBody>
          <a:bodyPr vert="horz" lIns="91998" tIns="45999" rIns="91998" bIns="45999" rtlCol="0"/>
          <a:lstStyle>
            <a:lvl1pPr algn="r">
              <a:defRPr sz="1200"/>
            </a:lvl1pPr>
          </a:lstStyle>
          <a:p>
            <a:fld id="{DB25BF21-B85E-422E-8D48-7A9085A85468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5350" y="746125"/>
            <a:ext cx="4970463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98" tIns="45999" rIns="91998" bIns="4599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5639" y="4722493"/>
            <a:ext cx="5409887" cy="4474531"/>
          </a:xfrm>
          <a:prstGeom prst="rect">
            <a:avLst/>
          </a:prstGeom>
        </p:spPr>
        <p:txBody>
          <a:bodyPr vert="horz" lIns="91998" tIns="45999" rIns="91998" bIns="45999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388"/>
            <a:ext cx="2930422" cy="497525"/>
          </a:xfrm>
          <a:prstGeom prst="rect">
            <a:avLst/>
          </a:prstGeom>
        </p:spPr>
        <p:txBody>
          <a:bodyPr vert="horz" lIns="91998" tIns="45999" rIns="91998" bIns="4599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148" y="9443388"/>
            <a:ext cx="2930421" cy="497525"/>
          </a:xfrm>
          <a:prstGeom prst="rect">
            <a:avLst/>
          </a:prstGeom>
        </p:spPr>
        <p:txBody>
          <a:bodyPr vert="horz" lIns="91998" tIns="45999" rIns="91998" bIns="45999" rtlCol="0" anchor="b"/>
          <a:lstStyle>
            <a:lvl1pPr algn="r">
              <a:defRPr sz="1200"/>
            </a:lvl1pPr>
          </a:lstStyle>
          <a:p>
            <a:fld id="{A64939BD-6654-44F9-9EBB-CBB1294048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4226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939BD-6654-44F9-9EBB-CBB129404890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20925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939BD-6654-44F9-9EBB-CBB129404890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1619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939BD-6654-44F9-9EBB-CBB129404890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015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DC5C1-03CB-49B7-B276-55C77DB26AD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10.03.2017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30778-094B-4DF8-BABB-2F9B6C5476D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750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DC5C1-03CB-49B7-B276-55C77DB26AD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10.03.2017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30778-094B-4DF8-BABB-2F9B6C5476D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803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DC5C1-03CB-49B7-B276-55C77DB26AD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10.03.2017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30778-094B-4DF8-BABB-2F9B6C5476D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715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DC5C1-03CB-49B7-B276-55C77DB26AD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10.03.2017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30778-094B-4DF8-BABB-2F9B6C5476D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90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DC5C1-03CB-49B7-B276-55C77DB26AD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10.03.2017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30778-094B-4DF8-BABB-2F9B6C5476D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792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DC5C1-03CB-49B7-B276-55C77DB26AD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10.03.2017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30778-094B-4DF8-BABB-2F9B6C5476D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976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DC5C1-03CB-49B7-B276-55C77DB26AD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10.03.2017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30778-094B-4DF8-BABB-2F9B6C5476D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457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DC5C1-03CB-49B7-B276-55C77DB26AD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10.03.2017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30778-094B-4DF8-BABB-2F9B6C5476D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5169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DC5C1-03CB-49B7-B276-55C77DB26AD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10.03.2017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30778-094B-4DF8-BABB-2F9B6C5476D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826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DC5C1-03CB-49B7-B276-55C77DB26AD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10.03.2017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30778-094B-4DF8-BABB-2F9B6C5476D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782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DC5C1-03CB-49B7-B276-55C77DB26AD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10.03.2017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30778-094B-4DF8-BABB-2F9B6C5476D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0246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AC5A-0C89-4E87-B567-ED603B83C566}" type="datetimeFigureOut">
              <a:rPr lang="fr-FR" smtClean="0"/>
              <a:pPr/>
              <a:t>10/03/2017</a:t>
            </a:fld>
            <a:endParaRPr lang="fr-FR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E670E-8514-4137-98C1-7CBE7A334208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584340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AC5A-0C89-4E87-B567-ED603B83C566}" type="datetimeFigureOut">
              <a:rPr lang="fr-FR" smtClean="0"/>
              <a:pPr/>
              <a:t>10/03/2017</a:t>
            </a:fld>
            <a:endParaRPr lang="fr-FR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E670E-8514-4137-98C1-7CBE7A334208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98010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AC5A-0C89-4E87-B567-ED603B83C566}" type="datetimeFigureOut">
              <a:rPr lang="fr-FR" smtClean="0"/>
              <a:pPr/>
              <a:t>10/03/2017</a:t>
            </a:fld>
            <a:endParaRPr lang="fr-FR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E670E-8514-4137-98C1-7CBE7A334208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048831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AC5A-0C89-4E87-B567-ED603B83C566}" type="datetimeFigureOut">
              <a:rPr lang="fr-FR" smtClean="0"/>
              <a:pPr/>
              <a:t>10/03/2017</a:t>
            </a:fld>
            <a:endParaRPr lang="fr-FR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E670E-8514-4137-98C1-7CBE7A334208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693742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AC5A-0C89-4E87-B567-ED603B83C566}" type="datetimeFigureOut">
              <a:rPr lang="fr-FR" smtClean="0"/>
              <a:pPr/>
              <a:t>10/03/2017</a:t>
            </a:fld>
            <a:endParaRPr lang="fr-FR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E670E-8514-4137-98C1-7CBE7A334208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550151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AC5A-0C89-4E87-B567-ED603B83C566}" type="datetimeFigureOut">
              <a:rPr lang="fr-FR" smtClean="0"/>
              <a:pPr/>
              <a:t>10/03/2017</a:t>
            </a:fld>
            <a:endParaRPr lang="fr-FR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E670E-8514-4137-98C1-7CBE7A334208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344495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AC5A-0C89-4E87-B567-ED603B83C566}" type="datetimeFigureOut">
              <a:rPr lang="fr-FR" smtClean="0"/>
              <a:pPr/>
              <a:t>10/03/2017</a:t>
            </a:fld>
            <a:endParaRPr lang="fr-FR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E670E-8514-4137-98C1-7CBE7A334208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932575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AC5A-0C89-4E87-B567-ED603B83C566}" type="datetimeFigureOut">
              <a:rPr lang="fr-FR" smtClean="0"/>
              <a:pPr/>
              <a:t>10/03/2017</a:t>
            </a:fld>
            <a:endParaRPr lang="fr-FR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E670E-8514-4137-98C1-7CBE7A334208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08184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AC5A-0C89-4E87-B567-ED603B83C566}" type="datetimeFigureOut">
              <a:rPr lang="fr-FR" smtClean="0"/>
              <a:pPr/>
              <a:t>10/03/2017</a:t>
            </a:fld>
            <a:endParaRPr lang="fr-FR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E670E-8514-4137-98C1-7CBE7A334208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125945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AC5A-0C89-4E87-B567-ED603B83C566}" type="datetimeFigureOut">
              <a:rPr lang="fr-FR" smtClean="0"/>
              <a:pPr/>
              <a:t>10/03/2017</a:t>
            </a:fld>
            <a:endParaRPr lang="fr-FR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E670E-8514-4137-98C1-7CBE7A334208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263288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AC5A-0C89-4E87-B567-ED603B83C566}" type="datetimeFigureOut">
              <a:rPr lang="fr-FR" smtClean="0"/>
              <a:pPr/>
              <a:t>10/03/2017</a:t>
            </a:fld>
            <a:endParaRPr lang="fr-FR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E670E-8514-4137-98C1-7CBE7A334208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908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chemeClr val="accent1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9DC5C1-03CB-49B7-B276-55C77DB26AD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10.03.2017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30778-094B-4DF8-BABB-2F9B6C5476D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786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chemeClr val="accent1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CEAC5A-0C89-4E87-B567-ED603B83C566}" type="datetimeFigureOut">
              <a:rPr lang="fr-FR" smtClean="0"/>
              <a:pPr/>
              <a:t>10/03/2017</a:t>
            </a:fld>
            <a:endParaRPr lang="fr-FR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E670E-8514-4137-98C1-7CBE7A334208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77871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korozbaeva@stat.kg" TargetMode="External"/><Relationship Id="rId2" Type="http://schemas.openxmlformats.org/officeDocument/2006/relationships/hyperlink" Target="http://www.stat.kg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5301208"/>
            <a:ext cx="7776864" cy="792088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 ПОКАЗАТЕЛИ РАЗВИТИЯ ТУРИЗМА </a:t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fr-FR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 descr="7oblastif-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9782" y="188640"/>
            <a:ext cx="928694" cy="93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763688" y="428604"/>
            <a:ext cx="6408712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1600" b="1" dirty="0" smtClean="0">
                <a:latin typeface="+mj-lt"/>
              </a:rPr>
              <a:t>     </a:t>
            </a:r>
            <a:r>
              <a:rPr lang="ru-RU" sz="1600" b="1" dirty="0" smtClean="0">
                <a:solidFill>
                  <a:srgbClr val="996600"/>
                </a:solidFill>
                <a:latin typeface="+mj-lt"/>
              </a:rPr>
              <a:t>Национальный статистический комитет </a:t>
            </a:r>
            <a:r>
              <a:rPr lang="ru-RU" sz="1600" b="1" dirty="0" err="1" smtClean="0">
                <a:solidFill>
                  <a:srgbClr val="996600"/>
                </a:solidFill>
                <a:latin typeface="+mj-lt"/>
              </a:rPr>
              <a:t>Кыргызской</a:t>
            </a:r>
            <a:r>
              <a:rPr lang="ru-RU" sz="1600" b="1" dirty="0" smtClean="0">
                <a:solidFill>
                  <a:srgbClr val="996600"/>
                </a:solidFill>
                <a:latin typeface="+mj-lt"/>
              </a:rPr>
              <a:t> Республики</a:t>
            </a:r>
            <a:endParaRPr lang="pl-PL" sz="1600" b="1" dirty="0">
              <a:solidFill>
                <a:srgbClr val="996600"/>
              </a:solidFill>
              <a:latin typeface="+mj-lt"/>
            </a:endParaRPr>
          </a:p>
        </p:txBody>
      </p:sp>
      <p:pic>
        <p:nvPicPr>
          <p:cNvPr id="1049" name="Picture 25" descr="https://go4.imgsmail.ru/imgpreview?key=14e61d80c92b7b6&amp;mb=imgdb_preview_38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268760"/>
            <a:ext cx="3816424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1" name="Picture 27" descr="https://go2.imgsmail.ru/imgpreview?key=7c66e8a192df4ca7&amp;mb=imgdb_preview_176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73" y="1268760"/>
            <a:ext cx="4042135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4387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632848" cy="1296144"/>
          </a:xfrm>
          <a:prstGeom prst="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Источник получения данных по статистике туризма</a:t>
            </a:r>
            <a:endParaRPr lang="ru-RU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ahom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2348880"/>
            <a:ext cx="7992888" cy="3024336"/>
          </a:xfrm>
          <a:ln>
            <a:solidFill>
              <a:schemeClr val="bg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3600" dirty="0" smtClean="0">
                <a:solidFill>
                  <a:schemeClr val="tx2"/>
                </a:solidFill>
              </a:rPr>
              <a:t>Государственная статистическая отчетность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600" dirty="0" smtClean="0">
                <a:solidFill>
                  <a:schemeClr val="tx2"/>
                </a:solidFill>
              </a:rPr>
              <a:t>Выборочные обследования </a:t>
            </a:r>
            <a:r>
              <a:rPr lang="ru-RU" sz="3600" dirty="0">
                <a:solidFill>
                  <a:schemeClr val="tx2"/>
                </a:solidFill>
              </a:rPr>
              <a:t>домашних хозяйств, </a:t>
            </a:r>
            <a:r>
              <a:rPr lang="ru-RU" sz="3600" dirty="0" smtClean="0">
                <a:solidFill>
                  <a:schemeClr val="tx2"/>
                </a:solidFill>
              </a:rPr>
              <a:t>оказывающих </a:t>
            </a:r>
            <a:r>
              <a:rPr lang="ru-RU" sz="3600" dirty="0">
                <a:solidFill>
                  <a:schemeClr val="tx2"/>
                </a:solidFill>
              </a:rPr>
              <a:t>услуги </a:t>
            </a:r>
            <a:r>
              <a:rPr lang="ru-RU" sz="3600" dirty="0" smtClean="0">
                <a:solidFill>
                  <a:schemeClr val="tx2"/>
                </a:solidFill>
              </a:rPr>
              <a:t>туристам</a:t>
            </a:r>
            <a:endParaRPr lang="ru-RU" sz="3600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751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08912" cy="1354162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Валовая добавленная стоимость в сфере туристической деятельности </a:t>
            </a: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/>
            </a:r>
            <a:b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</a:br>
            <a:r>
              <a:rPr lang="ru-RU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(млрд. сомов</a:t>
            </a:r>
            <a:r>
              <a:rPr lang="ru-RU" sz="2800" dirty="0">
                <a:solidFill>
                  <a:srgbClr val="0070C0"/>
                </a:solidFill>
              </a:rPr>
              <a:t>)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527395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54828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19256" cy="1498178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Доля сферы туристической 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деятельности 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в ВВП 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</a:br>
            <a:r>
              <a:rPr lang="ru-RU" sz="2000" i="1" dirty="0" smtClean="0">
                <a:solidFill>
                  <a:srgbClr val="002060"/>
                </a:solidFill>
                <a:cs typeface="Tahoma" pitchFamily="34" charset="0"/>
              </a:rPr>
              <a:t>(</a:t>
            </a:r>
            <a:r>
              <a:rPr lang="ru-RU" sz="2000" i="1" dirty="0">
                <a:solidFill>
                  <a:srgbClr val="002060"/>
                </a:solidFill>
                <a:cs typeface="Tahoma" pitchFamily="34" charset="0"/>
              </a:rPr>
              <a:t>в процентах)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5013457"/>
              </p:ext>
            </p:extLst>
          </p:nvPr>
        </p:nvGraphicFramePr>
        <p:xfrm>
          <a:off x="827584" y="2204863"/>
          <a:ext cx="6840760" cy="3672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71005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prstClr val="black"/>
                </a:solidFill>
              </a:rPr>
              <a:t>Число туристов</a:t>
            </a:r>
            <a:br>
              <a:rPr lang="ru-RU" sz="3600" b="1" dirty="0">
                <a:solidFill>
                  <a:prstClr val="black"/>
                </a:solidFill>
              </a:rPr>
            </a:br>
            <a:r>
              <a:rPr lang="ru-RU" sz="3600" dirty="0">
                <a:solidFill>
                  <a:prstClr val="black"/>
                </a:solidFill>
              </a:rPr>
              <a:t> </a:t>
            </a:r>
            <a:r>
              <a:rPr lang="ru-RU" sz="3200" dirty="0">
                <a:solidFill>
                  <a:prstClr val="black"/>
                </a:solidFill>
              </a:rPr>
              <a:t>(</a:t>
            </a:r>
            <a:r>
              <a:rPr lang="ru-RU" sz="3200" dirty="0" err="1">
                <a:solidFill>
                  <a:prstClr val="black"/>
                </a:solidFill>
              </a:rPr>
              <a:t>тыс.человек</a:t>
            </a:r>
            <a:r>
              <a:rPr lang="ru-RU" sz="3200" dirty="0">
                <a:solidFill>
                  <a:prstClr val="black"/>
                </a:solidFill>
              </a:rPr>
              <a:t>)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55144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20388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15370" cy="85725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/>
            </a:r>
            <a:br>
              <a:rPr lang="ru-RU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</a:br>
            <a:r>
              <a:rPr lang="ru-RU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/>
            </a:r>
            <a:br>
              <a:rPr lang="ru-RU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Общее число посетителей (туристов) </a:t>
            </a:r>
            <a:r>
              <a:rPr lang="ru-RU" sz="2600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ru-RU" sz="2600" dirty="0" smtClean="0">
                <a:latin typeface="Calibri" pitchFamily="34" charset="0"/>
                <a:cs typeface="Calibri" pitchFamily="34" charset="0"/>
              </a:rPr>
            </a:br>
            <a:endParaRPr lang="fr-FR" sz="2400" dirty="0">
              <a:cs typeface="Calibri" pitchFamily="34" charset="0"/>
            </a:endParaRP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2571047"/>
              </p:ext>
            </p:extLst>
          </p:nvPr>
        </p:nvGraphicFramePr>
        <p:xfrm>
          <a:off x="755576" y="1268760"/>
          <a:ext cx="7488832" cy="25464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3092"/>
                <a:gridCol w="1047124"/>
                <a:gridCol w="1027879"/>
                <a:gridCol w="1027879"/>
                <a:gridCol w="1029586"/>
                <a:gridCol w="1393272"/>
              </a:tblGrid>
              <a:tr h="400751"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i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2012</a:t>
                      </a:r>
                      <a:endParaRPr kumimoji="0" lang="fr-FR" sz="1400" i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i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2013</a:t>
                      </a:r>
                      <a:endParaRPr kumimoji="0" lang="fr-FR" sz="1400" i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i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2014</a:t>
                      </a:r>
                      <a:endParaRPr kumimoji="0" lang="fr-FR" sz="1400" i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i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2015</a:t>
                      </a:r>
                      <a:endParaRPr kumimoji="0" lang="fr-FR" sz="1400" i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i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2016 </a:t>
                      </a:r>
                      <a:endParaRPr kumimoji="0" lang="fr-FR" sz="1400" i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69047">
                <a:tc>
                  <a:txBody>
                    <a:bodyPr/>
                    <a:lstStyle/>
                    <a:p>
                      <a:pPr algn="l"/>
                      <a:r>
                        <a:rPr kumimoji="0" lang="ru-RU" sz="1400" b="1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Всего (тыс. человек)</a:t>
                      </a:r>
                      <a:r>
                        <a:rPr kumimoji="0" lang="ru-RU" sz="140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l"/>
                      <a:r>
                        <a:rPr kumimoji="0" lang="ru-RU" sz="140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 том числе:</a:t>
                      </a:r>
                      <a:endParaRPr kumimoji="0" lang="ru-RU" sz="1400" b="1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9" marR="91439" marT="45703" marB="4570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b="1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1199,4</a:t>
                      </a:r>
                      <a:endParaRPr kumimoji="0" lang="ru-RU" sz="1400" b="1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9" marR="91439" marT="45703" marB="4570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b="1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1132,2</a:t>
                      </a:r>
                      <a:endParaRPr kumimoji="0" lang="ru-RU" sz="1400" b="1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9" marR="91439" marT="45703" marB="4570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b="1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1245,0</a:t>
                      </a:r>
                      <a:endParaRPr kumimoji="0" lang="ru-RU" sz="1400" b="1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9" marR="91439" marT="45703" marB="4570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b="1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1265,1</a:t>
                      </a:r>
                      <a:endParaRPr kumimoji="0" lang="ru-RU" sz="1400" b="1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9" marR="91439" marT="45703" marB="4570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b="1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1273,2</a:t>
                      </a:r>
                      <a:endParaRPr kumimoji="0" lang="ru-RU" sz="1400" b="1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9" marR="91439" marT="45703" marB="45703" anchor="ctr"/>
                </a:tc>
              </a:tr>
              <a:tr h="46904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организованный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сектор</a:t>
                      </a:r>
                      <a:endParaRPr kumimoji="0" lang="ru-RU" sz="14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9" marR="91439" marT="45703" marB="45703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40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631,9</a:t>
                      </a:r>
                      <a:endParaRPr kumimoji="0" lang="ru-RU" sz="14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40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671,6 </a:t>
                      </a:r>
                      <a:endParaRPr kumimoji="0" lang="ru-RU" sz="14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40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698,0 </a:t>
                      </a:r>
                      <a:endParaRPr kumimoji="0" lang="ru-RU" sz="14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40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706,4 </a:t>
                      </a:r>
                      <a:endParaRPr kumimoji="0" lang="ru-RU" sz="14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40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627,6 </a:t>
                      </a:r>
                      <a:endParaRPr kumimoji="0" lang="ru-RU" sz="14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1" marB="0" anchor="ctr"/>
                </a:tc>
              </a:tr>
              <a:tr h="554714">
                <a:tc>
                  <a:txBody>
                    <a:bodyPr/>
                    <a:lstStyle/>
                    <a:p>
                      <a:pPr marL="2520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неорганизованный   сектор</a:t>
                      </a:r>
                    </a:p>
                  </a:txBody>
                  <a:tcPr marL="91439" marR="91439" marT="45703" marB="45703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40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567,5</a:t>
                      </a:r>
                      <a:endParaRPr kumimoji="0" lang="ru-RU" sz="14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40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460,6</a:t>
                      </a:r>
                      <a:endParaRPr kumimoji="0" lang="ru-RU" sz="14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40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547,0</a:t>
                      </a:r>
                      <a:endParaRPr kumimoji="0" lang="ru-RU" sz="14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40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558,7</a:t>
                      </a:r>
                      <a:endParaRPr kumimoji="0" lang="ru-RU" sz="14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40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645,6</a:t>
                      </a:r>
                      <a:endParaRPr kumimoji="0" lang="ru-RU" sz="14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4" marB="0" anchor="ctr"/>
                </a:tc>
              </a:tr>
              <a:tr h="554714">
                <a:tc gridSpan="6">
                  <a:txBody>
                    <a:bodyPr/>
                    <a:lstStyle/>
                    <a:p>
                      <a:pPr marL="2520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Общее число посетителей (туристов) в процентах к предыдущему году</a:t>
                      </a:r>
                    </a:p>
                  </a:txBody>
                  <a:tcPr marL="91439" marR="91439" marT="45703" marB="45703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kumimoji="0" lang="ru-RU" sz="14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4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kumimoji="0" lang="ru-RU" sz="14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4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kumimoji="0" lang="ru-RU" sz="14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4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kumimoji="0" lang="ru-RU" sz="14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4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kumimoji="0" lang="ru-RU" sz="14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4" marB="0" anchor="ctr"/>
                </a:tc>
              </a:tr>
            </a:tbl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4351855"/>
              </p:ext>
            </p:extLst>
          </p:nvPr>
        </p:nvGraphicFramePr>
        <p:xfrm>
          <a:off x="827584" y="10125744"/>
          <a:ext cx="7056784" cy="720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8353695"/>
              </p:ext>
            </p:extLst>
          </p:nvPr>
        </p:nvGraphicFramePr>
        <p:xfrm>
          <a:off x="755576" y="3789041"/>
          <a:ext cx="7272808" cy="21602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0000341"/>
              </p:ext>
            </p:extLst>
          </p:nvPr>
        </p:nvGraphicFramePr>
        <p:xfrm>
          <a:off x="1190624" y="4293096"/>
          <a:ext cx="6909768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055216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Число 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туристов по целям 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поездок в 2016г.</a:t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</a:br>
            <a:r>
              <a:rPr lang="ru-RU" sz="2400" i="1" dirty="0" smtClean="0">
                <a:solidFill>
                  <a:srgbClr val="002060"/>
                </a:solidFill>
                <a:cs typeface="Tahoma" pitchFamily="34" charset="0"/>
              </a:rPr>
              <a:t>(в процентах к итогу)</a:t>
            </a:r>
            <a:endParaRPr lang="ru-RU" sz="2400" i="1" dirty="0">
              <a:solidFill>
                <a:srgbClr val="002060"/>
              </a:solidFill>
              <a:cs typeface="Tahoma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478830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85791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7848872" cy="1728192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Предприятия, организации 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туризма </a:t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и 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учреждения отдыха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6539629"/>
              </p:ext>
            </p:extLst>
          </p:nvPr>
        </p:nvGraphicFramePr>
        <p:xfrm>
          <a:off x="539552" y="1916832"/>
          <a:ext cx="7632847" cy="41044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13531"/>
                <a:gridCol w="1309658"/>
                <a:gridCol w="1309658"/>
              </a:tblGrid>
              <a:tr h="48160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dirty="0" smtClean="0"/>
                        <a:t>2012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2016</a:t>
                      </a:r>
                      <a:endParaRPr lang="ru-RU" dirty="0"/>
                    </a:p>
                  </a:txBody>
                  <a:tcPr/>
                </a:tc>
              </a:tr>
              <a:tr h="48160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Всего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600" b="1" dirty="0" smtClean="0"/>
                        <a:t>406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466</a:t>
                      </a:r>
                      <a:endParaRPr lang="ru-RU" sz="1600" b="1" dirty="0"/>
                    </a:p>
                  </a:txBody>
                  <a:tcPr/>
                </a:tc>
              </a:tr>
              <a:tr h="48160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Гостиницы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600" b="1" dirty="0" smtClean="0"/>
                        <a:t>147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176</a:t>
                      </a:r>
                      <a:endParaRPr lang="ru-RU" sz="1600" b="1" dirty="0"/>
                    </a:p>
                  </a:txBody>
                  <a:tcPr/>
                </a:tc>
              </a:tr>
              <a:tr h="68005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Специализированные средства размещения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600" b="1" dirty="0" smtClean="0"/>
                        <a:t>155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200</a:t>
                      </a:r>
                      <a:endParaRPr lang="ru-RU" sz="1600" b="1" dirty="0"/>
                    </a:p>
                  </a:txBody>
                  <a:tcPr/>
                </a:tc>
              </a:tr>
              <a:tr h="68005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Туристические агентства, туроператоры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600" b="1" dirty="0" smtClean="0"/>
                        <a:t>81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55</a:t>
                      </a:r>
                      <a:endParaRPr lang="ru-RU" sz="1600" b="1" dirty="0"/>
                    </a:p>
                  </a:txBody>
                  <a:tcPr/>
                </a:tc>
              </a:tr>
              <a:tr h="68005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Природные парки и заповедники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600" b="1" dirty="0" smtClean="0"/>
                        <a:t>9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8</a:t>
                      </a:r>
                      <a:endParaRPr lang="ru-RU" sz="1600" b="1" dirty="0"/>
                    </a:p>
                  </a:txBody>
                  <a:tcPr/>
                </a:tc>
              </a:tr>
              <a:tr h="61949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Другие предприятия туризма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600" b="1" dirty="0" smtClean="0"/>
                        <a:t>14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27</a:t>
                      </a:r>
                      <a:endParaRPr lang="ru-RU" sz="16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6338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1570186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Предприятия, организации туризма </a:t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и учреждения отдыха по территории 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в 2016г.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/>
            </a:r>
            <a:b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</a:br>
            <a:r>
              <a:rPr lang="ru-RU" sz="2200" i="1" dirty="0" smtClean="0">
                <a:solidFill>
                  <a:srgbClr val="002060"/>
                </a:solidFill>
                <a:cs typeface="Tahoma" pitchFamily="34" charset="0"/>
              </a:rPr>
              <a:t>(</a:t>
            </a:r>
            <a:r>
              <a:rPr lang="ru-RU" sz="2200" i="1" dirty="0">
                <a:solidFill>
                  <a:srgbClr val="002060"/>
                </a:solidFill>
                <a:cs typeface="Tahoma" pitchFamily="34" charset="0"/>
              </a:rPr>
              <a:t>в процентах к итогу)</a:t>
            </a:r>
            <a:endParaRPr lang="ru-RU" sz="22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8394240"/>
              </p:ext>
            </p:extLst>
          </p:nvPr>
        </p:nvGraphicFramePr>
        <p:xfrm>
          <a:off x="395536" y="1844824"/>
          <a:ext cx="8208912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79109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827584" y="188640"/>
            <a:ext cx="7560840" cy="864096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  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ahoma" pitchFamily="34" charset="0"/>
              </a:rPr>
              <a:t>Численность иностранных граждан, </a:t>
            </a:r>
            <a:b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ahoma" pitchFamily="34" charset="0"/>
              </a:rPr>
            </a:b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ahoma" pitchFamily="34" charset="0"/>
              </a:rPr>
              <a:t>пересекших границу  Кыргызской Республики </a:t>
            </a:r>
            <a:r>
              <a:rPr lang="ru-RU" sz="2400" dirty="0" smtClean="0">
                <a:latin typeface="+mn-lt"/>
                <a:cs typeface="Calibri" pitchFamily="34" charset="0"/>
              </a:rPr>
              <a:t>                              </a:t>
            </a:r>
            <a:r>
              <a:rPr lang="ru-RU" sz="2000" dirty="0" smtClean="0">
                <a:latin typeface="+mn-lt"/>
                <a:cs typeface="Calibri" pitchFamily="34" charset="0"/>
              </a:rPr>
              <a:t/>
            </a:r>
            <a:br>
              <a:rPr lang="ru-RU" sz="2000" dirty="0" smtClean="0">
                <a:latin typeface="+mn-lt"/>
                <a:cs typeface="Calibri" pitchFamily="34" charset="0"/>
              </a:rPr>
            </a:br>
            <a:r>
              <a:rPr lang="ru-RU" sz="2000" dirty="0">
                <a:latin typeface="+mn-lt"/>
                <a:cs typeface="Calibri" pitchFamily="34" charset="0"/>
              </a:rPr>
              <a:t>	</a:t>
            </a:r>
            <a:r>
              <a:rPr lang="ru-RU" sz="2000" dirty="0" smtClean="0">
                <a:latin typeface="+mn-lt"/>
                <a:cs typeface="Calibri" pitchFamily="34" charset="0"/>
              </a:rPr>
              <a:t>					(</a:t>
            </a:r>
            <a:r>
              <a:rPr lang="ru-RU" sz="1400" dirty="0" err="1" smtClean="0">
                <a:solidFill>
                  <a:prstClr val="black"/>
                </a:solidFill>
                <a:cs typeface="Tahoma" pitchFamily="34" charset="0"/>
              </a:rPr>
              <a:t>тыс.человек</a:t>
            </a:r>
            <a:r>
              <a:rPr lang="ru-RU" sz="1400" dirty="0">
                <a:solidFill>
                  <a:prstClr val="black"/>
                </a:solidFill>
                <a:cs typeface="Tahoma" pitchFamily="34" charset="0"/>
              </a:rPr>
              <a:t>)</a:t>
            </a:r>
            <a:r>
              <a:rPr lang="ru-RU" sz="1400" dirty="0" smtClean="0">
                <a:latin typeface="+mn-lt"/>
                <a:cs typeface="Calibri" pitchFamily="34" charset="0"/>
              </a:rPr>
              <a:t>                                      </a:t>
            </a:r>
            <a:endParaRPr lang="fr-FR" sz="1400" b="0" dirty="0">
              <a:cs typeface="Tahoma" pitchFamily="34" charset="0"/>
            </a:endParaRP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0075656"/>
              </p:ext>
            </p:extLst>
          </p:nvPr>
        </p:nvGraphicFramePr>
        <p:xfrm>
          <a:off x="755576" y="1340767"/>
          <a:ext cx="7704856" cy="4216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8672"/>
                <a:gridCol w="1215159"/>
                <a:gridCol w="1121510"/>
                <a:gridCol w="986746"/>
                <a:gridCol w="1195380"/>
                <a:gridCol w="1267389"/>
              </a:tblGrid>
              <a:tr h="792089">
                <a:tc>
                  <a:txBody>
                    <a:bodyPr/>
                    <a:lstStyle/>
                    <a:p>
                      <a:endParaRPr lang="fr-FR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ru-RU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2012</a:t>
                      </a:r>
                      <a:endParaRPr kumimoji="0" lang="fr-FR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ru-RU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2013</a:t>
                      </a:r>
                      <a:endParaRPr kumimoji="0" lang="fr-FR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ru-RU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2014</a:t>
                      </a:r>
                      <a:endParaRPr kumimoji="0" lang="fr-FR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2015</a:t>
                      </a:r>
                      <a:endParaRPr kumimoji="0" lang="fr-FR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2016 </a:t>
                      </a:r>
                    </a:p>
                    <a:p>
                      <a:pPr marL="0" algn="ctr" defTabSz="914400" rtl="0" eaLnBrk="1" latinLnBrk="0" hangingPunct="1"/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endParaRPr kumimoji="0" lang="fr-FR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02176">
                <a:tc>
                  <a:txBody>
                    <a:bodyPr/>
                    <a:lstStyle/>
                    <a:p>
                      <a:pPr marL="69850" indent="-6985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Всего</a:t>
                      </a:r>
                    </a:p>
                  </a:txBody>
                  <a:tcPr marL="19050" marR="19050" marT="0" marB="0" anchor="b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2406,0</a:t>
                      </a:r>
                      <a:endParaRPr kumimoji="0"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9050" marR="1905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3076,0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2849,4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3050,6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2930,0</a:t>
                      </a:r>
                    </a:p>
                  </a:txBody>
                  <a:tcPr marL="9525" marR="9525" marT="9525" marB="0" anchor="b"/>
                </a:tc>
              </a:tr>
              <a:tr h="279980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в </a:t>
                      </a: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том числе:</a:t>
                      </a:r>
                      <a:endParaRPr kumimoji="0"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kumimoji="0"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9050" marR="19050" marT="0" marB="0" anchor="b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kumimoji="0"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9050" marR="19050" marT="0" marB="0" anchor="b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kumimoji="0"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kumimoji="0"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kumimoji="0"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b"/>
                </a:tc>
              </a:tr>
              <a:tr h="279980">
                <a:tc>
                  <a:txBody>
                    <a:bodyPr/>
                    <a:lstStyle/>
                    <a:p>
                      <a:pPr indent="0" algn="l">
                        <a:spcBef>
                          <a:spcPts val="600"/>
                        </a:spcBef>
                        <a:spcAft>
                          <a:spcPts val="200"/>
                        </a:spcAft>
                      </a:pPr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страны  СНГ</a:t>
                      </a:r>
                      <a:endParaRPr kumimoji="0"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2281,5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2923,1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2675,2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2850,5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2705,6</a:t>
                      </a:r>
                    </a:p>
                  </a:txBody>
                  <a:tcPr marL="9525" marR="9525" marT="9525" marB="0" anchor="b"/>
                </a:tc>
              </a:tr>
              <a:tr h="279980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Казахстан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1675,6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2156,0</a:t>
                      </a:r>
                      <a:endParaRPr lang="ru-RU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1998,5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1989,2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1787,1</a:t>
                      </a:r>
                    </a:p>
                  </a:txBody>
                  <a:tcPr marL="9525" marR="9525" marT="9525" marB="0" anchor="b"/>
                </a:tc>
              </a:tr>
              <a:tr h="279980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Россия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364,6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448,9</a:t>
                      </a:r>
                      <a:endParaRPr lang="ru-RU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447,7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528,7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431,0</a:t>
                      </a:r>
                    </a:p>
                  </a:txBody>
                  <a:tcPr marL="9525" marR="9525" marT="9525" marB="0" anchor="b"/>
                </a:tc>
              </a:tr>
              <a:tr h="279980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Таджикистан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72,1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114,1</a:t>
                      </a:r>
                      <a:endParaRPr lang="ru-RU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79,3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117,6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169,5</a:t>
                      </a:r>
                    </a:p>
                  </a:txBody>
                  <a:tcPr marL="9525" marR="9525" marT="9525" marB="0" anchor="b"/>
                </a:tc>
              </a:tr>
              <a:tr h="279980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Узбекистан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158,6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190,5</a:t>
                      </a:r>
                      <a:endParaRPr lang="ru-RU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125,9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60,9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150,7</a:t>
                      </a:r>
                    </a:p>
                  </a:txBody>
                  <a:tcPr marL="9525" marR="9525" marT="9525" marB="0" anchor="b"/>
                </a:tc>
              </a:tr>
              <a:tr h="279980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страны вне СНГ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124,4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152,8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174,1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200,1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224,3</a:t>
                      </a:r>
                    </a:p>
                  </a:txBody>
                  <a:tcPr marL="9525" marR="9525" marT="9525" marB="0" anchor="b"/>
                </a:tc>
              </a:tr>
              <a:tr h="279980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Германия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9,2</a:t>
                      </a:r>
                      <a:endParaRPr lang="ru-RU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15,2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16,7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11,1</a:t>
                      </a:r>
                    </a:p>
                  </a:txBody>
                  <a:tcPr marL="9525" marR="9525" marT="9525" marB="0" anchor="b"/>
                </a:tc>
              </a:tr>
              <a:tr h="279980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Китай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30,1</a:t>
                      </a:r>
                      <a:endParaRPr lang="ru-RU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29,9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35,8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36,6</a:t>
                      </a:r>
                    </a:p>
                  </a:txBody>
                  <a:tcPr marL="9525" marR="9525" marT="9525" marB="0" anchor="b"/>
                </a:tc>
              </a:tr>
              <a:tr h="279980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США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16,7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20,2</a:t>
                      </a:r>
                      <a:endParaRPr lang="ru-RU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14,3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13,9</a:t>
                      </a:r>
                    </a:p>
                  </a:txBody>
                  <a:tcPr marL="9525" marR="9525" marT="9525" marB="0" anchor="b"/>
                </a:tc>
              </a:tr>
              <a:tr h="279980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Турция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18,4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25,4</a:t>
                      </a:r>
                      <a:endParaRPr lang="ru-RU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33,0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36,1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53,2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683568" y="6049765"/>
            <a:ext cx="7143800" cy="2585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1200" dirty="0" smtClean="0">
                <a:solidFill>
                  <a:prstClr val="black"/>
                </a:solidFill>
                <a:latin typeface="Kyrghyz Times"/>
              </a:rPr>
              <a:t>*</a:t>
            </a:r>
            <a:r>
              <a:rPr lang="ru-RU" sz="1200" dirty="0" smtClean="0">
                <a:solidFill>
                  <a:srgbClr val="FF0000"/>
                </a:solidFill>
                <a:latin typeface="Kyrghyz Times"/>
              </a:rPr>
              <a:t>По данным Пограничной службы Кыргызской Республики</a:t>
            </a:r>
            <a:endParaRPr lang="pl-PL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8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31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ahoma" pitchFamily="34" charset="0"/>
              </a:rPr>
              <a:t>Спасибо за внимание!</a:t>
            </a:r>
          </a:p>
          <a:p>
            <a:pPr marL="0" indent="0">
              <a:buNone/>
            </a:pPr>
            <a:endParaRPr lang="ru-RU" sz="2800" dirty="0" smtClean="0">
              <a:solidFill>
                <a:srgbClr val="002060"/>
              </a:solidFill>
              <a:hlinkClick r:id="rId2"/>
            </a:endParaRPr>
          </a:p>
          <a:p>
            <a:pPr marL="0" indent="0">
              <a:buNone/>
            </a:pPr>
            <a:endParaRPr lang="ru-RU" sz="2800" dirty="0">
              <a:solidFill>
                <a:srgbClr val="002060"/>
              </a:solidFill>
              <a:hlinkClick r:id="rId2"/>
            </a:endParaRPr>
          </a:p>
          <a:p>
            <a:pPr marL="0" indent="0">
              <a:buNone/>
            </a:pPr>
            <a:endParaRPr lang="ru-RU" sz="2800" dirty="0" smtClean="0">
              <a:solidFill>
                <a:srgbClr val="002060"/>
              </a:solidFill>
              <a:hlinkClick r:id="rId2"/>
            </a:endParaRPr>
          </a:p>
          <a:p>
            <a:pPr marL="0" indent="0">
              <a:buNone/>
            </a:pPr>
            <a:r>
              <a:rPr lang="ru-RU" sz="2300" b="1" dirty="0" smtClean="0">
                <a:solidFill>
                  <a:schemeClr val="bg1">
                    <a:lumMod val="50000"/>
                  </a:schemeClr>
                </a:solidFill>
              </a:rPr>
              <a:t>Б. </a:t>
            </a:r>
            <a:r>
              <a:rPr lang="ru-RU" sz="2300" b="1" dirty="0" err="1" smtClean="0">
                <a:solidFill>
                  <a:schemeClr val="bg1">
                    <a:lumMod val="50000"/>
                  </a:schemeClr>
                </a:solidFill>
              </a:rPr>
              <a:t>Супатаева</a:t>
            </a:r>
            <a:endParaRPr lang="ru-RU" sz="2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2300" b="1" dirty="0" smtClean="0">
                <a:solidFill>
                  <a:schemeClr val="bg1">
                    <a:lumMod val="50000"/>
                  </a:schemeClr>
                </a:solidFill>
              </a:rPr>
              <a:t>Главный специалист отдела</a:t>
            </a:r>
            <a:endParaRPr lang="ru-RU" sz="2300" b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2300" b="1" dirty="0" smtClean="0">
                <a:solidFill>
                  <a:schemeClr val="bg1">
                    <a:lumMod val="50000"/>
                  </a:schemeClr>
                </a:solidFill>
              </a:rPr>
              <a:t>статистики потребительского рынка</a:t>
            </a:r>
            <a:endParaRPr lang="ru-RU" sz="2300" b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2300" b="1" dirty="0" err="1" smtClean="0">
                <a:solidFill>
                  <a:schemeClr val="bg1">
                    <a:lumMod val="50000"/>
                  </a:schemeClr>
                </a:solidFill>
              </a:rPr>
              <a:t>Нацстаткома</a:t>
            </a:r>
            <a:r>
              <a:rPr lang="ru-RU" sz="2300" b="1" dirty="0" smtClean="0">
                <a:solidFill>
                  <a:schemeClr val="bg1">
                    <a:lumMod val="50000"/>
                  </a:schemeClr>
                </a:solidFill>
              </a:rPr>
              <a:t> Кыргызской </a:t>
            </a:r>
            <a:r>
              <a:rPr lang="ru-RU" sz="2300" b="1" dirty="0">
                <a:solidFill>
                  <a:schemeClr val="bg1">
                    <a:lumMod val="50000"/>
                  </a:schemeClr>
                </a:solidFill>
              </a:rPr>
              <a:t>Республики</a:t>
            </a:r>
          </a:p>
          <a:p>
            <a:pPr marL="0" indent="0">
              <a:buNone/>
            </a:pPr>
            <a:endParaRPr lang="ru-RU" sz="28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bg1">
                    <a:lumMod val="50000"/>
                  </a:schemeClr>
                </a:solidFill>
              </a:rPr>
              <a:t>T</a:t>
            </a:r>
            <a:r>
              <a:rPr lang="en-US" sz="2100" b="1" dirty="0">
                <a:solidFill>
                  <a:schemeClr val="bg1">
                    <a:lumMod val="50000"/>
                  </a:schemeClr>
                </a:solidFill>
              </a:rPr>
              <a:t>: 996 (312) </a:t>
            </a:r>
            <a:r>
              <a:rPr lang="en-US" sz="2100" b="1" dirty="0" smtClean="0">
                <a:solidFill>
                  <a:schemeClr val="bg1">
                    <a:lumMod val="50000"/>
                  </a:schemeClr>
                </a:solidFill>
              </a:rPr>
              <a:t>664166</a:t>
            </a:r>
            <a:endParaRPr lang="ru-RU" sz="2100" b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2100" b="1" dirty="0">
                <a:solidFill>
                  <a:schemeClr val="bg1">
                    <a:lumMod val="50000"/>
                  </a:schemeClr>
                </a:solidFill>
              </a:rPr>
              <a:t>F: 996 (312) 660138</a:t>
            </a:r>
            <a:endParaRPr lang="ru-RU" sz="2100" b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2100" b="1" dirty="0">
                <a:solidFill>
                  <a:schemeClr val="bg1">
                    <a:lumMod val="50000"/>
                  </a:schemeClr>
                </a:solidFill>
              </a:rPr>
              <a:t>E: </a:t>
            </a:r>
            <a:r>
              <a:rPr lang="en-US" sz="2100" b="1" dirty="0" smtClean="0">
                <a:solidFill>
                  <a:schemeClr val="bg1">
                    <a:lumMod val="50000"/>
                  </a:schemeClr>
                </a:solidFill>
              </a:rPr>
              <a:t>tabdyldaeva</a:t>
            </a:r>
            <a:r>
              <a:rPr lang="en-US" sz="2100" b="1" u="sng" dirty="0" smtClean="0">
                <a:solidFill>
                  <a:schemeClr val="bg1">
                    <a:lumMod val="50000"/>
                  </a:schemeClr>
                </a:solidFill>
                <a:hlinkClick r:id="rId3"/>
              </a:rPr>
              <a:t>@stat.kg</a:t>
            </a:r>
            <a:r>
              <a:rPr lang="en-US" sz="21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ru-RU" sz="2100" b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sz="2800" dirty="0" smtClean="0">
              <a:solidFill>
                <a:srgbClr val="002060"/>
              </a:solidFill>
              <a:hlinkClick r:id="rId2"/>
            </a:endParaRPr>
          </a:p>
          <a:p>
            <a:pPr marL="0" indent="0">
              <a:buNone/>
            </a:pPr>
            <a:endParaRPr lang="ru-RU" sz="2800" dirty="0">
              <a:solidFill>
                <a:srgbClr val="002060"/>
              </a:solidFill>
              <a:hlinkClick r:id="rId2"/>
            </a:endParaRPr>
          </a:p>
          <a:p>
            <a:pPr marL="0" indent="0">
              <a:buNone/>
            </a:pPr>
            <a:endParaRPr lang="ru-RU" sz="2800" dirty="0" smtClean="0">
              <a:solidFill>
                <a:srgbClr val="002060"/>
              </a:solidFill>
              <a:hlinkClick r:id=""/>
            </a:endParaRPr>
          </a:p>
          <a:p>
            <a:pPr marL="0" indent="0">
              <a:buNone/>
            </a:pPr>
            <a:endParaRPr lang="ru-RU" sz="2800" dirty="0" smtClean="0">
              <a:solidFill>
                <a:srgbClr val="002060"/>
              </a:solidFill>
              <a:hlinkClick r:id="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581128"/>
            <a:ext cx="2321753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3695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6481</TotalTime>
  <Words>269</Words>
  <Application>Microsoft Office PowerPoint</Application>
  <PresentationFormat>Экран (4:3)</PresentationFormat>
  <Paragraphs>153</Paragraphs>
  <Slides>11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Arial</vt:lpstr>
      <vt:lpstr>Calibri</vt:lpstr>
      <vt:lpstr>Kyrghyz Times</vt:lpstr>
      <vt:lpstr>Tahoma</vt:lpstr>
      <vt:lpstr>Times New Roman</vt:lpstr>
      <vt:lpstr>Wingdings</vt:lpstr>
      <vt:lpstr>Wingdings 2</vt:lpstr>
      <vt:lpstr>1_Тема Office</vt:lpstr>
      <vt:lpstr>Тема Office</vt:lpstr>
      <vt:lpstr>ОСНОВНЫЕ  ПОКАЗАТЕЛИ РАЗВИТИЯ ТУРИЗМА  </vt:lpstr>
      <vt:lpstr>Источник получения данных по статистике туризма</vt:lpstr>
      <vt:lpstr>Валовая добавленная стоимость в сфере туристической деятельности  (млрд. сомов)</vt:lpstr>
      <vt:lpstr>Доля сферы туристической  деятельности в ВВП  (в процентах)</vt:lpstr>
      <vt:lpstr>Число туристов  (тыс.человек)</vt:lpstr>
      <vt:lpstr>  Общее число посетителей (туристов)  </vt:lpstr>
      <vt:lpstr>Число туристов по целям поездок в 2016г. (в процентах к итогу)</vt:lpstr>
      <vt:lpstr>Предприятия, организации туризма  и учреждения отдыха</vt:lpstr>
      <vt:lpstr>Предприятия, организации туризма  и учреждения отдыха по территории в 2016г. (в процентах к итогу)</vt:lpstr>
      <vt:lpstr>   Численность иностранных граждан,  пересекших границу  Кыргызской Республики                                      (тыс.человек)                                      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SYSTEMS OF TOURISM STATISTICS</dc:title>
  <dc:creator>ELYSABETH</dc:creator>
  <cp:lastModifiedBy>Админ</cp:lastModifiedBy>
  <cp:revision>724</cp:revision>
  <cp:lastPrinted>2017-03-06T10:38:05Z</cp:lastPrinted>
  <dcterms:created xsi:type="dcterms:W3CDTF">2014-09-08T22:48:23Z</dcterms:created>
  <dcterms:modified xsi:type="dcterms:W3CDTF">2017-03-10T04:54:31Z</dcterms:modified>
</cp:coreProperties>
</file>