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22"/>
  </p:notesMasterIdLst>
  <p:handoutMasterIdLst>
    <p:handoutMasterId r:id="rId23"/>
  </p:handoutMasterIdLst>
  <p:sldIdLst>
    <p:sldId id="301" r:id="rId3"/>
    <p:sldId id="394" r:id="rId4"/>
    <p:sldId id="395" r:id="rId5"/>
    <p:sldId id="396" r:id="rId6"/>
    <p:sldId id="401" r:id="rId7"/>
    <p:sldId id="397" r:id="rId8"/>
    <p:sldId id="398" r:id="rId9"/>
    <p:sldId id="399" r:id="rId10"/>
    <p:sldId id="400" r:id="rId11"/>
    <p:sldId id="402" r:id="rId12"/>
    <p:sldId id="393" r:id="rId13"/>
    <p:sldId id="392" r:id="rId14"/>
    <p:sldId id="385" r:id="rId15"/>
    <p:sldId id="386" r:id="rId16"/>
    <p:sldId id="387" r:id="rId17"/>
    <p:sldId id="388" r:id="rId18"/>
    <p:sldId id="389" r:id="rId19"/>
    <p:sldId id="390" r:id="rId20"/>
    <p:sldId id="391" r:id="rId21"/>
  </p:sldIdLst>
  <p:sldSz cx="9144000" cy="6858000" type="screen4x3"/>
  <p:notesSz cx="6669088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5pPr>
    <a:lvl6pPr marL="22860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6pPr>
    <a:lvl7pPr marL="27432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7pPr>
    <a:lvl8pPr marL="32004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8pPr>
    <a:lvl9pPr marL="36576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FA6D7"/>
    <a:srgbClr val="6198CF"/>
    <a:srgbClr val="000000"/>
    <a:srgbClr val="77A5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66" autoAdjust="0"/>
    <p:restoredTop sz="94660"/>
  </p:normalViewPr>
  <p:slideViewPr>
    <p:cSldViewPr>
      <p:cViewPr>
        <p:scale>
          <a:sx n="100" d="100"/>
          <a:sy n="100" d="100"/>
        </p:scale>
        <p:origin x="-414" y="828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094" y="-84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889414" cy="497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4" tIns="47377" rIns="94754" bIns="47377" numCol="1" anchor="t" anchorCtr="0" compatLnSpc="1">
            <a:prstTxWarp prst="textNoShape">
              <a:avLst/>
            </a:prstTxWarp>
          </a:bodyPr>
          <a:lstStyle>
            <a:lvl1pPr defTabSz="947659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676" y="2"/>
            <a:ext cx="2889413" cy="497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4" tIns="47377" rIns="94754" bIns="47377" numCol="1" anchor="t" anchorCtr="0" compatLnSpc="1">
            <a:prstTxWarp prst="textNoShape">
              <a:avLst/>
            </a:prstTxWarp>
          </a:bodyPr>
          <a:lstStyle>
            <a:lvl1pPr algn="r" defTabSz="947659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856"/>
            <a:ext cx="2889414" cy="49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4" tIns="47377" rIns="94754" bIns="47377" numCol="1" anchor="b" anchorCtr="0" compatLnSpc="1">
            <a:prstTxWarp prst="textNoShape">
              <a:avLst/>
            </a:prstTxWarp>
          </a:bodyPr>
          <a:lstStyle>
            <a:lvl1pPr defTabSz="947659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676" y="9430856"/>
            <a:ext cx="2889413" cy="49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4" tIns="47377" rIns="94754" bIns="47377" numCol="1" anchor="b" anchorCtr="0" compatLnSpc="1">
            <a:prstTxWarp prst="textNoShape">
              <a:avLst/>
            </a:prstTxWarp>
          </a:bodyPr>
          <a:lstStyle>
            <a:lvl1pPr algn="r" defTabSz="947659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8EFC5B61-30B2-4507-BB61-D90C3019A7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2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68966" cy="4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4956" y="0"/>
            <a:ext cx="2868966" cy="4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75" y="768350"/>
            <a:ext cx="4910138" cy="36845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89" y="4682643"/>
            <a:ext cx="4907442" cy="452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049"/>
            <a:ext cx="2868966" cy="4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4956" y="9442049"/>
            <a:ext cx="2868966" cy="4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BCCE129-6527-4B57-A9C1-CEA82AADC53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6286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defTabSz="92067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889" indent="-285726" algn="l" defTabSz="92067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05" indent="-228581" algn="l" defTabSz="92067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068" indent="-228581" algn="l" defTabSz="92067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29" indent="-228581" algn="l" defTabSz="92067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392" indent="-228581" defTabSz="92067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554" indent="-228581" defTabSz="92067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716" indent="-228581" defTabSz="92067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878" indent="-228581" defTabSz="92067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D34DB1B-C68E-4D8C-8165-1D786813F745}" type="slidenum">
              <a:rPr lang="en-GB" altLang="en-US" smtClean="0">
                <a:solidFill>
                  <a:srgbClr val="FFFFFF"/>
                </a:solidFill>
                <a:latin typeface="Arial Unicode MS" pitchFamily="34" charset="-128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GB" altLang="en-US" smtClean="0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75470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28FF47-D53E-4CB1-B00F-9EE6CA955BF6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1311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674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889" indent="-285726" defTabSz="920674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2905" indent="-228581" defTabSz="920674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068" indent="-228581" defTabSz="920674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229" indent="-228581" defTabSz="920674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392" indent="-228581" defTabSz="920674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554" indent="-228581" defTabSz="920674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8716" indent="-228581" defTabSz="920674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5878" indent="-228581" defTabSz="920674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9BF06E3C-C96F-4900-B433-623587A38464}" type="slidenum">
              <a:rPr lang="en-GB" altLang="en-US" sz="120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12</a:t>
            </a:fld>
            <a:endParaRPr lang="en-GB" alt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12633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28"/>
          <p:cNvSpPr>
            <a:spLocks noChangeArrowheads="1"/>
          </p:cNvSpPr>
          <p:nvPr userDrawn="1"/>
        </p:nvSpPr>
        <p:spPr bwMode="auto">
          <a:xfrm>
            <a:off x="0" y="0"/>
            <a:ext cx="9144000" cy="31099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pic>
        <p:nvPicPr>
          <p:cNvPr id="4" name="Picture 1113" descr="UNODC_logo_E_unblue_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268413"/>
            <a:ext cx="7489825" cy="139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Rectangle 1031"/>
          <p:cNvSpPr>
            <a:spLocks noGrp="1" noChangeArrowheads="1"/>
          </p:cNvSpPr>
          <p:nvPr>
            <p:ph type="ctrTitle" sz="quarter"/>
          </p:nvPr>
        </p:nvSpPr>
        <p:spPr>
          <a:xfrm>
            <a:off x="2525713" y="3429000"/>
            <a:ext cx="5791200" cy="549275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Rectangle 1032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6324600" y="61722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342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3BB80F-FD64-40CF-AE7E-D2F1F438812C}" type="datetimeFigureOut">
              <a:rPr lang="it-IT"/>
              <a:pPr>
                <a:defRPr/>
              </a:pPr>
              <a:t>19/06/2017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6C2F1-7220-4A4D-9CB1-73D0E5B028E9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79448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CFC03-EE9D-4003-8825-A8986AB57F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27BF6-068C-4F68-9FF9-65A7FDCED53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CACF1-D1FF-442B-B660-2014E216274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EAB088-217E-4B32-A73C-29ED48FE8A2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F2AC8-7CC3-4A5D-910D-ACF8155B949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939EDF-9CFD-4548-9089-ADAA75BC596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93CC3E-1BB8-4ACC-9CFA-DA8D9D8BBCC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7B521D-6B53-4679-874F-6955CD2A572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62C9A-0B38-4765-BAC6-73BF4404E3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9760F6-8356-4E7E-AE2D-E675D6EEB96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2337E-0F47-4B8D-B440-80D535C078E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A6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ChangeArrowheads="1"/>
          </p:cNvSpPr>
          <p:nvPr userDrawn="1"/>
        </p:nvSpPr>
        <p:spPr bwMode="auto">
          <a:xfrm>
            <a:off x="0" y="-171450"/>
            <a:ext cx="9144000" cy="8985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027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9" name="Picture 74" descr="UNODC_logo_E_unblue_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179388" y="17463"/>
            <a:ext cx="324167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</p:sldLayoutIdLst>
  <p:transition>
    <p:cut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FFFFFF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FFFF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F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FA6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AD0F89D7-BBA7-4594-91C8-52D15A7B5E0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21" Type="http://schemas.openxmlformats.org/officeDocument/2006/relationships/image" Target="../media/image2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7.jpe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ICCS@unodc.org" TargetMode="External"/><Relationship Id="rId2" Type="http://schemas.openxmlformats.org/officeDocument/2006/relationships/hyperlink" Target="https://www.unodc.org/unodc/en/data-and-analysis/statistics/crime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827088" y="3124200"/>
            <a:ext cx="7489825" cy="1384995"/>
          </a:xfrm>
          <a:noFill/>
        </p:spPr>
        <p:txBody>
          <a:bodyPr/>
          <a:lstStyle/>
          <a:p>
            <a:pPr algn="ctr" eaLnBrk="1" hangingPunct="1"/>
            <a:r>
              <a:rPr lang="ru-RU" altLang="en-US" sz="2800" b="0" dirty="0"/>
              <a:t>Роль и важность </a:t>
            </a:r>
            <a:r>
              <a:rPr lang="ru-RU" altLang="en-US" sz="2800" b="0" dirty="0" err="1" smtClean="0"/>
              <a:t>виктимологических</a:t>
            </a:r>
            <a:r>
              <a:rPr lang="ru-RU" altLang="en-US" sz="2800" b="0" dirty="0" smtClean="0"/>
              <a:t> </a:t>
            </a:r>
            <a:r>
              <a:rPr lang="ru-RU" altLang="en-US" sz="2800" b="0" dirty="0" smtClean="0"/>
              <a:t>опросов </a:t>
            </a:r>
            <a:r>
              <a:rPr lang="ru-RU" altLang="en-US" sz="2800" b="0" dirty="0"/>
              <a:t>в системе </a:t>
            </a:r>
            <a:r>
              <a:rPr lang="ru-RU" altLang="en-US" sz="2800" b="0" dirty="0" smtClean="0"/>
              <a:t>криминальной статистики и </a:t>
            </a:r>
            <a:r>
              <a:rPr lang="ru-RU" altLang="en-US" sz="2800" b="0" dirty="0" smtClean="0"/>
              <a:t/>
            </a:r>
            <a:br>
              <a:rPr lang="ru-RU" altLang="en-US" sz="2800" b="0" dirty="0" smtClean="0"/>
            </a:br>
            <a:r>
              <a:rPr lang="ru-RU" altLang="en-US" sz="2800" b="0" dirty="0" smtClean="0"/>
              <a:t>роль </a:t>
            </a:r>
            <a:r>
              <a:rPr lang="ru-RU" altLang="en-US" sz="2800" b="0" dirty="0"/>
              <a:t>в </a:t>
            </a:r>
            <a:r>
              <a:rPr lang="ru-RU" altLang="en-US" sz="2800" b="0" dirty="0" smtClean="0"/>
              <a:t>отчетности по ЦУР </a:t>
            </a:r>
            <a:r>
              <a:rPr lang="ru-RU" altLang="en-US" sz="2800" b="0" dirty="0"/>
              <a:t>16</a:t>
            </a:r>
            <a:endParaRPr lang="en-US" altLang="en-US" sz="2800" b="0" dirty="0" smtClean="0"/>
          </a:p>
        </p:txBody>
      </p:sp>
      <p:sp>
        <p:nvSpPr>
          <p:cNvPr id="14339" name="Rectangle 40"/>
          <p:cNvSpPr>
            <a:spLocks noChangeArrowheads="1"/>
          </p:cNvSpPr>
          <p:nvPr/>
        </p:nvSpPr>
        <p:spPr bwMode="auto">
          <a:xfrm>
            <a:off x="6324600" y="61722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rgbClr val="FFFFFF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rgbClr val="FFFFFF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rgbClr val="FFFFFF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>
                <a:solidFill>
                  <a:srgbClr val="FFFFFF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en-US" sz="1400" b="1"/>
          </a:p>
        </p:txBody>
      </p:sp>
      <p:sp>
        <p:nvSpPr>
          <p:cNvPr id="5" name="Rectangle 41"/>
          <p:cNvSpPr txBox="1">
            <a:spLocks noChangeArrowheads="1"/>
          </p:cNvSpPr>
          <p:nvPr/>
        </p:nvSpPr>
        <p:spPr bwMode="auto">
          <a:xfrm>
            <a:off x="2268538" y="5129213"/>
            <a:ext cx="4632325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FF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FFFF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sz="2000" i="1" kern="0" dirty="0"/>
              <a:t>Майкл </a:t>
            </a:r>
            <a:r>
              <a:rPr lang="ru-RU" sz="2000" i="1" kern="0" dirty="0" err="1"/>
              <a:t>Яндл</a:t>
            </a:r>
            <a:endParaRPr lang="ru-RU" sz="2000" i="1" kern="0" dirty="0"/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sz="2000" i="1" kern="0" dirty="0"/>
              <a:t>Сотрудник по исследованиям</a:t>
            </a:r>
          </a:p>
          <a:p>
            <a:pPr marL="0" indent="0" algn="ctr" eaLnBrk="1" hangingPunct="1">
              <a:lnSpc>
                <a:spcPct val="90000"/>
              </a:lnSpc>
              <a:buNone/>
              <a:defRPr/>
            </a:pPr>
            <a:r>
              <a:rPr lang="ru-RU" sz="2000" i="1" kern="0" dirty="0"/>
              <a:t>Отдел подготовки и распространения данных УНП ООН</a:t>
            </a:r>
            <a:endParaRPr lang="en-US" altLang="en-US" sz="2000" i="1" kern="0" dirty="0"/>
          </a:p>
        </p:txBody>
      </p:sp>
      <p:sp>
        <p:nvSpPr>
          <p:cNvPr id="14341" name="Line 49"/>
          <p:cNvSpPr>
            <a:spLocks noChangeShapeType="1"/>
          </p:cNvSpPr>
          <p:nvPr/>
        </p:nvSpPr>
        <p:spPr bwMode="auto">
          <a:xfrm flipH="1">
            <a:off x="827088" y="4868863"/>
            <a:ext cx="7416800" cy="0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96910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CasellaDiTesto 7"/>
          <p:cNvSpPr txBox="1">
            <a:spLocks noChangeArrowheads="1"/>
          </p:cNvSpPr>
          <p:nvPr/>
        </p:nvSpPr>
        <p:spPr bwMode="auto">
          <a:xfrm>
            <a:off x="539553" y="1999868"/>
            <a:ext cx="8064896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it-IT" sz="2000" dirty="0">
                <a:solidFill>
                  <a:srgbClr val="FFFFFF"/>
                </a:solidFill>
                <a:latin typeface="+mn-lt"/>
              </a:rPr>
              <a:t>Административные данные </a:t>
            </a:r>
            <a:r>
              <a:rPr lang="ru-RU" altLang="it-IT" sz="2000" dirty="0" smtClean="0">
                <a:solidFill>
                  <a:srgbClr val="FFFFFF"/>
                </a:solidFill>
                <a:latin typeface="+mn-lt"/>
              </a:rPr>
              <a:t>по </a:t>
            </a:r>
            <a:r>
              <a:rPr lang="ru-RU" altLang="it-IT" sz="2000" dirty="0">
                <a:solidFill>
                  <a:srgbClr val="FFFFFF"/>
                </a:solidFill>
                <a:latin typeface="+mn-lt"/>
              </a:rPr>
              <a:t>преступности предоставляют информацию о </a:t>
            </a:r>
            <a:r>
              <a:rPr lang="it-IT" altLang="it-IT" sz="2000" dirty="0" smtClean="0">
                <a:solidFill>
                  <a:srgbClr val="FFFFFF"/>
                </a:solidFill>
                <a:latin typeface="+mn-lt"/>
              </a:rPr>
              <a:t>:</a:t>
            </a:r>
            <a:endParaRPr lang="it-IT" altLang="it-IT" sz="2000" dirty="0">
              <a:solidFill>
                <a:srgbClr val="FFFFFF"/>
              </a:solidFill>
              <a:latin typeface="+mn-lt"/>
            </a:endParaRPr>
          </a:p>
          <a:p>
            <a:pPr algn="just" eaLnBrk="1" hangingPunct="1"/>
            <a:endParaRPr lang="it-IT" altLang="it-IT" sz="2000" dirty="0">
              <a:solidFill>
                <a:srgbClr val="FFFFFF"/>
              </a:solidFill>
              <a:latin typeface="+mn-lt"/>
            </a:endParaRPr>
          </a:p>
          <a:p>
            <a:pPr algn="just" eaLnBrk="1" hangingPunct="1"/>
            <a:r>
              <a:rPr lang="ru-RU" altLang="it-IT" sz="2000" b="1" dirty="0">
                <a:solidFill>
                  <a:srgbClr val="FFFFFF"/>
                </a:solidFill>
                <a:latin typeface="+mn-lt"/>
              </a:rPr>
              <a:t>«Сообщенные преступления» = преступления, о которых сообщили судебным властям</a:t>
            </a:r>
            <a:r>
              <a:rPr lang="it-IT" altLang="it-IT" sz="2000" dirty="0" smtClean="0">
                <a:solidFill>
                  <a:srgbClr val="FFFFFF"/>
                </a:solidFill>
                <a:latin typeface="+mn-lt"/>
              </a:rPr>
              <a:t>.</a:t>
            </a:r>
            <a:endParaRPr lang="it-IT" altLang="it-IT" sz="2000" dirty="0">
              <a:solidFill>
                <a:srgbClr val="FFFFFF"/>
              </a:solidFill>
              <a:latin typeface="+mn-lt"/>
            </a:endParaRPr>
          </a:p>
          <a:p>
            <a:pPr algn="just" eaLnBrk="1" hangingPunct="1"/>
            <a:endParaRPr lang="en-GB" altLang="it-IT" sz="2000" dirty="0" smtClean="0">
              <a:solidFill>
                <a:srgbClr val="FFFFFF"/>
              </a:solidFill>
            </a:endParaRPr>
          </a:p>
          <a:p>
            <a:pPr algn="just" eaLnBrk="1" hangingPunct="1"/>
            <a:r>
              <a:rPr lang="ru-RU" altLang="it-IT" sz="2000" dirty="0" smtClean="0">
                <a:solidFill>
                  <a:srgbClr val="FFFFFF"/>
                </a:solidFill>
                <a:latin typeface="+mn-lt"/>
              </a:rPr>
              <a:t>Между </a:t>
            </a:r>
            <a:r>
              <a:rPr lang="ru-RU" altLang="it-IT" sz="2000" dirty="0">
                <a:solidFill>
                  <a:srgbClr val="FFFFFF"/>
                </a:solidFill>
                <a:latin typeface="+mn-lt"/>
              </a:rPr>
              <a:t>количеством зарегистрированных преступлений и «</a:t>
            </a:r>
            <a:r>
              <a:rPr lang="ru-RU" altLang="it-IT" sz="2000" b="1" dirty="0">
                <a:solidFill>
                  <a:srgbClr val="FFFFFF"/>
                </a:solidFill>
                <a:latin typeface="+mn-lt"/>
              </a:rPr>
              <a:t>фактическим уровнем преступности</a:t>
            </a:r>
            <a:r>
              <a:rPr lang="ru-RU" altLang="it-IT" sz="2000" dirty="0">
                <a:solidFill>
                  <a:srgbClr val="FFFFFF"/>
                </a:solidFill>
                <a:latin typeface="+mn-lt"/>
              </a:rPr>
              <a:t>» существует разрыв</a:t>
            </a:r>
            <a:r>
              <a:rPr lang="ru-RU" altLang="it-IT" sz="2000" dirty="0" smtClean="0">
                <a:solidFill>
                  <a:srgbClr val="FFFFFF"/>
                </a:solidFill>
                <a:latin typeface="+mn-lt"/>
              </a:rPr>
              <a:t>.</a:t>
            </a:r>
            <a:endParaRPr lang="en-GB" altLang="it-IT" sz="2000" dirty="0" smtClean="0">
              <a:solidFill>
                <a:srgbClr val="FFFFFF"/>
              </a:solidFill>
              <a:latin typeface="+mn-lt"/>
            </a:endParaRPr>
          </a:p>
          <a:p>
            <a:pPr algn="just" eaLnBrk="1" hangingPunct="1"/>
            <a:endParaRPr lang="en-GB" altLang="it-IT" sz="2000" dirty="0" smtClean="0">
              <a:solidFill>
                <a:srgbClr val="FFFFFF"/>
              </a:solidFill>
              <a:latin typeface="+mn-lt"/>
            </a:endParaRPr>
          </a:p>
          <a:p>
            <a:pPr algn="just" eaLnBrk="1" hangingPunct="1"/>
            <a:r>
              <a:rPr lang="ru-RU" altLang="it-IT" sz="2000" i="1" dirty="0">
                <a:solidFill>
                  <a:srgbClr val="FFFFFF"/>
                </a:solidFill>
                <a:latin typeface="+mn-lt"/>
              </a:rPr>
              <a:t>Фактический уровень преступности </a:t>
            </a:r>
            <a:r>
              <a:rPr lang="ru-RU" altLang="it-IT" sz="2000" dirty="0">
                <a:solidFill>
                  <a:srgbClr val="FFFFFF"/>
                </a:solidFill>
                <a:latin typeface="+mn-lt"/>
              </a:rPr>
              <a:t>включает преступления, которые остаются незамеченными и не сообщаются в полицию </a:t>
            </a:r>
            <a:r>
              <a:rPr lang="ru-RU" altLang="it-IT" sz="2000" dirty="0" smtClean="0">
                <a:solidFill>
                  <a:srgbClr val="FFFFFF"/>
                </a:solidFill>
                <a:latin typeface="+mn-lt"/>
              </a:rPr>
              <a:t>и/или </a:t>
            </a:r>
            <a:r>
              <a:rPr lang="ru-RU" altLang="it-IT" sz="2000" dirty="0">
                <a:solidFill>
                  <a:srgbClr val="FFFFFF"/>
                </a:solidFill>
                <a:latin typeface="+mn-lt"/>
              </a:rPr>
              <a:t>судебные органы</a:t>
            </a:r>
            <a:r>
              <a:rPr lang="en-GB" altLang="it-IT" sz="2000" dirty="0" smtClean="0">
                <a:solidFill>
                  <a:srgbClr val="FFFFFF"/>
                </a:solidFill>
                <a:latin typeface="+mn-lt"/>
              </a:rPr>
              <a:t>.</a:t>
            </a:r>
          </a:p>
          <a:p>
            <a:pPr algn="just" eaLnBrk="1" hangingPunct="1"/>
            <a:endParaRPr lang="en-GB" altLang="it-IT" sz="2000" dirty="0">
              <a:solidFill>
                <a:srgbClr val="FFFFFF"/>
              </a:solidFill>
              <a:latin typeface="+mn-lt"/>
            </a:endParaRPr>
          </a:p>
          <a:p>
            <a:pPr algn="just" eaLnBrk="1" hangingPunct="1"/>
            <a:r>
              <a:rPr lang="ru-RU" altLang="it-IT" sz="2000" dirty="0">
                <a:solidFill>
                  <a:srgbClr val="FFFFFF"/>
                </a:solidFill>
                <a:latin typeface="+mn-lt"/>
              </a:rPr>
              <a:t>Этот разрыв называется </a:t>
            </a:r>
            <a:r>
              <a:rPr lang="ru-RU" altLang="it-IT" sz="2000" dirty="0" smtClean="0">
                <a:solidFill>
                  <a:srgbClr val="FFFFFF"/>
                </a:solidFill>
                <a:latin typeface="+mn-lt"/>
              </a:rPr>
              <a:t>«</a:t>
            </a:r>
            <a:r>
              <a:rPr lang="ru-RU" altLang="it-IT" sz="2000" u="sng" dirty="0" smtClean="0">
                <a:solidFill>
                  <a:srgbClr val="FFFFFF"/>
                </a:solidFill>
                <a:latin typeface="+mn-lt"/>
              </a:rPr>
              <a:t>скрытые показатели </a:t>
            </a:r>
            <a:r>
              <a:rPr lang="ru-RU" altLang="it-IT" sz="2000" u="sng" dirty="0">
                <a:solidFill>
                  <a:srgbClr val="FFFFFF"/>
                </a:solidFill>
                <a:latin typeface="+mn-lt"/>
              </a:rPr>
              <a:t>преступлений</a:t>
            </a:r>
            <a:r>
              <a:rPr lang="ru-RU" altLang="it-IT" sz="2000" dirty="0">
                <a:solidFill>
                  <a:srgbClr val="FFFFFF"/>
                </a:solidFill>
                <a:latin typeface="+mn-lt"/>
              </a:rPr>
              <a:t>»,</a:t>
            </a:r>
            <a:endParaRPr lang="en-GB" altLang="it-IT" sz="2000" dirty="0">
              <a:solidFill>
                <a:srgbClr val="FFFFFF"/>
              </a:solidFill>
              <a:latin typeface="+mn-lt"/>
            </a:endParaRPr>
          </a:p>
          <a:p>
            <a:pPr algn="just" eaLnBrk="1" hangingPunct="1"/>
            <a:r>
              <a:rPr lang="ru-RU" altLang="it-IT" sz="2000" dirty="0">
                <a:solidFill>
                  <a:srgbClr val="FFFFFF"/>
                </a:solidFill>
                <a:latin typeface="+mn-lt"/>
              </a:rPr>
              <a:t>Чтобы измерить </a:t>
            </a:r>
            <a:r>
              <a:rPr lang="ru-RU" altLang="it-IT" sz="2000" dirty="0" smtClean="0">
                <a:solidFill>
                  <a:srgbClr val="FFFFFF"/>
                </a:solidFill>
                <a:latin typeface="+mn-lt"/>
              </a:rPr>
              <a:t>темные показатели </a:t>
            </a:r>
            <a:r>
              <a:rPr lang="ru-RU" altLang="it-IT" sz="2000" dirty="0">
                <a:solidFill>
                  <a:srgbClr val="FFFFFF"/>
                </a:solidFill>
                <a:latin typeface="+mn-lt"/>
              </a:rPr>
              <a:t>и понять преступность </a:t>
            </a:r>
            <a:r>
              <a:rPr lang="ru-RU" altLang="it-IT" sz="2000" dirty="0" smtClean="0">
                <a:solidFill>
                  <a:srgbClr val="FFFFFF"/>
                </a:solidFill>
                <a:latin typeface="+mn-lt"/>
              </a:rPr>
              <a:t>во всей полноте, </a:t>
            </a:r>
            <a:r>
              <a:rPr lang="ru-RU" altLang="it-IT" sz="2000" dirty="0">
                <a:solidFill>
                  <a:srgbClr val="FFFFFF"/>
                </a:solidFill>
                <a:latin typeface="+mn-lt"/>
              </a:rPr>
              <a:t>нам нужны </a:t>
            </a:r>
            <a:r>
              <a:rPr lang="ru-RU" altLang="it-IT" sz="2000" u="sng" dirty="0" err="1" smtClean="0">
                <a:solidFill>
                  <a:srgbClr val="FFFFFF"/>
                </a:solidFill>
                <a:latin typeface="+mn-lt"/>
              </a:rPr>
              <a:t>виктимологические</a:t>
            </a:r>
            <a:r>
              <a:rPr lang="ru-RU" altLang="it-IT" sz="2000" u="sng" dirty="0" smtClean="0">
                <a:solidFill>
                  <a:srgbClr val="FFFFFF"/>
                </a:solidFill>
                <a:latin typeface="+mn-lt"/>
              </a:rPr>
              <a:t> </a:t>
            </a:r>
            <a:r>
              <a:rPr lang="ru-RU" altLang="it-IT" sz="2000" u="sng" dirty="0" smtClean="0">
                <a:solidFill>
                  <a:srgbClr val="FFFFFF"/>
                </a:solidFill>
                <a:latin typeface="+mn-lt"/>
              </a:rPr>
              <a:t>опросы</a:t>
            </a:r>
            <a:r>
              <a:rPr lang="ru-RU" altLang="it-IT" sz="2000" dirty="0" smtClean="0">
                <a:solidFill>
                  <a:srgbClr val="FFFFFF"/>
                </a:solidFill>
                <a:latin typeface="+mn-lt"/>
              </a:rPr>
              <a:t>.</a:t>
            </a:r>
            <a:endParaRPr lang="it-IT" altLang="it-IT" sz="2000" b="1" dirty="0">
              <a:latin typeface="Palatino Linotype" panose="02040502050505030304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5800" y="773832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ru-RU" altLang="en-US" sz="3200" dirty="0">
                <a:ea typeface="ＭＳ Ｐゴシック" charset="0"/>
              </a:rPr>
              <a:t>Административные данные и данные опроса </a:t>
            </a:r>
            <a:r>
              <a:rPr lang="ru-RU" altLang="en-US" sz="3200" dirty="0" smtClean="0">
                <a:ea typeface="ＭＳ Ｐゴシック" charset="0"/>
              </a:rPr>
              <a:t>по </a:t>
            </a:r>
            <a:r>
              <a:rPr lang="ru-RU" altLang="en-US" sz="3200" dirty="0">
                <a:ea typeface="ＭＳ Ｐゴシック" charset="0"/>
              </a:rPr>
              <a:t>преступности</a:t>
            </a:r>
            <a:endParaRPr lang="en-US" altLang="en-US" sz="3200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43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dirty="0" smtClean="0"/>
          </a:p>
          <a:p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4932040" y="5178103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88" t="27936" r="35888" b="19443"/>
          <a:stretch/>
        </p:blipFill>
        <p:spPr bwMode="auto">
          <a:xfrm>
            <a:off x="521849" y="1916832"/>
            <a:ext cx="3672350" cy="3849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685800" y="980728"/>
            <a:ext cx="777240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 eaLnBrk="1" hangingPunct="1"/>
            <a:r>
              <a:rPr lang="en-US" altLang="en-US" sz="3200" dirty="0" smtClean="0">
                <a:ea typeface="ＭＳ Ｐゴシック" charset="0"/>
              </a:rPr>
              <a:t> “</a:t>
            </a:r>
            <a:r>
              <a:rPr lang="ru-RU" altLang="en-US" sz="3200" dirty="0" smtClean="0">
                <a:ea typeface="ＭＳ Ｐゴシック" charset="0"/>
              </a:rPr>
              <a:t>Скрытые показатели преступности</a:t>
            </a:r>
            <a:r>
              <a:rPr lang="en-US" altLang="en-US" sz="3200" dirty="0" smtClean="0">
                <a:ea typeface="ＭＳ Ｐゴシック" charset="0"/>
              </a:rPr>
              <a:t>”</a:t>
            </a:r>
            <a:endParaRPr lang="en-US" altLang="en-US" sz="3200" dirty="0">
              <a:ea typeface="ＭＳ Ｐゴシック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8" t="8582" r="37253" b="11418"/>
          <a:stretch>
            <a:fillRect/>
          </a:stretch>
        </p:blipFill>
        <p:spPr bwMode="auto">
          <a:xfrm>
            <a:off x="4932040" y="1916831"/>
            <a:ext cx="3688543" cy="3849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022862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5750" y="838200"/>
            <a:ext cx="8715375" cy="804863"/>
          </a:xfrm>
        </p:spPr>
        <p:txBody>
          <a:bodyPr/>
          <a:lstStyle/>
          <a:p>
            <a:pPr eaLnBrk="1" hangingPunct="1"/>
            <a:r>
              <a:rPr lang="ru-RU" altLang="en-US" sz="2800" dirty="0" err="1" smtClean="0"/>
              <a:t>Виктимологические</a:t>
            </a:r>
            <a:r>
              <a:rPr lang="ru-RU" altLang="en-US" sz="2800" dirty="0" smtClean="0"/>
              <a:t> </a:t>
            </a:r>
            <a:r>
              <a:rPr lang="ru-RU" altLang="en-US" sz="2800" dirty="0" smtClean="0"/>
              <a:t>опросы  в сравнении со статистикой преступлений</a:t>
            </a:r>
            <a:r>
              <a:rPr lang="ru-RU" altLang="en-US" sz="2800" dirty="0"/>
              <a:t>, зарегистрированных в полиции</a:t>
            </a:r>
            <a:endParaRPr lang="en-GB" altLang="en-US" sz="2800" dirty="0" smtClean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42938" y="4429125"/>
            <a:ext cx="3814762" cy="2286000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3175"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sz="2000" dirty="0">
                <a:solidFill>
                  <a:schemeClr val="tx1"/>
                </a:solidFill>
              </a:rPr>
              <a:t>Не </a:t>
            </a:r>
            <a:r>
              <a:rPr lang="ru-RU" sz="2000" dirty="0" smtClean="0">
                <a:solidFill>
                  <a:schemeClr val="tx1"/>
                </a:solidFill>
              </a:rPr>
              <a:t>указываются </a:t>
            </a:r>
            <a:r>
              <a:rPr lang="ru-RU" sz="2000" dirty="0">
                <a:solidFill>
                  <a:schemeClr val="tx1"/>
                </a:solidFill>
              </a:rPr>
              <a:t>в </a:t>
            </a:r>
            <a:r>
              <a:rPr lang="ru-RU" sz="2000" dirty="0" smtClean="0">
                <a:solidFill>
                  <a:schemeClr val="tx1"/>
                </a:solidFill>
              </a:rPr>
              <a:t>опросе</a:t>
            </a:r>
            <a:r>
              <a:rPr lang="en-GB" sz="2000" dirty="0" smtClean="0">
                <a:solidFill>
                  <a:schemeClr val="tx1"/>
                </a:solidFill>
              </a:rPr>
              <a:t>: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ru-RU" sz="2000" dirty="0">
                <a:solidFill>
                  <a:schemeClr val="tx1"/>
                </a:solidFill>
              </a:rPr>
              <a:t>Редкие преступления, убийства</a:t>
            </a:r>
            <a:r>
              <a:rPr lang="en-GB" sz="2000" dirty="0" smtClean="0">
                <a:solidFill>
                  <a:schemeClr val="tx1"/>
                </a:solidFill>
              </a:rPr>
              <a:t>(?)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ru-RU" sz="2000" dirty="0">
                <a:solidFill>
                  <a:schemeClr val="tx1"/>
                </a:solidFill>
              </a:rPr>
              <a:t>Преступления без жертв (государство, компании</a:t>
            </a:r>
            <a:r>
              <a:rPr lang="ru-RU" sz="2000" dirty="0" smtClean="0">
                <a:solidFill>
                  <a:schemeClr val="tx1"/>
                </a:solidFill>
              </a:rPr>
              <a:t>..)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ru-RU" sz="2000" dirty="0">
                <a:solidFill>
                  <a:schemeClr val="tx1"/>
                </a:solidFill>
              </a:rPr>
              <a:t>Жертвы в возрасте </a:t>
            </a:r>
            <a:r>
              <a:rPr lang="ru-RU" sz="2000" dirty="0" smtClean="0">
                <a:solidFill>
                  <a:schemeClr val="tx1"/>
                </a:solidFill>
              </a:rPr>
              <a:t>от 18 </a:t>
            </a:r>
            <a:r>
              <a:rPr lang="ru-RU" sz="2000" dirty="0" smtClean="0">
                <a:solidFill>
                  <a:schemeClr val="tx1"/>
                </a:solidFill>
              </a:rPr>
              <a:t>до 64 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ru-RU" sz="2000" dirty="0">
                <a:solidFill>
                  <a:schemeClr val="tx1"/>
                </a:solidFill>
              </a:rPr>
              <a:t>Нерезиденты</a:t>
            </a:r>
            <a:endParaRPr lang="en-GB" sz="2000" dirty="0" smtClean="0">
              <a:solidFill>
                <a:schemeClr val="tx1"/>
              </a:solidFill>
            </a:endParaRPr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1071563" y="1785938"/>
            <a:ext cx="4143375" cy="7143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rgbClr val="FFFFFF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rgbClr val="FFFFFF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rgbClr val="FFFFFF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1800" dirty="0">
                <a:latin typeface="Arial Unicode MS" pitchFamily="34" charset="-128"/>
              </a:rPr>
              <a:t>Статистика преступлений, </a:t>
            </a:r>
            <a:endParaRPr lang="ru-RU" altLang="en-US" sz="1800" dirty="0" smtClean="0">
              <a:latin typeface="Arial Unicode MS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1800" dirty="0" smtClean="0">
                <a:latin typeface="Arial Unicode MS" pitchFamily="34" charset="-128"/>
              </a:rPr>
              <a:t>зарегистрированных </a:t>
            </a:r>
            <a:r>
              <a:rPr lang="ru-RU" altLang="en-US" sz="1800" dirty="0">
                <a:latin typeface="Arial Unicode MS" pitchFamily="34" charset="-128"/>
              </a:rPr>
              <a:t>в полиции</a:t>
            </a:r>
            <a:endParaRPr lang="en-GB" altLang="en-US" sz="1800" dirty="0">
              <a:latin typeface="Arial Unicode MS" pitchFamily="34" charset="-128"/>
            </a:endParaRPr>
          </a:p>
        </p:txBody>
      </p:sp>
      <p:sp>
        <p:nvSpPr>
          <p:cNvPr id="16389" name="Rectangle 4"/>
          <p:cNvSpPr>
            <a:spLocks noChangeArrowheads="1"/>
          </p:cNvSpPr>
          <p:nvPr/>
        </p:nvSpPr>
        <p:spPr bwMode="auto">
          <a:xfrm>
            <a:off x="2214563" y="2571750"/>
            <a:ext cx="5072062" cy="714375"/>
          </a:xfrm>
          <a:prstGeom prst="rect">
            <a:avLst/>
          </a:prstGeom>
          <a:solidFill>
            <a:srgbClr val="EBD96B"/>
          </a:solidFill>
          <a:ln w="9525" algn="ctr">
            <a:solidFill>
              <a:srgbClr val="FFC000"/>
            </a:solidFill>
            <a:round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rgbClr val="FFFFFF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rgbClr val="FFFFFF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rgbClr val="FFFFFF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2000" dirty="0" smtClean="0">
                <a:solidFill>
                  <a:schemeClr val="tx1"/>
                </a:solidFill>
                <a:latin typeface="Arial Unicode MS" pitchFamily="34" charset="-128"/>
              </a:rPr>
              <a:t>Данные </a:t>
            </a:r>
            <a:r>
              <a:rPr lang="ru-RU" altLang="en-US" sz="2000" dirty="0" err="1" smtClean="0">
                <a:solidFill>
                  <a:schemeClr val="tx1"/>
                </a:solidFill>
                <a:latin typeface="Arial Unicode MS" pitchFamily="34" charset="-128"/>
              </a:rPr>
              <a:t>виктим</a:t>
            </a:r>
            <a:r>
              <a:rPr lang="ru-RU" altLang="en-US" sz="2000" dirty="0" err="1">
                <a:solidFill>
                  <a:schemeClr val="tx1"/>
                </a:solidFill>
                <a:latin typeface="Arial Unicode MS" pitchFamily="34" charset="-128"/>
              </a:rPr>
              <a:t>и</a:t>
            </a:r>
            <a:r>
              <a:rPr lang="ru-RU" altLang="en-US" sz="2000" dirty="0" err="1" smtClean="0">
                <a:solidFill>
                  <a:schemeClr val="tx1"/>
                </a:solidFill>
                <a:latin typeface="Arial Unicode MS" pitchFamily="34" charset="-128"/>
              </a:rPr>
              <a:t>логических</a:t>
            </a:r>
            <a:r>
              <a:rPr lang="ru-RU" altLang="en-US" sz="2000" dirty="0" smtClean="0">
                <a:solidFill>
                  <a:schemeClr val="tx1"/>
                </a:solidFill>
                <a:latin typeface="Arial Unicode MS" pitchFamily="34" charset="-128"/>
              </a:rPr>
              <a:t> </a:t>
            </a:r>
            <a:r>
              <a:rPr lang="ru-RU" altLang="en-US" sz="2000" dirty="0" smtClean="0">
                <a:solidFill>
                  <a:schemeClr val="tx1"/>
                </a:solidFill>
                <a:latin typeface="Arial Unicode MS" pitchFamily="34" charset="-128"/>
              </a:rPr>
              <a:t>опросов</a:t>
            </a:r>
            <a:endParaRPr lang="en-GB" altLang="en-US" sz="2000" dirty="0">
              <a:solidFill>
                <a:schemeClr val="tx1"/>
              </a:solidFill>
              <a:latin typeface="Arial Unicode MS" pitchFamily="34" charset="-128"/>
            </a:endParaRPr>
          </a:p>
        </p:txBody>
      </p:sp>
      <p:sp>
        <p:nvSpPr>
          <p:cNvPr id="16390" name="Left Brace 5"/>
          <p:cNvSpPr>
            <a:spLocks/>
          </p:cNvSpPr>
          <p:nvPr/>
        </p:nvSpPr>
        <p:spPr bwMode="auto">
          <a:xfrm rot="-5400000">
            <a:off x="3552826" y="2019300"/>
            <a:ext cx="323850" cy="3000375"/>
          </a:xfrm>
          <a:prstGeom prst="leftBrace">
            <a:avLst>
              <a:gd name="adj1" fmla="val 0"/>
              <a:gd name="adj2" fmla="val 50000"/>
            </a:avLst>
          </a:prstGeom>
          <a:solidFill>
            <a:srgbClr val="A5002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rgbClr val="FFFFFF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rgbClr val="FFFFFF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rgbClr val="FFFFFF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7300">
              <a:latin typeface="Arial Unicode MS" pitchFamily="34" charset="-128"/>
            </a:endParaRPr>
          </a:p>
        </p:txBody>
      </p:sp>
      <p:sp>
        <p:nvSpPr>
          <p:cNvPr id="16391" name="TextBox 6"/>
          <p:cNvSpPr txBox="1">
            <a:spLocks noChangeArrowheads="1"/>
          </p:cNvSpPr>
          <p:nvPr/>
        </p:nvSpPr>
        <p:spPr bwMode="auto">
          <a:xfrm>
            <a:off x="2161940" y="3714750"/>
            <a:ext cx="297068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rgbClr val="FFFFFF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rgbClr val="FFFFFF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rgbClr val="FFFFFF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2000" dirty="0">
                <a:latin typeface="Arial Unicode MS" pitchFamily="34" charset="-128"/>
              </a:rPr>
              <a:t>О</a:t>
            </a:r>
            <a:r>
              <a:rPr lang="ru-RU" altLang="en-US" sz="2000" dirty="0" smtClean="0">
                <a:latin typeface="Arial Unicode MS" pitchFamily="34" charset="-128"/>
              </a:rPr>
              <a:t>бласть дублирования</a:t>
            </a:r>
            <a:endParaRPr lang="en-GB" altLang="en-US" sz="2000" dirty="0">
              <a:latin typeface="Arial Unicode MS" pitchFamily="34" charset="-128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750594" y="4429125"/>
            <a:ext cx="4141886" cy="2286000"/>
          </a:xfrm>
          <a:prstGeom prst="rect">
            <a:avLst/>
          </a:prstGeom>
          <a:gradFill>
            <a:gsLst>
              <a:gs pos="0">
                <a:srgbClr val="EBD96B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ru-RU" sz="2000" dirty="0">
                <a:solidFill>
                  <a:schemeClr val="tx1"/>
                </a:solidFill>
                <a:latin typeface="+mn-lt"/>
              </a:rPr>
              <a:t>Не </a:t>
            </a:r>
            <a:r>
              <a:rPr lang="ru-RU" sz="2000" dirty="0" smtClean="0">
                <a:solidFill>
                  <a:schemeClr val="tx1"/>
                </a:solidFill>
                <a:latin typeface="+mn-lt"/>
              </a:rPr>
              <a:t>указываются </a:t>
            </a:r>
            <a:r>
              <a:rPr lang="ru-RU" sz="2000" dirty="0">
                <a:solidFill>
                  <a:schemeClr val="tx1"/>
                </a:solidFill>
                <a:latin typeface="+mn-lt"/>
              </a:rPr>
              <a:t>в полицейских </a:t>
            </a:r>
            <a:r>
              <a:rPr lang="ru-RU" sz="2000" dirty="0" smtClean="0">
                <a:solidFill>
                  <a:schemeClr val="tx1"/>
                </a:solidFill>
                <a:latin typeface="+mn-lt"/>
              </a:rPr>
              <a:t>данных</a:t>
            </a:r>
            <a:r>
              <a:rPr lang="en-GB" sz="2000" dirty="0" smtClean="0">
                <a:solidFill>
                  <a:schemeClr val="tx1"/>
                </a:solidFill>
                <a:latin typeface="+mn-lt"/>
              </a:rPr>
              <a:t>:</a:t>
            </a:r>
            <a:endParaRPr lang="en-GB" sz="2000" dirty="0">
              <a:solidFill>
                <a:schemeClr val="tx1"/>
              </a:solidFill>
              <a:latin typeface="+mn-lt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GB" sz="20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Преступления, о которых не 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сообщается полиции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chemeClr val="tx1"/>
                </a:solidFill>
                <a:latin typeface="+mn-lt"/>
              </a:rPr>
              <a:t>Преступления, не зарегистрированные 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полицией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chemeClr val="tx1"/>
                </a:solidFill>
                <a:latin typeface="+mn-lt"/>
              </a:rPr>
              <a:t>Преступления, зарегистрированные как проступки и т. 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д.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chemeClr val="tx1"/>
                </a:solidFill>
                <a:latin typeface="+mn-lt"/>
              </a:rPr>
              <a:t>Преступления, которые 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совершены 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за границей.</a:t>
            </a:r>
            <a:endParaRPr lang="en-GB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393" name="Down Arrow 9"/>
          <p:cNvSpPr>
            <a:spLocks noChangeArrowheads="1"/>
          </p:cNvSpPr>
          <p:nvPr/>
        </p:nvSpPr>
        <p:spPr bwMode="auto">
          <a:xfrm>
            <a:off x="1428750" y="2857500"/>
            <a:ext cx="428625" cy="1500188"/>
          </a:xfrm>
          <a:prstGeom prst="downArrow">
            <a:avLst>
              <a:gd name="adj1" fmla="val 50000"/>
              <a:gd name="adj2" fmla="val 50005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rgbClr val="FFFFFF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rgbClr val="FFFFFF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rgbClr val="FFFFFF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7300">
              <a:latin typeface="Arial Unicode MS" pitchFamily="34" charset="-128"/>
            </a:endParaRPr>
          </a:p>
        </p:txBody>
      </p:sp>
      <p:sp>
        <p:nvSpPr>
          <p:cNvPr id="16394" name="Down Arrow 10"/>
          <p:cNvSpPr>
            <a:spLocks noChangeArrowheads="1"/>
          </p:cNvSpPr>
          <p:nvPr/>
        </p:nvSpPr>
        <p:spPr bwMode="auto">
          <a:xfrm>
            <a:off x="6215063" y="3643313"/>
            <a:ext cx="357187" cy="35718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EBD96B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rgbClr val="FFFFFF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rgbClr val="FFFFFF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rgbClr val="FFFFFF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7300">
              <a:latin typeface="Arial Unicode MS" pitchFamily="34" charset="-128"/>
            </a:endParaRPr>
          </a:p>
        </p:txBody>
      </p:sp>
      <p:sp>
        <p:nvSpPr>
          <p:cNvPr id="16395" name="Left Brace 11"/>
          <p:cNvSpPr>
            <a:spLocks/>
          </p:cNvSpPr>
          <p:nvPr/>
        </p:nvSpPr>
        <p:spPr bwMode="auto">
          <a:xfrm rot="-5400000">
            <a:off x="1516856" y="2126457"/>
            <a:ext cx="180975" cy="1071562"/>
          </a:xfrm>
          <a:prstGeom prst="leftBrace">
            <a:avLst>
              <a:gd name="adj1" fmla="val 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rgbClr val="FFFFFF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rgbClr val="FFFFFF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rgbClr val="FFFFFF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7300">
              <a:latin typeface="Arial Unicode MS" pitchFamily="34" charset="-128"/>
            </a:endParaRPr>
          </a:p>
        </p:txBody>
      </p:sp>
      <p:sp>
        <p:nvSpPr>
          <p:cNvPr id="16396" name="Left Brace 12"/>
          <p:cNvSpPr>
            <a:spLocks/>
          </p:cNvSpPr>
          <p:nvPr/>
        </p:nvSpPr>
        <p:spPr bwMode="auto">
          <a:xfrm rot="-5400000">
            <a:off x="6231732" y="2483644"/>
            <a:ext cx="252412" cy="2000250"/>
          </a:xfrm>
          <a:prstGeom prst="leftBrace">
            <a:avLst>
              <a:gd name="adj1" fmla="val 0"/>
              <a:gd name="adj2" fmla="val 50000"/>
            </a:avLst>
          </a:prstGeom>
          <a:solidFill>
            <a:srgbClr val="EBD96B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rgbClr val="FFFFFF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rgbClr val="FFFFFF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rgbClr val="FFFFFF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7300">
              <a:latin typeface="Arial Unicode MS" pitchFamily="34" charset="-128"/>
            </a:endParaRPr>
          </a:p>
        </p:txBody>
      </p:sp>
      <p:cxnSp>
        <p:nvCxnSpPr>
          <p:cNvPr id="16397" name="Straight Connector 14"/>
          <p:cNvCxnSpPr>
            <a:cxnSpLocks noChangeShapeType="1"/>
          </p:cNvCxnSpPr>
          <p:nvPr/>
        </p:nvCxnSpPr>
        <p:spPr bwMode="auto">
          <a:xfrm rot="5400000">
            <a:off x="962819" y="2964656"/>
            <a:ext cx="2501900" cy="1588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398" name="Straight Connector 15"/>
          <p:cNvCxnSpPr>
            <a:cxnSpLocks noChangeShapeType="1"/>
          </p:cNvCxnSpPr>
          <p:nvPr/>
        </p:nvCxnSpPr>
        <p:spPr bwMode="auto">
          <a:xfrm rot="5400000">
            <a:off x="3965576" y="2892425"/>
            <a:ext cx="2500312" cy="1587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52050995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87" t="13934" r="21713" b="7565"/>
          <a:stretch>
            <a:fillRect/>
          </a:stretch>
        </p:blipFill>
        <p:spPr bwMode="auto">
          <a:xfrm>
            <a:off x="1187450" y="908050"/>
            <a:ext cx="7531100" cy="569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699001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sz="3200" dirty="0"/>
              <a:t>Метод и цель </a:t>
            </a:r>
            <a:r>
              <a:rPr lang="ru-RU" altLang="en-US" sz="3200" dirty="0" err="1" smtClean="0"/>
              <a:t>виктимологических</a:t>
            </a:r>
            <a:r>
              <a:rPr lang="ru-RU" altLang="en-US" sz="3200" dirty="0" smtClean="0"/>
              <a:t> </a:t>
            </a:r>
            <a:r>
              <a:rPr lang="ru-RU" altLang="en-US" sz="3200" dirty="0" smtClean="0"/>
              <a:t>опросов</a:t>
            </a:r>
            <a:endParaRPr lang="en-GB" altLang="en-US" sz="3200" dirty="0" smtClean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63" y="1785938"/>
            <a:ext cx="5000625" cy="4714875"/>
          </a:xfrm>
        </p:spPr>
        <p:txBody>
          <a:bodyPr/>
          <a:lstStyle/>
          <a:p>
            <a:pPr eaLnBrk="1" hangingPunct="1"/>
            <a:r>
              <a:rPr lang="ru-RU" altLang="en-US" sz="2200" dirty="0" err="1" smtClean="0"/>
              <a:t>Виктимологические</a:t>
            </a:r>
            <a:r>
              <a:rPr lang="ru-RU" altLang="en-US" sz="2200" dirty="0" smtClean="0"/>
              <a:t> </a:t>
            </a:r>
            <a:r>
              <a:rPr lang="ru-RU" altLang="en-US" sz="2200" dirty="0" smtClean="0"/>
              <a:t>опросы </a:t>
            </a:r>
            <a:r>
              <a:rPr lang="ru-RU" altLang="en-US" sz="2200" dirty="0"/>
              <a:t>представляют собой выборочные </a:t>
            </a:r>
            <a:r>
              <a:rPr lang="ru-RU" altLang="en-US" sz="2200" dirty="0" smtClean="0"/>
              <a:t>опросы соответствующего </a:t>
            </a:r>
            <a:r>
              <a:rPr lang="ru-RU" altLang="en-US" sz="2200" dirty="0"/>
              <a:t>населения, которые помогают измерять:</a:t>
            </a:r>
            <a:endParaRPr lang="en-GB" altLang="en-US" sz="2200" dirty="0" smtClean="0"/>
          </a:p>
          <a:p>
            <a:pPr lvl="1" eaLnBrk="1" hangingPunct="1"/>
            <a:r>
              <a:rPr lang="ru-RU" altLang="en-US" sz="2000" dirty="0"/>
              <a:t>Уровни и тенденции в </a:t>
            </a:r>
            <a:r>
              <a:rPr lang="ru-RU" altLang="en-US" sz="2000" dirty="0" smtClean="0"/>
              <a:t>преступности</a:t>
            </a:r>
          </a:p>
          <a:p>
            <a:pPr lvl="1" eaLnBrk="1" hangingPunct="1"/>
            <a:r>
              <a:rPr lang="ru-RU" altLang="en-US" sz="2000" dirty="0"/>
              <a:t>Страх перед преступностью и восприятие </a:t>
            </a:r>
            <a:r>
              <a:rPr lang="ru-RU" altLang="en-US" sz="2000" dirty="0" smtClean="0"/>
              <a:t>безопасности</a:t>
            </a:r>
          </a:p>
          <a:p>
            <a:pPr lvl="1" eaLnBrk="1" hangingPunct="1"/>
            <a:r>
              <a:rPr lang="ru-RU" altLang="en-US" sz="2000" dirty="0"/>
              <a:t>Влияние преступности на общество и группы повышенного </a:t>
            </a:r>
            <a:r>
              <a:rPr lang="ru-RU" altLang="en-US" sz="2000" dirty="0" smtClean="0"/>
              <a:t>риска/уязвимости</a:t>
            </a:r>
          </a:p>
          <a:p>
            <a:pPr lvl="1" eaLnBrk="1" hangingPunct="1"/>
            <a:r>
              <a:rPr lang="ru-RU" altLang="en-US" sz="2000" dirty="0"/>
              <a:t>Принятие системы уголовного правосудия и доверие к </a:t>
            </a:r>
            <a:r>
              <a:rPr lang="ru-RU" altLang="en-US" sz="2000" dirty="0" smtClean="0"/>
              <a:t>представителям УП </a:t>
            </a:r>
            <a:r>
              <a:rPr lang="ru-RU" altLang="en-US" sz="2000" dirty="0"/>
              <a:t>(полиция, суды, агентства и т. </a:t>
            </a:r>
            <a:r>
              <a:rPr lang="ru-RU" altLang="en-US" sz="2000" dirty="0" smtClean="0"/>
              <a:t>д.)</a:t>
            </a:r>
            <a:endParaRPr lang="en-GB" altLang="en-US" sz="2000" dirty="0" smtClean="0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575" y="1857375"/>
            <a:ext cx="3043238" cy="416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3749368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sz="3200" dirty="0"/>
              <a:t>Основные характеристики </a:t>
            </a:r>
            <a:r>
              <a:rPr lang="ru-RU" altLang="en-US" sz="3200" dirty="0" err="1" smtClean="0"/>
              <a:t>виктимологических</a:t>
            </a:r>
            <a:r>
              <a:rPr lang="ru-RU" altLang="en-US" sz="3200" dirty="0" smtClean="0"/>
              <a:t> </a:t>
            </a:r>
            <a:r>
              <a:rPr lang="ru-RU" altLang="en-US" sz="3200" dirty="0" smtClean="0"/>
              <a:t>опросов</a:t>
            </a:r>
            <a:endParaRPr lang="en-GB" altLang="en-US" sz="3200" dirty="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886700" cy="4114800"/>
          </a:xfrm>
        </p:spPr>
        <p:txBody>
          <a:bodyPr/>
          <a:lstStyle/>
          <a:p>
            <a:pPr marL="457200" indent="-457200" eaLnBrk="1" hangingPunct="1"/>
            <a:r>
              <a:rPr lang="ru-RU" altLang="en-US" sz="2400" dirty="0"/>
              <a:t>Основное внимание уделяется отдельным лицам и их опыту в качестве жертв (а не </a:t>
            </a:r>
            <a:r>
              <a:rPr lang="ru-RU" altLang="en-US" sz="2400" dirty="0" smtClean="0"/>
              <a:t>дел/инцидентов)</a:t>
            </a:r>
          </a:p>
          <a:p>
            <a:pPr marL="457200" indent="-457200" eaLnBrk="1" hangingPunct="1"/>
            <a:r>
              <a:rPr lang="ru-RU" altLang="en-US" sz="2400" dirty="0"/>
              <a:t>Основное внимание уделяется фактическому опыту </a:t>
            </a:r>
            <a:r>
              <a:rPr lang="ru-RU" altLang="en-US" sz="2400" dirty="0" smtClean="0"/>
              <a:t>(а </a:t>
            </a:r>
            <a:r>
              <a:rPr lang="ru-RU" altLang="en-US" sz="2400" dirty="0"/>
              <a:t>не </a:t>
            </a:r>
            <a:r>
              <a:rPr lang="ru-RU" altLang="en-US" sz="2400" dirty="0" smtClean="0"/>
              <a:t>на зарегистрированном </a:t>
            </a:r>
            <a:r>
              <a:rPr lang="ru-RU" altLang="en-US" sz="2400" dirty="0"/>
              <a:t>преступлении</a:t>
            </a:r>
            <a:r>
              <a:rPr lang="ru-RU" altLang="en-US" sz="2400" dirty="0" smtClean="0"/>
              <a:t>)</a:t>
            </a:r>
          </a:p>
          <a:p>
            <a:pPr marL="457200" indent="-457200" eaLnBrk="1" hangingPunct="1"/>
            <a:r>
              <a:rPr lang="ru-RU" altLang="en-US" sz="2400" dirty="0" smtClean="0"/>
              <a:t>Охватываются дополнительные </a:t>
            </a:r>
            <a:r>
              <a:rPr lang="ru-RU" altLang="en-US" sz="2400" dirty="0"/>
              <a:t>аспекты: </a:t>
            </a:r>
            <a:r>
              <a:rPr lang="ru-RU" altLang="en-US" sz="2400" dirty="0" smtClean="0"/>
              <a:t>безопасность/ </a:t>
            </a:r>
            <a:r>
              <a:rPr lang="ru-RU" altLang="en-US" sz="2400" dirty="0"/>
              <a:t>страх, </a:t>
            </a:r>
            <a:r>
              <a:rPr lang="ru-RU" altLang="en-US" sz="2400" dirty="0" smtClean="0"/>
              <a:t>сообщения в полицию, </a:t>
            </a:r>
            <a:r>
              <a:rPr lang="ru-RU" altLang="en-US" sz="2400" dirty="0"/>
              <a:t>меры </a:t>
            </a:r>
            <a:r>
              <a:rPr lang="ru-RU" altLang="en-US" sz="2400" dirty="0" smtClean="0"/>
              <a:t>предосторожности</a:t>
            </a:r>
          </a:p>
          <a:p>
            <a:pPr marL="457200" indent="-457200" eaLnBrk="1" hangingPunct="1"/>
            <a:r>
              <a:rPr lang="ru-RU" altLang="en-US" sz="2400" dirty="0"/>
              <a:t>Некоторые ограничения: отсутствие </a:t>
            </a:r>
            <a:r>
              <a:rPr lang="ru-RU" altLang="en-US" sz="2400" dirty="0" smtClean="0"/>
              <a:t>ответов, </a:t>
            </a:r>
            <a:r>
              <a:rPr lang="ru-RU" altLang="en-US" sz="2400" dirty="0"/>
              <a:t>редкие преступления, ..</a:t>
            </a:r>
            <a:endParaRPr lang="en-GB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10858571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sz="3200" dirty="0"/>
              <a:t>Основные преимущества </a:t>
            </a:r>
            <a:r>
              <a:rPr lang="ru-RU" altLang="en-US" sz="3200" dirty="0" err="1" smtClean="0"/>
              <a:t>виктимологических</a:t>
            </a:r>
            <a:r>
              <a:rPr lang="ru-RU" altLang="en-US" sz="3200" dirty="0" smtClean="0"/>
              <a:t> </a:t>
            </a:r>
            <a:r>
              <a:rPr lang="ru-RU" altLang="en-US" sz="3200" dirty="0" smtClean="0"/>
              <a:t>опросов</a:t>
            </a:r>
            <a:endParaRPr lang="en-GB" altLang="en-US" sz="3200" dirty="0" smtClean="0"/>
          </a:p>
        </p:txBody>
      </p:sp>
      <p:sp>
        <p:nvSpPr>
          <p:cNvPr id="1945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3568" y="1772816"/>
            <a:ext cx="7773988" cy="4376738"/>
          </a:xfrm>
        </p:spPr>
        <p:txBody>
          <a:bodyPr/>
          <a:lstStyle/>
          <a:p>
            <a:pPr marL="838200" lvl="1" indent="-381000" eaLnBrk="1" hangingPunct="1">
              <a:buFontTx/>
              <a:buChar char="•"/>
            </a:pPr>
            <a:r>
              <a:rPr lang="ru-RU" altLang="en-US" dirty="0"/>
              <a:t>Консолидированная </a:t>
            </a:r>
            <a:r>
              <a:rPr lang="ru-RU" altLang="en-US" dirty="0" smtClean="0"/>
              <a:t>методология</a:t>
            </a:r>
          </a:p>
          <a:p>
            <a:pPr marL="838200" lvl="1" indent="-381000" eaLnBrk="1" hangingPunct="1">
              <a:buFontTx/>
              <a:buChar char="•"/>
            </a:pPr>
            <a:r>
              <a:rPr lang="ru-RU" altLang="en-US" dirty="0"/>
              <a:t>Независимость от национальных законов и </a:t>
            </a:r>
            <a:r>
              <a:rPr lang="ru-RU" altLang="en-US" dirty="0" smtClean="0"/>
              <a:t>организаций</a:t>
            </a:r>
          </a:p>
          <a:p>
            <a:pPr marL="838200" lvl="1" indent="-381000" eaLnBrk="1" hangingPunct="1">
              <a:buFontTx/>
              <a:buChar char="•"/>
            </a:pPr>
            <a:r>
              <a:rPr lang="ru-RU" altLang="en-US" dirty="0"/>
              <a:t>Информация о жертвах и уязвимых </a:t>
            </a:r>
            <a:r>
              <a:rPr lang="ru-RU" altLang="en-US" dirty="0" smtClean="0"/>
              <a:t>группах</a:t>
            </a:r>
          </a:p>
          <a:p>
            <a:pPr marL="838200" lvl="1" indent="-381000" eaLnBrk="1" hangingPunct="1">
              <a:buFontTx/>
              <a:buChar char="•"/>
            </a:pPr>
            <a:r>
              <a:rPr lang="ru-RU" altLang="en-US" dirty="0"/>
              <a:t>Сопоставимость на международном уровне </a:t>
            </a:r>
            <a:r>
              <a:rPr lang="ru-RU" altLang="en-US" dirty="0" smtClean="0"/>
              <a:t>(в случае общей методологии)</a:t>
            </a:r>
          </a:p>
          <a:p>
            <a:pPr marL="838200" lvl="1" indent="-381000" eaLnBrk="1" hangingPunct="1">
              <a:buFontTx/>
              <a:buChar char="•"/>
            </a:pPr>
            <a:r>
              <a:rPr lang="ru-RU" altLang="en-US" sz="1800" dirty="0"/>
              <a:t>Международный </a:t>
            </a:r>
            <a:r>
              <a:rPr lang="ru-RU" altLang="en-US" sz="1800" dirty="0" err="1" smtClean="0"/>
              <a:t>виктимологический</a:t>
            </a:r>
            <a:r>
              <a:rPr lang="ru-RU" altLang="en-US" sz="1800" dirty="0" smtClean="0"/>
              <a:t> опрос </a:t>
            </a:r>
            <a:r>
              <a:rPr lang="en-GB" altLang="en-US" sz="1800" dirty="0" smtClean="0"/>
              <a:t>(ICVS)</a:t>
            </a:r>
            <a:endParaRPr lang="ru-RU" altLang="en-US" sz="1800" dirty="0" smtClean="0"/>
          </a:p>
          <a:p>
            <a:pPr marL="838200" lvl="1" indent="-381000" eaLnBrk="1" hangingPunct="1">
              <a:buFontTx/>
              <a:buChar char="•"/>
            </a:pPr>
            <a:r>
              <a:rPr lang="en-GB" altLang="en-US" sz="1800" dirty="0"/>
              <a:t>EU </a:t>
            </a:r>
            <a:r>
              <a:rPr lang="en-GB" altLang="en-US" sz="1800" dirty="0" smtClean="0"/>
              <a:t>CVS</a:t>
            </a:r>
            <a:r>
              <a:rPr lang="ru-RU" altLang="en-US" sz="1800" dirty="0" smtClean="0"/>
              <a:t> </a:t>
            </a:r>
            <a:r>
              <a:rPr lang="en-GB" altLang="en-US" sz="1800" dirty="0" smtClean="0"/>
              <a:t>(</a:t>
            </a:r>
            <a:r>
              <a:rPr lang="ru-RU" altLang="en-US" sz="1800" dirty="0"/>
              <a:t>Обзор безопасности ЕС</a:t>
            </a:r>
            <a:r>
              <a:rPr lang="en-GB" altLang="en-US" sz="1800" dirty="0" smtClean="0"/>
              <a:t>)</a:t>
            </a:r>
            <a:endParaRPr lang="ru-RU" altLang="en-US" sz="1800" dirty="0" smtClean="0"/>
          </a:p>
          <a:p>
            <a:pPr marL="838200" lvl="1" indent="-381000" eaLnBrk="1" hangingPunct="1">
              <a:buFontTx/>
              <a:buChar char="•"/>
            </a:pPr>
            <a:r>
              <a:rPr lang="ru-RU" altLang="en-US" sz="1800" dirty="0" smtClean="0"/>
              <a:t>Национальные опросы </a:t>
            </a:r>
            <a:r>
              <a:rPr lang="en-GB" altLang="en-US" sz="1800" dirty="0" smtClean="0"/>
              <a:t>(BCS, NCVS</a:t>
            </a:r>
            <a:r>
              <a:rPr lang="ru-RU" altLang="en-US" sz="1800" dirty="0"/>
              <a:t> </a:t>
            </a:r>
            <a:r>
              <a:rPr lang="ru-RU" altLang="en-US" sz="1800" dirty="0" smtClean="0"/>
              <a:t>и </a:t>
            </a:r>
            <a:r>
              <a:rPr lang="ru-RU" altLang="en-US" sz="1800" dirty="0" err="1" smtClean="0"/>
              <a:t>др</a:t>
            </a:r>
            <a:r>
              <a:rPr lang="en-GB" altLang="en-US" sz="1800" dirty="0" smtClean="0"/>
              <a:t>.)</a:t>
            </a:r>
            <a:endParaRPr lang="ru-RU" altLang="en-US" sz="1800" dirty="0" smtClean="0"/>
          </a:p>
          <a:p>
            <a:pPr marL="838200" lvl="1" indent="-381000" eaLnBrk="1" hangingPunct="1">
              <a:buFontTx/>
              <a:buChar char="•"/>
            </a:pPr>
            <a:r>
              <a:rPr lang="ru-RU" altLang="en-US" sz="1800" dirty="0" err="1" smtClean="0"/>
              <a:t>Виктимологические</a:t>
            </a:r>
            <a:r>
              <a:rPr lang="ru-RU" altLang="en-US" sz="1800" dirty="0" smtClean="0"/>
              <a:t> </a:t>
            </a:r>
            <a:r>
              <a:rPr lang="ru-RU" altLang="en-US" sz="1800" dirty="0" err="1" smtClean="0"/>
              <a:t>опроы</a:t>
            </a:r>
            <a:r>
              <a:rPr lang="ru-RU" altLang="en-US" sz="1800" dirty="0" smtClean="0"/>
              <a:t>, </a:t>
            </a:r>
            <a:r>
              <a:rPr lang="ru-RU" altLang="en-US" sz="1800" dirty="0"/>
              <a:t>поддерживаемые </a:t>
            </a:r>
            <a:r>
              <a:rPr lang="ru-RU" altLang="en-US" sz="1800" dirty="0" smtClean="0"/>
              <a:t>ЮНОДК</a:t>
            </a:r>
            <a:r>
              <a:rPr lang="en-GB" altLang="en-US" sz="1800" dirty="0" smtClean="0"/>
              <a:t>: </a:t>
            </a:r>
            <a:r>
              <a:rPr lang="ru-RU" altLang="en-US" sz="1800" dirty="0" smtClean="0"/>
              <a:t>Кения, Гана, Египет, Танзания, Уганда, Руанда, Кабо-Верде, Западные Балканы, Афганистан, Ирак, Нигерия, Панама, Аргентина, ..</a:t>
            </a:r>
            <a:endParaRPr lang="en-GB" alt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1613593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838200"/>
            <a:ext cx="8215313" cy="1143000"/>
          </a:xfrm>
        </p:spPr>
        <p:txBody>
          <a:bodyPr/>
          <a:lstStyle/>
          <a:p>
            <a:pPr eaLnBrk="1" hangingPunct="1"/>
            <a:r>
              <a:rPr lang="ru-RU" altLang="en-US" sz="3200" dirty="0"/>
              <a:t>Вопросы </a:t>
            </a:r>
            <a:r>
              <a:rPr lang="ru-RU" altLang="en-US" sz="3200" dirty="0" smtClean="0"/>
              <a:t>по предупреждению </a:t>
            </a:r>
            <a:r>
              <a:rPr lang="ru-RU" altLang="en-US" sz="3200" dirty="0"/>
              <a:t>преступности и </a:t>
            </a:r>
            <a:r>
              <a:rPr lang="ru-RU" altLang="en-US" sz="3200" dirty="0" smtClean="0"/>
              <a:t>программированию</a:t>
            </a:r>
            <a:endParaRPr lang="en-GB" altLang="en-US" sz="3200" dirty="0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3988" cy="4114800"/>
          </a:xfrm>
        </p:spPr>
        <p:txBody>
          <a:bodyPr/>
          <a:lstStyle/>
          <a:p>
            <a:pPr lvl="1">
              <a:lnSpc>
                <a:spcPct val="90000"/>
              </a:lnSpc>
            </a:pPr>
            <a:r>
              <a:rPr lang="ru-RU" altLang="en-US" sz="2000" dirty="0"/>
              <a:t>Сколько существует преступление и каковы его характеристики</a:t>
            </a:r>
            <a:r>
              <a:rPr lang="de-DE" altLang="en-US" sz="2000" dirty="0" smtClean="0"/>
              <a:t>?</a:t>
            </a:r>
          </a:p>
          <a:p>
            <a:pPr lvl="1">
              <a:lnSpc>
                <a:spcPct val="90000"/>
              </a:lnSpc>
            </a:pPr>
            <a:r>
              <a:rPr lang="ru-RU" altLang="en-US" sz="2000" dirty="0" smtClean="0"/>
              <a:t>Изменился ли со </a:t>
            </a:r>
            <a:r>
              <a:rPr lang="ru-RU" altLang="en-US" sz="2000" dirty="0"/>
              <a:t>временем уровень </a:t>
            </a:r>
            <a:r>
              <a:rPr lang="ru-RU" altLang="en-US" sz="2000" dirty="0" smtClean="0"/>
              <a:t>преступности?</a:t>
            </a:r>
          </a:p>
          <a:p>
            <a:pPr lvl="1">
              <a:lnSpc>
                <a:spcPct val="90000"/>
              </a:lnSpc>
            </a:pPr>
            <a:r>
              <a:rPr lang="ru-RU" altLang="en-US" sz="2000" dirty="0"/>
              <a:t>Каковы характеристики жертв и </a:t>
            </a:r>
            <a:r>
              <a:rPr lang="ru-RU" altLang="en-US" sz="2000" dirty="0" smtClean="0"/>
              <a:t>преступников</a:t>
            </a:r>
            <a:r>
              <a:rPr lang="de-DE" altLang="en-US" sz="2000" dirty="0" smtClean="0"/>
              <a:t>?</a:t>
            </a:r>
          </a:p>
          <a:p>
            <a:pPr lvl="1"/>
            <a:r>
              <a:rPr lang="ru-RU" altLang="en-US" sz="2000" dirty="0"/>
              <a:t>Каковы риски стать жертвой</a:t>
            </a:r>
            <a:r>
              <a:rPr lang="de-DE" altLang="en-US" sz="2000" dirty="0" smtClean="0"/>
              <a:t>?</a:t>
            </a:r>
          </a:p>
          <a:p>
            <a:pPr lvl="1"/>
            <a:r>
              <a:rPr lang="ru-RU" altLang="en-US" sz="2000" dirty="0" smtClean="0"/>
              <a:t>Меняются ли с </a:t>
            </a:r>
            <a:r>
              <a:rPr lang="ru-RU" altLang="en-US" sz="2000" dirty="0"/>
              <a:t>течением времени </a:t>
            </a:r>
            <a:r>
              <a:rPr lang="ru-RU" altLang="en-US" sz="2000" dirty="0" smtClean="0"/>
              <a:t>представления </a:t>
            </a:r>
            <a:r>
              <a:rPr lang="ru-RU" altLang="en-US" sz="2000" dirty="0"/>
              <a:t>о риске и безопасности</a:t>
            </a:r>
            <a:r>
              <a:rPr lang="de-DE" altLang="en-US" sz="2000" dirty="0" smtClean="0"/>
              <a:t>?</a:t>
            </a:r>
          </a:p>
          <a:p>
            <a:pPr lvl="1"/>
            <a:r>
              <a:rPr lang="ru-RU" altLang="en-US" sz="2000" dirty="0" smtClean="0"/>
              <a:t>О каком количестве </a:t>
            </a:r>
            <a:r>
              <a:rPr lang="ru-RU" altLang="en-US" sz="2000" dirty="0"/>
              <a:t>преступлений сообщается властям, а если </a:t>
            </a:r>
            <a:r>
              <a:rPr lang="ru-RU" altLang="en-US" sz="2000" dirty="0" smtClean="0"/>
              <a:t>не сообщается, </a:t>
            </a:r>
            <a:r>
              <a:rPr lang="ru-RU" altLang="en-US" sz="2000" dirty="0"/>
              <a:t>то почему</a:t>
            </a:r>
            <a:r>
              <a:rPr lang="de-DE" altLang="en-US" sz="2000" dirty="0" smtClean="0"/>
              <a:t>?</a:t>
            </a:r>
          </a:p>
          <a:p>
            <a:pPr lvl="1"/>
            <a:r>
              <a:rPr lang="ru-RU" altLang="en-US" sz="2000" dirty="0" smtClean="0"/>
              <a:t>Действует </a:t>
            </a:r>
            <a:r>
              <a:rPr lang="ru-RU" altLang="en-US" sz="2000" dirty="0"/>
              <a:t>ли </a:t>
            </a:r>
            <a:r>
              <a:rPr lang="ru-RU" altLang="en-US" sz="2000" dirty="0" smtClean="0"/>
              <a:t>политика </a:t>
            </a:r>
            <a:r>
              <a:rPr lang="ru-RU" altLang="en-US" sz="2000" dirty="0"/>
              <a:t>предупреждения преступности</a:t>
            </a:r>
            <a:r>
              <a:rPr lang="de-DE" altLang="en-US" sz="2000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2061160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2852936"/>
            <a:ext cx="8215313" cy="1512168"/>
          </a:xfrm>
        </p:spPr>
        <p:txBody>
          <a:bodyPr/>
          <a:lstStyle/>
          <a:p>
            <a:pPr algn="ctr" eaLnBrk="1" hangingPunct="1"/>
            <a:r>
              <a:rPr lang="ru-RU" altLang="en-US" sz="3200" dirty="0" smtClean="0"/>
              <a:t>Часть </a:t>
            </a:r>
            <a:r>
              <a:rPr lang="en-GB" altLang="en-US" sz="3200" dirty="0" smtClean="0"/>
              <a:t>II: </a:t>
            </a:r>
            <a:r>
              <a:rPr lang="ru-RU" altLang="en-US" sz="3200" dirty="0" smtClean="0"/>
              <a:t>Данные </a:t>
            </a:r>
            <a:r>
              <a:rPr lang="ru-RU" altLang="en-US" sz="3200" dirty="0" err="1" smtClean="0"/>
              <a:t>виктимологического</a:t>
            </a:r>
            <a:r>
              <a:rPr lang="ru-RU" altLang="en-US" sz="3200" dirty="0" smtClean="0"/>
              <a:t> </a:t>
            </a:r>
            <a:r>
              <a:rPr lang="ru-RU" altLang="en-US" sz="3200" dirty="0" smtClean="0"/>
              <a:t>опроса </a:t>
            </a:r>
            <a:r>
              <a:rPr lang="ru-RU" altLang="en-US" sz="3200" dirty="0"/>
              <a:t>для мониторинга </a:t>
            </a:r>
            <a:r>
              <a:rPr lang="ru-RU" altLang="en-US" sz="3200" dirty="0" smtClean="0"/>
              <a:t>ЦУР</a:t>
            </a:r>
            <a:endParaRPr lang="en-GB" alt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66293662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-99392"/>
            <a:ext cx="9109672" cy="792088"/>
            <a:chOff x="0" y="-99392"/>
            <a:chExt cx="9109672" cy="792088"/>
          </a:xfrm>
        </p:grpSpPr>
        <p:sp>
          <p:nvSpPr>
            <p:cNvPr id="3" name="Rectángulo 2"/>
            <p:cNvSpPr/>
            <p:nvPr/>
          </p:nvSpPr>
          <p:spPr bwMode="auto">
            <a:xfrm>
              <a:off x="0" y="-99392"/>
              <a:ext cx="9036496" cy="792088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73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 Unicode MS" pitchFamily="34" charset="-128"/>
              </a:endParaRPr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21527"/>
              <a:ext cx="3744416" cy="671169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4008" y="70620"/>
              <a:ext cx="4465664" cy="593501"/>
            </a:xfrm>
            <a:prstGeom prst="rect">
              <a:avLst/>
            </a:prstGeom>
          </p:spPr>
        </p:pic>
      </p:grpSp>
      <p:sp>
        <p:nvSpPr>
          <p:cNvPr id="7" name="Titel 1"/>
          <p:cNvSpPr txBox="1">
            <a:spLocks/>
          </p:cNvSpPr>
          <p:nvPr/>
        </p:nvSpPr>
        <p:spPr>
          <a:xfrm>
            <a:off x="251520" y="854714"/>
            <a:ext cx="8381527" cy="46805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ru-RU" sz="2800" kern="0" dirty="0" smtClean="0"/>
              <a:t>Для </a:t>
            </a:r>
            <a:r>
              <a:rPr lang="ru-RU" sz="2800" kern="0" dirty="0"/>
              <a:t>каких </a:t>
            </a:r>
            <a:r>
              <a:rPr lang="ru-RU" sz="2800" kern="0" dirty="0" smtClean="0"/>
              <a:t>ЦУР </a:t>
            </a:r>
            <a:r>
              <a:rPr lang="ru-RU" sz="2800" kern="0" dirty="0"/>
              <a:t>наиболее важны данные </a:t>
            </a:r>
            <a:r>
              <a:rPr lang="ru-RU" sz="2800" kern="0" dirty="0" err="1" smtClean="0"/>
              <a:t>виктимологического</a:t>
            </a:r>
            <a:r>
              <a:rPr lang="ru-RU" sz="2800" kern="0" dirty="0" smtClean="0"/>
              <a:t> опроса?</a:t>
            </a:r>
            <a:endParaRPr lang="en-GB" sz="2800" kern="0" dirty="0"/>
          </a:p>
        </p:txBody>
      </p:sp>
      <p:grpSp>
        <p:nvGrpSpPr>
          <p:cNvPr id="8" name="Grupo 33">
            <a:extLst>
              <a:ext uri="{FF2B5EF4-FFF2-40B4-BE49-F238E27FC236}">
                <a16:creationId xmlns:a16="http://schemas.microsoft.com/office/drawing/2014/main" xmlns="" id="{85B49738-507E-4C11-B87C-5A807930CD81}"/>
              </a:ext>
            </a:extLst>
          </p:cNvPr>
          <p:cNvGrpSpPr/>
          <p:nvPr/>
        </p:nvGrpSpPr>
        <p:grpSpPr>
          <a:xfrm>
            <a:off x="980960" y="1772816"/>
            <a:ext cx="7074576" cy="4596607"/>
            <a:chOff x="1437194" y="322385"/>
            <a:chExt cx="8844950" cy="5458155"/>
          </a:xfrm>
        </p:grpSpPr>
        <p:pic>
          <p:nvPicPr>
            <p:cNvPr id="9" name="Imagen 27">
              <a:extLst>
                <a:ext uri="{FF2B5EF4-FFF2-40B4-BE49-F238E27FC236}">
                  <a16:creationId xmlns:a16="http://schemas.microsoft.com/office/drawing/2014/main" xmlns="" id="{124ABE0E-57BC-423B-B3F6-5352528ED6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81969" y="533399"/>
              <a:ext cx="1371600" cy="1400177"/>
            </a:xfrm>
            <a:prstGeom prst="rect">
              <a:avLst/>
            </a:prstGeom>
          </p:spPr>
        </p:pic>
        <p:grpSp>
          <p:nvGrpSpPr>
            <p:cNvPr id="10" name="Grupo 32">
              <a:extLst>
                <a:ext uri="{FF2B5EF4-FFF2-40B4-BE49-F238E27FC236}">
                  <a16:creationId xmlns:a16="http://schemas.microsoft.com/office/drawing/2014/main" xmlns="" id="{EF463473-2011-473E-B475-FFAEEE2EAE95}"/>
                </a:ext>
              </a:extLst>
            </p:cNvPr>
            <p:cNvGrpSpPr/>
            <p:nvPr/>
          </p:nvGrpSpPr>
          <p:grpSpPr>
            <a:xfrm>
              <a:off x="1437194" y="322385"/>
              <a:ext cx="8844950" cy="5458155"/>
              <a:chOff x="1238250" y="322385"/>
              <a:chExt cx="8844950" cy="5458155"/>
            </a:xfrm>
          </p:grpSpPr>
          <p:pic>
            <p:nvPicPr>
              <p:cNvPr id="11" name="Imagen 26">
                <a:extLst>
                  <a:ext uri="{FF2B5EF4-FFF2-40B4-BE49-F238E27FC236}">
                    <a16:creationId xmlns:a16="http://schemas.microsoft.com/office/drawing/2014/main" xmlns="" id="{B53A2359-8DFE-45DD-B514-BEA49C2412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97125" y="3495674"/>
                <a:ext cx="1381125" cy="1381125"/>
              </a:xfrm>
              <a:prstGeom prst="rect">
                <a:avLst/>
              </a:prstGeom>
            </p:spPr>
          </p:pic>
          <p:pic>
            <p:nvPicPr>
              <p:cNvPr id="12" name="Imagen 11">
                <a:extLst>
                  <a:ext uri="{FF2B5EF4-FFF2-40B4-BE49-F238E27FC236}">
                    <a16:creationId xmlns:a16="http://schemas.microsoft.com/office/drawing/2014/main" xmlns="" id="{AAF1B085-FB5A-488F-97F4-3542586094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38250" y="542925"/>
                <a:ext cx="1371600" cy="1390650"/>
              </a:xfrm>
              <a:prstGeom prst="rect">
                <a:avLst/>
              </a:prstGeom>
            </p:spPr>
          </p:pic>
          <p:pic>
            <p:nvPicPr>
              <p:cNvPr id="13" name="Imagen 13">
                <a:extLst>
                  <a:ext uri="{FF2B5EF4-FFF2-40B4-BE49-F238E27FC236}">
                    <a16:creationId xmlns:a16="http://schemas.microsoft.com/office/drawing/2014/main" xmlns="" id="{0FC2BFBC-EDCF-43CC-B650-FFBB6FD677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38250" y="2028825"/>
                <a:ext cx="1371600" cy="1371600"/>
              </a:xfrm>
              <a:prstGeom prst="rect">
                <a:avLst/>
              </a:prstGeom>
            </p:spPr>
          </p:pic>
          <p:pic>
            <p:nvPicPr>
              <p:cNvPr id="14" name="Imagen 14">
                <a:extLst>
                  <a:ext uri="{FF2B5EF4-FFF2-40B4-BE49-F238E27FC236}">
                    <a16:creationId xmlns:a16="http://schemas.microsoft.com/office/drawing/2014/main" xmlns="" id="{BEF20FC1-E4F6-4F1D-A9D3-F61CE02180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38250" y="3495675"/>
                <a:ext cx="1371600" cy="1381125"/>
              </a:xfrm>
              <a:prstGeom prst="rect">
                <a:avLst/>
              </a:prstGeom>
            </p:spPr>
          </p:pic>
          <p:pic>
            <p:nvPicPr>
              <p:cNvPr id="15" name="Imagen 15">
                <a:extLst>
                  <a:ext uri="{FF2B5EF4-FFF2-40B4-BE49-F238E27FC236}">
                    <a16:creationId xmlns:a16="http://schemas.microsoft.com/office/drawing/2014/main" xmlns="" id="{8E97B9C1-9704-4441-B927-00BD0A0220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729900" y="542925"/>
                <a:ext cx="1381125" cy="1390650"/>
              </a:xfrm>
              <a:prstGeom prst="rect">
                <a:avLst/>
              </a:prstGeom>
            </p:spPr>
          </p:pic>
          <p:pic>
            <p:nvPicPr>
              <p:cNvPr id="16" name="Imagen 16">
                <a:extLst>
                  <a:ext uri="{FF2B5EF4-FFF2-40B4-BE49-F238E27FC236}">
                    <a16:creationId xmlns:a16="http://schemas.microsoft.com/office/drawing/2014/main" xmlns="" id="{0F9E8E40-2F35-4770-A550-302C7D99DE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710850" y="2028825"/>
                <a:ext cx="1381125" cy="1381124"/>
              </a:xfrm>
              <a:prstGeom prst="rect">
                <a:avLst/>
              </a:prstGeom>
            </p:spPr>
          </p:pic>
          <p:pic>
            <p:nvPicPr>
              <p:cNvPr id="17" name="Imagen 17">
                <a:extLst>
                  <a:ext uri="{FF2B5EF4-FFF2-40B4-BE49-F238E27FC236}">
                    <a16:creationId xmlns:a16="http://schemas.microsoft.com/office/drawing/2014/main" xmlns="" id="{1E299B60-2D22-4CCA-888C-B1AF3E98D3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710850" y="3495674"/>
                <a:ext cx="1381125" cy="1381125"/>
              </a:xfrm>
              <a:prstGeom prst="rect">
                <a:avLst/>
              </a:prstGeom>
            </p:spPr>
          </p:pic>
          <p:pic>
            <p:nvPicPr>
              <p:cNvPr id="18" name="Imagen 18">
                <a:extLst>
                  <a:ext uri="{FF2B5EF4-FFF2-40B4-BE49-F238E27FC236}">
                    <a16:creationId xmlns:a16="http://schemas.microsoft.com/office/drawing/2014/main" xmlns="" id="{EA53332E-2532-437E-8A71-C2F6C9900D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206275" y="542925"/>
                <a:ext cx="1381125" cy="1390650"/>
              </a:xfrm>
              <a:prstGeom prst="rect">
                <a:avLst/>
              </a:prstGeom>
            </p:spPr>
          </p:pic>
          <p:pic>
            <p:nvPicPr>
              <p:cNvPr id="19" name="Imagen 19">
                <a:extLst>
                  <a:ext uri="{FF2B5EF4-FFF2-40B4-BE49-F238E27FC236}">
                    <a16:creationId xmlns:a16="http://schemas.microsoft.com/office/drawing/2014/main" xmlns="" id="{1F66033B-D262-4765-9AED-3F68A5697D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215800" y="2028825"/>
                <a:ext cx="1362075" cy="1371600"/>
              </a:xfrm>
              <a:prstGeom prst="rect">
                <a:avLst/>
              </a:prstGeom>
            </p:spPr>
          </p:pic>
          <p:pic>
            <p:nvPicPr>
              <p:cNvPr id="20" name="Imagen 20">
                <a:extLst>
                  <a:ext uri="{FF2B5EF4-FFF2-40B4-BE49-F238E27FC236}">
                    <a16:creationId xmlns:a16="http://schemas.microsoft.com/office/drawing/2014/main" xmlns="" id="{D57C5337-BD2B-4E93-98EB-73878B1459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215800" y="3495674"/>
                <a:ext cx="1381125" cy="1381124"/>
              </a:xfrm>
              <a:prstGeom prst="rect">
                <a:avLst/>
              </a:prstGeom>
            </p:spPr>
          </p:pic>
          <p:pic>
            <p:nvPicPr>
              <p:cNvPr id="21" name="Imagen 21">
                <a:extLst>
                  <a:ext uri="{FF2B5EF4-FFF2-40B4-BE49-F238E27FC236}">
                    <a16:creationId xmlns:a16="http://schemas.microsoft.com/office/drawing/2014/main" xmlns="" id="{FB71AD09-8266-41C0-BCA6-4E55BC7E12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692175" y="542925"/>
                <a:ext cx="1371600" cy="1390650"/>
              </a:xfrm>
              <a:prstGeom prst="rect">
                <a:avLst/>
              </a:prstGeom>
            </p:spPr>
          </p:pic>
          <p:pic>
            <p:nvPicPr>
              <p:cNvPr id="22" name="Imagen 22">
                <a:extLst>
                  <a:ext uri="{FF2B5EF4-FFF2-40B4-BE49-F238E27FC236}">
                    <a16:creationId xmlns:a16="http://schemas.microsoft.com/office/drawing/2014/main" xmlns="" id="{63C217AE-A26B-4204-83A3-C4978286AF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692175" y="2038350"/>
                <a:ext cx="1390650" cy="1352550"/>
              </a:xfrm>
              <a:prstGeom prst="rect">
                <a:avLst/>
              </a:prstGeom>
            </p:spPr>
          </p:pic>
          <p:pic>
            <p:nvPicPr>
              <p:cNvPr id="23" name="Imagen 24">
                <a:extLst>
                  <a:ext uri="{FF2B5EF4-FFF2-40B4-BE49-F238E27FC236}">
                    <a16:creationId xmlns:a16="http://schemas.microsoft.com/office/drawing/2014/main" xmlns="" id="{14964B0C-408A-449D-BD8C-3F3538564D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012982" y="322385"/>
                <a:ext cx="1710346" cy="1687390"/>
              </a:xfrm>
              <a:prstGeom prst="rect">
                <a:avLst/>
              </a:prstGeom>
            </p:spPr>
          </p:pic>
          <p:pic>
            <p:nvPicPr>
              <p:cNvPr id="25" name="Imagen 23">
                <a:extLst>
                  <a:ext uri="{FF2B5EF4-FFF2-40B4-BE49-F238E27FC236}">
                    <a16:creationId xmlns:a16="http://schemas.microsoft.com/office/drawing/2014/main" xmlns="" id="{E6F88B89-BC17-475D-A111-6F947FD397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917681" y="3386375"/>
                <a:ext cx="2361369" cy="2394165"/>
              </a:xfrm>
              <a:prstGeom prst="rect">
                <a:avLst/>
              </a:prstGeom>
            </p:spPr>
          </p:pic>
          <p:pic>
            <p:nvPicPr>
              <p:cNvPr id="26" name="Imagen 28">
                <a:extLst>
                  <a:ext uri="{FF2B5EF4-FFF2-40B4-BE49-F238E27FC236}">
                    <a16:creationId xmlns:a16="http://schemas.microsoft.com/office/drawing/2014/main" xmlns="" id="{769F17DD-D4D6-4A7D-A5EA-BFE8901532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702075" y="2009775"/>
                <a:ext cx="1381125" cy="1390650"/>
              </a:xfrm>
              <a:prstGeom prst="rect">
                <a:avLst/>
              </a:prstGeom>
            </p:spPr>
          </p:pic>
          <p:pic>
            <p:nvPicPr>
              <p:cNvPr id="27" name="Imagen 29">
                <a:extLst>
                  <a:ext uri="{FF2B5EF4-FFF2-40B4-BE49-F238E27FC236}">
                    <a16:creationId xmlns:a16="http://schemas.microsoft.com/office/drawing/2014/main" xmlns="" id="{5A3E4E90-CB61-497B-9DCE-48A0E42F96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683025" y="3495674"/>
                <a:ext cx="1400175" cy="1380314"/>
              </a:xfrm>
              <a:prstGeom prst="rect">
                <a:avLst/>
              </a:prstGeom>
            </p:spPr>
          </p:pic>
          <p:pic>
            <p:nvPicPr>
              <p:cNvPr id="24" name="Imagen 25">
                <a:extLst>
                  <a:ext uri="{FF2B5EF4-FFF2-40B4-BE49-F238E27FC236}">
                    <a16:creationId xmlns:a16="http://schemas.microsoft.com/office/drawing/2014/main" xmlns="" id="{ED42F729-4383-47FE-B021-BD2542EBF5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348425" y="2072480"/>
                <a:ext cx="1620497" cy="15761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50856029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6525" y="838200"/>
            <a:ext cx="9007475" cy="706438"/>
          </a:xfrm>
        </p:spPr>
        <p:txBody>
          <a:bodyPr/>
          <a:lstStyle/>
          <a:p>
            <a:pPr algn="ctr"/>
            <a:r>
              <a:rPr lang="ru-RU" altLang="en-US" dirty="0"/>
              <a:t>Индикаторы </a:t>
            </a:r>
            <a:r>
              <a:rPr lang="ru-RU" altLang="en-US" dirty="0" smtClean="0"/>
              <a:t>ЦУР </a:t>
            </a:r>
            <a:r>
              <a:rPr lang="ru-RU" altLang="en-US" dirty="0"/>
              <a:t>и CTS 2017</a:t>
            </a:r>
            <a:endParaRPr lang="en-GB" altLang="en-US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484784"/>
            <a:ext cx="8856983" cy="5256584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ru-RU" altLang="en-US" sz="2200" dirty="0"/>
              <a:t>Показатели </a:t>
            </a:r>
            <a:r>
              <a:rPr lang="ru-RU" altLang="en-US" sz="2200" dirty="0" smtClean="0"/>
              <a:t>ЦУР </a:t>
            </a:r>
            <a:r>
              <a:rPr lang="ru-RU" altLang="en-US" sz="2200" dirty="0"/>
              <a:t>в области преступности и уголовного правосудия, </a:t>
            </a:r>
            <a:r>
              <a:rPr lang="ru-RU" altLang="en-US" sz="2200" dirty="0" smtClean="0"/>
              <a:t>охватываемых </a:t>
            </a:r>
            <a:r>
              <a:rPr lang="ru-RU" altLang="en-US" sz="2200" dirty="0"/>
              <a:t>UN-CTS </a:t>
            </a:r>
            <a:r>
              <a:rPr lang="en-GB" altLang="en-US" sz="2400" dirty="0" smtClean="0"/>
              <a:t>:</a:t>
            </a:r>
            <a:r>
              <a:rPr lang="ru-RU" altLang="en-US" sz="2400" dirty="0" smtClean="0"/>
              <a:t> </a:t>
            </a:r>
            <a:endParaRPr lang="en-GB" altLang="en-US" sz="2400" dirty="0" smtClean="0"/>
          </a:p>
          <a:p>
            <a:pPr marL="457200" lvl="1" indent="0">
              <a:spcBef>
                <a:spcPct val="0"/>
              </a:spcBef>
              <a:buNone/>
            </a:pPr>
            <a:endParaRPr lang="ru-RU" altLang="en-US" sz="1700" u="sng" dirty="0" smtClean="0"/>
          </a:p>
          <a:p>
            <a:pPr marL="457200" lvl="1" indent="0">
              <a:spcBef>
                <a:spcPct val="0"/>
              </a:spcBef>
              <a:buNone/>
            </a:pPr>
            <a:r>
              <a:rPr lang="ru-RU" altLang="en-US" sz="1600" u="sng" dirty="0" smtClean="0"/>
              <a:t>Административные источники</a:t>
            </a:r>
          </a:p>
          <a:p>
            <a:pPr marL="457200" lvl="1" indent="0">
              <a:spcBef>
                <a:spcPct val="0"/>
              </a:spcBef>
              <a:buNone/>
            </a:pPr>
            <a:r>
              <a:rPr lang="en-GB" altLang="en-US" sz="1600" dirty="0" smtClean="0"/>
              <a:t>16.1.1: </a:t>
            </a:r>
            <a:r>
              <a:rPr lang="ru-RU" altLang="en-US" sz="1600" dirty="0"/>
              <a:t>Жертвы преднамеренного убийства по полу и </a:t>
            </a:r>
            <a:r>
              <a:rPr lang="ru-RU" altLang="en-US" sz="1600" dirty="0" smtClean="0"/>
              <a:t>возрасту</a:t>
            </a:r>
          </a:p>
          <a:p>
            <a:pPr marL="457200" lvl="1" indent="0">
              <a:spcBef>
                <a:spcPct val="0"/>
              </a:spcBef>
              <a:buNone/>
            </a:pPr>
            <a:r>
              <a:rPr lang="en-GB" altLang="en-US" sz="1600" dirty="0" smtClean="0"/>
              <a:t>16.3.2</a:t>
            </a:r>
            <a:r>
              <a:rPr lang="en-GB" altLang="en-US" sz="1600" dirty="0"/>
              <a:t>: </a:t>
            </a:r>
            <a:r>
              <a:rPr lang="ru-RU" altLang="en-US" sz="1600" dirty="0" smtClean="0"/>
              <a:t>Не приговоренные задержанные, </a:t>
            </a:r>
            <a:r>
              <a:rPr lang="ru-RU" altLang="en-US" sz="1600" dirty="0"/>
              <a:t>как </a:t>
            </a:r>
            <a:r>
              <a:rPr lang="ru-RU" altLang="en-US" sz="1600" dirty="0" smtClean="0"/>
              <a:t>часть общего </a:t>
            </a:r>
            <a:r>
              <a:rPr lang="ru-RU" altLang="en-US" sz="1600" dirty="0"/>
              <a:t>числа заключенных</a:t>
            </a:r>
            <a:endParaRPr lang="en-GB" altLang="en-US" sz="1600" u="sng" dirty="0" smtClean="0"/>
          </a:p>
          <a:p>
            <a:pPr marL="457200" lvl="1" indent="0">
              <a:spcBef>
                <a:spcPct val="0"/>
              </a:spcBef>
              <a:buNone/>
            </a:pPr>
            <a:r>
              <a:rPr lang="ru-RU" altLang="en-US" sz="1600" u="sng" dirty="0"/>
              <a:t>Источники </a:t>
            </a:r>
            <a:r>
              <a:rPr lang="ru-RU" altLang="en-US" sz="1600" u="sng" dirty="0" err="1" smtClean="0"/>
              <a:t>виктимилогического</a:t>
            </a:r>
            <a:r>
              <a:rPr lang="ru-RU" altLang="en-US" sz="1600" u="sng" dirty="0" smtClean="0"/>
              <a:t> </a:t>
            </a:r>
            <a:r>
              <a:rPr lang="ru-RU" altLang="en-US" sz="1600" u="sng" dirty="0" smtClean="0"/>
              <a:t>опроса</a:t>
            </a:r>
          </a:p>
          <a:p>
            <a:pPr marL="457200" lvl="1" indent="0">
              <a:spcBef>
                <a:spcPct val="0"/>
              </a:spcBef>
              <a:buNone/>
            </a:pPr>
            <a:r>
              <a:rPr lang="en-GB" altLang="en-US" sz="1600" dirty="0" smtClean="0"/>
              <a:t>16.1.3: </a:t>
            </a:r>
            <a:r>
              <a:rPr lang="ru-RU" altLang="en-US" sz="1600" dirty="0"/>
              <a:t>Доля населения, подвергшегося физическому, психологическому или сексуальному </a:t>
            </a:r>
            <a:r>
              <a:rPr lang="ru-RU" altLang="en-US" sz="1600" dirty="0" smtClean="0"/>
              <a:t>насилию</a:t>
            </a:r>
          </a:p>
          <a:p>
            <a:pPr marL="457200" lvl="1" indent="0">
              <a:spcBef>
                <a:spcPct val="0"/>
              </a:spcBef>
              <a:buNone/>
            </a:pPr>
            <a:r>
              <a:rPr lang="en-GB" altLang="en-US" sz="1600" dirty="0" smtClean="0"/>
              <a:t>16.1.4: </a:t>
            </a:r>
            <a:r>
              <a:rPr lang="ru-RU" altLang="en-US" sz="1600" dirty="0"/>
              <a:t>Доля населения, которое чувствует себя в </a:t>
            </a:r>
            <a:r>
              <a:rPr lang="ru-RU" altLang="en-US" sz="1600" dirty="0" smtClean="0"/>
              <a:t>безопасности, когда они идут одни</a:t>
            </a:r>
          </a:p>
          <a:p>
            <a:pPr marL="457200" lvl="1" indent="0">
              <a:spcBef>
                <a:spcPct val="0"/>
              </a:spcBef>
              <a:buNone/>
            </a:pPr>
            <a:r>
              <a:rPr lang="en-GB" altLang="en-US" sz="1600" dirty="0" smtClean="0"/>
              <a:t>16.3.1: </a:t>
            </a:r>
            <a:r>
              <a:rPr lang="ru-RU" altLang="en-US" sz="1600" dirty="0"/>
              <a:t>Доля жертв насилия, </a:t>
            </a:r>
            <a:r>
              <a:rPr lang="ru-RU" altLang="en-US" sz="1600" dirty="0" smtClean="0"/>
              <a:t>сообщивших властям о том, что они стали жертвами</a:t>
            </a:r>
          </a:p>
          <a:p>
            <a:pPr marL="457200" lvl="1" indent="0">
              <a:spcBef>
                <a:spcPct val="0"/>
              </a:spcBef>
              <a:buNone/>
            </a:pPr>
            <a:r>
              <a:rPr lang="en-GB" altLang="en-US" sz="1600" dirty="0" smtClean="0"/>
              <a:t>16.5.1: </a:t>
            </a:r>
            <a:r>
              <a:rPr lang="ru-RU" altLang="en-US" sz="1600" dirty="0" smtClean="0"/>
              <a:t>Доля </a:t>
            </a:r>
            <a:r>
              <a:rPr lang="ru-RU" altLang="en-US" sz="1600" dirty="0"/>
              <a:t>лиц, которые имели хотя бы один контакт с государственным должностным лицом и которых просили </a:t>
            </a:r>
            <a:r>
              <a:rPr lang="ru-RU" altLang="en-US" sz="1600" dirty="0" smtClean="0"/>
              <a:t>заплатить взятку, </a:t>
            </a:r>
            <a:r>
              <a:rPr lang="ru-RU" altLang="en-US" sz="1600" dirty="0"/>
              <a:t>или которые заплатили взятку государственному должностному лицу</a:t>
            </a:r>
            <a:endParaRPr lang="en-GB" altLang="en-US" sz="1600" dirty="0" smtClean="0"/>
          </a:p>
          <a:p>
            <a:pPr marL="457200" lvl="1" indent="0">
              <a:spcBef>
                <a:spcPct val="0"/>
              </a:spcBef>
              <a:buNone/>
            </a:pPr>
            <a:r>
              <a:rPr lang="en-GB" altLang="en-US" sz="1600" dirty="0" smtClean="0"/>
              <a:t>11.7.2: </a:t>
            </a:r>
            <a:r>
              <a:rPr lang="ru-RU" altLang="en-US" sz="1600" dirty="0"/>
              <a:t>Доля лиц, пострадавших от физических или сексуальных </a:t>
            </a:r>
            <a:r>
              <a:rPr lang="ru-RU" altLang="en-US" sz="1600" dirty="0" smtClean="0"/>
              <a:t>домогательств</a:t>
            </a:r>
          </a:p>
          <a:p>
            <a:pPr marL="457200" lvl="1" indent="0">
              <a:spcBef>
                <a:spcPct val="0"/>
              </a:spcBef>
              <a:buNone/>
            </a:pPr>
            <a:endParaRPr lang="ru-RU" altLang="en-US" sz="1600" dirty="0"/>
          </a:p>
          <a:p>
            <a:pPr marL="457200" lvl="1" indent="0">
              <a:spcBef>
                <a:spcPct val="0"/>
              </a:spcBef>
              <a:buNone/>
            </a:pPr>
            <a:endParaRPr lang="ru-RU" altLang="en-US" sz="1600" dirty="0" smtClean="0"/>
          </a:p>
          <a:p>
            <a:pPr marL="457200" lvl="1" indent="0">
              <a:spcBef>
                <a:spcPct val="0"/>
              </a:spcBef>
              <a:buNone/>
            </a:pPr>
            <a:r>
              <a:rPr lang="ru-RU" altLang="en-US" sz="1600" dirty="0"/>
              <a:t>Показатели </a:t>
            </a:r>
            <a:r>
              <a:rPr lang="ru-RU" altLang="en-US" sz="1600" dirty="0" smtClean="0"/>
              <a:t>ЦУР, </a:t>
            </a:r>
            <a:r>
              <a:rPr lang="ru-RU" altLang="en-US" sz="1600" dirty="0"/>
              <a:t>которые не охвачены, включают индикаторы уровня III, где не было установлено никакой методологии: незаконные финансовые потоки, изъятия стрелкового оружия и легких </a:t>
            </a:r>
            <a:r>
              <a:rPr lang="ru-RU" altLang="en-US" sz="1600" dirty="0" smtClean="0"/>
              <a:t>вооружений...</a:t>
            </a:r>
            <a:endParaRPr lang="en-GB" altLang="en-US" sz="1600" i="1" dirty="0" smtClean="0"/>
          </a:p>
        </p:txBody>
      </p:sp>
    </p:spTree>
    <p:extLst>
      <p:ext uri="{BB962C8B-B14F-4D97-AF65-F5344CB8AC3E}">
        <p14:creationId xmlns:p14="http://schemas.microsoft.com/office/powerpoint/2010/main" val="209644240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-99392"/>
            <a:ext cx="9109672" cy="792088"/>
            <a:chOff x="0" y="-99392"/>
            <a:chExt cx="9109672" cy="792088"/>
          </a:xfrm>
        </p:grpSpPr>
        <p:sp>
          <p:nvSpPr>
            <p:cNvPr id="3" name="Rectángulo 2"/>
            <p:cNvSpPr/>
            <p:nvPr/>
          </p:nvSpPr>
          <p:spPr bwMode="auto">
            <a:xfrm>
              <a:off x="0" y="-99392"/>
              <a:ext cx="9036496" cy="792088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73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 Unicode MS" pitchFamily="34" charset="-128"/>
              </a:endParaRPr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21527"/>
              <a:ext cx="3744416" cy="671169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4008" y="70620"/>
              <a:ext cx="4465664" cy="593501"/>
            </a:xfrm>
            <a:prstGeom prst="rect">
              <a:avLst/>
            </a:prstGeom>
          </p:spPr>
        </p:pic>
      </p:grpSp>
      <p:sp>
        <p:nvSpPr>
          <p:cNvPr id="6" name="Inhaltsplatzhalter 2"/>
          <p:cNvSpPr txBox="1">
            <a:spLocks/>
          </p:cNvSpPr>
          <p:nvPr/>
        </p:nvSpPr>
        <p:spPr bwMode="auto">
          <a:xfrm>
            <a:off x="403448" y="1556792"/>
            <a:ext cx="822960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FF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FF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9pPr>
          </a:lstStyle>
          <a:p>
            <a:r>
              <a:rPr lang="ru-RU" sz="2000" kern="0" dirty="0"/>
              <a:t>Цель 16. Содействовать мирным и инклюзивным обществам в интересах устойчивого развития, обеспечивать доступ к правосудию для всех и создавать эффективные, подотчетные и инклюзивные учреждения на всех уровнях</a:t>
            </a:r>
            <a:endParaRPr lang="en-GB" sz="2000" kern="0" dirty="0"/>
          </a:p>
          <a:p>
            <a:r>
              <a:rPr lang="ru-RU" sz="2000" dirty="0" smtClean="0"/>
              <a:t>Цель </a:t>
            </a:r>
            <a:r>
              <a:rPr lang="ru-RU" sz="2000" dirty="0"/>
              <a:t>16.1 Значительно уменьшить все формы насилия и связанные с этим показатели смертности во всем мире</a:t>
            </a:r>
            <a:endParaRPr lang="en-GB" sz="2000" dirty="0" smtClean="0"/>
          </a:p>
          <a:p>
            <a:endParaRPr lang="en-GB" sz="2000" kern="0" dirty="0" smtClean="0"/>
          </a:p>
          <a:p>
            <a:r>
              <a:rPr lang="ru-RU" sz="1600" kern="0" dirty="0"/>
              <a:t>Показатель 16.1.3 Доля населения, подвергшегося физическому, психологическому или сексуальному насилию в предыдущие 12 </a:t>
            </a:r>
            <a:r>
              <a:rPr lang="ru-RU" sz="1600" kern="0" dirty="0" smtClean="0"/>
              <a:t>месяцев</a:t>
            </a:r>
          </a:p>
          <a:p>
            <a:endParaRPr lang="en-GB" sz="1600" kern="0" dirty="0"/>
          </a:p>
          <a:p>
            <a:r>
              <a:rPr lang="ru-RU" sz="1600" kern="0" dirty="0"/>
              <a:t>Показатель 16.1.4. Доля населения, которое чувствует себя в безопасности, </a:t>
            </a:r>
            <a:r>
              <a:rPr lang="ru-RU" sz="1600" kern="0" dirty="0" smtClean="0"/>
              <a:t>когда они идут </a:t>
            </a:r>
            <a:r>
              <a:rPr lang="ru-RU" sz="1600" kern="0" dirty="0"/>
              <a:t>одни </a:t>
            </a:r>
            <a:r>
              <a:rPr lang="ru-RU" sz="1600" kern="0" dirty="0" smtClean="0"/>
              <a:t>в районе, </a:t>
            </a:r>
            <a:r>
              <a:rPr lang="ru-RU" sz="1600" kern="0" dirty="0"/>
              <a:t>в котором они живут</a:t>
            </a:r>
            <a:endParaRPr lang="en-GB" sz="1600" kern="0" dirty="0"/>
          </a:p>
          <a:p>
            <a:pPr marL="457200" lvl="1" indent="0">
              <a:buNone/>
            </a:pPr>
            <a:endParaRPr lang="en-GB" sz="1600" kern="0" dirty="0" smtClean="0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539552" y="854714"/>
            <a:ext cx="8093495" cy="46805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ru-RU" sz="2800" kern="0" dirty="0"/>
              <a:t>Какие показатели - как их измерить</a:t>
            </a:r>
            <a:r>
              <a:rPr lang="en-GB" sz="2800" kern="0" dirty="0" smtClean="0"/>
              <a:t>?</a:t>
            </a:r>
            <a:endParaRPr lang="en-GB" sz="2800" kern="0" dirty="0"/>
          </a:p>
        </p:txBody>
      </p:sp>
    </p:spTree>
    <p:extLst>
      <p:ext uri="{BB962C8B-B14F-4D97-AF65-F5344CB8AC3E}">
        <p14:creationId xmlns:p14="http://schemas.microsoft.com/office/powerpoint/2010/main" val="93796321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-99392"/>
            <a:ext cx="9109672" cy="792088"/>
            <a:chOff x="0" y="-99392"/>
            <a:chExt cx="9109672" cy="792088"/>
          </a:xfrm>
        </p:grpSpPr>
        <p:sp>
          <p:nvSpPr>
            <p:cNvPr id="3" name="Rectángulo 2"/>
            <p:cNvSpPr/>
            <p:nvPr/>
          </p:nvSpPr>
          <p:spPr bwMode="auto">
            <a:xfrm>
              <a:off x="0" y="-99392"/>
              <a:ext cx="9036496" cy="792088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73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 Unicode MS" pitchFamily="34" charset="-128"/>
              </a:endParaRPr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21527"/>
              <a:ext cx="3744416" cy="671169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4008" y="70620"/>
              <a:ext cx="4465664" cy="593501"/>
            </a:xfrm>
            <a:prstGeom prst="rect">
              <a:avLst/>
            </a:prstGeom>
          </p:spPr>
        </p:pic>
      </p:grpSp>
      <p:sp>
        <p:nvSpPr>
          <p:cNvPr id="6" name="Inhaltsplatzhalter 2"/>
          <p:cNvSpPr txBox="1">
            <a:spLocks/>
          </p:cNvSpPr>
          <p:nvPr/>
        </p:nvSpPr>
        <p:spPr bwMode="auto">
          <a:xfrm>
            <a:off x="403448" y="1556792"/>
            <a:ext cx="822960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FF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FF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9pPr>
          </a:lstStyle>
          <a:p>
            <a:r>
              <a:rPr lang="ru-RU" sz="2000" dirty="0"/>
              <a:t>Показатель 16.1.3 Доля населения, подвергшегося физическому, психологическому или сексуальному насилию в предыдущие 12 </a:t>
            </a:r>
            <a:r>
              <a:rPr lang="ru-RU" sz="2000" dirty="0" smtClean="0"/>
              <a:t>месяцев</a:t>
            </a:r>
          </a:p>
          <a:p>
            <a:r>
              <a:rPr lang="ru-RU" sz="2000" kern="0" dirty="0"/>
              <a:t>Источник: </a:t>
            </a:r>
            <a:r>
              <a:rPr lang="ru-RU" sz="2000" kern="0" dirty="0" err="1" smtClean="0"/>
              <a:t>виктимологические</a:t>
            </a:r>
            <a:r>
              <a:rPr lang="ru-RU" sz="2000" kern="0" dirty="0" smtClean="0"/>
              <a:t> </a:t>
            </a:r>
            <a:r>
              <a:rPr lang="ru-RU" sz="2000" kern="0" dirty="0" smtClean="0"/>
              <a:t>опросы </a:t>
            </a:r>
            <a:r>
              <a:rPr lang="ru-RU" sz="2000" kern="0" dirty="0"/>
              <a:t>- показатель распространенности различных форм насильственных </a:t>
            </a:r>
            <a:r>
              <a:rPr lang="ru-RU" sz="2000" kern="0" dirty="0" smtClean="0"/>
              <a:t>преступлений</a:t>
            </a:r>
            <a:r>
              <a:rPr lang="en-GB" sz="2000" kern="0" dirty="0" smtClean="0"/>
              <a:t>:</a:t>
            </a:r>
          </a:p>
          <a:p>
            <a:endParaRPr lang="en-GB" sz="2000" kern="0" dirty="0"/>
          </a:p>
          <a:p>
            <a:pPr lvl="1"/>
            <a:r>
              <a:rPr lang="ru-RU" sz="1100" kern="0" dirty="0"/>
              <a:t>Уровень распространенности </a:t>
            </a:r>
            <a:r>
              <a:rPr lang="ru-RU" sz="1100" kern="0" dirty="0" smtClean="0"/>
              <a:t>грабежей</a:t>
            </a:r>
          </a:p>
          <a:p>
            <a:pPr lvl="1"/>
            <a:r>
              <a:rPr lang="ru-RU" sz="1100" kern="0" dirty="0"/>
              <a:t>Уровень распространенности </a:t>
            </a:r>
            <a:r>
              <a:rPr lang="ru-RU" sz="1100" kern="0" dirty="0" smtClean="0"/>
              <a:t>физических нападений </a:t>
            </a:r>
            <a:r>
              <a:rPr lang="ru-RU" sz="1600" kern="0" dirty="0" smtClean="0"/>
              <a:t>                     </a:t>
            </a:r>
            <a:r>
              <a:rPr lang="ru-RU" sz="1100" kern="0" dirty="0" smtClean="0"/>
              <a:t>Уровень </a:t>
            </a:r>
            <a:r>
              <a:rPr lang="ru-RU" sz="1100" kern="0" dirty="0"/>
              <a:t>распространенности физического насилия</a:t>
            </a:r>
            <a:endParaRPr lang="en-GB" sz="1100" kern="0" dirty="0" smtClean="0"/>
          </a:p>
          <a:p>
            <a:pPr lvl="1"/>
            <a:endParaRPr lang="ru-RU" sz="1600" kern="0" dirty="0" smtClean="0"/>
          </a:p>
          <a:p>
            <a:pPr lvl="1"/>
            <a:endParaRPr lang="en-GB" sz="1600" kern="0" dirty="0"/>
          </a:p>
          <a:p>
            <a:pPr lvl="1"/>
            <a:r>
              <a:rPr lang="ru-RU" sz="1200" kern="0" dirty="0" smtClean="0"/>
              <a:t>Уровень распространенности сексуального насилия </a:t>
            </a:r>
            <a:r>
              <a:rPr lang="en-GB" sz="1600" kern="0" dirty="0" smtClean="0"/>
              <a:t>	 </a:t>
            </a:r>
            <a:r>
              <a:rPr lang="ru-RU" sz="1100" kern="0" dirty="0"/>
              <a:t>Уровень распространенности сексуального </a:t>
            </a:r>
            <a:r>
              <a:rPr lang="ru-RU" sz="1100" kern="0" dirty="0" smtClean="0"/>
              <a:t>насилия</a:t>
            </a:r>
          </a:p>
          <a:p>
            <a:pPr lvl="1"/>
            <a:r>
              <a:rPr lang="ru-RU" sz="1100" kern="0" dirty="0"/>
              <a:t>Уровень распространенности </a:t>
            </a:r>
            <a:r>
              <a:rPr lang="ru-RU" sz="1100" kern="0" dirty="0" smtClean="0"/>
              <a:t>изнасилований</a:t>
            </a:r>
            <a:r>
              <a:rPr lang="en-GB" sz="1600" kern="0" dirty="0" smtClean="0"/>
              <a:t>	</a:t>
            </a:r>
          </a:p>
          <a:p>
            <a:pPr lvl="1"/>
            <a:endParaRPr lang="en-GB" sz="1600" kern="0" dirty="0"/>
          </a:p>
          <a:p>
            <a:pPr lvl="1"/>
            <a:endParaRPr lang="en-GB" sz="1600" kern="0" dirty="0"/>
          </a:p>
          <a:p>
            <a:pPr lvl="1"/>
            <a:r>
              <a:rPr lang="ru-RU" sz="1100" kern="0" dirty="0"/>
              <a:t>Уровень распространенности угроз?</a:t>
            </a:r>
            <a:r>
              <a:rPr lang="en-GB" sz="1100" kern="0" dirty="0"/>
              <a:t>	</a:t>
            </a:r>
            <a:r>
              <a:rPr lang="en-GB" sz="1100" kern="0" dirty="0" smtClean="0"/>
              <a:t>	</a:t>
            </a:r>
            <a:r>
              <a:rPr lang="en-GB" sz="1100" kern="0" dirty="0"/>
              <a:t> </a:t>
            </a:r>
            <a:r>
              <a:rPr lang="ru-RU" sz="1100" kern="0" dirty="0" smtClean="0"/>
              <a:t>                             Уровень </a:t>
            </a:r>
            <a:r>
              <a:rPr lang="ru-RU" sz="1100" kern="0" dirty="0"/>
              <a:t>распространенности психологического насилия</a:t>
            </a:r>
            <a:r>
              <a:rPr lang="en-GB" sz="1100" kern="0" dirty="0" smtClean="0"/>
              <a:t>?</a:t>
            </a:r>
            <a:endParaRPr lang="en-GB" sz="1100" kern="0" dirty="0"/>
          </a:p>
          <a:p>
            <a:pPr lvl="1"/>
            <a:r>
              <a:rPr lang="ru-RU" sz="1100" kern="0" dirty="0" smtClean="0"/>
              <a:t>Уровень распространенности</a:t>
            </a:r>
            <a:r>
              <a:rPr lang="en-GB" sz="1100" kern="0" dirty="0" smtClean="0"/>
              <a:t>..?</a:t>
            </a:r>
            <a:r>
              <a:rPr lang="en-GB" sz="1600" kern="0" dirty="0"/>
              <a:t>		</a:t>
            </a:r>
          </a:p>
          <a:p>
            <a:pPr lvl="1"/>
            <a:endParaRPr lang="en-GB" sz="1600" kern="0" dirty="0"/>
          </a:p>
        </p:txBody>
      </p:sp>
      <p:sp>
        <p:nvSpPr>
          <p:cNvPr id="8" name="Right Brace 7"/>
          <p:cNvSpPr/>
          <p:nvPr/>
        </p:nvSpPr>
        <p:spPr bwMode="auto">
          <a:xfrm>
            <a:off x="3801454" y="3269091"/>
            <a:ext cx="792088" cy="576064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effectLst/>
              <a:latin typeface="Arial Unicode MS" pitchFamily="34" charset="-128"/>
            </a:endParaRPr>
          </a:p>
        </p:txBody>
      </p:sp>
      <p:sp>
        <p:nvSpPr>
          <p:cNvPr id="9" name="Right Brace 8"/>
          <p:cNvSpPr/>
          <p:nvPr/>
        </p:nvSpPr>
        <p:spPr bwMode="auto">
          <a:xfrm>
            <a:off x="3851920" y="4383698"/>
            <a:ext cx="792088" cy="576064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effectLst/>
              <a:latin typeface="Arial Unicode MS" pitchFamily="34" charset="-128"/>
            </a:endParaRPr>
          </a:p>
        </p:txBody>
      </p:sp>
      <p:sp>
        <p:nvSpPr>
          <p:cNvPr id="10" name="Right Brace 9"/>
          <p:cNvSpPr/>
          <p:nvPr/>
        </p:nvSpPr>
        <p:spPr bwMode="auto">
          <a:xfrm>
            <a:off x="3768290" y="5471987"/>
            <a:ext cx="792088" cy="576064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effectLst/>
              <a:latin typeface="Arial Unicode MS" pitchFamily="34" charset="-128"/>
            </a:endParaRPr>
          </a:p>
        </p:txBody>
      </p:sp>
      <p:sp>
        <p:nvSpPr>
          <p:cNvPr id="12" name="Titel 1"/>
          <p:cNvSpPr txBox="1">
            <a:spLocks/>
          </p:cNvSpPr>
          <p:nvPr/>
        </p:nvSpPr>
        <p:spPr>
          <a:xfrm>
            <a:off x="539552" y="854714"/>
            <a:ext cx="8093495" cy="46805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ru-RU" sz="2800" kern="0" dirty="0"/>
              <a:t>Какие показатели - как их измерить</a:t>
            </a:r>
            <a:r>
              <a:rPr lang="en-GB" sz="2800" kern="0" dirty="0" smtClean="0"/>
              <a:t>?</a:t>
            </a:r>
            <a:endParaRPr lang="en-GB" sz="2800" kern="0" dirty="0"/>
          </a:p>
        </p:txBody>
      </p:sp>
    </p:spTree>
    <p:extLst>
      <p:ext uri="{BB962C8B-B14F-4D97-AF65-F5344CB8AC3E}">
        <p14:creationId xmlns:p14="http://schemas.microsoft.com/office/powerpoint/2010/main" val="229942796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-99392"/>
            <a:ext cx="9109672" cy="792088"/>
            <a:chOff x="0" y="-99392"/>
            <a:chExt cx="9109672" cy="792088"/>
          </a:xfrm>
        </p:grpSpPr>
        <p:sp>
          <p:nvSpPr>
            <p:cNvPr id="3" name="Rectángulo 2"/>
            <p:cNvSpPr/>
            <p:nvPr/>
          </p:nvSpPr>
          <p:spPr bwMode="auto">
            <a:xfrm>
              <a:off x="0" y="-99392"/>
              <a:ext cx="9036496" cy="792088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73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 Unicode MS" pitchFamily="34" charset="-128"/>
              </a:endParaRPr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21527"/>
              <a:ext cx="3744416" cy="671169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4008" y="70620"/>
              <a:ext cx="4465664" cy="593501"/>
            </a:xfrm>
            <a:prstGeom prst="rect">
              <a:avLst/>
            </a:prstGeom>
          </p:spPr>
        </p:pic>
      </p:grpSp>
      <p:sp>
        <p:nvSpPr>
          <p:cNvPr id="6" name="Inhaltsplatzhalter 2"/>
          <p:cNvSpPr txBox="1">
            <a:spLocks/>
          </p:cNvSpPr>
          <p:nvPr/>
        </p:nvSpPr>
        <p:spPr bwMode="auto">
          <a:xfrm>
            <a:off x="403448" y="1556792"/>
            <a:ext cx="8229600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FF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FF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9pPr>
          </a:lstStyle>
          <a:p>
            <a:r>
              <a:rPr lang="ru-RU" sz="2000" kern="0" dirty="0"/>
              <a:t>Показатель 16.1.4. Доля населения, которое чувствует себя в безопасности, </a:t>
            </a:r>
            <a:r>
              <a:rPr lang="ru-RU" sz="2000" kern="0" dirty="0" smtClean="0"/>
              <a:t>когда они </a:t>
            </a:r>
            <a:r>
              <a:rPr lang="ru-RU" sz="2000" kern="0" dirty="0"/>
              <a:t>одни </a:t>
            </a:r>
            <a:r>
              <a:rPr lang="ru-RU" sz="2000" kern="0" dirty="0" smtClean="0"/>
              <a:t>идут в районе, </a:t>
            </a:r>
            <a:r>
              <a:rPr lang="ru-RU" sz="2000" kern="0" dirty="0"/>
              <a:t>в котором они </a:t>
            </a:r>
            <a:r>
              <a:rPr lang="ru-RU" sz="2000" kern="0" dirty="0" smtClean="0"/>
              <a:t>живут</a:t>
            </a:r>
          </a:p>
          <a:p>
            <a:endParaRPr lang="en-GB" sz="2000" kern="0" dirty="0"/>
          </a:p>
          <a:p>
            <a:r>
              <a:rPr lang="ru-RU" sz="2000" kern="0" dirty="0"/>
              <a:t>Источник: </a:t>
            </a:r>
            <a:r>
              <a:rPr lang="ru-RU" sz="2000" kern="0" dirty="0" smtClean="0"/>
              <a:t> </a:t>
            </a:r>
            <a:r>
              <a:rPr lang="ru-RU" sz="2000" kern="0" dirty="0" err="1" smtClean="0"/>
              <a:t>виктимологические</a:t>
            </a:r>
            <a:r>
              <a:rPr lang="ru-RU" sz="2000" kern="0" dirty="0" smtClean="0"/>
              <a:t> опросы </a:t>
            </a:r>
            <a:r>
              <a:rPr lang="ru-RU" sz="2000" kern="0" dirty="0"/>
              <a:t>- восприятие </a:t>
            </a:r>
            <a:r>
              <a:rPr lang="ru-RU" sz="2000" kern="0" dirty="0" smtClean="0"/>
              <a:t>безопасности</a:t>
            </a:r>
          </a:p>
          <a:p>
            <a:endParaRPr lang="en-GB" sz="2000" kern="0" dirty="0" smtClean="0"/>
          </a:p>
          <a:p>
            <a:pPr lvl="1"/>
            <a:r>
              <a:rPr lang="ru-RU" sz="1600" kern="0" dirty="0"/>
              <a:t>Рекомендуемый вопрос: насколько безопасно вы чувствуете </a:t>
            </a:r>
            <a:r>
              <a:rPr lang="ru-RU" sz="1600" kern="0" dirty="0" smtClean="0"/>
              <a:t>себя, когда идете одни </a:t>
            </a:r>
            <a:r>
              <a:rPr lang="ru-RU" sz="1600" kern="0" dirty="0"/>
              <a:t>в своем районе после наступления темноты?</a:t>
            </a:r>
            <a:endParaRPr lang="en-GB" sz="1600" kern="0" dirty="0"/>
          </a:p>
        </p:txBody>
      </p:sp>
      <p:sp>
        <p:nvSpPr>
          <p:cNvPr id="11" name="Titel 1"/>
          <p:cNvSpPr txBox="1">
            <a:spLocks/>
          </p:cNvSpPr>
          <p:nvPr/>
        </p:nvSpPr>
        <p:spPr>
          <a:xfrm>
            <a:off x="539552" y="854714"/>
            <a:ext cx="8093495" cy="46805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ru-RU" sz="2800" kern="0" dirty="0"/>
              <a:t>Какие показатели - как их измерить</a:t>
            </a:r>
            <a:r>
              <a:rPr lang="en-GB" sz="2800" kern="0" dirty="0" smtClean="0"/>
              <a:t>?</a:t>
            </a:r>
            <a:endParaRPr lang="en-GB" sz="2800" kern="0" dirty="0"/>
          </a:p>
        </p:txBody>
      </p:sp>
    </p:spTree>
    <p:extLst>
      <p:ext uri="{BB962C8B-B14F-4D97-AF65-F5344CB8AC3E}">
        <p14:creationId xmlns:p14="http://schemas.microsoft.com/office/powerpoint/2010/main" val="309981838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-99392"/>
            <a:ext cx="9109672" cy="792088"/>
            <a:chOff x="0" y="-99392"/>
            <a:chExt cx="9109672" cy="792088"/>
          </a:xfrm>
        </p:grpSpPr>
        <p:sp>
          <p:nvSpPr>
            <p:cNvPr id="3" name="Rectángulo 2"/>
            <p:cNvSpPr/>
            <p:nvPr/>
          </p:nvSpPr>
          <p:spPr bwMode="auto">
            <a:xfrm>
              <a:off x="0" y="-99392"/>
              <a:ext cx="9036496" cy="792088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73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 Unicode MS" pitchFamily="34" charset="-128"/>
              </a:endParaRPr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21527"/>
              <a:ext cx="3744416" cy="671169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4008" y="70620"/>
              <a:ext cx="4465664" cy="593501"/>
            </a:xfrm>
            <a:prstGeom prst="rect">
              <a:avLst/>
            </a:prstGeom>
          </p:spPr>
        </p:pic>
      </p:grpSp>
      <p:sp>
        <p:nvSpPr>
          <p:cNvPr id="6" name="Inhaltsplatzhalter 2"/>
          <p:cNvSpPr txBox="1">
            <a:spLocks/>
          </p:cNvSpPr>
          <p:nvPr/>
        </p:nvSpPr>
        <p:spPr bwMode="auto">
          <a:xfrm>
            <a:off x="403448" y="1556792"/>
            <a:ext cx="822960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FF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FF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9pPr>
          </a:lstStyle>
          <a:p>
            <a:r>
              <a:rPr lang="ru-RU" sz="1800" dirty="0"/>
              <a:t>Цель 16.3 Содействовать верховенству </a:t>
            </a:r>
            <a:r>
              <a:rPr lang="ru-RU" sz="1800" dirty="0" smtClean="0"/>
              <a:t>закона </a:t>
            </a:r>
            <a:r>
              <a:rPr lang="ru-RU" sz="1800" dirty="0"/>
              <a:t>на национальном и международном уровнях и </a:t>
            </a:r>
            <a:r>
              <a:rPr lang="ru-RU" sz="1800" dirty="0" smtClean="0"/>
              <a:t>обеспечить </a:t>
            </a:r>
            <a:r>
              <a:rPr lang="ru-RU" sz="1800" dirty="0"/>
              <a:t>равный доступ к правосудию для </a:t>
            </a:r>
            <a:r>
              <a:rPr lang="ru-RU" sz="1800" dirty="0" smtClean="0"/>
              <a:t>всех</a:t>
            </a:r>
          </a:p>
          <a:p>
            <a:r>
              <a:rPr lang="ru-RU" sz="1800" dirty="0"/>
              <a:t>Показатель 16.3.1 Доля жертв насилия в</a:t>
            </a:r>
            <a:r>
              <a:rPr lang="ru-RU" sz="1800" dirty="0" smtClean="0"/>
              <a:t> </a:t>
            </a:r>
            <a:r>
              <a:rPr lang="ru-RU" sz="1800" dirty="0"/>
              <a:t>предыдущие 12 месяцев, которые сообщили о своей </a:t>
            </a:r>
            <a:r>
              <a:rPr lang="ru-RU" sz="1800" dirty="0" err="1"/>
              <a:t>виктимизации</a:t>
            </a:r>
            <a:r>
              <a:rPr lang="ru-RU" sz="1800" dirty="0"/>
              <a:t> в компетентные органы или другие официально признанные механизмы разрешения </a:t>
            </a:r>
            <a:r>
              <a:rPr lang="ru-RU" sz="1800" dirty="0" smtClean="0"/>
              <a:t>конфликтов</a:t>
            </a:r>
          </a:p>
          <a:p>
            <a:r>
              <a:rPr lang="ru-RU" sz="1800" kern="0" dirty="0"/>
              <a:t>Источник: </a:t>
            </a:r>
            <a:r>
              <a:rPr lang="ru-RU" sz="1800" kern="0" dirty="0" err="1" smtClean="0"/>
              <a:t>Виктимологические</a:t>
            </a:r>
            <a:r>
              <a:rPr lang="ru-RU" sz="1800" kern="0" dirty="0" smtClean="0"/>
              <a:t> опросы </a:t>
            </a:r>
            <a:r>
              <a:rPr lang="ru-RU" sz="1800" kern="0" dirty="0"/>
              <a:t>- уровень </a:t>
            </a:r>
            <a:r>
              <a:rPr lang="ru-RU" sz="1800" kern="0" dirty="0" smtClean="0"/>
              <a:t>сообщений о </a:t>
            </a:r>
            <a:r>
              <a:rPr lang="ru-RU" sz="1800" kern="0" dirty="0"/>
              <a:t>различных формах насильственных преступлений</a:t>
            </a:r>
            <a:r>
              <a:rPr lang="ru-RU" sz="1800" kern="0" dirty="0" smtClean="0"/>
              <a:t>:</a:t>
            </a:r>
          </a:p>
          <a:p>
            <a:endParaRPr lang="en-GB" sz="1800" kern="0" dirty="0"/>
          </a:p>
          <a:p>
            <a:pPr lvl="1"/>
            <a:r>
              <a:rPr lang="ru-RU" sz="1200" kern="0" dirty="0" smtClean="0"/>
              <a:t>Показатель сообщений о грабежах</a:t>
            </a:r>
            <a:endParaRPr lang="en-GB" sz="1200" kern="0" dirty="0"/>
          </a:p>
          <a:p>
            <a:pPr lvl="1"/>
            <a:r>
              <a:rPr lang="ru-RU" sz="1200" kern="0" dirty="0"/>
              <a:t>П</a:t>
            </a:r>
            <a:r>
              <a:rPr lang="ru-RU" sz="1200" kern="0" dirty="0" smtClean="0"/>
              <a:t>оказатель  сообщений </a:t>
            </a:r>
            <a:r>
              <a:rPr lang="ru-RU" sz="1200" kern="0" dirty="0"/>
              <a:t>о физическом нападении  </a:t>
            </a:r>
            <a:r>
              <a:rPr lang="ru-RU" sz="1200" kern="0" dirty="0" smtClean="0"/>
              <a:t>                        Показатель сообщений </a:t>
            </a:r>
            <a:r>
              <a:rPr lang="ru-RU" sz="1200" kern="0" dirty="0"/>
              <a:t>о физическом </a:t>
            </a:r>
            <a:r>
              <a:rPr lang="ru-RU" sz="1200" kern="0" dirty="0" smtClean="0"/>
              <a:t>насилии</a:t>
            </a:r>
          </a:p>
          <a:p>
            <a:pPr lvl="1"/>
            <a:endParaRPr lang="ru-RU" sz="1200" kern="0" dirty="0" smtClean="0"/>
          </a:p>
          <a:p>
            <a:pPr lvl="1"/>
            <a:endParaRPr lang="en-GB" sz="1200" kern="0" dirty="0" smtClean="0"/>
          </a:p>
          <a:p>
            <a:pPr lvl="1"/>
            <a:r>
              <a:rPr lang="ru-RU" sz="1200" kern="0" dirty="0" smtClean="0"/>
              <a:t>Показатель сообщений </a:t>
            </a:r>
            <a:r>
              <a:rPr lang="ru-RU" sz="1200" kern="0" dirty="0"/>
              <a:t>о сексуальном посягательстве </a:t>
            </a:r>
            <a:r>
              <a:rPr lang="en-GB" sz="1200" kern="0" dirty="0" smtClean="0"/>
              <a:t>	</a:t>
            </a:r>
            <a:r>
              <a:rPr lang="ru-RU" sz="1200" kern="0" dirty="0" smtClean="0"/>
              <a:t>Показатель сообщений </a:t>
            </a:r>
            <a:r>
              <a:rPr lang="ru-RU" sz="1200" kern="0" dirty="0"/>
              <a:t>о сексуальном насилии</a:t>
            </a:r>
            <a:endParaRPr lang="en-GB" sz="1200" kern="0" dirty="0"/>
          </a:p>
          <a:p>
            <a:pPr lvl="1"/>
            <a:r>
              <a:rPr lang="ru-RU" sz="1200" kern="0" dirty="0"/>
              <a:t>Показатель </a:t>
            </a:r>
            <a:r>
              <a:rPr lang="ru-RU" sz="1200" kern="0" dirty="0" smtClean="0"/>
              <a:t>отчетности </a:t>
            </a:r>
            <a:r>
              <a:rPr lang="ru-RU" sz="1200" kern="0" dirty="0"/>
              <a:t>об изнасилованиях</a:t>
            </a:r>
            <a:r>
              <a:rPr lang="en-GB" sz="1200" kern="0" dirty="0"/>
              <a:t>	</a:t>
            </a:r>
            <a:endParaRPr lang="en-GB" sz="1200" kern="0" dirty="0" smtClean="0"/>
          </a:p>
          <a:p>
            <a:pPr lvl="1"/>
            <a:endParaRPr lang="en-GB" sz="1200" kern="0" dirty="0"/>
          </a:p>
          <a:p>
            <a:pPr lvl="1"/>
            <a:endParaRPr lang="en-GB" sz="1200" kern="0" dirty="0"/>
          </a:p>
          <a:p>
            <a:pPr lvl="1"/>
            <a:r>
              <a:rPr lang="ru-RU" sz="1200" kern="0" dirty="0"/>
              <a:t>Показатель </a:t>
            </a:r>
            <a:r>
              <a:rPr lang="ru-RU" sz="1200" kern="0" dirty="0" smtClean="0"/>
              <a:t>сообщений </a:t>
            </a:r>
            <a:r>
              <a:rPr lang="ru-RU" sz="1200" kern="0" dirty="0"/>
              <a:t>о физическом насилии </a:t>
            </a:r>
            <a:r>
              <a:rPr lang="en-GB" sz="1200" kern="0" dirty="0"/>
              <a:t>	</a:t>
            </a:r>
            <a:r>
              <a:rPr lang="en-GB" sz="1200" kern="0" dirty="0" smtClean="0"/>
              <a:t>	</a:t>
            </a:r>
          </a:p>
          <a:p>
            <a:pPr lvl="1"/>
            <a:r>
              <a:rPr lang="ru-RU" sz="1200" kern="0" dirty="0" smtClean="0"/>
              <a:t>Показатель сообщений </a:t>
            </a:r>
            <a:r>
              <a:rPr lang="ru-RU" sz="1200" kern="0" dirty="0"/>
              <a:t>о сексуальном насилии </a:t>
            </a:r>
            <a:r>
              <a:rPr lang="ru-RU" sz="1200" kern="0" dirty="0" smtClean="0"/>
              <a:t>                   Показатель сообщений о физическог</a:t>
            </a:r>
            <a:r>
              <a:rPr lang="ru-RU" sz="1000" kern="0" dirty="0" smtClean="0"/>
              <a:t>о </a:t>
            </a:r>
            <a:r>
              <a:rPr lang="ru-RU" sz="1000" kern="0" dirty="0"/>
              <a:t>или </a:t>
            </a:r>
            <a:r>
              <a:rPr lang="ru-RU" sz="1000" kern="0" dirty="0" smtClean="0"/>
              <a:t>сексуального  насилия</a:t>
            </a:r>
            <a:endParaRPr lang="en-GB" sz="1000" kern="0" dirty="0"/>
          </a:p>
        </p:txBody>
      </p:sp>
      <p:sp>
        <p:nvSpPr>
          <p:cNvPr id="8" name="Right Brace 7"/>
          <p:cNvSpPr/>
          <p:nvPr/>
        </p:nvSpPr>
        <p:spPr bwMode="auto">
          <a:xfrm>
            <a:off x="3726160" y="3933057"/>
            <a:ext cx="792088" cy="579116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effectLst/>
              <a:latin typeface="Arial Unicode MS" pitchFamily="34" charset="-128"/>
            </a:endParaRPr>
          </a:p>
        </p:txBody>
      </p:sp>
      <p:sp>
        <p:nvSpPr>
          <p:cNvPr id="9" name="Right Brace 8"/>
          <p:cNvSpPr/>
          <p:nvPr/>
        </p:nvSpPr>
        <p:spPr bwMode="auto">
          <a:xfrm>
            <a:off x="3726160" y="4797152"/>
            <a:ext cx="792088" cy="576064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effectLst/>
              <a:latin typeface="Arial Unicode MS" pitchFamily="34" charset="-128"/>
            </a:endParaRPr>
          </a:p>
        </p:txBody>
      </p:sp>
      <p:sp>
        <p:nvSpPr>
          <p:cNvPr id="10" name="Right Brace 9"/>
          <p:cNvSpPr/>
          <p:nvPr/>
        </p:nvSpPr>
        <p:spPr bwMode="auto">
          <a:xfrm>
            <a:off x="3726160" y="5661248"/>
            <a:ext cx="792088" cy="576064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effectLst/>
              <a:latin typeface="Arial Unicode MS" pitchFamily="34" charset="-128"/>
            </a:endParaRPr>
          </a:p>
        </p:txBody>
      </p:sp>
      <p:sp>
        <p:nvSpPr>
          <p:cNvPr id="11" name="Titel 1"/>
          <p:cNvSpPr txBox="1">
            <a:spLocks/>
          </p:cNvSpPr>
          <p:nvPr/>
        </p:nvSpPr>
        <p:spPr>
          <a:xfrm>
            <a:off x="539552" y="854714"/>
            <a:ext cx="8093495" cy="46805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ru-RU" sz="2800" kern="0" dirty="0"/>
              <a:t>Какие показатели - как их измерить</a:t>
            </a:r>
            <a:r>
              <a:rPr lang="en-GB" sz="2800" kern="0" dirty="0" smtClean="0"/>
              <a:t>?</a:t>
            </a:r>
            <a:endParaRPr lang="en-GB" sz="2800" kern="0" dirty="0"/>
          </a:p>
        </p:txBody>
      </p:sp>
    </p:spTree>
    <p:extLst>
      <p:ext uri="{BB962C8B-B14F-4D97-AF65-F5344CB8AC3E}">
        <p14:creationId xmlns:p14="http://schemas.microsoft.com/office/powerpoint/2010/main" val="220547716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-99392"/>
            <a:ext cx="9109672" cy="792088"/>
            <a:chOff x="0" y="-99392"/>
            <a:chExt cx="9109672" cy="792088"/>
          </a:xfrm>
        </p:grpSpPr>
        <p:sp>
          <p:nvSpPr>
            <p:cNvPr id="3" name="Rectángulo 2"/>
            <p:cNvSpPr/>
            <p:nvPr/>
          </p:nvSpPr>
          <p:spPr bwMode="auto">
            <a:xfrm>
              <a:off x="0" y="-99392"/>
              <a:ext cx="9036496" cy="792088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73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 Unicode MS" pitchFamily="34" charset="-128"/>
              </a:endParaRPr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21527"/>
              <a:ext cx="3744416" cy="671169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4008" y="70620"/>
              <a:ext cx="4465664" cy="593501"/>
            </a:xfrm>
            <a:prstGeom prst="rect">
              <a:avLst/>
            </a:prstGeom>
          </p:spPr>
        </p:pic>
      </p:grpSp>
      <p:sp>
        <p:nvSpPr>
          <p:cNvPr id="6" name="Inhaltsplatzhalter 2"/>
          <p:cNvSpPr txBox="1">
            <a:spLocks/>
          </p:cNvSpPr>
          <p:nvPr/>
        </p:nvSpPr>
        <p:spPr bwMode="auto">
          <a:xfrm>
            <a:off x="403448" y="1556792"/>
            <a:ext cx="822960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FF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FF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9pPr>
          </a:lstStyle>
          <a:p>
            <a:r>
              <a:rPr lang="ru-RU" sz="1600" dirty="0"/>
              <a:t>Цель 16.5 Существенно уменьшить коррупцию и взяточничество во всех их </a:t>
            </a:r>
            <a:r>
              <a:rPr lang="ru-RU" sz="1600" dirty="0" smtClean="0"/>
              <a:t>формах</a:t>
            </a:r>
          </a:p>
          <a:p>
            <a:r>
              <a:rPr lang="ru-RU" sz="1600" dirty="0"/>
              <a:t>Показатель 16.5.1. Доля лиц, которые имели хотя бы один контакт с государственным должностным лицом и выплачивали взятку государственному должностному лицу или которых просили взятку эти государственные должностные лица в течение предыдущих 12 </a:t>
            </a:r>
            <a:r>
              <a:rPr lang="ru-RU" sz="1600" dirty="0" smtClean="0"/>
              <a:t>месяцев</a:t>
            </a:r>
          </a:p>
          <a:p>
            <a:r>
              <a:rPr lang="ru-RU" sz="1600" kern="0" dirty="0"/>
              <a:t>Источник: </a:t>
            </a:r>
            <a:r>
              <a:rPr lang="ru-RU" sz="1600" kern="0" dirty="0" err="1" smtClean="0"/>
              <a:t>виктимологические</a:t>
            </a:r>
            <a:r>
              <a:rPr lang="ru-RU" sz="1600" kern="0" dirty="0" smtClean="0"/>
              <a:t> </a:t>
            </a:r>
            <a:r>
              <a:rPr lang="ru-RU" sz="1600" kern="0" dirty="0"/>
              <a:t>опросы. Уровень распространенности взяточничества (население</a:t>
            </a:r>
            <a:r>
              <a:rPr lang="ru-RU" sz="1600" kern="0" dirty="0" smtClean="0"/>
              <a:t>):</a:t>
            </a:r>
          </a:p>
          <a:p>
            <a:r>
              <a:rPr lang="ru-RU" sz="1600" kern="0" dirty="0"/>
              <a:t>Рекомендовано: Методология опросов по коррупции или </a:t>
            </a:r>
            <a:r>
              <a:rPr lang="ru-RU" sz="1600" kern="0" dirty="0" smtClean="0"/>
              <a:t>модуль опроса </a:t>
            </a:r>
            <a:r>
              <a:rPr lang="ru-RU" sz="1600" kern="0" dirty="0"/>
              <a:t>по вопросам коррупции</a:t>
            </a:r>
            <a:r>
              <a:rPr lang="en-GB" sz="1600" kern="0" dirty="0" smtClean="0"/>
              <a:t>.</a:t>
            </a:r>
          </a:p>
          <a:p>
            <a:endParaRPr lang="en-GB" sz="1600" kern="0" dirty="0"/>
          </a:p>
          <a:p>
            <a:r>
              <a:rPr lang="ru-RU" sz="1600" kern="0" dirty="0"/>
              <a:t>Основной вопрос: Скрининг A: контакт</a:t>
            </a:r>
            <a:r>
              <a:rPr lang="en-GB" sz="1600" kern="0" dirty="0" smtClean="0"/>
              <a:t>?</a:t>
            </a:r>
          </a:p>
          <a:p>
            <a:r>
              <a:rPr lang="ru-RU" sz="1600" kern="0" dirty="0"/>
              <a:t>Не могли бы вы рассказать мне, были ли вы в течение последних двенадцати (12) месяцев т.е. между [месяц/год] и [месяц/год] в прямом контакте с сотрудниками из следующих учреждений? Например, чтобы выполнить административную процедуру, запросить услугу или информацию</a:t>
            </a:r>
            <a:r>
              <a:rPr lang="ru-RU" sz="1600" kern="0" dirty="0" smtClean="0"/>
              <a:t>.</a:t>
            </a:r>
          </a:p>
          <a:p>
            <a:endParaRPr lang="ru-RU" sz="1600" kern="0" dirty="0" smtClean="0"/>
          </a:p>
          <a:p>
            <a:r>
              <a:rPr lang="ru-RU" sz="1600" kern="0" dirty="0"/>
              <a:t>Основной вопрос: Скрининг B: взятку заплатили</a:t>
            </a:r>
            <a:r>
              <a:rPr lang="en-GB" sz="1600" kern="0" dirty="0" smtClean="0"/>
              <a:t>?</a:t>
            </a:r>
          </a:p>
          <a:p>
            <a:r>
              <a:rPr lang="ru-RU" sz="1600" kern="0" dirty="0"/>
              <a:t>И за последние двенадцать (12) месяцев, то есть между [месяц/год] и [месяц/ год], за исключением официальных сборов, вы должны были предоставить какой-либо подарок или заплатить дополнительные деньги, прямо или косвенно, сотрудникам этого учреждение?</a:t>
            </a:r>
            <a:endParaRPr lang="en-GB" sz="1600" kern="0" dirty="0"/>
          </a:p>
        </p:txBody>
      </p:sp>
      <p:sp>
        <p:nvSpPr>
          <p:cNvPr id="11" name="Titel 1"/>
          <p:cNvSpPr txBox="1">
            <a:spLocks/>
          </p:cNvSpPr>
          <p:nvPr/>
        </p:nvSpPr>
        <p:spPr>
          <a:xfrm>
            <a:off x="539552" y="854714"/>
            <a:ext cx="8093495" cy="46805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ru-RU" sz="2800" kern="0" dirty="0"/>
              <a:t>Какие показатели - как их измерить?</a:t>
            </a:r>
            <a:endParaRPr lang="en-GB" sz="2800" kern="0" dirty="0"/>
          </a:p>
        </p:txBody>
      </p:sp>
    </p:spTree>
    <p:extLst>
      <p:ext uri="{BB962C8B-B14F-4D97-AF65-F5344CB8AC3E}">
        <p14:creationId xmlns:p14="http://schemas.microsoft.com/office/powerpoint/2010/main" val="267927762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-99392"/>
            <a:ext cx="9109672" cy="792088"/>
            <a:chOff x="0" y="-99392"/>
            <a:chExt cx="9109672" cy="792088"/>
          </a:xfrm>
        </p:grpSpPr>
        <p:sp>
          <p:nvSpPr>
            <p:cNvPr id="3" name="Rectángulo 2"/>
            <p:cNvSpPr/>
            <p:nvPr/>
          </p:nvSpPr>
          <p:spPr bwMode="auto">
            <a:xfrm>
              <a:off x="0" y="-99392"/>
              <a:ext cx="9036496" cy="792088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73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 Unicode MS" pitchFamily="34" charset="-128"/>
              </a:endParaRPr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21527"/>
              <a:ext cx="3744416" cy="671169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4008" y="70620"/>
              <a:ext cx="4465664" cy="593501"/>
            </a:xfrm>
            <a:prstGeom prst="rect">
              <a:avLst/>
            </a:prstGeom>
          </p:spPr>
        </p:pic>
      </p:grpSp>
      <p:sp>
        <p:nvSpPr>
          <p:cNvPr id="6" name="Inhaltsplatzhalter 2"/>
          <p:cNvSpPr txBox="1">
            <a:spLocks/>
          </p:cNvSpPr>
          <p:nvPr/>
        </p:nvSpPr>
        <p:spPr bwMode="auto">
          <a:xfrm>
            <a:off x="403448" y="1346032"/>
            <a:ext cx="8229600" cy="5323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FF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FF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9pPr>
          </a:lstStyle>
          <a:p>
            <a:r>
              <a:rPr lang="ru-RU" sz="1600" dirty="0"/>
              <a:t>Цель 16.5 Существенно уменьшить коррупцию и взяточничество во всех их </a:t>
            </a:r>
            <a:r>
              <a:rPr lang="ru-RU" sz="1600" dirty="0" smtClean="0"/>
              <a:t>формах</a:t>
            </a:r>
          </a:p>
          <a:p>
            <a:r>
              <a:rPr lang="ru-RU" sz="1600" dirty="0"/>
              <a:t>Показатель 16.5.2. Доля предприятий, которые имели хотя бы один контакт с государственным должностным лицом и выплачивали взятку государственному должностному лицу или </a:t>
            </a:r>
            <a:r>
              <a:rPr lang="ru-RU" sz="1600" dirty="0" smtClean="0"/>
              <a:t>у них просили </a:t>
            </a:r>
            <a:r>
              <a:rPr lang="ru-RU" sz="1600" dirty="0"/>
              <a:t>взятку </a:t>
            </a:r>
            <a:r>
              <a:rPr lang="ru-RU" sz="1600" dirty="0" smtClean="0"/>
              <a:t>эти государственные должностные лицам </a:t>
            </a:r>
            <a:r>
              <a:rPr lang="ru-RU" sz="1600" dirty="0"/>
              <a:t>в течение предыдущих 12 </a:t>
            </a:r>
            <a:r>
              <a:rPr lang="ru-RU" sz="1600" dirty="0" smtClean="0"/>
              <a:t>месяцев</a:t>
            </a:r>
          </a:p>
          <a:p>
            <a:r>
              <a:rPr lang="ru-RU" sz="1600" kern="0" dirty="0"/>
              <a:t>Источник: </a:t>
            </a:r>
            <a:r>
              <a:rPr lang="ru-RU" sz="1600" kern="0" dirty="0" err="1" smtClean="0"/>
              <a:t>Виктимологические</a:t>
            </a:r>
            <a:r>
              <a:rPr lang="ru-RU" sz="1600" kern="0" dirty="0" smtClean="0"/>
              <a:t> </a:t>
            </a:r>
            <a:r>
              <a:rPr lang="ru-RU" sz="1600" kern="0" dirty="0" smtClean="0"/>
              <a:t>опросы. </a:t>
            </a:r>
            <a:r>
              <a:rPr lang="ru-RU" sz="1600" kern="0" dirty="0"/>
              <a:t>Уровень распространенности взяточничества (предприятия</a:t>
            </a:r>
            <a:r>
              <a:rPr lang="ru-RU" sz="1600" kern="0" dirty="0" smtClean="0"/>
              <a:t>):</a:t>
            </a:r>
          </a:p>
          <a:p>
            <a:r>
              <a:rPr lang="ru-RU" sz="1600" kern="0" dirty="0"/>
              <a:t>Рекомендовано: Методология </a:t>
            </a:r>
            <a:r>
              <a:rPr lang="ru-RU" sz="1600" kern="0" dirty="0" smtClean="0"/>
              <a:t>опроса по вопросам </a:t>
            </a:r>
            <a:r>
              <a:rPr lang="ru-RU" sz="1600" kern="0" dirty="0"/>
              <a:t>коррупции в бизнесе или модуль </a:t>
            </a:r>
            <a:r>
              <a:rPr lang="ru-RU" sz="1600" kern="0" dirty="0" smtClean="0"/>
              <a:t>опроса  по вопросам коррупции в бизнесе.</a:t>
            </a:r>
            <a:endParaRPr lang="en-GB" sz="1600" kern="0" dirty="0"/>
          </a:p>
          <a:p>
            <a:r>
              <a:rPr lang="ru-RU" sz="1600" kern="0" dirty="0"/>
              <a:t>Основной вопрос: Скрининг A: контакт? Основной вопрос: Скрининг A: контакт</a:t>
            </a:r>
            <a:r>
              <a:rPr lang="ru-RU" sz="1600" kern="0" dirty="0" smtClean="0"/>
              <a:t>?</a:t>
            </a:r>
          </a:p>
          <a:p>
            <a:r>
              <a:rPr lang="ru-RU" sz="1600" kern="0" dirty="0"/>
              <a:t>За последние 12 месяцев (начиная с </a:t>
            </a:r>
            <a:r>
              <a:rPr lang="ru-RU" sz="1600" kern="0" dirty="0" smtClean="0"/>
              <a:t>..) были ли </a:t>
            </a:r>
            <a:r>
              <a:rPr lang="ru-RU" sz="1600" kern="0" dirty="0"/>
              <a:t>у вас или у кого-либо из вашей бизнес-организации когда-либо </a:t>
            </a:r>
            <a:r>
              <a:rPr lang="ru-RU" sz="1600" kern="0" dirty="0" smtClean="0"/>
              <a:t> </a:t>
            </a:r>
            <a:r>
              <a:rPr lang="ru-RU" sz="1600" kern="0" dirty="0"/>
              <a:t>КОНТАКТЫ с</a:t>
            </a:r>
            <a:r>
              <a:rPr lang="ru-RU" sz="1600" kern="0" dirty="0" smtClean="0"/>
              <a:t> </a:t>
            </a:r>
            <a:r>
              <a:rPr lang="ru-RU" sz="1600" kern="0" dirty="0"/>
              <a:t>любым из следующих </a:t>
            </a:r>
            <a:r>
              <a:rPr lang="ru-RU" sz="1600" kern="0" dirty="0" smtClean="0"/>
              <a:t>ГОСУДАРСТВЕННЫХ </a:t>
            </a:r>
            <a:r>
              <a:rPr lang="ru-RU" sz="1600" kern="0" dirty="0"/>
              <a:t>СЛУЖАЩИХ ИЛИ </a:t>
            </a:r>
            <a:r>
              <a:rPr lang="ru-RU" sz="1600" kern="0" dirty="0" smtClean="0"/>
              <a:t>ГОСУДАРСТВЕННЫХ ДОЛЖНОСТНЫХ ЛИЦ, </a:t>
            </a:r>
            <a:r>
              <a:rPr lang="ru-RU" sz="1600" kern="0" dirty="0"/>
              <a:t>в том числе через посредника, например, для использования государственной услуги, запрашивания информации/помощи, запрашивания документа или при обработке административной процедуры для вашей бизнес-организации? </a:t>
            </a:r>
            <a:r>
              <a:rPr lang="ru-RU" sz="1600" kern="0" dirty="0" smtClean="0"/>
              <a:t>(пожалуйста отметьте </a:t>
            </a:r>
            <a:r>
              <a:rPr lang="ru-RU" sz="1600" kern="0" dirty="0"/>
              <a:t>каждую строку)</a:t>
            </a:r>
            <a:endParaRPr lang="en-GB" sz="1600" kern="0" dirty="0" smtClean="0"/>
          </a:p>
          <a:p>
            <a:r>
              <a:rPr lang="ru-RU" sz="1600" kern="0" dirty="0"/>
              <a:t>Основной вопрос: Скрининг B: </a:t>
            </a:r>
            <a:r>
              <a:rPr lang="ru-RU" sz="1600" kern="0" dirty="0" smtClean="0"/>
              <a:t>платили ли взятку</a:t>
            </a:r>
            <a:r>
              <a:rPr lang="en-GB" sz="1600" kern="0" dirty="0" smtClean="0"/>
              <a:t>?</a:t>
            </a:r>
          </a:p>
          <a:p>
            <a:r>
              <a:rPr lang="ru-RU" sz="1600" kern="0" dirty="0"/>
              <a:t>[Если ответ ДА на предыдущий вопрос]: Теперь подумайте о &lt;</a:t>
            </a:r>
            <a:r>
              <a:rPr lang="ru-RU" sz="1600" kern="0" dirty="0" smtClean="0"/>
              <a:t>ТИПЕ </a:t>
            </a:r>
            <a:r>
              <a:rPr lang="ru-RU" sz="1600" kern="0" dirty="0"/>
              <a:t>ГОССЛУЖАЩЕГО&gt;. В течение последних 12 месяцев </a:t>
            </a:r>
            <a:r>
              <a:rPr lang="ru-RU" sz="1600" kern="0" dirty="0" smtClean="0"/>
              <a:t>(начиная с </a:t>
            </a:r>
            <a:r>
              <a:rPr lang="ru-RU" sz="1600" kern="0" dirty="0"/>
              <a:t>...), вы или кто-либо из </a:t>
            </a:r>
            <a:r>
              <a:rPr lang="ru-RU" sz="1600" kern="0" dirty="0" smtClean="0"/>
              <a:t>вашей бизнес-организации </a:t>
            </a:r>
            <a:r>
              <a:rPr lang="ru-RU" sz="1600" kern="0" dirty="0"/>
              <a:t>должны были предоставить ему или ей подарок, взаимную услугу или некоторые дополнительные деньги, в том числе через </a:t>
            </a:r>
            <a:r>
              <a:rPr lang="ru-RU" sz="1600" kern="0" dirty="0" smtClean="0"/>
              <a:t>посредника</a:t>
            </a:r>
            <a:r>
              <a:rPr lang="ru-RU" sz="1600" kern="0" dirty="0"/>
              <a:t> </a:t>
            </a:r>
            <a:r>
              <a:rPr lang="ru-RU" sz="1600" kern="0" dirty="0" smtClean="0"/>
              <a:t>(не считая адекватную сумму </a:t>
            </a:r>
            <a:r>
              <a:rPr lang="ru-RU" sz="1600" kern="0" dirty="0"/>
              <a:t>официальной оплаты?</a:t>
            </a:r>
            <a:endParaRPr lang="en-GB" sz="1600" kern="0" dirty="0"/>
          </a:p>
        </p:txBody>
      </p:sp>
      <p:sp>
        <p:nvSpPr>
          <p:cNvPr id="11" name="Titel 1"/>
          <p:cNvSpPr txBox="1">
            <a:spLocks/>
          </p:cNvSpPr>
          <p:nvPr/>
        </p:nvSpPr>
        <p:spPr>
          <a:xfrm>
            <a:off x="539552" y="854714"/>
            <a:ext cx="8093495" cy="46805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ru-RU" sz="2800" kern="0" dirty="0"/>
              <a:t>Какие показатели - как их измерить</a:t>
            </a:r>
            <a:r>
              <a:rPr lang="en-GB" sz="2800" kern="0" dirty="0" smtClean="0"/>
              <a:t>?</a:t>
            </a:r>
            <a:endParaRPr lang="en-GB" sz="2800" kern="0" dirty="0"/>
          </a:p>
        </p:txBody>
      </p:sp>
    </p:spTree>
    <p:extLst>
      <p:ext uri="{BB962C8B-B14F-4D97-AF65-F5344CB8AC3E}">
        <p14:creationId xmlns:p14="http://schemas.microsoft.com/office/powerpoint/2010/main" val="282687347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>
          <a:xfrm>
            <a:off x="2535746" y="1484784"/>
            <a:ext cx="4000500" cy="17145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400" b="0" kern="1200" dirty="0" smtClean="0"/>
              <a:t>Спасибо за внимание</a:t>
            </a:r>
            <a:endParaRPr lang="en-US" sz="2400" b="0" kern="12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67544" y="3140968"/>
            <a:ext cx="813690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endParaRPr lang="de-DE" sz="2400" kern="0" dirty="0">
              <a:latin typeface="+mj-lt"/>
              <a:ea typeface="+mj-ea"/>
              <a:cs typeface="+mj-cs"/>
              <a:hlinkClick r:id="rId2"/>
            </a:endParaRPr>
          </a:p>
          <a:p>
            <a:pPr eaLnBrk="0" hangingPunct="0">
              <a:defRPr/>
            </a:pPr>
            <a:r>
              <a:rPr lang="de-DE" sz="2400" u="sng" kern="0" dirty="0">
                <a:latin typeface="+mj-lt"/>
                <a:ea typeface="+mj-ea"/>
                <a:cs typeface="+mj-cs"/>
              </a:rPr>
              <a:t>https://www.unodc.org/unodc/en/data-and-analysis/crime-and-criminal-justice.html</a:t>
            </a:r>
          </a:p>
          <a:p>
            <a:pPr eaLnBrk="0" hangingPunct="0">
              <a:defRPr/>
            </a:pPr>
            <a:endParaRPr lang="de-DE" sz="2400" u="sng" kern="0" dirty="0" smtClean="0">
              <a:latin typeface="+mj-lt"/>
              <a:ea typeface="+mj-ea"/>
              <a:cs typeface="+mj-cs"/>
            </a:endParaRPr>
          </a:p>
          <a:p>
            <a:pPr eaLnBrk="0" hangingPunct="0">
              <a:defRPr/>
            </a:pPr>
            <a:r>
              <a:rPr lang="ru-RU" sz="2400" u="sng" kern="0" dirty="0" smtClean="0">
                <a:latin typeface="+mj-lt"/>
                <a:ea typeface="+mj-ea"/>
                <a:cs typeface="+mj-cs"/>
              </a:rPr>
              <a:t>Контакт</a:t>
            </a:r>
            <a:r>
              <a:rPr lang="de-DE" sz="2400" u="sng" kern="0" dirty="0" smtClean="0">
                <a:latin typeface="+mj-lt"/>
                <a:ea typeface="+mj-ea"/>
                <a:cs typeface="+mj-cs"/>
              </a:rPr>
              <a:t>:</a:t>
            </a:r>
            <a:endParaRPr lang="de-DE" sz="2400" u="sng" kern="0" dirty="0">
              <a:latin typeface="+mj-lt"/>
              <a:ea typeface="+mj-ea"/>
              <a:cs typeface="+mj-cs"/>
            </a:endParaRPr>
          </a:p>
          <a:p>
            <a:pPr eaLnBrk="0" hangingPunct="0">
              <a:defRPr/>
            </a:pPr>
            <a:r>
              <a:rPr lang="de-DE" sz="2400" kern="0" dirty="0">
                <a:latin typeface="+mj-lt"/>
                <a:ea typeface="+mj-ea"/>
                <a:cs typeface="+mj-cs"/>
                <a:hlinkClick r:id="rId3"/>
              </a:rPr>
              <a:t>CTS@unodc.org</a:t>
            </a:r>
            <a:endParaRPr lang="de-DE" sz="2400" kern="0" dirty="0">
              <a:latin typeface="+mj-lt"/>
              <a:ea typeface="+mj-ea"/>
              <a:cs typeface="+mj-cs"/>
            </a:endParaRPr>
          </a:p>
          <a:p>
            <a:pPr eaLnBrk="0" hangingPunct="0">
              <a:defRPr/>
            </a:pPr>
            <a:endParaRPr lang="en-US" sz="2400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575449"/>
            <a:ext cx="1656680" cy="1021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635700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77A5D5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BDCFE7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1338</Words>
  <Application>Microsoft Office PowerPoint</Application>
  <PresentationFormat>Экран (4:3)</PresentationFormat>
  <Paragraphs>147</Paragraphs>
  <Slides>19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Default Design</vt:lpstr>
      <vt:lpstr>Custom Design</vt:lpstr>
      <vt:lpstr>Роль и важность виктимологических опросов в системе криминальной статистики и  роль в отчетности по ЦУР 16</vt:lpstr>
      <vt:lpstr>Презентация PowerPoint</vt:lpstr>
      <vt:lpstr>Презентация PowerPoint</vt:lpstr>
      <vt:lpstr>Виктимологические опросы  в сравнении со статистикой преступлений, зарегистрированных в полиции</vt:lpstr>
      <vt:lpstr>Презентация PowerPoint</vt:lpstr>
      <vt:lpstr>Метод и цель виктимологических опросов</vt:lpstr>
      <vt:lpstr>Основные характеристики виктимологических опросов</vt:lpstr>
      <vt:lpstr>Основные преимущества виктимологических опросов</vt:lpstr>
      <vt:lpstr>Вопросы по предупреждению преступности и программированию</vt:lpstr>
      <vt:lpstr>Часть II: Данные виктимологического опроса для мониторинга ЦУР</vt:lpstr>
      <vt:lpstr>Презентация PowerPoint</vt:lpstr>
      <vt:lpstr>Индикаторы ЦУР и CTS 2017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Company>UNOV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Testuser</dc:creator>
  <cp:lastModifiedBy>Olga</cp:lastModifiedBy>
  <cp:revision>323</cp:revision>
  <cp:lastPrinted>2017-03-09T15:36:48Z</cp:lastPrinted>
  <dcterms:created xsi:type="dcterms:W3CDTF">2003-04-01T06:49:12Z</dcterms:created>
  <dcterms:modified xsi:type="dcterms:W3CDTF">2017-06-19T12:38:55Z</dcterms:modified>
</cp:coreProperties>
</file>