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1" r:id="rId2"/>
    <p:sldId id="286" r:id="rId3"/>
    <p:sldId id="279" r:id="rId4"/>
    <p:sldId id="291" r:id="rId5"/>
    <p:sldId id="281" r:id="rId6"/>
    <p:sldId id="287" r:id="rId7"/>
    <p:sldId id="297" r:id="rId8"/>
    <p:sldId id="288" r:id="rId9"/>
    <p:sldId id="296" r:id="rId10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30">
          <p15:clr>
            <a:srgbClr val="A4A3A4"/>
          </p15:clr>
        </p15:guide>
        <p15:guide id="2" orient="horz" pos="205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ime" initials="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155"/>
    <a:srgbClr val="070150"/>
    <a:srgbClr val="E84F1A"/>
    <a:srgbClr val="AB412F"/>
    <a:srgbClr val="EDAEA1"/>
    <a:srgbClr val="93A0FD"/>
    <a:srgbClr val="B878BA"/>
    <a:srgbClr val="009999"/>
    <a:srgbClr val="F7931D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4683" autoAdjust="0"/>
  </p:normalViewPr>
  <p:slideViewPr>
    <p:cSldViewPr snapToGrid="0" snapToObjects="1" showGuides="1">
      <p:cViewPr varScale="1">
        <p:scale>
          <a:sx n="108" d="100"/>
          <a:sy n="108" d="100"/>
        </p:scale>
        <p:origin x="78" y="102"/>
      </p:cViewPr>
      <p:guideLst>
        <p:guide pos="3930"/>
        <p:guide orient="horz" pos="20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621776201272097E-2"/>
          <c:y val="0"/>
          <c:w val="0.98525795418982098"/>
          <c:h val="1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129853905127225E-2"/>
          <c:y val="0"/>
          <c:w val="0.98525795418982098"/>
          <c:h val="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008080"/>
              </a:solidFill>
              <a:ln>
                <a:solidFill>
                  <a:schemeClr val="accent1"/>
                </a:solidFill>
                <a:miter lim="800000"/>
              </a:ln>
              <a:effectLst>
                <a:glow>
                  <a:schemeClr val="accent1"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solidFill>
                <a:srgbClr val="B878BA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cat>
            <c:strRef>
              <c:f>'Лист1 (2)'!$B$4:$B$7</c:f>
              <c:strCache>
                <c:ptCount val="4"/>
                <c:pt idx="0">
                  <c:v>Добыча полезных ископаемых</c:v>
                </c:pt>
                <c:pt idx="1">
                  <c:v>Обрабатывающая промышленность</c:v>
                </c:pt>
                <c:pt idx="2">
                  <c:v>Обеспечение (снабжение) электроэнергией, газом, паром</c:v>
                </c:pt>
                <c:pt idx="3">
                  <c:v>Водоснабжение, очистки, переработки отходов</c:v>
                </c:pt>
              </c:strCache>
            </c:strRef>
          </c:cat>
          <c:val>
            <c:numRef>
              <c:f>'Лист1 (2)'!$C$4:$C$7</c:f>
              <c:numCache>
                <c:formatCode>0</c:formatCode>
                <c:ptCount val="4"/>
                <c:pt idx="0">
                  <c:v>10</c:v>
                </c:pt>
                <c:pt idx="1">
                  <c:v>77</c:v>
                </c:pt>
                <c:pt idx="2">
                  <c:v>12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190249943515199"/>
          <c:y val="0.14170692431561999"/>
          <c:w val="0.57362843096876104"/>
          <c:h val="0.7198067632850240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29837" cy="497125"/>
          </a:xfrm>
          <a:prstGeom prst="rect">
            <a:avLst/>
          </a:prstGeom>
        </p:spPr>
        <p:txBody>
          <a:bodyPr vert="horz" lIns="91981" tIns="45992" rIns="91981" bIns="45992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3" y="3"/>
            <a:ext cx="2929837" cy="497125"/>
          </a:xfrm>
          <a:prstGeom prst="rect">
            <a:avLst/>
          </a:prstGeom>
        </p:spPr>
        <p:txBody>
          <a:bodyPr vert="horz" lIns="91981" tIns="45992" rIns="91981" bIns="45992" rtlCol="0"/>
          <a:lstStyle>
            <a:lvl1pPr algn="r">
              <a:defRPr sz="1300"/>
            </a:lvl1pPr>
          </a:lstStyle>
          <a:p>
            <a:fld id="{49F08B1F-0D5A-4B49-B16C-825C97C26F86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665"/>
            <a:ext cx="2929837" cy="497125"/>
          </a:xfrm>
          <a:prstGeom prst="rect">
            <a:avLst/>
          </a:prstGeom>
        </p:spPr>
        <p:txBody>
          <a:bodyPr vert="horz" lIns="91981" tIns="45992" rIns="91981" bIns="45992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3" y="9443665"/>
            <a:ext cx="2929837" cy="497125"/>
          </a:xfrm>
          <a:prstGeom prst="rect">
            <a:avLst/>
          </a:prstGeom>
        </p:spPr>
        <p:txBody>
          <a:bodyPr vert="horz" lIns="91981" tIns="45992" rIns="91981" bIns="45992" rtlCol="0" anchor="b"/>
          <a:lstStyle>
            <a:lvl1pPr algn="r">
              <a:defRPr sz="1300"/>
            </a:lvl1pPr>
          </a:lstStyle>
          <a:p>
            <a:fld id="{DB4AE868-A07B-4D01-B851-FB04F2AF32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834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8852"/>
          </a:xfrm>
          <a:prstGeom prst="rect">
            <a:avLst/>
          </a:prstGeom>
        </p:spPr>
        <p:txBody>
          <a:bodyPr vert="horz" lIns="91981" tIns="45992" rIns="91981" bIns="45992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3" y="0"/>
            <a:ext cx="2929837" cy="498852"/>
          </a:xfrm>
          <a:prstGeom prst="rect">
            <a:avLst/>
          </a:prstGeom>
        </p:spPr>
        <p:txBody>
          <a:bodyPr vert="horz" lIns="91981" tIns="45992" rIns="91981" bIns="45992" rtlCol="0"/>
          <a:lstStyle>
            <a:lvl1pPr algn="r">
              <a:defRPr sz="1300"/>
            </a:lvl1pPr>
          </a:lstStyle>
          <a:p>
            <a:fld id="{E5B6DAB9-9EA3-8E4C-A815-B628284E046C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81" tIns="45992" rIns="91981" bIns="4599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6"/>
            <a:ext cx="5408930" cy="3914865"/>
          </a:xfrm>
          <a:prstGeom prst="rect">
            <a:avLst/>
          </a:prstGeom>
        </p:spPr>
        <p:txBody>
          <a:bodyPr vert="horz" lIns="91981" tIns="45992" rIns="91981" bIns="45992" rtlCol="0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663"/>
            <a:ext cx="2929837" cy="498851"/>
          </a:xfrm>
          <a:prstGeom prst="rect">
            <a:avLst/>
          </a:prstGeom>
        </p:spPr>
        <p:txBody>
          <a:bodyPr vert="horz" lIns="91981" tIns="45992" rIns="91981" bIns="45992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3" y="9443663"/>
            <a:ext cx="2929837" cy="498851"/>
          </a:xfrm>
          <a:prstGeom prst="rect">
            <a:avLst/>
          </a:prstGeom>
        </p:spPr>
        <p:txBody>
          <a:bodyPr vert="horz" lIns="91981" tIns="45992" rIns="91981" bIns="45992" rtlCol="0" anchor="b"/>
          <a:lstStyle>
            <a:lvl1pPr algn="r">
              <a:defRPr sz="1300"/>
            </a:lvl1pPr>
          </a:lstStyle>
          <a:p>
            <a:fld id="{9B1B242F-6C55-944A-ACBE-B4CC64D78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708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647663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B242F-6C55-944A-ACBE-B4CC64D78AE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76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B242F-6C55-944A-ACBE-B4CC64D78AE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998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B242F-6C55-944A-ACBE-B4CC64D78AE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81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39788" y="1808163"/>
            <a:ext cx="7200900" cy="2544382"/>
          </a:xfrm>
        </p:spPr>
        <p:txBody>
          <a:bodyPr bIns="0" anchor="b">
            <a:normAutofit/>
          </a:bodyPr>
          <a:lstStyle>
            <a:lvl1pPr algn="l">
              <a:defRPr sz="5400" b="1" i="0">
                <a:solidFill>
                  <a:srgbClr val="0063A4"/>
                </a:solidFill>
                <a:latin typeface="+mn-lt"/>
                <a:ea typeface="Circe" charset="0"/>
                <a:cs typeface="Circe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39788" y="4510278"/>
            <a:ext cx="5400675" cy="1655572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 cap="all" baseline="0">
                <a:solidFill>
                  <a:srgbClr val="F7931D"/>
                </a:solidFill>
                <a:latin typeface="+mj-lt"/>
                <a:ea typeface="Circe" charset="0"/>
                <a:cs typeface="Circe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5204" y="692150"/>
            <a:ext cx="1406211" cy="396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82880"/>
            <a:ext cx="9937750" cy="1443038"/>
          </a:xfrm>
        </p:spPr>
        <p:txBody>
          <a:bodyPr>
            <a:normAutofit/>
          </a:bodyPr>
          <a:lstStyle>
            <a:lvl1pPr>
              <a:defRPr sz="4000" b="1" i="0">
                <a:latin typeface="+mn-lt"/>
                <a:ea typeface="Circe" charset="0"/>
                <a:cs typeface="Circe" charset="0"/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63A4"/>
              </a:buClr>
              <a:defRPr b="0" i="0">
                <a:latin typeface="+mn-lt"/>
                <a:ea typeface="Circe" charset="0"/>
                <a:cs typeface="Circe" charset="0"/>
              </a:defRPr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 b="0" i="0">
                <a:latin typeface="+mn-lt"/>
                <a:ea typeface="Circe" charset="0"/>
                <a:cs typeface="Circe" charset="0"/>
              </a:defRPr>
            </a:lvl2pPr>
            <a:lvl3pPr>
              <a:buClr>
                <a:schemeClr val="bg1">
                  <a:lumMod val="50000"/>
                </a:schemeClr>
              </a:buClr>
              <a:defRPr b="0" i="0">
                <a:latin typeface="+mn-lt"/>
                <a:ea typeface="Circe" charset="0"/>
                <a:cs typeface="Circe" charset="0"/>
              </a:defRPr>
            </a:lvl3pPr>
            <a:lvl4pPr>
              <a:defRPr b="0" i="0">
                <a:latin typeface="+mn-lt"/>
                <a:ea typeface="Circe" charset="0"/>
                <a:cs typeface="Circe" charset="0"/>
              </a:defRPr>
            </a:lvl4pPr>
            <a:lvl5pPr>
              <a:defRPr b="0" i="0">
                <a:latin typeface="+mn-lt"/>
                <a:ea typeface="Circe" charset="0"/>
                <a:cs typeface="Circe" charset="0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36D5-FBEC-5E4B-BC03-0BEF529B60DC}" type="datetime1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Изображение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1089025"/>
            <a:ext cx="7200900" cy="2436558"/>
          </a:xfrm>
        </p:spPr>
        <p:txBody>
          <a:bodyPr bIns="0" anchor="b">
            <a:normAutofit/>
          </a:bodyPr>
          <a:lstStyle>
            <a:lvl1pPr>
              <a:defRPr sz="4800"/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3694176"/>
            <a:ext cx="7200900" cy="133159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rgbClr val="F7931D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</p:txBody>
      </p:sp>
      <p:pic>
        <p:nvPicPr>
          <p:cNvPr id="4" name="Изображение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5D073-ACE1-C444-83F5-E261B001EBCB}" type="datetime1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3"/>
          <p:cNvSpPr>
            <a:spLocks noGrp="1"/>
          </p:cNvSpPr>
          <p:nvPr>
            <p:ph sz="half" idx="2"/>
          </p:nvPr>
        </p:nvSpPr>
        <p:spPr>
          <a:xfrm>
            <a:off x="839789" y="1989139"/>
            <a:ext cx="5089063" cy="4200524"/>
          </a:xfrm>
        </p:spPr>
        <p:txBody>
          <a:bodyPr/>
          <a:lstStyle>
            <a:lvl1pPr>
              <a:buClr>
                <a:srgbClr val="0063A4"/>
              </a:buClr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9" name="Объект 5"/>
          <p:cNvSpPr>
            <a:spLocks noGrp="1"/>
          </p:cNvSpPr>
          <p:nvPr>
            <p:ph sz="quarter" idx="4"/>
          </p:nvPr>
        </p:nvSpPr>
        <p:spPr>
          <a:xfrm>
            <a:off x="6240463" y="1989139"/>
            <a:ext cx="5400675" cy="4200524"/>
          </a:xfrm>
        </p:spPr>
        <p:txBody>
          <a:bodyPr/>
          <a:lstStyle>
            <a:lvl1pPr marL="228600" indent="-228600">
              <a:buClr>
                <a:srgbClr val="0063A4"/>
              </a:buClr>
              <a:buFont typeface="Arial" panose="020B0604020202020204" pitchFamily="34" charset="0"/>
              <a:buChar char="•"/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pic>
        <p:nvPicPr>
          <p:cNvPr id="11" name="Изображение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9936162" cy="1443038"/>
          </a:xfr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989137"/>
            <a:ext cx="5089063" cy="51593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rgbClr val="F7931D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660903"/>
            <a:ext cx="5089063" cy="3528759"/>
          </a:xfrm>
        </p:spPr>
        <p:txBody>
          <a:bodyPr/>
          <a:lstStyle>
            <a:lvl1pPr>
              <a:buClr>
                <a:srgbClr val="0063A4"/>
              </a:buClr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0463" y="1989137"/>
            <a:ext cx="5400675" cy="51593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rgbClr val="F7931D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0463" y="2660903"/>
            <a:ext cx="5400675" cy="3528759"/>
          </a:xfrm>
        </p:spPr>
        <p:txBody>
          <a:bodyPr/>
          <a:lstStyle>
            <a:lvl1pPr marL="228600" indent="-228600">
              <a:buClr>
                <a:srgbClr val="0063A4"/>
              </a:buClr>
              <a:buFont typeface="Arial" panose="020B0604020202020204" pitchFamily="34" charset="0"/>
              <a:buChar char="•"/>
              <a:defRPr/>
            </a:lvl1pPr>
            <a:lvl2pPr marL="685800" indent="-228600">
              <a:buClr>
                <a:srgbClr val="F7931D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36FB-DBD7-FA43-8D73-CBE74CA361AB}" type="datetime1">
              <a:rPr lang="ru-RU" smtClean="0"/>
              <a:t>11.10.2023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Изображение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DC0B-316C-7449-A3A8-D61921742CF9}" type="datetime1">
              <a:rPr lang="ru-RU" smtClean="0"/>
              <a:t>11.10.2023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Изображение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1F150-F6DC-4240-837F-3E7F3833A97F}" type="datetime1">
              <a:rPr lang="ru-RU" smtClean="0"/>
              <a:t>11.10.2023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8300"/>
            <a:ext cx="9001125" cy="14398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1989138"/>
            <a:ext cx="6172200" cy="38719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989138"/>
            <a:ext cx="3932237" cy="38798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D0BB-812D-0D4F-9A21-E7073D25A01D}" type="datetime1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Изображение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8300"/>
            <a:ext cx="9001125" cy="14398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989138"/>
            <a:ext cx="6172200" cy="38719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989138"/>
            <a:ext cx="3932237" cy="38798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F499-892A-0247-B587-389739E885A1}" type="datetime1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Изображение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84" y="2528"/>
            <a:ext cx="1606816" cy="16068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F4C4-54F2-0E42-9E19-B14B6D7B0472}" type="datetime1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Изображение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45443" y="1"/>
            <a:ext cx="1646557" cy="16124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97938" y="365125"/>
            <a:ext cx="2743200" cy="5811838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42BB8-7644-6D47-B676-97789BC79DF5}" type="datetime1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ИНСТИТУТ ГАЙДАРА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495550" y="1190828"/>
            <a:ext cx="7200900" cy="2420938"/>
          </a:xfrm>
        </p:spPr>
        <p:txBody>
          <a:bodyPr bIns="0" anchor="b">
            <a:normAutofit/>
          </a:bodyPr>
          <a:lstStyle>
            <a:lvl1pPr algn="ctr">
              <a:defRPr sz="5400" b="1" i="0">
                <a:solidFill>
                  <a:srgbClr val="0063A4"/>
                </a:solidFill>
                <a:latin typeface="+mn-lt"/>
                <a:ea typeface="Circe" charset="0"/>
                <a:cs typeface="Circe" charset="0"/>
              </a:defRPr>
            </a:lvl1pPr>
          </a:lstStyle>
          <a:p>
            <a:r>
              <a:rPr lang="ru-RU" dirty="0" smtClean="0"/>
              <a:t>Спасибо за внимание!</a:t>
            </a:r>
            <a:endParaRPr lang="ru-RU" dirty="0"/>
          </a:p>
        </p:txBody>
      </p:sp>
      <p:pic>
        <p:nvPicPr>
          <p:cNvPr id="5" name="Изображение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87253" y="4192048"/>
            <a:ext cx="2306420" cy="65094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937750" cy="1443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989137"/>
            <a:ext cx="10802938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41968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+mj-lt"/>
                <a:ea typeface="Circe Light" charset="0"/>
                <a:cs typeface="Circe Light" charset="0"/>
              </a:defRPr>
            </a:lvl1pPr>
          </a:lstStyle>
          <a:p>
            <a:fld id="{D58A2FEF-C06E-C14B-BDFF-88B1E18C2879}" type="datetime1">
              <a:rPr lang="ru-RU" smtClean="0"/>
              <a:t>11.10.2023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41968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0063A4"/>
                </a:solidFill>
                <a:latin typeface="+mn-lt"/>
                <a:ea typeface="Circe Light" charset="0"/>
                <a:cs typeface="Circe Light" charset="0"/>
              </a:defRPr>
            </a:lvl1pPr>
          </a:lstStyle>
          <a:p>
            <a:r>
              <a:rPr lang="ru-RU" smtClean="0"/>
              <a:t>ИНСТИТУТ ГАЙДАРА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897938" y="641968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63A4"/>
                </a:solidFill>
                <a:latin typeface="+mn-lt"/>
                <a:ea typeface="Circe" charset="0"/>
                <a:cs typeface="Circe" charset="0"/>
              </a:defRPr>
            </a:lvl1pPr>
          </a:lstStyle>
          <a:p>
            <a:fld id="{A5AC5857-4F37-EB47-BC6E-D3E7A4BAC646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0" y="6858000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i="0" kern="1200" cap="all" baseline="0">
          <a:solidFill>
            <a:srgbClr val="0063A4"/>
          </a:solidFill>
          <a:latin typeface="+mn-lt"/>
          <a:ea typeface="Circe" charset="0"/>
          <a:cs typeface="Circe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63A4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7931D"/>
        </a:buClr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6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4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200" b="0" i="0" kern="1200">
          <a:solidFill>
            <a:schemeClr val="tx1"/>
          </a:solidFill>
          <a:latin typeface="+mn-lt"/>
          <a:ea typeface="Circe Light" charset="0"/>
          <a:cs typeface="Circe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7.emf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658468" y="304428"/>
            <a:ext cx="8525435" cy="77563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КЫРГЫЗ РЕСПУБЛИКАСЫНЫН </a:t>
            </a:r>
            <a:r>
              <a:rPr lang="ru-RU" sz="2700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УЛУТТУК </a:t>
            </a:r>
            <a:r>
              <a:rPr lang="ru-RU" sz="2700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СТАТИСТИКА КОМИТЕТИ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313237" y="2454910"/>
            <a:ext cx="9529445" cy="1331595"/>
          </a:xfrm>
        </p:spPr>
        <p:txBody>
          <a:bodyPr>
            <a:normAutofit fontScale="90000"/>
          </a:bodyPr>
          <a:lstStyle/>
          <a:p>
            <a:pPr algn="l" defTabSz="457200" fontAlgn="auto">
              <a:spcBef>
                <a:spcPts val="300"/>
              </a:spcBef>
              <a:spcAft>
                <a:spcPts val="300"/>
              </a:spcAft>
              <a:buClrTx/>
              <a:buSzTx/>
              <a:buFontTx/>
            </a:pPr>
            <a:r>
              <a:rPr lang="ru-RU" sz="2600" b="1" cap="none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</a:t>
            </a:r>
            <a:r>
              <a:rPr lang="ru-RU" b="1" cap="none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20</a:t>
            </a:r>
            <a:r>
              <a:rPr lang="ru-RU" b="1" cap="none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23-ЖЫЛДЫН </a:t>
            </a:r>
            <a:r>
              <a:rPr lang="ru-RU" b="1" cap="none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ЯНВАРЬ-СЕНТЯБРЫНДАГЫ </a:t>
            </a:r>
          </a:p>
          <a:p>
            <a:pPr algn="l" defTabSz="457200" fontAlgn="auto">
              <a:spcBef>
                <a:spcPts val="300"/>
              </a:spcBef>
              <a:spcAft>
                <a:spcPts val="300"/>
              </a:spcAft>
              <a:buClrTx/>
              <a:buSzTx/>
              <a:buFontTx/>
            </a:pPr>
            <a:r>
              <a:rPr lang="ru-RU" b="1" cap="none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КЫРГЫЗ </a:t>
            </a:r>
            <a:r>
              <a:rPr lang="ru-RU" b="1" cap="none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РЕСПУБЛИКАСЫНЫН ӨНӨР ЖАЙЫНЫН АБАЛЫ </a:t>
            </a:r>
          </a:p>
          <a:p>
            <a:pPr algn="l" defTabSz="457200" fontAlgn="auto">
              <a:spcBef>
                <a:spcPts val="300"/>
              </a:spcBef>
              <a:spcAft>
                <a:spcPts val="300"/>
              </a:spcAft>
              <a:buClrTx/>
              <a:buSzTx/>
              <a:buFontTx/>
            </a:pPr>
            <a:r>
              <a:rPr lang="ru-RU" sz="2000" cap="none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(ЫКЧАМ МААЛЫМАТ)</a:t>
            </a:r>
            <a:endParaRPr lang="ru-RU" sz="2000" cap="none" noProof="1">
              <a:ln w="3175" cmpd="sng">
                <a:noFill/>
              </a:ln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ts val="0"/>
              </a:spcBef>
              <a:buClrTx/>
              <a:buSzTx/>
              <a:buFontTx/>
            </a:pPr>
            <a:endParaRPr lang="ru-RU" b="1" cap="none" noProof="1">
              <a:ln w="3175" cmpd="sng">
                <a:noFill/>
              </a:ln>
              <a:solidFill>
                <a:srgbClr val="17406D">
                  <a:lumMod val="75000"/>
                </a:srgbClr>
              </a:solidFill>
              <a:latin typeface="Verdana" panose="020B0604030504040204" pitchFamily="34" charset="0"/>
              <a:ea typeface="+mj-ea"/>
              <a:cs typeface="Verdana" panose="020B0604030504040204" pitchFamily="34" charset="0"/>
            </a:endParaRPr>
          </a:p>
          <a:p>
            <a:endParaRPr lang="ru-RU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9448800" y="6419850"/>
            <a:ext cx="2743200" cy="365125"/>
          </a:xfrm>
        </p:spPr>
        <p:txBody>
          <a:bodyPr/>
          <a:lstStyle/>
          <a:p>
            <a:fld id="{A5AC5857-4F37-EB47-BC6E-D3E7A4BAC646}" type="slidenum">
              <a:rPr lang="ru-RU" smtClean="0"/>
              <a:t>1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8" y="80684"/>
            <a:ext cx="1186004" cy="118600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5815965"/>
            <a:ext cx="633095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ru-RU" sz="1400" b="1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</a:t>
            </a:r>
            <a:r>
              <a:rPr sz="1400" b="1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Өнөр жай жана энергетика</a:t>
            </a:r>
            <a:r>
              <a:rPr lang="ru-RU" sz="1400" b="1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400" b="1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статистикасы бөлүмү</a:t>
            </a:r>
          </a:p>
          <a:p>
            <a:pPr algn="r"/>
            <a:r>
              <a:rPr sz="1400" b="1" dirty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a.mamanova@stat.kg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9906000" y="156654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2</a:t>
            </a:fld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79260" y="475378"/>
            <a:ext cx="11070185" cy="1014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ru-RU" sz="2000" b="1" dirty="0" smtClean="0">
                <a:ln w="3175" cmpd="sng"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2023-ЖЫЛДЫН ЯНВАРЬ-СЕНТЯБРЫНДА ӨНӨР ЖАЙ ИШКАНАЛАРЫНЫН ИШМЕРДҮҮЛҮГҮНҮН ЖЫЙЫНТЫКТАРЫ</a:t>
            </a:r>
            <a:endParaRPr lang="ru-RU" sz="2000" b="1" cap="none" dirty="0" smtClean="0">
              <a:ln w="3175" cmpd="sng">
                <a:noFill/>
              </a:ln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endParaRPr kumimoji="0" lang="ru-RU" altLang="ru-RU" sz="2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1040" y="1905635"/>
            <a:ext cx="1079055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defTabSz="457200" fontAlgn="auto">
              <a:spcAft>
                <a:spcPts val="18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2023-ж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. январь-</a:t>
            </a:r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сентябрында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331,5 млрд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. сом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суммасында өнөр жай продукциялары өндүрүлдү;</a:t>
            </a:r>
            <a:endParaRPr lang="ru-RU" sz="200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defTabSz="457200">
              <a:spcAft>
                <a:spcPts val="18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Физикалык көлөмдүн индекси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–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100,7%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; </a:t>
            </a:r>
          </a:p>
          <a:p>
            <a:pPr marL="285750" indent="-285750" defTabSz="457200"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Кумтөр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" кен </a:t>
            </a:r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казуу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ишканалары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тарабынан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өндүрүлгөн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продукциянын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көлөмүн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эсепке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албаганда  -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113,4%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.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endParaRPr lang="ru-RU" sz="2000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3</a:t>
            </a:fld>
            <a:endParaRPr lang="ru-RU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12396" y="153261"/>
            <a:ext cx="105664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defTabSz="457200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80000"/>
              <a:buFontTx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</a:t>
            </a: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2023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-Ж. ЯНВАРЬ-СЕНТЯБРЫНДА ЭКОНОМИКАЛЫК ИШМЕРДИКТИН НЕГИЗГИ ТҮРЛӨРҮ БОЮНЧА ӨНӨР ЖАЙ ӨНДҮРҮШҮНҮН ТҮЗҮМҮ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0390" y="875665"/>
            <a:ext cx="10183495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Өнөр жай өндүрүшүнүн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көлөмү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(учурдагы баа менен) </a:t>
            </a:r>
          </a:p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жана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өнөр жай өндүрүшүнүн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индекси</a:t>
            </a:r>
          </a:p>
          <a:p>
            <a:pPr algn="ctr"/>
            <a:r>
              <a:rPr lang="ru-RU" sz="1200" b="1" i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(салыштырмалуу баа менен</a:t>
            </a:r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r>
              <a:rPr lang="ru-RU" sz="1200" b="1" i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2022-ж</a:t>
            </a:r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тийишт</a:t>
            </a:r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үү</a:t>
            </a:r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мезгилине карата, пайыз менен)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200" b="1" i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1200" b="1" i="1" dirty="0">
              <a:solidFill>
                <a:schemeClr val="accent5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Рисунок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194" y="4400550"/>
            <a:ext cx="801458" cy="70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875" y="2490794"/>
            <a:ext cx="772838" cy="70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637" y="4232426"/>
            <a:ext cx="803166" cy="76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002" y="2387508"/>
            <a:ext cx="791172" cy="68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6507" y="3781425"/>
            <a:ext cx="434169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9164955" y="4453255"/>
            <a:ext cx="1322705" cy="837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Иштет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үү 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өнөр жайы</a:t>
            </a:r>
          </a:p>
          <a:p>
            <a:pPr algn="ctr" fontAlgn="b"/>
            <a:r>
              <a:rPr lang="ru-RU" sz="9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98,6%</a:t>
            </a:r>
            <a:endParaRPr lang="ru-RU" sz="9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256,0 млрд. сом</a:t>
            </a:r>
            <a:endParaRPr lang="ru-RU" sz="9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"/>
            <a:endParaRPr lang="ru-RU" sz="10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757630" y="2463217"/>
            <a:ext cx="1578610" cy="8604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Пайдалуу кендерди 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казуу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103,8%</a:t>
            </a:r>
            <a:endParaRPr lang="ru-RU" sz="900" b="1" dirty="0">
              <a:solidFill>
                <a:srgbClr val="E84F1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rgbClr val="E84F1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37,5 млрд. сом</a:t>
            </a:r>
            <a:endParaRPr lang="ru-RU" sz="900" b="1" dirty="0">
              <a:solidFill>
                <a:srgbClr val="E84F1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"/>
            <a:endParaRPr lang="ru-RU" sz="900" b="1" dirty="0">
              <a:solidFill>
                <a:srgbClr val="E84F1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26030" y="4133130"/>
            <a:ext cx="161762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Электр энергиясы, 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газ жана буу менен камсыз кылуу</a:t>
            </a: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109,6%</a:t>
            </a:r>
            <a:endParaRPr lang="ru-RU" sz="900" b="1" dirty="0">
              <a:solidFill>
                <a:srgbClr val="B878B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rgbClr val="B878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34,8 млрд. сом</a:t>
            </a:r>
            <a:endParaRPr lang="ru-RU" sz="10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437174" y="2186357"/>
            <a:ext cx="1291447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Суу менен жабдуу, тазалоо, калдыктарды иштет</a:t>
            </a:r>
            <a:r>
              <a:rPr lang="ru-RU" sz="900" b="1" dirty="0" smtClean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үү </a:t>
            </a:r>
            <a:endParaRPr lang="ru-RU" sz="900" b="1" dirty="0" smtClean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>
              <a:spcAft>
                <a:spcPts val="300"/>
              </a:spcAft>
            </a:pPr>
            <a:r>
              <a:rPr lang="ru-RU" sz="900" b="1" dirty="0" smtClean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99,4%</a:t>
            </a:r>
            <a:endParaRPr lang="ru-RU" sz="900" b="1" dirty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fontAlgn="b"/>
            <a:r>
              <a:rPr lang="ru-RU" sz="900" b="1" dirty="0" smtClean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3,2 млрд. сом</a:t>
            </a:r>
            <a:endParaRPr lang="ru-RU" sz="900" b="1" dirty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b"/>
            <a:endParaRPr lang="ru-RU" sz="900" b="1" dirty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3" name="Соединительная линия уступом 2"/>
          <p:cNvCxnSpPr/>
          <p:nvPr/>
        </p:nvCxnSpPr>
        <p:spPr>
          <a:xfrm>
            <a:off x="7057747" y="3781425"/>
            <a:ext cx="2254928" cy="1398706"/>
          </a:xfrm>
          <a:prstGeom prst="bentConnector3">
            <a:avLst/>
          </a:prstGeom>
          <a:ln>
            <a:solidFill>
              <a:srgbClr val="78B0A7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>
            <a:off x="5974672" y="2387508"/>
            <a:ext cx="2923266" cy="914400"/>
          </a:xfrm>
          <a:prstGeom prst="bentConnector3">
            <a:avLst>
              <a:gd name="adj1" fmla="val 53948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/>
          <p:nvPr/>
        </p:nvCxnSpPr>
        <p:spPr>
          <a:xfrm flipV="1">
            <a:off x="1734778" y="2363582"/>
            <a:ext cx="4204162" cy="2782802"/>
          </a:xfrm>
          <a:prstGeom prst="bentConnector3">
            <a:avLst>
              <a:gd name="adj1" fmla="val 60558"/>
            </a:avLst>
          </a:prstGeom>
          <a:ln>
            <a:solidFill>
              <a:srgbClr val="B878BA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/>
          <p:nvPr/>
        </p:nvCxnSpPr>
        <p:spPr>
          <a:xfrm flipV="1">
            <a:off x="1574980" y="2128900"/>
            <a:ext cx="4363960" cy="1173008"/>
          </a:xfrm>
          <a:prstGeom prst="bentConnector3">
            <a:avLst>
              <a:gd name="adj1" fmla="val 50000"/>
            </a:avLst>
          </a:prstGeom>
          <a:ln>
            <a:solidFill>
              <a:srgbClr val="93A0FD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0" name="Rectangle 2"/>
          <p:cNvSpPr txBox="1">
            <a:spLocks noChangeArrowheads="1"/>
          </p:cNvSpPr>
          <p:nvPr/>
        </p:nvSpPr>
        <p:spPr bwMode="auto">
          <a:xfrm>
            <a:off x="1113155" y="5980887"/>
            <a:ext cx="996569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  <a:buClrTx/>
              <a:buSzTx/>
              <a:buFontTx/>
            </a:pPr>
            <a:r>
              <a:rPr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</a:t>
            </a:r>
            <a:r>
              <a:rPr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нөр жай өндүрүшүнүн жалпы түзүмүндөг</a:t>
            </a:r>
            <a:r>
              <a:rPr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 </a:t>
            </a:r>
            <a:r>
              <a:rPr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иштетүү өндүрүшүн</a:t>
            </a:r>
            <a:r>
              <a:rPr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үн үлүшү  - 77%, пайдалуу кендерди казуу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- 11%, </a:t>
            </a:r>
            <a:r>
              <a:rPr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 энергия, газ, буу менен </a:t>
            </a:r>
            <a:r>
              <a:rPr sz="1100" dirty="0" err="1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камсыз</a:t>
            </a:r>
            <a:r>
              <a:rPr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100" dirty="0" err="1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кылуу</a:t>
            </a:r>
            <a:r>
              <a:rPr lang="ru-RU" sz="11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100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%, суу менен жабдуу, тазалоо, калдыктарды иштетүү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н </a:t>
            </a:r>
            <a:r>
              <a:rPr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үлүшү </a:t>
            </a:r>
            <a:r>
              <a:rPr sz="1100" dirty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- 1%.</a:t>
            </a: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792345655"/>
              </p:ext>
            </p:extLst>
          </p:nvPr>
        </p:nvGraphicFramePr>
        <p:xfrm>
          <a:off x="4257793" y="2123440"/>
          <a:ext cx="3385882" cy="3056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1315181044"/>
              </p:ext>
            </p:extLst>
          </p:nvPr>
        </p:nvGraphicFramePr>
        <p:xfrm>
          <a:off x="4245427" y="2185379"/>
          <a:ext cx="3385882" cy="2994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5168470" y="3198323"/>
            <a:ext cx="1612404" cy="11500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20000"/>
              </a:lnSpc>
              <a:spcAft>
                <a:spcPts val="300"/>
              </a:spcAft>
            </a:pPr>
            <a:r>
              <a:rPr lang="ru-RU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Ө</a:t>
            </a:r>
            <a:r>
              <a:rPr lang="ky-KG" sz="900" b="1" dirty="0" smtClean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lang="ru-RU" altLang="ru-RU" sz="900" b="1" dirty="0" smtClean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дүрүү к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өлөм</a:t>
            </a:r>
            <a:r>
              <a:rPr lang="ru-RU" altLang="ru-RU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</a:t>
            </a:r>
            <a:endParaRPr lang="ru-RU" altLang="ru-RU" sz="900" b="1" dirty="0">
              <a:solidFill>
                <a:srgbClr val="203864"/>
              </a:solidFill>
              <a:effectLst>
                <a:outerShdw blurRad="63500" dist="50800" dir="13500000" sx="0" sy="0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20000"/>
              </a:lnSpc>
              <a:spcAft>
                <a:spcPts val="200"/>
              </a:spcAft>
            </a:pPr>
            <a:r>
              <a:rPr lang="ky-KG" sz="900" b="1" kern="1200" dirty="0" smtClean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331,5 млрд.сом,</a:t>
            </a:r>
            <a:endParaRPr lang="ru-RU" sz="900" b="1" kern="1200" dirty="0" smtClean="0">
              <a:solidFill>
                <a:srgbClr val="203864"/>
              </a:solidFill>
              <a:effectLst>
                <a:outerShdw blurRad="63500" dist="50800" dir="13500000" sx="0" sy="0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900" b="1" kern="1200" dirty="0" smtClean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физикалык </a:t>
            </a:r>
            <a:r>
              <a:rPr lang="ru-RU" altLang="ru-RU" sz="900" b="1" dirty="0" smtClean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өлөмд</a:t>
            </a:r>
            <a:r>
              <a:rPr lang="ru-RU" altLang="ru-RU" sz="900" b="1" dirty="0" smtClean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үн индекси</a:t>
            </a:r>
            <a:endParaRPr lang="ru-RU" altLang="ru-RU" sz="900" b="1" dirty="0">
              <a:solidFill>
                <a:srgbClr val="203864"/>
              </a:solidFill>
              <a:effectLst>
                <a:outerShdw blurRad="63500" dist="50800" dir="13500000" sx="0" sy="0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lang="ru-RU" sz="900" b="1" kern="1200" dirty="0" smtClean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100,7</a:t>
            </a:r>
            <a:r>
              <a:rPr lang="ru-RU" sz="900" b="1" kern="1200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spcAft>
                <a:spcPts val="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4</a:t>
            </a:fld>
            <a:endParaRPr lang="ru-RU" dirty="0"/>
          </a:p>
        </p:txBody>
      </p:sp>
      <p:sp>
        <p:nvSpPr>
          <p:cNvPr id="8" name="Текстовое поле 5"/>
          <p:cNvSpPr txBox="1"/>
          <p:nvPr/>
        </p:nvSpPr>
        <p:spPr>
          <a:xfrm>
            <a:off x="861060" y="367030"/>
            <a:ext cx="96723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ПАЙДАЛУУ КЕНДЕРДИ КАЗЫП АЛУУНУН ӨНДҮРҮҮ ИНДЕКСТЕРИ</a:t>
            </a:r>
            <a:endParaRPr lang="ru-RU" sz="20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object 48"/>
          <p:cNvSpPr txBox="1"/>
          <p:nvPr/>
        </p:nvSpPr>
        <p:spPr>
          <a:xfrm>
            <a:off x="260418" y="2851635"/>
            <a:ext cx="2517140" cy="3225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100" dirty="0" smtClean="0">
              <a:latin typeface="Times New Roman" panose="02020603050405020304"/>
              <a:cs typeface="Times New Roman" panose="02020603050405020304"/>
            </a:endParaRPr>
          </a:p>
          <a:p>
            <a:pPr marR="43815">
              <a:lnSpc>
                <a:spcPct val="100000"/>
              </a:lnSpc>
            </a:pPr>
            <a:r>
              <a:rPr lang="ru-RU" b="1" spc="-110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 </a:t>
            </a:r>
            <a:r>
              <a:rPr sz="1400" b="1" spc="-110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ru-RU" sz="1400" b="1" spc="-110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01,9</a:t>
            </a:r>
            <a:endParaRPr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45720">
              <a:lnSpc>
                <a:spcPct val="100000"/>
              </a:lnSpc>
              <a:spcBef>
                <a:spcPts val="655"/>
              </a:spcBef>
            </a:pP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Металл рудаларын казуу</a:t>
            </a:r>
            <a:endParaRPr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sz="1000" dirty="0">
              <a:latin typeface="Times New Roman" panose="02020603050405020304"/>
              <a:cs typeface="Times New Roman" panose="02020603050405020304"/>
            </a:endParaRPr>
          </a:p>
          <a:p>
            <a:pPr marR="5080">
              <a:lnSpc>
                <a:spcPct val="100000"/>
              </a:lnSpc>
              <a:spcBef>
                <a:spcPts val="615"/>
              </a:spcBef>
            </a:pPr>
            <a:r>
              <a:rPr lang="ru-RU" b="1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</a:t>
            </a:r>
            <a:r>
              <a:rPr lang="ru-RU" sz="1400" b="1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109,6</a:t>
            </a:r>
            <a:endParaRPr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4450" lvl="0">
              <a:spcBef>
                <a:spcPts val="1200"/>
              </a:spcBef>
            </a:pP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lang="ru-RU" sz="1000" u="dashHeavy" spc="-29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өм</a:t>
            </a:r>
            <a:r>
              <a:rPr lang="ru-RU" sz="1000" u="dashHeavy" spc="-1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ур казуу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 dirty="0" smtClean="0">
              <a:latin typeface="Times New Roman" panose="02020603050405020304"/>
              <a:cs typeface="Times New Roman" panose="02020603050405020304"/>
            </a:endParaRPr>
          </a:p>
          <a:p>
            <a:pPr marR="5080">
              <a:lnSpc>
                <a:spcPct val="100000"/>
              </a:lnSpc>
            </a:pPr>
            <a:r>
              <a:rPr lang="ru-RU" b="1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</a:t>
            </a:r>
            <a:r>
              <a:rPr sz="1400" b="1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</a:t>
            </a:r>
            <a:r>
              <a:rPr lang="ru-RU" sz="1400" b="1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5,8</a:t>
            </a:r>
            <a:endParaRPr lang="ru-RU" sz="14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5080" fontAlgn="auto">
              <a:lnSpc>
                <a:spcPct val="100000"/>
              </a:lnSpc>
              <a:spcBef>
                <a:spcPts val="0"/>
              </a:spcBef>
            </a:pPr>
            <a:r>
              <a:rPr lang="ru-RU" sz="1000" u="dashHeavy" spc="-3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Чийки мунайзат жана жаратылыш </a:t>
            </a:r>
          </a:p>
          <a:p>
            <a:pPr marR="5080">
              <a:lnSpc>
                <a:spcPct val="100000"/>
              </a:lnSpc>
              <a:spcBef>
                <a:spcPts val="600"/>
              </a:spcBef>
            </a:pPr>
            <a:r>
              <a:rPr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</a:t>
            </a:r>
            <a:r>
              <a:rPr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lang="ru-RU" sz="1000" u="dashHeavy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ын казуу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z="1000" dirty="0" smtClean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sz="1000" dirty="0" smtClean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 dirty="0">
              <a:latin typeface="Times New Roman" panose="02020603050405020304"/>
              <a:cs typeface="Times New Roman" panose="02020603050405020304"/>
            </a:endParaRPr>
          </a:p>
          <a:p>
            <a:pPr marR="96520">
              <a:lnSpc>
                <a:spcPts val="2145"/>
              </a:lnSpc>
            </a:pPr>
            <a:r>
              <a:rPr lang="ru-RU" b="1" spc="-110" dirty="0" smtClean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 </a:t>
            </a:r>
            <a:r>
              <a:rPr lang="ru-RU" sz="1400" b="1" spc="-110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118,2</a:t>
            </a:r>
            <a:endParaRPr sz="1400" b="1" spc="-110" dirty="0" smtClean="0">
              <a:solidFill>
                <a:srgbClr val="48A14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>
              <a:lnSpc>
                <a:spcPts val="875"/>
              </a:lnSpc>
              <a:spcBef>
                <a:spcPts val="600"/>
              </a:spcBef>
            </a:pP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Пайдалуу кендердин башка т</a:t>
            </a: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үрлөрү</a:t>
            </a: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 ка</a:t>
            </a: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зуу</a:t>
            </a:r>
            <a:r>
              <a:rPr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object 6"/>
          <p:cNvSpPr/>
          <p:nvPr/>
        </p:nvSpPr>
        <p:spPr>
          <a:xfrm>
            <a:off x="199090" y="1954027"/>
            <a:ext cx="2531364" cy="771756"/>
          </a:xfrm>
          <a:custGeom>
            <a:avLst/>
            <a:gdLst/>
            <a:ahLst/>
            <a:cxnLst/>
            <a:rect l="l" t="t" r="r" b="b"/>
            <a:pathLst>
              <a:path w="2743200" h="754380">
                <a:moveTo>
                  <a:pt x="0" y="754379"/>
                </a:moveTo>
                <a:lnTo>
                  <a:pt x="2743200" y="754379"/>
                </a:lnTo>
                <a:lnTo>
                  <a:pt x="2743200" y="0"/>
                </a:lnTo>
                <a:lnTo>
                  <a:pt x="0" y="0"/>
                </a:lnTo>
                <a:lnTo>
                  <a:pt x="0" y="754379"/>
                </a:lnTo>
                <a:close/>
              </a:path>
            </a:pathLst>
          </a:custGeom>
          <a:solidFill>
            <a:srgbClr val="F3F5FA"/>
          </a:solidFill>
        </p:spPr>
        <p:txBody>
          <a:bodyPr wrap="square" lIns="0" tIns="0" rIns="0" bIns="0" rtlCol="0"/>
          <a:lstStyle/>
          <a:p>
            <a:pPr marL="55245">
              <a:spcBef>
                <a:spcPts val="1200"/>
              </a:spcBef>
            </a:pPr>
            <a:r>
              <a:rPr lang="ru-RU" sz="900" b="1" spc="-15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</a:t>
            </a:r>
            <a:r>
              <a:rPr lang="ru-RU" sz="1600" b="1" spc="-15" dirty="0" smtClean="0">
                <a:solidFill>
                  <a:srgbClr val="48A14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103,8</a:t>
            </a:r>
            <a:endParaRPr lang="ru-RU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/>
            <a:endParaRPr lang="ru-RU" sz="1000" u="dashHeavy" spc="-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 lvl="0"/>
            <a:endParaRPr lang="ru-RU" sz="1000" u="dashHeavy" spc="-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>
              <a:spcBef>
                <a:spcPts val="600"/>
              </a:spcBef>
            </a:pP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Пайдалуу кендерди казып алуу</a:t>
            </a:r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5245">
              <a:lnSpc>
                <a:spcPct val="100000"/>
              </a:lnSpc>
            </a:pPr>
            <a:endParaRPr lang="ru-RU" sz="1050" u="dashHeavy" spc="-5" dirty="0" smtClean="0">
              <a:solidFill>
                <a:srgbClr val="585858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40" name="object 49"/>
          <p:cNvSpPr txBox="1"/>
          <p:nvPr/>
        </p:nvSpPr>
        <p:spPr>
          <a:xfrm>
            <a:off x="199090" y="1385570"/>
            <a:ext cx="3041650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2023-ж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ЯНВАРЬ-СЕНТЯБРЫ </a:t>
            </a:r>
            <a:endParaRPr lang="ru-RU" sz="9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2022-Ж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ЯНВАРЬ-СЕНТЯБРЫНА КАРАТА</a:t>
            </a:r>
            <a:r>
              <a:rPr sz="9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%</a:t>
            </a:r>
          </a:p>
        </p:txBody>
      </p:sp>
      <p:sp>
        <p:nvSpPr>
          <p:cNvPr id="86" name="object 150"/>
          <p:cNvSpPr/>
          <p:nvPr/>
        </p:nvSpPr>
        <p:spPr>
          <a:xfrm>
            <a:off x="433598" y="3992672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23877" y="0"/>
                </a:moveTo>
                <a:lnTo>
                  <a:pt x="6933" y="0"/>
                </a:lnTo>
                <a:lnTo>
                  <a:pt x="0" y="6837"/>
                </a:lnTo>
                <a:lnTo>
                  <a:pt x="69" y="23862"/>
                </a:lnTo>
                <a:lnTo>
                  <a:pt x="6859" y="30704"/>
                </a:lnTo>
                <a:lnTo>
                  <a:pt x="23803" y="30704"/>
                </a:lnTo>
                <a:lnTo>
                  <a:pt x="30736" y="23862"/>
                </a:lnTo>
                <a:lnTo>
                  <a:pt x="30736" y="6837"/>
                </a:lnTo>
                <a:lnTo>
                  <a:pt x="238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6" name="object 129"/>
          <p:cNvSpPr/>
          <p:nvPr/>
        </p:nvSpPr>
        <p:spPr>
          <a:xfrm>
            <a:off x="432217" y="2087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7" name="object 130"/>
          <p:cNvSpPr/>
          <p:nvPr/>
        </p:nvSpPr>
        <p:spPr>
          <a:xfrm>
            <a:off x="361829" y="2087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3" name="object 119"/>
          <p:cNvSpPr/>
          <p:nvPr/>
        </p:nvSpPr>
        <p:spPr>
          <a:xfrm>
            <a:off x="392302" y="3265847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2771" y="32062"/>
                </a:moveTo>
                <a:lnTo>
                  <a:pt x="97900" y="0"/>
                </a:lnTo>
                <a:lnTo>
                  <a:pt x="180242" y="6567"/>
                </a:lnTo>
                <a:lnTo>
                  <a:pt x="199642" y="83569"/>
                </a:lnTo>
                <a:lnTo>
                  <a:pt x="196536" y="166752"/>
                </a:lnTo>
                <a:lnTo>
                  <a:pt x="151074" y="215076"/>
                </a:lnTo>
                <a:lnTo>
                  <a:pt x="77872" y="236601"/>
                </a:lnTo>
                <a:lnTo>
                  <a:pt x="0" y="151536"/>
                </a:lnTo>
                <a:lnTo>
                  <a:pt x="92771" y="32062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5" name="object 129"/>
          <p:cNvSpPr/>
          <p:nvPr/>
        </p:nvSpPr>
        <p:spPr>
          <a:xfrm>
            <a:off x="408551" y="2160971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6" name="object 130"/>
          <p:cNvSpPr/>
          <p:nvPr/>
        </p:nvSpPr>
        <p:spPr>
          <a:xfrm>
            <a:off x="338163" y="2160971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4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7" name="object 131"/>
          <p:cNvSpPr/>
          <p:nvPr/>
        </p:nvSpPr>
        <p:spPr>
          <a:xfrm>
            <a:off x="356497" y="2219028"/>
            <a:ext cx="54610" cy="16510"/>
          </a:xfrm>
          <a:custGeom>
            <a:avLst/>
            <a:gdLst/>
            <a:ahLst/>
            <a:cxnLst/>
            <a:rect l="l" t="t" r="r" b="b"/>
            <a:pathLst>
              <a:path w="54609" h="16510">
                <a:moveTo>
                  <a:pt x="3073" y="0"/>
                </a:moveTo>
                <a:lnTo>
                  <a:pt x="0" y="5317"/>
                </a:lnTo>
                <a:lnTo>
                  <a:pt x="9962" y="12948"/>
                </a:lnTo>
                <a:lnTo>
                  <a:pt x="26392" y="15901"/>
                </a:lnTo>
                <a:lnTo>
                  <a:pt x="35715" y="15029"/>
                </a:lnTo>
                <a:lnTo>
                  <a:pt x="44549" y="11298"/>
                </a:lnTo>
                <a:lnTo>
                  <a:pt x="25565" y="11298"/>
                </a:lnTo>
                <a:lnTo>
                  <a:pt x="9255" y="7573"/>
                </a:lnTo>
                <a:lnTo>
                  <a:pt x="3073" y="0"/>
                </a:lnTo>
                <a:close/>
              </a:path>
              <a:path w="54609" h="16510">
                <a:moveTo>
                  <a:pt x="54320" y="0"/>
                </a:moveTo>
                <a:lnTo>
                  <a:pt x="49652" y="781"/>
                </a:lnTo>
                <a:lnTo>
                  <a:pt x="42577" y="8002"/>
                </a:lnTo>
                <a:lnTo>
                  <a:pt x="25565" y="11298"/>
                </a:lnTo>
                <a:lnTo>
                  <a:pt x="44549" y="11298"/>
                </a:lnTo>
                <a:lnTo>
                  <a:pt x="49123" y="9366"/>
                </a:lnTo>
                <a:lnTo>
                  <a:pt x="54320" y="0"/>
                </a:lnTo>
                <a:close/>
              </a:path>
            </a:pathLst>
          </a:custGeom>
          <a:solidFill>
            <a:srgbClr val="DE082E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9" name="object 133"/>
          <p:cNvSpPr/>
          <p:nvPr/>
        </p:nvSpPr>
        <p:spPr>
          <a:xfrm>
            <a:off x="283795" y="2383488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0" name="object 134"/>
          <p:cNvSpPr/>
          <p:nvPr/>
        </p:nvSpPr>
        <p:spPr>
          <a:xfrm>
            <a:off x="480004" y="2383488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7" name="object 36"/>
          <p:cNvSpPr txBox="1"/>
          <p:nvPr/>
        </p:nvSpPr>
        <p:spPr>
          <a:xfrm>
            <a:off x="3993205" y="4765361"/>
            <a:ext cx="1456796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lang="ru-RU"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Металл рудаларын казуу</a:t>
            </a:r>
          </a:p>
        </p:txBody>
      </p:sp>
      <p:sp>
        <p:nvSpPr>
          <p:cNvPr id="268" name="object 35"/>
          <p:cNvSpPr txBox="1"/>
          <p:nvPr/>
        </p:nvSpPr>
        <p:spPr>
          <a:xfrm>
            <a:off x="5863869" y="4919326"/>
            <a:ext cx="1062781" cy="153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</a:t>
            </a:r>
            <a:r>
              <a:rPr lang="ru-RU" sz="1000" u="dashHeavy" spc="-29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өм</a:t>
            </a:r>
            <a:r>
              <a:rPr lang="ru-RU" sz="1000" u="dashHeavy" spc="-15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ур казуу</a:t>
            </a:r>
            <a:endParaRPr sz="10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9" name="object 38"/>
          <p:cNvSpPr txBox="1"/>
          <p:nvPr/>
        </p:nvSpPr>
        <p:spPr>
          <a:xfrm>
            <a:off x="7272466" y="4801512"/>
            <a:ext cx="1291472" cy="461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lang="ru-RU"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Чийки мунайзат жана жаратылыш газын казуу</a:t>
            </a:r>
          </a:p>
        </p:txBody>
      </p:sp>
      <p:sp>
        <p:nvSpPr>
          <p:cNvPr id="270" name="object 34"/>
          <p:cNvSpPr txBox="1"/>
          <p:nvPr/>
        </p:nvSpPr>
        <p:spPr>
          <a:xfrm>
            <a:off x="8809707" y="4811672"/>
            <a:ext cx="1495297" cy="30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sz="100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Пайдалуу кендердин башка түрлөрүн казуу </a:t>
            </a:r>
          </a:p>
        </p:txBody>
      </p:sp>
      <p:sp>
        <p:nvSpPr>
          <p:cNvPr id="271" name="object 114"/>
          <p:cNvSpPr/>
          <p:nvPr/>
        </p:nvSpPr>
        <p:spPr>
          <a:xfrm>
            <a:off x="4258770" y="4415296"/>
            <a:ext cx="224790" cy="236220"/>
          </a:xfrm>
          <a:custGeom>
            <a:avLst/>
            <a:gdLst/>
            <a:ahLst/>
            <a:cxnLst/>
            <a:rect l="l" t="t" r="r" b="b"/>
            <a:pathLst>
              <a:path w="224790" h="236220">
                <a:moveTo>
                  <a:pt x="141964" y="0"/>
                </a:moveTo>
                <a:lnTo>
                  <a:pt x="0" y="100221"/>
                </a:lnTo>
                <a:lnTo>
                  <a:pt x="62817" y="189061"/>
                </a:lnTo>
                <a:lnTo>
                  <a:pt x="70120" y="198114"/>
                </a:lnTo>
                <a:lnTo>
                  <a:pt x="109510" y="226158"/>
                </a:lnTo>
                <a:lnTo>
                  <a:pt x="156195" y="235956"/>
                </a:lnTo>
                <a:lnTo>
                  <a:pt x="167601" y="234746"/>
                </a:lnTo>
                <a:lnTo>
                  <a:pt x="202967" y="216110"/>
                </a:lnTo>
                <a:lnTo>
                  <a:pt x="223199" y="172644"/>
                </a:lnTo>
                <a:lnTo>
                  <a:pt x="224488" y="159962"/>
                </a:lnTo>
                <a:lnTo>
                  <a:pt x="224360" y="147051"/>
                </a:lnTo>
                <a:lnTo>
                  <a:pt x="215917" y="109428"/>
                </a:lnTo>
                <a:lnTo>
                  <a:pt x="141964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2" name="object 116"/>
          <p:cNvSpPr/>
          <p:nvPr/>
        </p:nvSpPr>
        <p:spPr>
          <a:xfrm>
            <a:off x="4283116" y="4408871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26621" y="0"/>
                </a:moveTo>
                <a:lnTo>
                  <a:pt x="0" y="18781"/>
                </a:ln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3" name="object 117"/>
          <p:cNvSpPr/>
          <p:nvPr/>
        </p:nvSpPr>
        <p:spPr>
          <a:xfrm>
            <a:off x="4283116" y="4408871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0" y="18781"/>
                </a:move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</a:path>
            </a:pathLst>
          </a:custGeom>
          <a:ln w="4883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4" name="object 118"/>
          <p:cNvSpPr/>
          <p:nvPr/>
        </p:nvSpPr>
        <p:spPr>
          <a:xfrm>
            <a:off x="4390654" y="4432596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7900" y="0"/>
                </a:moveTo>
                <a:lnTo>
                  <a:pt x="92771" y="32062"/>
                </a:lnTo>
                <a:lnTo>
                  <a:pt x="0" y="151536"/>
                </a:lnTo>
                <a:lnTo>
                  <a:pt x="77872" y="236601"/>
                </a:lnTo>
                <a:lnTo>
                  <a:pt x="151074" y="215076"/>
                </a:lnTo>
                <a:lnTo>
                  <a:pt x="196536" y="166752"/>
                </a:lnTo>
                <a:lnTo>
                  <a:pt x="199642" y="83569"/>
                </a:lnTo>
                <a:lnTo>
                  <a:pt x="180242" y="6567"/>
                </a:lnTo>
                <a:lnTo>
                  <a:pt x="97900" y="0"/>
                </a:lnTo>
                <a:close/>
              </a:path>
            </a:pathLst>
          </a:custGeom>
          <a:solidFill>
            <a:srgbClr val="FBC12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5" name="object 119"/>
          <p:cNvSpPr/>
          <p:nvPr/>
        </p:nvSpPr>
        <p:spPr>
          <a:xfrm>
            <a:off x="4390654" y="4432596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2771" y="32062"/>
                </a:moveTo>
                <a:lnTo>
                  <a:pt x="97900" y="0"/>
                </a:lnTo>
                <a:lnTo>
                  <a:pt x="180242" y="6567"/>
                </a:lnTo>
                <a:lnTo>
                  <a:pt x="199642" y="83569"/>
                </a:lnTo>
                <a:lnTo>
                  <a:pt x="196536" y="166752"/>
                </a:lnTo>
                <a:lnTo>
                  <a:pt x="151074" y="215076"/>
                </a:lnTo>
                <a:lnTo>
                  <a:pt x="77872" y="236601"/>
                </a:lnTo>
                <a:lnTo>
                  <a:pt x="0" y="151536"/>
                </a:lnTo>
                <a:lnTo>
                  <a:pt x="92771" y="32062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6" name="object 120"/>
          <p:cNvSpPr/>
          <p:nvPr/>
        </p:nvSpPr>
        <p:spPr>
          <a:xfrm>
            <a:off x="4526236" y="4439163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7" name="object 121"/>
          <p:cNvSpPr/>
          <p:nvPr/>
        </p:nvSpPr>
        <p:spPr>
          <a:xfrm>
            <a:off x="4526236" y="4439163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ln w="488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8" name="object 122"/>
          <p:cNvSpPr/>
          <p:nvPr/>
        </p:nvSpPr>
        <p:spPr>
          <a:xfrm>
            <a:off x="4390654" y="4565072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68801" y="0"/>
                </a:moveTo>
                <a:lnTo>
                  <a:pt x="0" y="19060"/>
                </a:lnTo>
                <a:lnTo>
                  <a:pt x="77872" y="104125"/>
                </a:lnTo>
                <a:lnTo>
                  <a:pt x="125882" y="35318"/>
                </a:lnTo>
                <a:lnTo>
                  <a:pt x="68801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9" name="object 123"/>
          <p:cNvSpPr/>
          <p:nvPr/>
        </p:nvSpPr>
        <p:spPr>
          <a:xfrm>
            <a:off x="4390654" y="4565072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77872" y="104125"/>
                </a:moveTo>
                <a:lnTo>
                  <a:pt x="125882" y="35318"/>
                </a:lnTo>
                <a:lnTo>
                  <a:pt x="68801" y="0"/>
                </a:lnTo>
                <a:lnTo>
                  <a:pt x="0" y="19060"/>
                </a:lnTo>
                <a:lnTo>
                  <a:pt x="77872" y="104125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0" name="object 124"/>
          <p:cNvSpPr/>
          <p:nvPr/>
        </p:nvSpPr>
        <p:spPr>
          <a:xfrm>
            <a:off x="4438765" y="4464659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0" y="55735"/>
                </a:lnTo>
                <a:lnTo>
                  <a:pt x="20690" y="100413"/>
                </a:lnTo>
                <a:lnTo>
                  <a:pt x="87471" y="76221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1" name="object 125"/>
          <p:cNvSpPr/>
          <p:nvPr/>
        </p:nvSpPr>
        <p:spPr>
          <a:xfrm>
            <a:off x="4438765" y="4464659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87471" y="76221"/>
                </a:lnTo>
                <a:lnTo>
                  <a:pt x="20690" y="100413"/>
                </a:lnTo>
                <a:lnTo>
                  <a:pt x="0" y="55735"/>
                </a:lnTo>
                <a:lnTo>
                  <a:pt x="44660" y="0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2" name="object 107"/>
          <p:cNvSpPr/>
          <p:nvPr/>
        </p:nvSpPr>
        <p:spPr>
          <a:xfrm>
            <a:off x="6009161" y="4470795"/>
            <a:ext cx="213360" cy="224790"/>
          </a:xfrm>
          <a:custGeom>
            <a:avLst/>
            <a:gdLst/>
            <a:ahLst/>
            <a:cxnLst/>
            <a:rect l="l" t="t" r="r" b="b"/>
            <a:pathLst>
              <a:path w="213360" h="224789">
                <a:moveTo>
                  <a:pt x="134667" y="0"/>
                </a:moveTo>
                <a:lnTo>
                  <a:pt x="0" y="95257"/>
                </a:lnTo>
                <a:lnTo>
                  <a:pt x="59580" y="179702"/>
                </a:lnTo>
                <a:lnTo>
                  <a:pt x="66912" y="188749"/>
                </a:lnTo>
                <a:lnTo>
                  <a:pt x="106747" y="216201"/>
                </a:lnTo>
                <a:lnTo>
                  <a:pt x="141833" y="224255"/>
                </a:lnTo>
                <a:lnTo>
                  <a:pt x="153412" y="223913"/>
                </a:lnTo>
                <a:lnTo>
                  <a:pt x="192911" y="204981"/>
                </a:lnTo>
                <a:lnTo>
                  <a:pt x="212147" y="160972"/>
                </a:lnTo>
                <a:lnTo>
                  <a:pt x="213021" y="148196"/>
                </a:lnTo>
                <a:lnTo>
                  <a:pt x="212419" y="135261"/>
                </a:lnTo>
                <a:lnTo>
                  <a:pt x="202267" y="98254"/>
                </a:lnTo>
                <a:lnTo>
                  <a:pt x="134667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3" name="object 109"/>
          <p:cNvSpPr/>
          <p:nvPr/>
        </p:nvSpPr>
        <p:spPr>
          <a:xfrm>
            <a:off x="6032254" y="4464659"/>
            <a:ext cx="98425" cy="130175"/>
          </a:xfrm>
          <a:custGeom>
            <a:avLst/>
            <a:gdLst/>
            <a:ahLst/>
            <a:cxnLst/>
            <a:rect l="l" t="t" r="r" b="b"/>
            <a:pathLst>
              <a:path w="98425" h="130175">
                <a:moveTo>
                  <a:pt x="25250" y="0"/>
                </a:moveTo>
                <a:lnTo>
                  <a:pt x="0" y="17879"/>
                </a:lnTo>
                <a:lnTo>
                  <a:pt x="66492" y="112089"/>
                </a:lnTo>
                <a:lnTo>
                  <a:pt x="97858" y="129706"/>
                </a:lnTo>
                <a:lnTo>
                  <a:pt x="91746" y="94222"/>
                </a:lnTo>
                <a:lnTo>
                  <a:pt x="25250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4" name="object 110"/>
          <p:cNvSpPr/>
          <p:nvPr/>
        </p:nvSpPr>
        <p:spPr>
          <a:xfrm>
            <a:off x="6134250" y="4487237"/>
            <a:ext cx="189865" cy="225425"/>
          </a:xfrm>
          <a:custGeom>
            <a:avLst/>
            <a:gdLst/>
            <a:ahLst/>
            <a:cxnLst/>
            <a:rect l="l" t="t" r="r" b="b"/>
            <a:pathLst>
              <a:path w="189864" h="225425">
                <a:moveTo>
                  <a:pt x="92861" y="0"/>
                </a:moveTo>
                <a:lnTo>
                  <a:pt x="87975" y="30475"/>
                </a:lnTo>
                <a:lnTo>
                  <a:pt x="0" y="144035"/>
                </a:lnTo>
                <a:lnTo>
                  <a:pt x="73843" y="224892"/>
                </a:lnTo>
                <a:lnTo>
                  <a:pt x="143290" y="204431"/>
                </a:lnTo>
                <a:lnTo>
                  <a:pt x="186407" y="158501"/>
                </a:lnTo>
                <a:lnTo>
                  <a:pt x="189358" y="79435"/>
                </a:lnTo>
                <a:lnTo>
                  <a:pt x="170964" y="6243"/>
                </a:lnTo>
                <a:lnTo>
                  <a:pt x="9286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5" name="object 111"/>
          <p:cNvSpPr/>
          <p:nvPr/>
        </p:nvSpPr>
        <p:spPr>
          <a:xfrm>
            <a:off x="6262851" y="4493480"/>
            <a:ext cx="60960" cy="137160"/>
          </a:xfrm>
          <a:custGeom>
            <a:avLst/>
            <a:gdLst/>
            <a:ahLst/>
            <a:cxnLst/>
            <a:rect l="l" t="t" r="r" b="b"/>
            <a:pathLst>
              <a:path w="60960" h="137160">
                <a:moveTo>
                  <a:pt x="42363" y="0"/>
                </a:moveTo>
                <a:lnTo>
                  <a:pt x="0" y="96682"/>
                </a:lnTo>
                <a:lnTo>
                  <a:pt x="34133" y="136988"/>
                </a:lnTo>
                <a:lnTo>
                  <a:pt x="60757" y="7319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6" name="object 112"/>
          <p:cNvSpPr/>
          <p:nvPr/>
        </p:nvSpPr>
        <p:spPr>
          <a:xfrm>
            <a:off x="6134250" y="4613156"/>
            <a:ext cx="120014" cy="99060"/>
          </a:xfrm>
          <a:custGeom>
            <a:avLst/>
            <a:gdLst/>
            <a:ahLst/>
            <a:cxnLst/>
            <a:rect l="l" t="t" r="r" b="b"/>
            <a:pathLst>
              <a:path w="120014" h="99060">
                <a:moveTo>
                  <a:pt x="65253" y="0"/>
                </a:moveTo>
                <a:lnTo>
                  <a:pt x="0" y="18115"/>
                </a:lnTo>
                <a:lnTo>
                  <a:pt x="73843" y="98972"/>
                </a:lnTo>
                <a:lnTo>
                  <a:pt x="119420" y="33567"/>
                </a:lnTo>
                <a:lnTo>
                  <a:pt x="6525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7" name="object 113"/>
          <p:cNvSpPr/>
          <p:nvPr/>
        </p:nvSpPr>
        <p:spPr>
          <a:xfrm>
            <a:off x="6179863" y="4517712"/>
            <a:ext cx="83185" cy="95885"/>
          </a:xfrm>
          <a:custGeom>
            <a:avLst/>
            <a:gdLst/>
            <a:ahLst/>
            <a:cxnLst/>
            <a:rect l="l" t="t" r="r" b="b"/>
            <a:pathLst>
              <a:path w="83185" h="95885">
                <a:moveTo>
                  <a:pt x="42363" y="0"/>
                </a:moveTo>
                <a:lnTo>
                  <a:pt x="0" y="52980"/>
                </a:lnTo>
                <a:lnTo>
                  <a:pt x="19640" y="95444"/>
                </a:lnTo>
                <a:lnTo>
                  <a:pt x="82988" y="7245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8" name="object 145"/>
          <p:cNvSpPr/>
          <p:nvPr/>
        </p:nvSpPr>
        <p:spPr>
          <a:xfrm>
            <a:off x="7474332" y="4385388"/>
            <a:ext cx="251460" cy="264160"/>
          </a:xfrm>
          <a:custGeom>
            <a:avLst/>
            <a:gdLst/>
            <a:ahLst/>
            <a:cxnLst/>
            <a:rect l="l" t="t" r="r" b="b"/>
            <a:pathLst>
              <a:path w="251459" h="264160">
                <a:moveTo>
                  <a:pt x="158825" y="0"/>
                </a:moveTo>
                <a:lnTo>
                  <a:pt x="0" y="112122"/>
                </a:lnTo>
                <a:lnTo>
                  <a:pt x="70278" y="211517"/>
                </a:lnTo>
                <a:lnTo>
                  <a:pt x="77513" y="220605"/>
                </a:lnTo>
                <a:lnTo>
                  <a:pt x="115902" y="249862"/>
                </a:lnTo>
                <a:lnTo>
                  <a:pt x="162236" y="263630"/>
                </a:lnTo>
                <a:lnTo>
                  <a:pt x="173939" y="264007"/>
                </a:lnTo>
                <a:lnTo>
                  <a:pt x="185392" y="262984"/>
                </a:lnTo>
                <a:lnTo>
                  <a:pt x="226097" y="242789"/>
                </a:lnTo>
                <a:lnTo>
                  <a:pt x="248284" y="200481"/>
                </a:lnTo>
                <a:lnTo>
                  <a:pt x="251263" y="175264"/>
                </a:lnTo>
                <a:lnTo>
                  <a:pt x="250850" y="162335"/>
                </a:lnTo>
                <a:lnTo>
                  <a:pt x="242427" y="124645"/>
                </a:lnTo>
                <a:lnTo>
                  <a:pt x="158825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9" name="object 147"/>
          <p:cNvSpPr/>
          <p:nvPr/>
        </p:nvSpPr>
        <p:spPr>
          <a:xfrm>
            <a:off x="7501569" y="4378183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29787" y="0"/>
                </a:moveTo>
                <a:lnTo>
                  <a:pt x="0" y="21028"/>
                </a:ln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0" name="object 148"/>
          <p:cNvSpPr/>
          <p:nvPr/>
        </p:nvSpPr>
        <p:spPr>
          <a:xfrm>
            <a:off x="7501569" y="4378183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0" y="21028"/>
                </a:move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</a:path>
            </a:pathLst>
          </a:custGeom>
          <a:ln w="5188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1" name="object 149"/>
          <p:cNvSpPr/>
          <p:nvPr/>
        </p:nvSpPr>
        <p:spPr>
          <a:xfrm>
            <a:off x="7677167" y="4353680"/>
            <a:ext cx="135890" cy="203200"/>
          </a:xfrm>
          <a:custGeom>
            <a:avLst/>
            <a:gdLst/>
            <a:ahLst/>
            <a:cxnLst/>
            <a:rect l="l" t="t" r="r" b="b"/>
            <a:pathLst>
              <a:path w="135890" h="203200">
                <a:moveTo>
                  <a:pt x="135033" y="128261"/>
                </a:moveTo>
                <a:lnTo>
                  <a:pt x="444" y="128261"/>
                </a:lnTo>
                <a:lnTo>
                  <a:pt x="157" y="130662"/>
                </a:lnTo>
                <a:lnTo>
                  <a:pt x="21" y="135879"/>
                </a:lnTo>
                <a:lnTo>
                  <a:pt x="1544" y="150133"/>
                </a:lnTo>
                <a:lnTo>
                  <a:pt x="22125" y="185733"/>
                </a:lnTo>
                <a:lnTo>
                  <a:pt x="59822" y="202894"/>
                </a:lnTo>
                <a:lnTo>
                  <a:pt x="76058" y="201675"/>
                </a:lnTo>
                <a:lnTo>
                  <a:pt x="114559" y="183548"/>
                </a:lnTo>
                <a:lnTo>
                  <a:pt x="134016" y="149489"/>
                </a:lnTo>
                <a:lnTo>
                  <a:pt x="135440" y="135879"/>
                </a:lnTo>
                <a:lnTo>
                  <a:pt x="135292" y="130662"/>
                </a:lnTo>
                <a:lnTo>
                  <a:pt x="135033" y="128261"/>
                </a:lnTo>
                <a:close/>
              </a:path>
              <a:path w="135890" h="203200">
                <a:moveTo>
                  <a:pt x="67739" y="0"/>
                </a:moveTo>
                <a:lnTo>
                  <a:pt x="48273" y="36727"/>
                </a:lnTo>
                <a:lnTo>
                  <a:pt x="22514" y="80502"/>
                </a:lnTo>
                <a:lnTo>
                  <a:pt x="15720" y="91245"/>
                </a:lnTo>
                <a:lnTo>
                  <a:pt x="7539" y="105425"/>
                </a:lnTo>
                <a:lnTo>
                  <a:pt x="2863" y="116617"/>
                </a:lnTo>
                <a:lnTo>
                  <a:pt x="672" y="126472"/>
                </a:lnTo>
                <a:lnTo>
                  <a:pt x="0" y="128261"/>
                </a:lnTo>
                <a:lnTo>
                  <a:pt x="135440" y="128261"/>
                </a:lnTo>
                <a:lnTo>
                  <a:pt x="134884" y="127095"/>
                </a:lnTo>
                <a:lnTo>
                  <a:pt x="132033" y="114482"/>
                </a:lnTo>
                <a:lnTo>
                  <a:pt x="126906" y="102884"/>
                </a:lnTo>
                <a:lnTo>
                  <a:pt x="112695" y="80216"/>
                </a:lnTo>
                <a:lnTo>
                  <a:pt x="105984" y="69391"/>
                </a:lnTo>
                <a:lnTo>
                  <a:pt x="99555" y="58750"/>
                </a:lnTo>
                <a:lnTo>
                  <a:pt x="93255" y="47868"/>
                </a:lnTo>
                <a:lnTo>
                  <a:pt x="87600" y="37548"/>
                </a:lnTo>
                <a:lnTo>
                  <a:pt x="67739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2" name="object 150"/>
          <p:cNvSpPr/>
          <p:nvPr/>
        </p:nvSpPr>
        <p:spPr>
          <a:xfrm>
            <a:off x="7701267" y="4452401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23877" y="0"/>
                </a:moveTo>
                <a:lnTo>
                  <a:pt x="6933" y="0"/>
                </a:lnTo>
                <a:lnTo>
                  <a:pt x="0" y="6837"/>
                </a:lnTo>
                <a:lnTo>
                  <a:pt x="69" y="23862"/>
                </a:lnTo>
                <a:lnTo>
                  <a:pt x="6859" y="30704"/>
                </a:lnTo>
                <a:lnTo>
                  <a:pt x="23803" y="30704"/>
                </a:lnTo>
                <a:lnTo>
                  <a:pt x="30736" y="23862"/>
                </a:lnTo>
                <a:lnTo>
                  <a:pt x="30736" y="6837"/>
                </a:lnTo>
                <a:lnTo>
                  <a:pt x="238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3" name="object 151"/>
          <p:cNvSpPr/>
          <p:nvPr/>
        </p:nvSpPr>
        <p:spPr>
          <a:xfrm>
            <a:off x="8985058" y="4288305"/>
            <a:ext cx="279400" cy="328930"/>
          </a:xfrm>
          <a:custGeom>
            <a:avLst/>
            <a:gdLst/>
            <a:ahLst/>
            <a:cxnLst/>
            <a:rect l="l" t="t" r="r" b="b"/>
            <a:pathLst>
              <a:path w="279400" h="328929">
                <a:moveTo>
                  <a:pt x="136816" y="0"/>
                </a:moveTo>
                <a:lnTo>
                  <a:pt x="129640" y="44488"/>
                </a:lnTo>
                <a:lnTo>
                  <a:pt x="0" y="210297"/>
                </a:lnTo>
                <a:lnTo>
                  <a:pt x="108805" y="328325"/>
                </a:lnTo>
                <a:lnTo>
                  <a:pt x="211194" y="298453"/>
                </a:lnTo>
                <a:lnTo>
                  <a:pt x="274647" y="231469"/>
                </a:lnTo>
                <a:lnTo>
                  <a:pt x="279049" y="115946"/>
                </a:lnTo>
                <a:lnTo>
                  <a:pt x="251911" y="9138"/>
                </a:lnTo>
                <a:lnTo>
                  <a:pt x="136816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4" name="object 152"/>
          <p:cNvSpPr/>
          <p:nvPr/>
        </p:nvSpPr>
        <p:spPr>
          <a:xfrm>
            <a:off x="9174531" y="4297443"/>
            <a:ext cx="90170" cy="200025"/>
          </a:xfrm>
          <a:custGeom>
            <a:avLst/>
            <a:gdLst/>
            <a:ahLst/>
            <a:cxnLst/>
            <a:rect l="l" t="t" r="r" b="b"/>
            <a:pathLst>
              <a:path w="90170" h="200025">
                <a:moveTo>
                  <a:pt x="62438" y="0"/>
                </a:moveTo>
                <a:lnTo>
                  <a:pt x="0" y="141165"/>
                </a:lnTo>
                <a:lnTo>
                  <a:pt x="50369" y="199959"/>
                </a:lnTo>
                <a:lnTo>
                  <a:pt x="89576" y="106807"/>
                </a:lnTo>
                <a:lnTo>
                  <a:pt x="62438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5" name="object 153"/>
          <p:cNvSpPr/>
          <p:nvPr/>
        </p:nvSpPr>
        <p:spPr>
          <a:xfrm>
            <a:off x="8985058" y="4472197"/>
            <a:ext cx="176530" cy="144780"/>
          </a:xfrm>
          <a:custGeom>
            <a:avLst/>
            <a:gdLst/>
            <a:ahLst/>
            <a:cxnLst/>
            <a:rect l="l" t="t" r="r" b="b"/>
            <a:pathLst>
              <a:path w="176529" h="144779">
                <a:moveTo>
                  <a:pt x="96165" y="0"/>
                </a:moveTo>
                <a:lnTo>
                  <a:pt x="0" y="26404"/>
                </a:lnTo>
                <a:lnTo>
                  <a:pt x="108805" y="144432"/>
                </a:lnTo>
                <a:lnTo>
                  <a:pt x="175945" y="48961"/>
                </a:lnTo>
                <a:lnTo>
                  <a:pt x="96165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6" name="object 154"/>
          <p:cNvSpPr/>
          <p:nvPr/>
        </p:nvSpPr>
        <p:spPr>
          <a:xfrm>
            <a:off x="9052325" y="4332794"/>
            <a:ext cx="122555" cy="139700"/>
          </a:xfrm>
          <a:custGeom>
            <a:avLst/>
            <a:gdLst/>
            <a:ahLst/>
            <a:cxnLst/>
            <a:rect l="l" t="t" r="r" b="b"/>
            <a:pathLst>
              <a:path w="122554" h="139700">
                <a:moveTo>
                  <a:pt x="62373" y="0"/>
                </a:moveTo>
                <a:lnTo>
                  <a:pt x="0" y="77400"/>
                </a:lnTo>
                <a:lnTo>
                  <a:pt x="28898" y="139403"/>
                </a:lnTo>
                <a:lnTo>
                  <a:pt x="122205" y="105815"/>
                </a:lnTo>
                <a:lnTo>
                  <a:pt x="62373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7" name="object 155"/>
          <p:cNvSpPr/>
          <p:nvPr/>
        </p:nvSpPr>
        <p:spPr>
          <a:xfrm>
            <a:off x="9188760" y="4399476"/>
            <a:ext cx="100330" cy="74930"/>
          </a:xfrm>
          <a:custGeom>
            <a:avLst/>
            <a:gdLst/>
            <a:ahLst/>
            <a:cxnLst/>
            <a:rect l="l" t="t" r="r" b="b"/>
            <a:pathLst>
              <a:path w="100329" h="74929">
                <a:moveTo>
                  <a:pt x="100174" y="0"/>
                </a:moveTo>
                <a:lnTo>
                  <a:pt x="56847" y="0"/>
                </a:lnTo>
                <a:lnTo>
                  <a:pt x="0" y="74421"/>
                </a:lnTo>
                <a:lnTo>
                  <a:pt x="77995" y="74421"/>
                </a:lnTo>
                <a:lnTo>
                  <a:pt x="10017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8" name="object 156"/>
          <p:cNvSpPr/>
          <p:nvPr/>
        </p:nvSpPr>
        <p:spPr>
          <a:xfrm>
            <a:off x="9266756" y="4399476"/>
            <a:ext cx="110489" cy="74930"/>
          </a:xfrm>
          <a:custGeom>
            <a:avLst/>
            <a:gdLst/>
            <a:ahLst/>
            <a:cxnLst/>
            <a:rect l="l" t="t" r="r" b="b"/>
            <a:pathLst>
              <a:path w="110489" h="74929">
                <a:moveTo>
                  <a:pt x="85931" y="0"/>
                </a:moveTo>
                <a:lnTo>
                  <a:pt x="22179" y="0"/>
                </a:lnTo>
                <a:lnTo>
                  <a:pt x="0" y="74421"/>
                </a:lnTo>
                <a:lnTo>
                  <a:pt x="109899" y="74421"/>
                </a:lnTo>
                <a:lnTo>
                  <a:pt x="85931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9" name="object 157"/>
          <p:cNvSpPr/>
          <p:nvPr/>
        </p:nvSpPr>
        <p:spPr>
          <a:xfrm>
            <a:off x="9352688" y="4399476"/>
            <a:ext cx="99060" cy="74930"/>
          </a:xfrm>
          <a:custGeom>
            <a:avLst/>
            <a:gdLst/>
            <a:ahLst/>
            <a:cxnLst/>
            <a:rect l="l" t="t" r="r" b="b"/>
            <a:pathLst>
              <a:path w="99060" h="74929">
                <a:moveTo>
                  <a:pt x="45424" y="0"/>
                </a:moveTo>
                <a:lnTo>
                  <a:pt x="0" y="0"/>
                </a:lnTo>
                <a:lnTo>
                  <a:pt x="23967" y="74421"/>
                </a:lnTo>
                <a:lnTo>
                  <a:pt x="98654" y="74421"/>
                </a:lnTo>
                <a:lnTo>
                  <a:pt x="4542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0" name="object 158"/>
          <p:cNvSpPr/>
          <p:nvPr/>
        </p:nvSpPr>
        <p:spPr>
          <a:xfrm>
            <a:off x="9188760" y="4473897"/>
            <a:ext cx="132715" cy="177800"/>
          </a:xfrm>
          <a:custGeom>
            <a:avLst/>
            <a:gdLst/>
            <a:ahLst/>
            <a:cxnLst/>
            <a:rect l="l" t="t" r="r" b="b"/>
            <a:pathLst>
              <a:path w="132714" h="177800">
                <a:moveTo>
                  <a:pt x="77995" y="0"/>
                </a:moveTo>
                <a:lnTo>
                  <a:pt x="0" y="0"/>
                </a:lnTo>
                <a:lnTo>
                  <a:pt x="132497" y="177203"/>
                </a:lnTo>
                <a:lnTo>
                  <a:pt x="77995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1" name="object 159"/>
          <p:cNvSpPr/>
          <p:nvPr/>
        </p:nvSpPr>
        <p:spPr>
          <a:xfrm>
            <a:off x="9321258" y="4473897"/>
            <a:ext cx="130175" cy="177800"/>
          </a:xfrm>
          <a:custGeom>
            <a:avLst/>
            <a:gdLst/>
            <a:ahLst/>
            <a:cxnLst/>
            <a:rect l="l" t="t" r="r" b="b"/>
            <a:pathLst>
              <a:path w="130175" h="177800">
                <a:moveTo>
                  <a:pt x="130083" y="0"/>
                </a:moveTo>
                <a:lnTo>
                  <a:pt x="55396" y="0"/>
                </a:lnTo>
                <a:lnTo>
                  <a:pt x="0" y="177203"/>
                </a:lnTo>
                <a:lnTo>
                  <a:pt x="130083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2" name="object 160"/>
          <p:cNvSpPr/>
          <p:nvPr/>
        </p:nvSpPr>
        <p:spPr>
          <a:xfrm>
            <a:off x="9266756" y="4473897"/>
            <a:ext cx="110489" cy="177800"/>
          </a:xfrm>
          <a:custGeom>
            <a:avLst/>
            <a:gdLst/>
            <a:ahLst/>
            <a:cxnLst/>
            <a:rect l="l" t="t" r="r" b="b"/>
            <a:pathLst>
              <a:path w="110489" h="177800">
                <a:moveTo>
                  <a:pt x="109899" y="0"/>
                </a:moveTo>
                <a:lnTo>
                  <a:pt x="0" y="0"/>
                </a:lnTo>
                <a:lnTo>
                  <a:pt x="54502" y="177203"/>
                </a:lnTo>
                <a:lnTo>
                  <a:pt x="109899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3" name="object 33"/>
          <p:cNvSpPr/>
          <p:nvPr/>
        </p:nvSpPr>
        <p:spPr>
          <a:xfrm>
            <a:off x="4006829" y="4193623"/>
            <a:ext cx="6112531" cy="94118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8" name="object 191"/>
          <p:cNvSpPr txBox="1"/>
          <p:nvPr/>
        </p:nvSpPr>
        <p:spPr>
          <a:xfrm>
            <a:off x="3766185" y="5676900"/>
            <a:ext cx="3906520" cy="13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1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2022-ж. январь-</a:t>
            </a:r>
            <a:r>
              <a:rPr lang="ru-RU" sz="900" spc="-10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сентябры</a:t>
            </a:r>
            <a:r>
              <a:rPr sz="900" spc="-1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1-ж.</a:t>
            </a:r>
            <a:r>
              <a:rPr sz="900" spc="-1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январь-сентябрына карата</a:t>
            </a:r>
            <a:endParaRPr sz="9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2" name="object 192"/>
          <p:cNvSpPr txBox="1"/>
          <p:nvPr/>
        </p:nvSpPr>
        <p:spPr>
          <a:xfrm>
            <a:off x="7717155" y="5680075"/>
            <a:ext cx="3799840" cy="13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2023-ж. январь-</a:t>
            </a:r>
            <a:r>
              <a:rPr lang="ru-RU" sz="900" spc="-5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сентябры</a:t>
            </a:r>
            <a:r>
              <a:rPr sz="900" spc="-1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2-ж. январь-сентябрына карата</a:t>
            </a:r>
            <a:endParaRPr sz="900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9" name="object 31"/>
          <p:cNvSpPr/>
          <p:nvPr/>
        </p:nvSpPr>
        <p:spPr>
          <a:xfrm>
            <a:off x="3623782" y="5711299"/>
            <a:ext cx="70103" cy="701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20" name="object 31"/>
          <p:cNvSpPr/>
          <p:nvPr/>
        </p:nvSpPr>
        <p:spPr>
          <a:xfrm flipH="1">
            <a:off x="7600950" y="5711190"/>
            <a:ext cx="76200" cy="76200"/>
          </a:xfrm>
          <a:prstGeom prst="rect">
            <a:avLst/>
          </a:prstGeom>
          <a:solidFill>
            <a:srgbClr val="0099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4" name="object 80"/>
          <p:cNvSpPr/>
          <p:nvPr/>
        </p:nvSpPr>
        <p:spPr>
          <a:xfrm>
            <a:off x="249215" y="2310284"/>
            <a:ext cx="269875" cy="144145"/>
          </a:xfrm>
          <a:custGeom>
            <a:avLst/>
            <a:gdLst/>
            <a:ahLst/>
            <a:cxnLst/>
            <a:rect l="l" t="t" r="r" b="b"/>
            <a:pathLst>
              <a:path w="269875" h="144145">
                <a:moveTo>
                  <a:pt x="237960" y="0"/>
                </a:moveTo>
                <a:lnTo>
                  <a:pt x="31401" y="0"/>
                </a:lnTo>
                <a:lnTo>
                  <a:pt x="17518" y="3192"/>
                </a:lnTo>
                <a:lnTo>
                  <a:pt x="6803" y="11763"/>
                </a:lnTo>
                <a:lnTo>
                  <a:pt x="778" y="24203"/>
                </a:lnTo>
                <a:lnTo>
                  <a:pt x="0" y="144148"/>
                </a:lnTo>
                <a:lnTo>
                  <a:pt x="269291" y="144148"/>
                </a:lnTo>
                <a:lnTo>
                  <a:pt x="269291" y="31136"/>
                </a:lnTo>
                <a:lnTo>
                  <a:pt x="266067" y="17355"/>
                </a:lnTo>
                <a:lnTo>
                  <a:pt x="257418" y="6725"/>
                </a:lnTo>
                <a:lnTo>
                  <a:pt x="244880" y="761"/>
                </a:lnTo>
                <a:lnTo>
                  <a:pt x="237960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5" name="object 81"/>
          <p:cNvSpPr/>
          <p:nvPr/>
        </p:nvSpPr>
        <p:spPr>
          <a:xfrm>
            <a:off x="354553" y="2254273"/>
            <a:ext cx="61594" cy="46355"/>
          </a:xfrm>
          <a:custGeom>
            <a:avLst/>
            <a:gdLst/>
            <a:ahLst/>
            <a:cxnLst/>
            <a:rect l="l" t="t" r="r" b="b"/>
            <a:pathLst>
              <a:path w="61595" h="46354">
                <a:moveTo>
                  <a:pt x="56208" y="0"/>
                </a:moveTo>
                <a:lnTo>
                  <a:pt x="4816" y="0"/>
                </a:lnTo>
                <a:lnTo>
                  <a:pt x="0" y="4778"/>
                </a:lnTo>
                <a:lnTo>
                  <a:pt x="0" y="41111"/>
                </a:lnTo>
                <a:lnTo>
                  <a:pt x="4816" y="45890"/>
                </a:lnTo>
                <a:lnTo>
                  <a:pt x="56278" y="45890"/>
                </a:lnTo>
                <a:lnTo>
                  <a:pt x="61099" y="41111"/>
                </a:lnTo>
                <a:lnTo>
                  <a:pt x="61028" y="4778"/>
                </a:lnTo>
                <a:lnTo>
                  <a:pt x="56208" y="0"/>
                </a:lnTo>
                <a:close/>
              </a:path>
            </a:pathLst>
          </a:custGeom>
          <a:solidFill>
            <a:srgbClr val="EA5F5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6" name="object 82"/>
          <p:cNvSpPr/>
          <p:nvPr/>
        </p:nvSpPr>
        <p:spPr>
          <a:xfrm>
            <a:off x="297637" y="2105212"/>
            <a:ext cx="178435" cy="167005"/>
          </a:xfrm>
          <a:custGeom>
            <a:avLst/>
            <a:gdLst/>
            <a:ahLst/>
            <a:cxnLst/>
            <a:rect l="l" t="t" r="r" b="b"/>
            <a:pathLst>
              <a:path w="178435" h="167004">
                <a:moveTo>
                  <a:pt x="116733" y="0"/>
                </a:moveTo>
                <a:lnTo>
                  <a:pt x="111353" y="2594"/>
                </a:lnTo>
                <a:lnTo>
                  <a:pt x="105327" y="8433"/>
                </a:lnTo>
                <a:lnTo>
                  <a:pt x="97601" y="14769"/>
                </a:lnTo>
                <a:lnTo>
                  <a:pt x="63882" y="38010"/>
                </a:lnTo>
                <a:lnTo>
                  <a:pt x="26185" y="54862"/>
                </a:lnTo>
                <a:lnTo>
                  <a:pt x="3365" y="61377"/>
                </a:lnTo>
                <a:lnTo>
                  <a:pt x="171" y="74313"/>
                </a:lnTo>
                <a:lnTo>
                  <a:pt x="4246" y="114360"/>
                </a:lnTo>
                <a:lnTo>
                  <a:pt x="24545" y="147416"/>
                </a:lnTo>
                <a:lnTo>
                  <a:pt x="61472" y="165316"/>
                </a:lnTo>
                <a:lnTo>
                  <a:pt x="76040" y="166892"/>
                </a:lnTo>
                <a:lnTo>
                  <a:pt x="94165" y="166892"/>
                </a:lnTo>
                <a:lnTo>
                  <a:pt x="134969" y="156247"/>
                </a:lnTo>
                <a:lnTo>
                  <a:pt x="162499" y="128197"/>
                </a:lnTo>
                <a:lnTo>
                  <a:pt x="172657" y="90471"/>
                </a:lnTo>
                <a:lnTo>
                  <a:pt x="178209" y="53409"/>
                </a:lnTo>
                <a:lnTo>
                  <a:pt x="174438" y="51375"/>
                </a:lnTo>
                <a:lnTo>
                  <a:pt x="170256" y="50671"/>
                </a:lnTo>
                <a:lnTo>
                  <a:pt x="165803" y="49346"/>
                </a:lnTo>
                <a:lnTo>
                  <a:pt x="129253" y="19656"/>
                </a:lnTo>
                <a:lnTo>
                  <a:pt x="121500" y="8147"/>
                </a:lnTo>
                <a:lnTo>
                  <a:pt x="116733" y="0"/>
                </a:lnTo>
                <a:close/>
              </a:path>
              <a:path w="178435" h="167004">
                <a:moveTo>
                  <a:pt x="165933" y="49346"/>
                </a:moveTo>
                <a:lnTo>
                  <a:pt x="166068" y="49387"/>
                </a:lnTo>
                <a:lnTo>
                  <a:pt x="165933" y="49346"/>
                </a:lnTo>
                <a:close/>
              </a:path>
            </a:pathLst>
          </a:custGeom>
          <a:solidFill>
            <a:srgbClr val="F4A0A3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7" name="object 83"/>
          <p:cNvSpPr/>
          <p:nvPr/>
        </p:nvSpPr>
        <p:spPr>
          <a:xfrm>
            <a:off x="410052" y="2168099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8" name="object 84"/>
          <p:cNvSpPr/>
          <p:nvPr/>
        </p:nvSpPr>
        <p:spPr>
          <a:xfrm>
            <a:off x="339664" y="2168099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14888" y="0"/>
                </a:moveTo>
                <a:lnTo>
                  <a:pt x="4252" y="0"/>
                </a:lnTo>
                <a:lnTo>
                  <a:pt x="0" y="4223"/>
                </a:lnTo>
                <a:lnTo>
                  <a:pt x="82" y="14783"/>
                </a:lnTo>
                <a:lnTo>
                  <a:pt x="4252" y="18965"/>
                </a:lnTo>
                <a:lnTo>
                  <a:pt x="14813" y="18965"/>
                </a:lnTo>
                <a:lnTo>
                  <a:pt x="19140" y="14783"/>
                </a:lnTo>
                <a:lnTo>
                  <a:pt x="19059" y="4223"/>
                </a:lnTo>
                <a:lnTo>
                  <a:pt x="14888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9" name="object 85"/>
          <p:cNvSpPr/>
          <p:nvPr/>
        </p:nvSpPr>
        <p:spPr>
          <a:xfrm>
            <a:off x="357999" y="2226156"/>
            <a:ext cx="54610" cy="16510"/>
          </a:xfrm>
          <a:custGeom>
            <a:avLst/>
            <a:gdLst/>
            <a:ahLst/>
            <a:cxnLst/>
            <a:rect l="l" t="t" r="r" b="b"/>
            <a:pathLst>
              <a:path w="54610" h="16510">
                <a:moveTo>
                  <a:pt x="3073" y="0"/>
                </a:moveTo>
                <a:lnTo>
                  <a:pt x="0" y="5317"/>
                </a:lnTo>
                <a:lnTo>
                  <a:pt x="9962" y="12948"/>
                </a:lnTo>
                <a:lnTo>
                  <a:pt x="26392" y="15901"/>
                </a:lnTo>
                <a:lnTo>
                  <a:pt x="35715" y="15029"/>
                </a:lnTo>
                <a:lnTo>
                  <a:pt x="44549" y="11298"/>
                </a:lnTo>
                <a:lnTo>
                  <a:pt x="25565" y="11298"/>
                </a:lnTo>
                <a:lnTo>
                  <a:pt x="9255" y="7573"/>
                </a:lnTo>
                <a:lnTo>
                  <a:pt x="3073" y="0"/>
                </a:lnTo>
                <a:close/>
              </a:path>
              <a:path w="54610" h="16510">
                <a:moveTo>
                  <a:pt x="54320" y="0"/>
                </a:moveTo>
                <a:lnTo>
                  <a:pt x="49652" y="781"/>
                </a:lnTo>
                <a:lnTo>
                  <a:pt x="42577" y="8002"/>
                </a:lnTo>
                <a:lnTo>
                  <a:pt x="25565" y="11298"/>
                </a:lnTo>
                <a:lnTo>
                  <a:pt x="44549" y="11298"/>
                </a:lnTo>
                <a:lnTo>
                  <a:pt x="49123" y="9366"/>
                </a:lnTo>
                <a:lnTo>
                  <a:pt x="54320" y="0"/>
                </a:lnTo>
                <a:close/>
              </a:path>
            </a:pathLst>
          </a:custGeom>
          <a:solidFill>
            <a:srgbClr val="DE082E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0" name="object 86"/>
          <p:cNvSpPr/>
          <p:nvPr/>
        </p:nvSpPr>
        <p:spPr>
          <a:xfrm>
            <a:off x="289025" y="2050163"/>
            <a:ext cx="189230" cy="114935"/>
          </a:xfrm>
          <a:custGeom>
            <a:avLst/>
            <a:gdLst/>
            <a:ahLst/>
            <a:cxnLst/>
            <a:rect l="l" t="t" r="r" b="b"/>
            <a:pathLst>
              <a:path w="189229" h="114935">
                <a:moveTo>
                  <a:pt x="72470" y="0"/>
                </a:moveTo>
                <a:lnTo>
                  <a:pt x="33378" y="11516"/>
                </a:lnTo>
                <a:lnTo>
                  <a:pt x="7313" y="41632"/>
                </a:lnTo>
                <a:lnTo>
                  <a:pt x="809" y="67291"/>
                </a:lnTo>
                <a:lnTo>
                  <a:pt x="701" y="67705"/>
                </a:lnTo>
                <a:lnTo>
                  <a:pt x="370" y="70128"/>
                </a:lnTo>
                <a:lnTo>
                  <a:pt x="0" y="86644"/>
                </a:lnTo>
                <a:lnTo>
                  <a:pt x="1329" y="102199"/>
                </a:lnTo>
                <a:lnTo>
                  <a:pt x="2709" y="114354"/>
                </a:lnTo>
                <a:lnTo>
                  <a:pt x="14518" y="113677"/>
                </a:lnTo>
                <a:lnTo>
                  <a:pt x="63476" y="97949"/>
                </a:lnTo>
                <a:lnTo>
                  <a:pt x="105884" y="70128"/>
                </a:lnTo>
                <a:lnTo>
                  <a:pt x="124360" y="53294"/>
                </a:lnTo>
                <a:lnTo>
                  <a:pt x="185639" y="53294"/>
                </a:lnTo>
                <a:lnTo>
                  <a:pt x="163733" y="17829"/>
                </a:lnTo>
                <a:lnTo>
                  <a:pt x="127293" y="830"/>
                </a:lnTo>
                <a:lnTo>
                  <a:pt x="72470" y="0"/>
                </a:lnTo>
                <a:close/>
              </a:path>
              <a:path w="189229" h="114935">
                <a:moveTo>
                  <a:pt x="185639" y="53294"/>
                </a:moveTo>
                <a:lnTo>
                  <a:pt x="124360" y="53294"/>
                </a:lnTo>
                <a:lnTo>
                  <a:pt x="127602" y="59119"/>
                </a:lnTo>
                <a:lnTo>
                  <a:pt x="154368" y="93146"/>
                </a:lnTo>
                <a:lnTo>
                  <a:pt x="187022" y="106755"/>
                </a:lnTo>
                <a:lnTo>
                  <a:pt x="188228" y="94456"/>
                </a:lnTo>
                <a:lnTo>
                  <a:pt x="188733" y="86644"/>
                </a:lnTo>
                <a:lnTo>
                  <a:pt x="189007" y="74455"/>
                </a:lnTo>
                <a:lnTo>
                  <a:pt x="186980" y="59119"/>
                </a:lnTo>
                <a:lnTo>
                  <a:pt x="186740" y="57725"/>
                </a:lnTo>
                <a:lnTo>
                  <a:pt x="186101" y="54909"/>
                </a:lnTo>
                <a:lnTo>
                  <a:pt x="185639" y="53294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1" name="object 87"/>
          <p:cNvSpPr/>
          <p:nvPr/>
        </p:nvSpPr>
        <p:spPr>
          <a:xfrm>
            <a:off x="285296" y="2390616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2" name="object 88"/>
          <p:cNvSpPr/>
          <p:nvPr/>
        </p:nvSpPr>
        <p:spPr>
          <a:xfrm>
            <a:off x="481506" y="2390616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817"/>
                </a:lnTo>
              </a:path>
            </a:pathLst>
          </a:custGeom>
          <a:ln w="8358">
            <a:solidFill>
              <a:srgbClr val="4F93C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3" name="object 89"/>
          <p:cNvSpPr/>
          <p:nvPr/>
        </p:nvSpPr>
        <p:spPr>
          <a:xfrm>
            <a:off x="395877" y="2250898"/>
            <a:ext cx="205104" cy="241300"/>
          </a:xfrm>
          <a:custGeom>
            <a:avLst/>
            <a:gdLst/>
            <a:ahLst/>
            <a:cxnLst/>
            <a:rect l="l" t="t" r="r" b="b"/>
            <a:pathLst>
              <a:path w="205104" h="241300">
                <a:moveTo>
                  <a:pt x="100372" y="0"/>
                </a:moveTo>
                <a:lnTo>
                  <a:pt x="95054" y="32610"/>
                </a:lnTo>
                <a:lnTo>
                  <a:pt x="0" y="154194"/>
                </a:lnTo>
                <a:lnTo>
                  <a:pt x="79813" y="240712"/>
                </a:lnTo>
                <a:lnTo>
                  <a:pt x="154964" y="218785"/>
                </a:lnTo>
                <a:lnTo>
                  <a:pt x="201469" y="169661"/>
                </a:lnTo>
                <a:lnTo>
                  <a:pt x="204702" y="85039"/>
                </a:lnTo>
                <a:lnTo>
                  <a:pt x="184807" y="6675"/>
                </a:lnTo>
                <a:lnTo>
                  <a:pt x="100372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4" name="object 90"/>
          <p:cNvSpPr/>
          <p:nvPr/>
        </p:nvSpPr>
        <p:spPr>
          <a:xfrm>
            <a:off x="534883" y="2257574"/>
            <a:ext cx="66040" cy="146685"/>
          </a:xfrm>
          <a:custGeom>
            <a:avLst/>
            <a:gdLst/>
            <a:ahLst/>
            <a:cxnLst/>
            <a:rect l="l" t="t" r="r" b="b"/>
            <a:pathLst>
              <a:path w="66039" h="146685">
                <a:moveTo>
                  <a:pt x="45800" y="0"/>
                </a:moveTo>
                <a:lnTo>
                  <a:pt x="0" y="103525"/>
                </a:lnTo>
                <a:lnTo>
                  <a:pt x="36930" y="146608"/>
                </a:lnTo>
                <a:lnTo>
                  <a:pt x="65696" y="78364"/>
                </a:lnTo>
                <a:lnTo>
                  <a:pt x="45800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5" name="object 91"/>
          <p:cNvSpPr/>
          <p:nvPr/>
        </p:nvSpPr>
        <p:spPr>
          <a:xfrm>
            <a:off x="395877" y="2385696"/>
            <a:ext cx="129539" cy="106045"/>
          </a:xfrm>
          <a:custGeom>
            <a:avLst/>
            <a:gdLst/>
            <a:ahLst/>
            <a:cxnLst/>
            <a:rect l="l" t="t" r="r" b="b"/>
            <a:pathLst>
              <a:path w="129539" h="106045">
                <a:moveTo>
                  <a:pt x="70599" y="0"/>
                </a:moveTo>
                <a:lnTo>
                  <a:pt x="0" y="19396"/>
                </a:lnTo>
                <a:lnTo>
                  <a:pt x="79813" y="105914"/>
                </a:lnTo>
                <a:lnTo>
                  <a:pt x="129058" y="35914"/>
                </a:lnTo>
                <a:lnTo>
                  <a:pt x="70599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6" name="object 92"/>
          <p:cNvSpPr/>
          <p:nvPr/>
        </p:nvSpPr>
        <p:spPr>
          <a:xfrm>
            <a:off x="445213" y="2283509"/>
            <a:ext cx="90170" cy="102235"/>
          </a:xfrm>
          <a:custGeom>
            <a:avLst/>
            <a:gdLst/>
            <a:ahLst/>
            <a:cxnLst/>
            <a:rect l="l" t="t" r="r" b="b"/>
            <a:pathLst>
              <a:path w="90170" h="102235">
                <a:moveTo>
                  <a:pt x="45717" y="0"/>
                </a:moveTo>
                <a:lnTo>
                  <a:pt x="0" y="56715"/>
                </a:lnTo>
                <a:lnTo>
                  <a:pt x="21263" y="102187"/>
                </a:lnTo>
                <a:lnTo>
                  <a:pt x="89670" y="77589"/>
                </a:lnTo>
                <a:lnTo>
                  <a:pt x="45717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7" name="object 93"/>
          <p:cNvSpPr/>
          <p:nvPr/>
        </p:nvSpPr>
        <p:spPr>
          <a:xfrm>
            <a:off x="500004" y="2309866"/>
            <a:ext cx="85090" cy="62865"/>
          </a:xfrm>
          <a:custGeom>
            <a:avLst/>
            <a:gdLst/>
            <a:ahLst/>
            <a:cxnLst/>
            <a:rect l="l" t="t" r="r" b="b"/>
            <a:pathLst>
              <a:path w="85089" h="62864">
                <a:moveTo>
                  <a:pt x="84617" y="0"/>
                </a:moveTo>
                <a:lnTo>
                  <a:pt x="48059" y="0"/>
                </a:lnTo>
                <a:lnTo>
                  <a:pt x="0" y="62827"/>
                </a:lnTo>
                <a:lnTo>
                  <a:pt x="65841" y="62827"/>
                </a:lnTo>
                <a:lnTo>
                  <a:pt x="84617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8" name="object 94"/>
          <p:cNvSpPr/>
          <p:nvPr/>
        </p:nvSpPr>
        <p:spPr>
          <a:xfrm>
            <a:off x="565845" y="2309866"/>
            <a:ext cx="93345" cy="62865"/>
          </a:xfrm>
          <a:custGeom>
            <a:avLst/>
            <a:gdLst/>
            <a:ahLst/>
            <a:cxnLst/>
            <a:rect l="l" t="t" r="r" b="b"/>
            <a:pathLst>
              <a:path w="93345" h="62864">
                <a:moveTo>
                  <a:pt x="72618" y="0"/>
                </a:moveTo>
                <a:lnTo>
                  <a:pt x="18776" y="0"/>
                </a:lnTo>
                <a:lnTo>
                  <a:pt x="0" y="62827"/>
                </a:lnTo>
                <a:lnTo>
                  <a:pt x="92886" y="62827"/>
                </a:lnTo>
                <a:lnTo>
                  <a:pt x="72618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9" name="object 95"/>
          <p:cNvSpPr/>
          <p:nvPr/>
        </p:nvSpPr>
        <p:spPr>
          <a:xfrm>
            <a:off x="638463" y="2309866"/>
            <a:ext cx="83820" cy="62865"/>
          </a:xfrm>
          <a:custGeom>
            <a:avLst/>
            <a:gdLst/>
            <a:ahLst/>
            <a:cxnLst/>
            <a:rect l="l" t="t" r="r" b="b"/>
            <a:pathLst>
              <a:path w="83820" h="62864">
                <a:moveTo>
                  <a:pt x="38381" y="0"/>
                </a:moveTo>
                <a:lnTo>
                  <a:pt x="0" y="0"/>
                </a:lnTo>
                <a:lnTo>
                  <a:pt x="20268" y="62827"/>
                </a:lnTo>
                <a:lnTo>
                  <a:pt x="83270" y="62827"/>
                </a:lnTo>
                <a:lnTo>
                  <a:pt x="38381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0" name="object 96"/>
          <p:cNvSpPr/>
          <p:nvPr/>
        </p:nvSpPr>
        <p:spPr>
          <a:xfrm>
            <a:off x="500004" y="2372693"/>
            <a:ext cx="112395" cy="149860"/>
          </a:xfrm>
          <a:custGeom>
            <a:avLst/>
            <a:gdLst/>
            <a:ahLst/>
            <a:cxnLst/>
            <a:rect l="l" t="t" r="r" b="b"/>
            <a:pathLst>
              <a:path w="112395" h="149860">
                <a:moveTo>
                  <a:pt x="65841" y="0"/>
                </a:moveTo>
                <a:lnTo>
                  <a:pt x="0" y="0"/>
                </a:lnTo>
                <a:lnTo>
                  <a:pt x="111932" y="149560"/>
                </a:lnTo>
                <a:lnTo>
                  <a:pt x="65841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1" name="object 97"/>
          <p:cNvSpPr/>
          <p:nvPr/>
        </p:nvSpPr>
        <p:spPr>
          <a:xfrm>
            <a:off x="611936" y="2372693"/>
            <a:ext cx="109855" cy="149860"/>
          </a:xfrm>
          <a:custGeom>
            <a:avLst/>
            <a:gdLst/>
            <a:ahLst/>
            <a:cxnLst/>
            <a:rect l="l" t="t" r="r" b="b"/>
            <a:pathLst>
              <a:path w="109854" h="149860">
                <a:moveTo>
                  <a:pt x="109797" y="0"/>
                </a:moveTo>
                <a:lnTo>
                  <a:pt x="46795" y="0"/>
                </a:lnTo>
                <a:lnTo>
                  <a:pt x="0" y="149560"/>
                </a:lnTo>
                <a:lnTo>
                  <a:pt x="109797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2" name="object 98"/>
          <p:cNvSpPr/>
          <p:nvPr/>
        </p:nvSpPr>
        <p:spPr>
          <a:xfrm>
            <a:off x="565845" y="2372693"/>
            <a:ext cx="93345" cy="149860"/>
          </a:xfrm>
          <a:custGeom>
            <a:avLst/>
            <a:gdLst/>
            <a:ahLst/>
            <a:cxnLst/>
            <a:rect l="l" t="t" r="r" b="b"/>
            <a:pathLst>
              <a:path w="93345" h="149860">
                <a:moveTo>
                  <a:pt x="92886" y="0"/>
                </a:moveTo>
                <a:lnTo>
                  <a:pt x="0" y="0"/>
                </a:lnTo>
                <a:lnTo>
                  <a:pt x="46090" y="149560"/>
                </a:lnTo>
                <a:lnTo>
                  <a:pt x="92886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3" name="object 114"/>
          <p:cNvSpPr/>
          <p:nvPr/>
        </p:nvSpPr>
        <p:spPr>
          <a:xfrm>
            <a:off x="317628" y="3013110"/>
            <a:ext cx="224790" cy="236220"/>
          </a:xfrm>
          <a:custGeom>
            <a:avLst/>
            <a:gdLst/>
            <a:ahLst/>
            <a:cxnLst/>
            <a:rect l="l" t="t" r="r" b="b"/>
            <a:pathLst>
              <a:path w="224790" h="236220">
                <a:moveTo>
                  <a:pt x="141964" y="0"/>
                </a:moveTo>
                <a:lnTo>
                  <a:pt x="0" y="100221"/>
                </a:lnTo>
                <a:lnTo>
                  <a:pt x="62817" y="189061"/>
                </a:lnTo>
                <a:lnTo>
                  <a:pt x="70120" y="198114"/>
                </a:lnTo>
                <a:lnTo>
                  <a:pt x="109510" y="226158"/>
                </a:lnTo>
                <a:lnTo>
                  <a:pt x="156195" y="235956"/>
                </a:lnTo>
                <a:lnTo>
                  <a:pt x="167601" y="234746"/>
                </a:lnTo>
                <a:lnTo>
                  <a:pt x="202967" y="216110"/>
                </a:lnTo>
                <a:lnTo>
                  <a:pt x="223199" y="172644"/>
                </a:lnTo>
                <a:lnTo>
                  <a:pt x="224488" y="159962"/>
                </a:lnTo>
                <a:lnTo>
                  <a:pt x="224360" y="147051"/>
                </a:lnTo>
                <a:lnTo>
                  <a:pt x="215917" y="109428"/>
                </a:lnTo>
                <a:lnTo>
                  <a:pt x="141964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4" name="object 116"/>
          <p:cNvSpPr/>
          <p:nvPr/>
        </p:nvSpPr>
        <p:spPr>
          <a:xfrm>
            <a:off x="341974" y="3006685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26621" y="0"/>
                </a:moveTo>
                <a:lnTo>
                  <a:pt x="0" y="18781"/>
                </a:ln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5" name="object 117"/>
          <p:cNvSpPr/>
          <p:nvPr/>
        </p:nvSpPr>
        <p:spPr>
          <a:xfrm>
            <a:off x="341974" y="3006685"/>
            <a:ext cx="103505" cy="136525"/>
          </a:xfrm>
          <a:custGeom>
            <a:avLst/>
            <a:gdLst/>
            <a:ahLst/>
            <a:cxnLst/>
            <a:rect l="l" t="t" r="r" b="b"/>
            <a:pathLst>
              <a:path w="103504" h="136525">
                <a:moveTo>
                  <a:pt x="0" y="18781"/>
                </a:moveTo>
                <a:lnTo>
                  <a:pt x="70109" y="117898"/>
                </a:lnTo>
                <a:lnTo>
                  <a:pt x="103175" y="136432"/>
                </a:lnTo>
                <a:lnTo>
                  <a:pt x="96731" y="99102"/>
                </a:lnTo>
                <a:lnTo>
                  <a:pt x="26621" y="0"/>
                </a:lnTo>
              </a:path>
            </a:pathLst>
          </a:custGeom>
          <a:ln w="4883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6" name="object 118"/>
          <p:cNvSpPr/>
          <p:nvPr/>
        </p:nvSpPr>
        <p:spPr>
          <a:xfrm>
            <a:off x="449512" y="3030410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7900" y="0"/>
                </a:moveTo>
                <a:lnTo>
                  <a:pt x="92771" y="32062"/>
                </a:lnTo>
                <a:lnTo>
                  <a:pt x="0" y="151536"/>
                </a:lnTo>
                <a:lnTo>
                  <a:pt x="77872" y="236601"/>
                </a:lnTo>
                <a:lnTo>
                  <a:pt x="151074" y="215076"/>
                </a:lnTo>
                <a:lnTo>
                  <a:pt x="196536" y="166752"/>
                </a:lnTo>
                <a:lnTo>
                  <a:pt x="199642" y="83569"/>
                </a:lnTo>
                <a:lnTo>
                  <a:pt x="180242" y="6567"/>
                </a:lnTo>
                <a:lnTo>
                  <a:pt x="97900" y="0"/>
                </a:lnTo>
                <a:close/>
              </a:path>
            </a:pathLst>
          </a:custGeom>
          <a:solidFill>
            <a:srgbClr val="FBC12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7" name="object 119"/>
          <p:cNvSpPr/>
          <p:nvPr/>
        </p:nvSpPr>
        <p:spPr>
          <a:xfrm>
            <a:off x="449512" y="3030410"/>
            <a:ext cx="200025" cy="236854"/>
          </a:xfrm>
          <a:custGeom>
            <a:avLst/>
            <a:gdLst/>
            <a:ahLst/>
            <a:cxnLst/>
            <a:rect l="l" t="t" r="r" b="b"/>
            <a:pathLst>
              <a:path w="200025" h="236854">
                <a:moveTo>
                  <a:pt x="92771" y="32062"/>
                </a:moveTo>
                <a:lnTo>
                  <a:pt x="97900" y="0"/>
                </a:lnTo>
                <a:lnTo>
                  <a:pt x="180242" y="6567"/>
                </a:lnTo>
                <a:lnTo>
                  <a:pt x="199642" y="83569"/>
                </a:lnTo>
                <a:lnTo>
                  <a:pt x="196536" y="166752"/>
                </a:lnTo>
                <a:lnTo>
                  <a:pt x="151074" y="215076"/>
                </a:lnTo>
                <a:lnTo>
                  <a:pt x="77872" y="236601"/>
                </a:lnTo>
                <a:lnTo>
                  <a:pt x="0" y="151536"/>
                </a:lnTo>
                <a:lnTo>
                  <a:pt x="92771" y="32062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8" name="object 120"/>
          <p:cNvSpPr/>
          <p:nvPr/>
        </p:nvSpPr>
        <p:spPr>
          <a:xfrm>
            <a:off x="585094" y="3036977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9" name="object 121"/>
          <p:cNvSpPr/>
          <p:nvPr/>
        </p:nvSpPr>
        <p:spPr>
          <a:xfrm>
            <a:off x="585094" y="3036977"/>
            <a:ext cx="64135" cy="144145"/>
          </a:xfrm>
          <a:custGeom>
            <a:avLst/>
            <a:gdLst/>
            <a:ahLst/>
            <a:cxnLst/>
            <a:rect l="l" t="t" r="r" b="b"/>
            <a:pathLst>
              <a:path w="64134" h="144145">
                <a:moveTo>
                  <a:pt x="44660" y="0"/>
                </a:moveTo>
                <a:lnTo>
                  <a:pt x="0" y="101716"/>
                </a:lnTo>
                <a:lnTo>
                  <a:pt x="36007" y="144121"/>
                </a:lnTo>
                <a:lnTo>
                  <a:pt x="64059" y="77005"/>
                </a:lnTo>
                <a:lnTo>
                  <a:pt x="44660" y="0"/>
                </a:lnTo>
                <a:close/>
              </a:path>
            </a:pathLst>
          </a:custGeom>
          <a:ln w="488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0" name="object 122"/>
          <p:cNvSpPr/>
          <p:nvPr/>
        </p:nvSpPr>
        <p:spPr>
          <a:xfrm>
            <a:off x="449512" y="3162886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68801" y="0"/>
                </a:moveTo>
                <a:lnTo>
                  <a:pt x="0" y="19060"/>
                </a:lnTo>
                <a:lnTo>
                  <a:pt x="77872" y="104125"/>
                </a:lnTo>
                <a:lnTo>
                  <a:pt x="125882" y="35318"/>
                </a:lnTo>
                <a:lnTo>
                  <a:pt x="68801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1" name="object 123"/>
          <p:cNvSpPr/>
          <p:nvPr/>
        </p:nvSpPr>
        <p:spPr>
          <a:xfrm>
            <a:off x="449512" y="3162886"/>
            <a:ext cx="126364" cy="104139"/>
          </a:xfrm>
          <a:custGeom>
            <a:avLst/>
            <a:gdLst/>
            <a:ahLst/>
            <a:cxnLst/>
            <a:rect l="l" t="t" r="r" b="b"/>
            <a:pathLst>
              <a:path w="126365" h="104139">
                <a:moveTo>
                  <a:pt x="77872" y="104125"/>
                </a:moveTo>
                <a:lnTo>
                  <a:pt x="125882" y="35318"/>
                </a:lnTo>
                <a:lnTo>
                  <a:pt x="68801" y="0"/>
                </a:lnTo>
                <a:lnTo>
                  <a:pt x="0" y="19060"/>
                </a:lnTo>
                <a:lnTo>
                  <a:pt x="77872" y="104125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2" name="object 124"/>
          <p:cNvSpPr/>
          <p:nvPr/>
        </p:nvSpPr>
        <p:spPr>
          <a:xfrm>
            <a:off x="497623" y="3062473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0" y="55735"/>
                </a:lnTo>
                <a:lnTo>
                  <a:pt x="20690" y="100413"/>
                </a:lnTo>
                <a:lnTo>
                  <a:pt x="87471" y="76221"/>
                </a:lnTo>
                <a:lnTo>
                  <a:pt x="44660" y="0"/>
                </a:lnTo>
                <a:close/>
              </a:path>
            </a:pathLst>
          </a:custGeom>
          <a:solidFill>
            <a:srgbClr val="FCDC7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3" name="object 125"/>
          <p:cNvSpPr/>
          <p:nvPr/>
        </p:nvSpPr>
        <p:spPr>
          <a:xfrm>
            <a:off x="497623" y="3062473"/>
            <a:ext cx="87630" cy="100965"/>
          </a:xfrm>
          <a:custGeom>
            <a:avLst/>
            <a:gdLst/>
            <a:ahLst/>
            <a:cxnLst/>
            <a:rect l="l" t="t" r="r" b="b"/>
            <a:pathLst>
              <a:path w="87629" h="100964">
                <a:moveTo>
                  <a:pt x="44660" y="0"/>
                </a:moveTo>
                <a:lnTo>
                  <a:pt x="87471" y="76221"/>
                </a:lnTo>
                <a:lnTo>
                  <a:pt x="20690" y="100413"/>
                </a:lnTo>
                <a:lnTo>
                  <a:pt x="0" y="55735"/>
                </a:lnTo>
                <a:lnTo>
                  <a:pt x="44660" y="0"/>
                </a:lnTo>
                <a:close/>
              </a:path>
            </a:pathLst>
          </a:custGeom>
          <a:ln w="48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4" name="object 107"/>
          <p:cNvSpPr/>
          <p:nvPr/>
        </p:nvSpPr>
        <p:spPr>
          <a:xfrm>
            <a:off x="361900" y="3862997"/>
            <a:ext cx="213360" cy="224790"/>
          </a:xfrm>
          <a:custGeom>
            <a:avLst/>
            <a:gdLst/>
            <a:ahLst/>
            <a:cxnLst/>
            <a:rect l="l" t="t" r="r" b="b"/>
            <a:pathLst>
              <a:path w="213360" h="224789">
                <a:moveTo>
                  <a:pt x="134667" y="0"/>
                </a:moveTo>
                <a:lnTo>
                  <a:pt x="0" y="95257"/>
                </a:lnTo>
                <a:lnTo>
                  <a:pt x="59580" y="179702"/>
                </a:lnTo>
                <a:lnTo>
                  <a:pt x="66912" y="188749"/>
                </a:lnTo>
                <a:lnTo>
                  <a:pt x="106747" y="216201"/>
                </a:lnTo>
                <a:lnTo>
                  <a:pt x="141833" y="224255"/>
                </a:lnTo>
                <a:lnTo>
                  <a:pt x="153412" y="223913"/>
                </a:lnTo>
                <a:lnTo>
                  <a:pt x="192911" y="204981"/>
                </a:lnTo>
                <a:lnTo>
                  <a:pt x="212147" y="160972"/>
                </a:lnTo>
                <a:lnTo>
                  <a:pt x="213021" y="148196"/>
                </a:lnTo>
                <a:lnTo>
                  <a:pt x="212419" y="135261"/>
                </a:lnTo>
                <a:lnTo>
                  <a:pt x="202267" y="98254"/>
                </a:lnTo>
                <a:lnTo>
                  <a:pt x="134667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5" name="object 109"/>
          <p:cNvSpPr/>
          <p:nvPr/>
        </p:nvSpPr>
        <p:spPr>
          <a:xfrm>
            <a:off x="384993" y="3856861"/>
            <a:ext cx="98425" cy="130175"/>
          </a:xfrm>
          <a:custGeom>
            <a:avLst/>
            <a:gdLst/>
            <a:ahLst/>
            <a:cxnLst/>
            <a:rect l="l" t="t" r="r" b="b"/>
            <a:pathLst>
              <a:path w="98425" h="130175">
                <a:moveTo>
                  <a:pt x="25250" y="0"/>
                </a:moveTo>
                <a:lnTo>
                  <a:pt x="0" y="17879"/>
                </a:lnTo>
                <a:lnTo>
                  <a:pt x="66492" y="112089"/>
                </a:lnTo>
                <a:lnTo>
                  <a:pt x="97858" y="129706"/>
                </a:lnTo>
                <a:lnTo>
                  <a:pt x="91746" y="94222"/>
                </a:lnTo>
                <a:lnTo>
                  <a:pt x="25250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6" name="object 110"/>
          <p:cNvSpPr/>
          <p:nvPr/>
        </p:nvSpPr>
        <p:spPr>
          <a:xfrm>
            <a:off x="486989" y="3879439"/>
            <a:ext cx="189865" cy="225425"/>
          </a:xfrm>
          <a:custGeom>
            <a:avLst/>
            <a:gdLst/>
            <a:ahLst/>
            <a:cxnLst/>
            <a:rect l="l" t="t" r="r" b="b"/>
            <a:pathLst>
              <a:path w="189864" h="225425">
                <a:moveTo>
                  <a:pt x="92861" y="0"/>
                </a:moveTo>
                <a:lnTo>
                  <a:pt x="87975" y="30475"/>
                </a:lnTo>
                <a:lnTo>
                  <a:pt x="0" y="144035"/>
                </a:lnTo>
                <a:lnTo>
                  <a:pt x="73843" y="224892"/>
                </a:lnTo>
                <a:lnTo>
                  <a:pt x="143290" y="204431"/>
                </a:lnTo>
                <a:lnTo>
                  <a:pt x="186407" y="158501"/>
                </a:lnTo>
                <a:lnTo>
                  <a:pt x="189358" y="79435"/>
                </a:lnTo>
                <a:lnTo>
                  <a:pt x="170964" y="6243"/>
                </a:lnTo>
                <a:lnTo>
                  <a:pt x="92861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7" name="object 111"/>
          <p:cNvSpPr/>
          <p:nvPr/>
        </p:nvSpPr>
        <p:spPr>
          <a:xfrm>
            <a:off x="615590" y="3885682"/>
            <a:ext cx="60960" cy="137160"/>
          </a:xfrm>
          <a:custGeom>
            <a:avLst/>
            <a:gdLst/>
            <a:ahLst/>
            <a:cxnLst/>
            <a:rect l="l" t="t" r="r" b="b"/>
            <a:pathLst>
              <a:path w="60960" h="137160">
                <a:moveTo>
                  <a:pt x="42363" y="0"/>
                </a:moveTo>
                <a:lnTo>
                  <a:pt x="0" y="96682"/>
                </a:lnTo>
                <a:lnTo>
                  <a:pt x="34133" y="136988"/>
                </a:lnTo>
                <a:lnTo>
                  <a:pt x="60757" y="7319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8" name="object 112"/>
          <p:cNvSpPr/>
          <p:nvPr/>
        </p:nvSpPr>
        <p:spPr>
          <a:xfrm>
            <a:off x="486989" y="4005358"/>
            <a:ext cx="120014" cy="99060"/>
          </a:xfrm>
          <a:custGeom>
            <a:avLst/>
            <a:gdLst/>
            <a:ahLst/>
            <a:cxnLst/>
            <a:rect l="l" t="t" r="r" b="b"/>
            <a:pathLst>
              <a:path w="120014" h="99060">
                <a:moveTo>
                  <a:pt x="65253" y="0"/>
                </a:moveTo>
                <a:lnTo>
                  <a:pt x="0" y="18115"/>
                </a:lnTo>
                <a:lnTo>
                  <a:pt x="73843" y="98972"/>
                </a:lnTo>
                <a:lnTo>
                  <a:pt x="119420" y="33567"/>
                </a:lnTo>
                <a:lnTo>
                  <a:pt x="6525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9" name="object 113"/>
          <p:cNvSpPr/>
          <p:nvPr/>
        </p:nvSpPr>
        <p:spPr>
          <a:xfrm>
            <a:off x="532602" y="3909914"/>
            <a:ext cx="83185" cy="95885"/>
          </a:xfrm>
          <a:custGeom>
            <a:avLst/>
            <a:gdLst/>
            <a:ahLst/>
            <a:cxnLst/>
            <a:rect l="l" t="t" r="r" b="b"/>
            <a:pathLst>
              <a:path w="83185" h="95885">
                <a:moveTo>
                  <a:pt x="42363" y="0"/>
                </a:moveTo>
                <a:lnTo>
                  <a:pt x="0" y="52980"/>
                </a:lnTo>
                <a:lnTo>
                  <a:pt x="19640" y="95444"/>
                </a:lnTo>
                <a:lnTo>
                  <a:pt x="82988" y="72451"/>
                </a:lnTo>
                <a:lnTo>
                  <a:pt x="42363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4" name="object 145"/>
          <p:cNvSpPr/>
          <p:nvPr/>
        </p:nvSpPr>
        <p:spPr>
          <a:xfrm>
            <a:off x="427437" y="4547085"/>
            <a:ext cx="251460" cy="264160"/>
          </a:xfrm>
          <a:custGeom>
            <a:avLst/>
            <a:gdLst/>
            <a:ahLst/>
            <a:cxnLst/>
            <a:rect l="l" t="t" r="r" b="b"/>
            <a:pathLst>
              <a:path w="251459" h="264160">
                <a:moveTo>
                  <a:pt x="158825" y="0"/>
                </a:moveTo>
                <a:lnTo>
                  <a:pt x="0" y="112122"/>
                </a:lnTo>
                <a:lnTo>
                  <a:pt x="70278" y="211517"/>
                </a:lnTo>
                <a:lnTo>
                  <a:pt x="77513" y="220605"/>
                </a:lnTo>
                <a:lnTo>
                  <a:pt x="115902" y="249862"/>
                </a:lnTo>
                <a:lnTo>
                  <a:pt x="162236" y="263630"/>
                </a:lnTo>
                <a:lnTo>
                  <a:pt x="173939" y="264007"/>
                </a:lnTo>
                <a:lnTo>
                  <a:pt x="185392" y="262984"/>
                </a:lnTo>
                <a:lnTo>
                  <a:pt x="226097" y="242789"/>
                </a:lnTo>
                <a:lnTo>
                  <a:pt x="248284" y="200481"/>
                </a:lnTo>
                <a:lnTo>
                  <a:pt x="251263" y="175264"/>
                </a:lnTo>
                <a:lnTo>
                  <a:pt x="250850" y="162335"/>
                </a:lnTo>
                <a:lnTo>
                  <a:pt x="242427" y="124645"/>
                </a:lnTo>
                <a:lnTo>
                  <a:pt x="158825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5" name="object 147"/>
          <p:cNvSpPr/>
          <p:nvPr/>
        </p:nvSpPr>
        <p:spPr>
          <a:xfrm>
            <a:off x="454674" y="4539880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29787" y="0"/>
                </a:moveTo>
                <a:lnTo>
                  <a:pt x="0" y="21028"/>
                </a:ln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6" name="object 148"/>
          <p:cNvSpPr/>
          <p:nvPr/>
        </p:nvSpPr>
        <p:spPr>
          <a:xfrm>
            <a:off x="454674" y="4539880"/>
            <a:ext cx="115570" cy="153035"/>
          </a:xfrm>
          <a:custGeom>
            <a:avLst/>
            <a:gdLst/>
            <a:ahLst/>
            <a:cxnLst/>
            <a:rect l="l" t="t" r="r" b="b"/>
            <a:pathLst>
              <a:path w="115570" h="153035">
                <a:moveTo>
                  <a:pt x="0" y="21028"/>
                </a:moveTo>
                <a:lnTo>
                  <a:pt x="78439" y="131914"/>
                </a:lnTo>
                <a:lnTo>
                  <a:pt x="115423" y="152650"/>
                </a:lnTo>
                <a:lnTo>
                  <a:pt x="108226" y="110889"/>
                </a:lnTo>
                <a:lnTo>
                  <a:pt x="29787" y="0"/>
                </a:lnTo>
              </a:path>
            </a:pathLst>
          </a:custGeom>
          <a:ln w="5188">
            <a:solidFill>
              <a:srgbClr val="DFDEDD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7" name="object 149"/>
          <p:cNvSpPr/>
          <p:nvPr/>
        </p:nvSpPr>
        <p:spPr>
          <a:xfrm>
            <a:off x="630272" y="4515377"/>
            <a:ext cx="135890" cy="203200"/>
          </a:xfrm>
          <a:custGeom>
            <a:avLst/>
            <a:gdLst/>
            <a:ahLst/>
            <a:cxnLst/>
            <a:rect l="l" t="t" r="r" b="b"/>
            <a:pathLst>
              <a:path w="135890" h="203200">
                <a:moveTo>
                  <a:pt x="135033" y="128261"/>
                </a:moveTo>
                <a:lnTo>
                  <a:pt x="444" y="128261"/>
                </a:lnTo>
                <a:lnTo>
                  <a:pt x="157" y="130662"/>
                </a:lnTo>
                <a:lnTo>
                  <a:pt x="21" y="135879"/>
                </a:lnTo>
                <a:lnTo>
                  <a:pt x="1544" y="150133"/>
                </a:lnTo>
                <a:lnTo>
                  <a:pt x="22125" y="185733"/>
                </a:lnTo>
                <a:lnTo>
                  <a:pt x="59822" y="202894"/>
                </a:lnTo>
                <a:lnTo>
                  <a:pt x="76058" y="201675"/>
                </a:lnTo>
                <a:lnTo>
                  <a:pt x="114559" y="183548"/>
                </a:lnTo>
                <a:lnTo>
                  <a:pt x="134016" y="149489"/>
                </a:lnTo>
                <a:lnTo>
                  <a:pt x="135440" y="135879"/>
                </a:lnTo>
                <a:lnTo>
                  <a:pt x="135292" y="130662"/>
                </a:lnTo>
                <a:lnTo>
                  <a:pt x="135033" y="128261"/>
                </a:lnTo>
                <a:close/>
              </a:path>
              <a:path w="135890" h="203200">
                <a:moveTo>
                  <a:pt x="67739" y="0"/>
                </a:moveTo>
                <a:lnTo>
                  <a:pt x="48273" y="36727"/>
                </a:lnTo>
                <a:lnTo>
                  <a:pt x="22514" y="80502"/>
                </a:lnTo>
                <a:lnTo>
                  <a:pt x="15720" y="91245"/>
                </a:lnTo>
                <a:lnTo>
                  <a:pt x="7539" y="105425"/>
                </a:lnTo>
                <a:lnTo>
                  <a:pt x="2863" y="116617"/>
                </a:lnTo>
                <a:lnTo>
                  <a:pt x="672" y="126472"/>
                </a:lnTo>
                <a:lnTo>
                  <a:pt x="0" y="128261"/>
                </a:lnTo>
                <a:lnTo>
                  <a:pt x="135440" y="128261"/>
                </a:lnTo>
                <a:lnTo>
                  <a:pt x="134884" y="127095"/>
                </a:lnTo>
                <a:lnTo>
                  <a:pt x="132033" y="114482"/>
                </a:lnTo>
                <a:lnTo>
                  <a:pt x="126906" y="102884"/>
                </a:lnTo>
                <a:lnTo>
                  <a:pt x="112695" y="80216"/>
                </a:lnTo>
                <a:lnTo>
                  <a:pt x="105984" y="69391"/>
                </a:lnTo>
                <a:lnTo>
                  <a:pt x="99555" y="58750"/>
                </a:lnTo>
                <a:lnTo>
                  <a:pt x="93255" y="47868"/>
                </a:lnTo>
                <a:lnTo>
                  <a:pt x="87600" y="37548"/>
                </a:lnTo>
                <a:lnTo>
                  <a:pt x="67739" y="0"/>
                </a:lnTo>
                <a:close/>
              </a:path>
            </a:pathLst>
          </a:custGeom>
          <a:solidFill>
            <a:srgbClr val="2A438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8" name="object 150"/>
          <p:cNvSpPr/>
          <p:nvPr/>
        </p:nvSpPr>
        <p:spPr>
          <a:xfrm>
            <a:off x="654372" y="4614098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23877" y="0"/>
                </a:moveTo>
                <a:lnTo>
                  <a:pt x="6933" y="0"/>
                </a:lnTo>
                <a:lnTo>
                  <a:pt x="0" y="6837"/>
                </a:lnTo>
                <a:lnTo>
                  <a:pt x="69" y="23862"/>
                </a:lnTo>
                <a:lnTo>
                  <a:pt x="6859" y="30704"/>
                </a:lnTo>
                <a:lnTo>
                  <a:pt x="23803" y="30704"/>
                </a:lnTo>
                <a:lnTo>
                  <a:pt x="30736" y="23862"/>
                </a:lnTo>
                <a:lnTo>
                  <a:pt x="30736" y="6837"/>
                </a:lnTo>
                <a:lnTo>
                  <a:pt x="238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9" name="object 151"/>
          <p:cNvSpPr/>
          <p:nvPr/>
        </p:nvSpPr>
        <p:spPr>
          <a:xfrm>
            <a:off x="394259" y="5224476"/>
            <a:ext cx="279400" cy="328930"/>
          </a:xfrm>
          <a:custGeom>
            <a:avLst/>
            <a:gdLst/>
            <a:ahLst/>
            <a:cxnLst/>
            <a:rect l="l" t="t" r="r" b="b"/>
            <a:pathLst>
              <a:path w="279400" h="328929">
                <a:moveTo>
                  <a:pt x="136816" y="0"/>
                </a:moveTo>
                <a:lnTo>
                  <a:pt x="129640" y="44488"/>
                </a:lnTo>
                <a:lnTo>
                  <a:pt x="0" y="210297"/>
                </a:lnTo>
                <a:lnTo>
                  <a:pt x="108805" y="328325"/>
                </a:lnTo>
                <a:lnTo>
                  <a:pt x="211194" y="298453"/>
                </a:lnTo>
                <a:lnTo>
                  <a:pt x="274647" y="231469"/>
                </a:lnTo>
                <a:lnTo>
                  <a:pt x="279049" y="115946"/>
                </a:lnTo>
                <a:lnTo>
                  <a:pt x="251911" y="9138"/>
                </a:lnTo>
                <a:lnTo>
                  <a:pt x="136816" y="0"/>
                </a:lnTo>
                <a:close/>
              </a:path>
            </a:pathLst>
          </a:custGeom>
          <a:solidFill>
            <a:srgbClr val="64338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0" name="object 152"/>
          <p:cNvSpPr/>
          <p:nvPr/>
        </p:nvSpPr>
        <p:spPr>
          <a:xfrm>
            <a:off x="583732" y="5233614"/>
            <a:ext cx="90170" cy="200025"/>
          </a:xfrm>
          <a:custGeom>
            <a:avLst/>
            <a:gdLst/>
            <a:ahLst/>
            <a:cxnLst/>
            <a:rect l="l" t="t" r="r" b="b"/>
            <a:pathLst>
              <a:path w="90170" h="200025">
                <a:moveTo>
                  <a:pt x="62438" y="0"/>
                </a:moveTo>
                <a:lnTo>
                  <a:pt x="0" y="141165"/>
                </a:lnTo>
                <a:lnTo>
                  <a:pt x="50369" y="199959"/>
                </a:lnTo>
                <a:lnTo>
                  <a:pt x="89576" y="106807"/>
                </a:lnTo>
                <a:lnTo>
                  <a:pt x="62438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1" name="object 153"/>
          <p:cNvSpPr/>
          <p:nvPr/>
        </p:nvSpPr>
        <p:spPr>
          <a:xfrm>
            <a:off x="394259" y="5408368"/>
            <a:ext cx="176530" cy="144780"/>
          </a:xfrm>
          <a:custGeom>
            <a:avLst/>
            <a:gdLst/>
            <a:ahLst/>
            <a:cxnLst/>
            <a:rect l="l" t="t" r="r" b="b"/>
            <a:pathLst>
              <a:path w="176529" h="144779">
                <a:moveTo>
                  <a:pt x="96165" y="0"/>
                </a:moveTo>
                <a:lnTo>
                  <a:pt x="0" y="26404"/>
                </a:lnTo>
                <a:lnTo>
                  <a:pt x="108805" y="144432"/>
                </a:lnTo>
                <a:lnTo>
                  <a:pt x="175945" y="48961"/>
                </a:lnTo>
                <a:lnTo>
                  <a:pt x="96165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2" name="object 154"/>
          <p:cNvSpPr/>
          <p:nvPr/>
        </p:nvSpPr>
        <p:spPr>
          <a:xfrm>
            <a:off x="461526" y="5268965"/>
            <a:ext cx="122555" cy="139700"/>
          </a:xfrm>
          <a:custGeom>
            <a:avLst/>
            <a:gdLst/>
            <a:ahLst/>
            <a:cxnLst/>
            <a:rect l="l" t="t" r="r" b="b"/>
            <a:pathLst>
              <a:path w="122554" h="139700">
                <a:moveTo>
                  <a:pt x="62373" y="0"/>
                </a:moveTo>
                <a:lnTo>
                  <a:pt x="0" y="77400"/>
                </a:lnTo>
                <a:lnTo>
                  <a:pt x="28898" y="139403"/>
                </a:lnTo>
                <a:lnTo>
                  <a:pt x="122205" y="105815"/>
                </a:lnTo>
                <a:lnTo>
                  <a:pt x="62373" y="0"/>
                </a:lnTo>
                <a:close/>
              </a:path>
            </a:pathLst>
          </a:custGeom>
          <a:solidFill>
            <a:srgbClr val="C590A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3" name="object 155"/>
          <p:cNvSpPr/>
          <p:nvPr/>
        </p:nvSpPr>
        <p:spPr>
          <a:xfrm>
            <a:off x="597961" y="5335647"/>
            <a:ext cx="100330" cy="74930"/>
          </a:xfrm>
          <a:custGeom>
            <a:avLst/>
            <a:gdLst/>
            <a:ahLst/>
            <a:cxnLst/>
            <a:rect l="l" t="t" r="r" b="b"/>
            <a:pathLst>
              <a:path w="100329" h="74929">
                <a:moveTo>
                  <a:pt x="100174" y="0"/>
                </a:moveTo>
                <a:lnTo>
                  <a:pt x="56847" y="0"/>
                </a:lnTo>
                <a:lnTo>
                  <a:pt x="0" y="74421"/>
                </a:lnTo>
                <a:lnTo>
                  <a:pt x="77995" y="74421"/>
                </a:lnTo>
                <a:lnTo>
                  <a:pt x="10017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4" name="object 156"/>
          <p:cNvSpPr/>
          <p:nvPr/>
        </p:nvSpPr>
        <p:spPr>
          <a:xfrm>
            <a:off x="675957" y="5335647"/>
            <a:ext cx="110489" cy="74930"/>
          </a:xfrm>
          <a:custGeom>
            <a:avLst/>
            <a:gdLst/>
            <a:ahLst/>
            <a:cxnLst/>
            <a:rect l="l" t="t" r="r" b="b"/>
            <a:pathLst>
              <a:path w="110489" h="74929">
                <a:moveTo>
                  <a:pt x="85931" y="0"/>
                </a:moveTo>
                <a:lnTo>
                  <a:pt x="22179" y="0"/>
                </a:lnTo>
                <a:lnTo>
                  <a:pt x="0" y="74421"/>
                </a:lnTo>
                <a:lnTo>
                  <a:pt x="109899" y="74421"/>
                </a:lnTo>
                <a:lnTo>
                  <a:pt x="85931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5" name="object 157"/>
          <p:cNvSpPr/>
          <p:nvPr/>
        </p:nvSpPr>
        <p:spPr>
          <a:xfrm>
            <a:off x="761889" y="5335647"/>
            <a:ext cx="99060" cy="74930"/>
          </a:xfrm>
          <a:custGeom>
            <a:avLst/>
            <a:gdLst/>
            <a:ahLst/>
            <a:cxnLst/>
            <a:rect l="l" t="t" r="r" b="b"/>
            <a:pathLst>
              <a:path w="99060" h="74929">
                <a:moveTo>
                  <a:pt x="45424" y="0"/>
                </a:moveTo>
                <a:lnTo>
                  <a:pt x="0" y="0"/>
                </a:lnTo>
                <a:lnTo>
                  <a:pt x="23967" y="74421"/>
                </a:lnTo>
                <a:lnTo>
                  <a:pt x="98654" y="74421"/>
                </a:lnTo>
                <a:lnTo>
                  <a:pt x="45424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6" name="object 158"/>
          <p:cNvSpPr/>
          <p:nvPr/>
        </p:nvSpPr>
        <p:spPr>
          <a:xfrm>
            <a:off x="597961" y="5410068"/>
            <a:ext cx="132715" cy="177800"/>
          </a:xfrm>
          <a:custGeom>
            <a:avLst/>
            <a:gdLst/>
            <a:ahLst/>
            <a:cxnLst/>
            <a:rect l="l" t="t" r="r" b="b"/>
            <a:pathLst>
              <a:path w="132714" h="177800">
                <a:moveTo>
                  <a:pt x="77995" y="0"/>
                </a:moveTo>
                <a:lnTo>
                  <a:pt x="0" y="0"/>
                </a:lnTo>
                <a:lnTo>
                  <a:pt x="132497" y="177203"/>
                </a:lnTo>
                <a:lnTo>
                  <a:pt x="77995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7" name="object 159"/>
          <p:cNvSpPr/>
          <p:nvPr/>
        </p:nvSpPr>
        <p:spPr>
          <a:xfrm>
            <a:off x="730459" y="5410068"/>
            <a:ext cx="130175" cy="177800"/>
          </a:xfrm>
          <a:custGeom>
            <a:avLst/>
            <a:gdLst/>
            <a:ahLst/>
            <a:cxnLst/>
            <a:rect l="l" t="t" r="r" b="b"/>
            <a:pathLst>
              <a:path w="130175" h="177800">
                <a:moveTo>
                  <a:pt x="130083" y="0"/>
                </a:moveTo>
                <a:lnTo>
                  <a:pt x="55396" y="0"/>
                </a:lnTo>
                <a:lnTo>
                  <a:pt x="0" y="177203"/>
                </a:lnTo>
                <a:lnTo>
                  <a:pt x="130083" y="0"/>
                </a:lnTo>
                <a:close/>
              </a:path>
            </a:pathLst>
          </a:custGeom>
          <a:solidFill>
            <a:srgbClr val="529FD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8" name="object 160"/>
          <p:cNvSpPr/>
          <p:nvPr/>
        </p:nvSpPr>
        <p:spPr>
          <a:xfrm>
            <a:off x="675957" y="5410068"/>
            <a:ext cx="110489" cy="177800"/>
          </a:xfrm>
          <a:custGeom>
            <a:avLst/>
            <a:gdLst/>
            <a:ahLst/>
            <a:cxnLst/>
            <a:rect l="l" t="t" r="r" b="b"/>
            <a:pathLst>
              <a:path w="110489" h="177800">
                <a:moveTo>
                  <a:pt x="109899" y="0"/>
                </a:moveTo>
                <a:lnTo>
                  <a:pt x="0" y="0"/>
                </a:lnTo>
                <a:lnTo>
                  <a:pt x="54502" y="177203"/>
                </a:lnTo>
                <a:lnTo>
                  <a:pt x="109899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033" y="1714579"/>
            <a:ext cx="6858594" cy="23898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5</a:t>
            </a:fld>
            <a:endParaRPr lang="ru-RU"/>
          </a:p>
        </p:txBody>
      </p:sp>
      <p:sp>
        <p:nvSpPr>
          <p:cNvPr id="14" name="Текстовое поле 5"/>
          <p:cNvSpPr txBox="1"/>
          <p:nvPr/>
        </p:nvSpPr>
        <p:spPr>
          <a:xfrm>
            <a:off x="1055053" y="284349"/>
            <a:ext cx="9882236" cy="9836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ИШТЕТҮҮ ӨНӨР ЖАЙЫНЫН НЕГИЗГИ ТҮРЛӨРҮ БОЮНЧА ӨНДҮРҮҮНҮН ИНДЕКСТЕРИ                                                                                                                               </a:t>
            </a:r>
            <a:r>
              <a:rPr lang="ru-RU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(2023-ж.январь-сентябры 2022-ж. январь-сентябрына карата, %)</a:t>
            </a:r>
            <a:endParaRPr lang="ru-RU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7596167" y="1285780"/>
            <a:ext cx="1803421" cy="107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122,9%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9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Жыгачтан жана кагаздан жасалган </a:t>
            </a:r>
            <a:r>
              <a:rPr kumimoji="0" lang="ru-RU" altLang="ru-RU" sz="90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буюмдарды</a:t>
            </a:r>
            <a:r>
              <a:rPr kumimoji="0" lang="ru-RU" altLang="ru-RU" sz="9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900" kern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өндүрүү, </a:t>
            </a:r>
            <a:r>
              <a:rPr lang="ru-RU" altLang="ru-RU" sz="900" kern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полиграфиялык</a:t>
            </a:r>
            <a:r>
              <a:rPr lang="ru-RU" altLang="ru-RU" sz="900" kern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900" kern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иштердик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Rectangle 2"/>
          <p:cNvSpPr txBox="1">
            <a:spLocks noChangeArrowheads="1"/>
          </p:cNvSpPr>
          <p:nvPr/>
        </p:nvSpPr>
        <p:spPr bwMode="auto">
          <a:xfrm>
            <a:off x="825623" y="1452376"/>
            <a:ext cx="1850987" cy="93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170,6</a:t>
            </a: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kumimoji="0" lang="ru-RU" altLang="ru-RU" sz="90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Фармацевтикалык</a:t>
            </a:r>
            <a:r>
              <a:rPr kumimoji="0" lang="ru-RU" altLang="ru-RU" sz="9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altLang="ru-RU" sz="90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продукцияларды</a:t>
            </a:r>
            <a:endParaRPr kumimoji="0" lang="ru-RU" altLang="ru-RU" sz="90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9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4" name="Rectangle 2"/>
          <p:cNvSpPr txBox="1">
            <a:spLocks noChangeArrowheads="1"/>
          </p:cNvSpPr>
          <p:nvPr/>
        </p:nvSpPr>
        <p:spPr bwMode="auto">
          <a:xfrm>
            <a:off x="4102403" y="1452376"/>
            <a:ext cx="1662689" cy="93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  <a:r>
              <a:rPr lang="ru-RU" altLang="ru-RU" sz="1200" b="1" kern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134,9%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90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Химиялык</a:t>
            </a:r>
            <a:r>
              <a:rPr kumimoji="0" lang="ru-RU" altLang="ru-RU" sz="9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продукцияларды 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flipV="1">
            <a:off x="7609205" y="2176615"/>
            <a:ext cx="1721226" cy="137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Rectangle 2"/>
          <p:cNvSpPr txBox="1">
            <a:spLocks noChangeArrowheads="1"/>
          </p:cNvSpPr>
          <p:nvPr/>
        </p:nvSpPr>
        <p:spPr bwMode="auto">
          <a:xfrm>
            <a:off x="2211580" y="1452376"/>
            <a:ext cx="1689724" cy="913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n-lt"/>
                <a:cs typeface="Arial" panose="020B0604020202020204"/>
              </a:rPr>
              <a:t>  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149,4%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kumimoji="0" lang="ru-RU" altLang="ru-RU" sz="9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Резина </a:t>
            </a:r>
            <a:r>
              <a:rPr kumimoji="0" lang="ru-RU" altLang="ru-RU" sz="9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жана пластмасса </a:t>
            </a:r>
            <a:r>
              <a:rPr kumimoji="0" lang="ru-RU" altLang="ru-RU" sz="90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буюмдарын</a:t>
            </a:r>
            <a:r>
              <a:rPr kumimoji="0" lang="ru-RU" altLang="ru-RU" sz="9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kumimoji="0" lang="ru-RU" altLang="ru-RU" sz="90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курулуш</a:t>
            </a:r>
            <a:r>
              <a:rPr kumimoji="0" lang="ru-RU" altLang="ru-RU" sz="9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altLang="ru-RU" sz="90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материалдарын</a:t>
            </a:r>
            <a:r>
              <a:rPr kumimoji="0" lang="ru-RU" altLang="ru-RU" sz="9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0"/>
              </a:spcBef>
              <a:spcAft>
                <a:spcPts val="200"/>
              </a:spcAft>
            </a:pP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6" name="object 191"/>
          <p:cNvSpPr txBox="1"/>
          <p:nvPr/>
        </p:nvSpPr>
        <p:spPr>
          <a:xfrm>
            <a:off x="2314575" y="6321425"/>
            <a:ext cx="3861435" cy="13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1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2022-ж</a:t>
            </a:r>
            <a:r>
              <a:rPr lang="ru-RU" sz="900" spc="-1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январь-</a:t>
            </a:r>
            <a:r>
              <a:rPr lang="ru-RU" sz="900" spc="-1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сентябры</a:t>
            </a:r>
            <a:r>
              <a:rPr sz="900" spc="-1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ky-KG" sz="90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ru-RU" sz="90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-ж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sz="900" spc="-1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январь-сентябрына карата</a:t>
            </a:r>
          </a:p>
        </p:txBody>
      </p:sp>
      <p:sp>
        <p:nvSpPr>
          <p:cNvPr id="97" name="object 192"/>
          <p:cNvSpPr txBox="1"/>
          <p:nvPr/>
        </p:nvSpPr>
        <p:spPr>
          <a:xfrm>
            <a:off x="6723380" y="6322060"/>
            <a:ext cx="3793490" cy="13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2023-ж</a:t>
            </a:r>
            <a:r>
              <a:rPr lang="ru-RU"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январь-</a:t>
            </a:r>
            <a:r>
              <a:rPr lang="ru-RU" sz="900" spc="-5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сентябры</a:t>
            </a:r>
            <a:r>
              <a:rPr sz="900" spc="-1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sz="900" spc="-5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ky-KG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-ж</a:t>
            </a:r>
            <a:r>
              <a:rPr lang="ru-RU" sz="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январь-сентябрына </a:t>
            </a:r>
            <a:r>
              <a:rPr lang="ru-RU" sz="9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карата</a:t>
            </a:r>
          </a:p>
        </p:txBody>
      </p:sp>
      <p:sp>
        <p:nvSpPr>
          <p:cNvPr id="98" name="object 69"/>
          <p:cNvSpPr/>
          <p:nvPr/>
        </p:nvSpPr>
        <p:spPr>
          <a:xfrm>
            <a:off x="1989215" y="6362075"/>
            <a:ext cx="60889" cy="57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70"/>
          <p:cNvSpPr/>
          <p:nvPr/>
        </p:nvSpPr>
        <p:spPr>
          <a:xfrm>
            <a:off x="6526602" y="6349884"/>
            <a:ext cx="70103" cy="701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81"/>
          <p:cNvSpPr/>
          <p:nvPr/>
        </p:nvSpPr>
        <p:spPr>
          <a:xfrm>
            <a:off x="6525078" y="6354455"/>
            <a:ext cx="76200" cy="66040"/>
          </a:xfrm>
          <a:custGeom>
            <a:avLst/>
            <a:gdLst/>
            <a:ahLst/>
            <a:cxnLst/>
            <a:rect l="l" t="t" r="r" b="b"/>
            <a:pathLst>
              <a:path w="76200" h="66039">
                <a:moveTo>
                  <a:pt x="0" y="0"/>
                </a:moveTo>
                <a:lnTo>
                  <a:pt x="0" y="65532"/>
                </a:lnTo>
                <a:lnTo>
                  <a:pt x="76200" y="65532"/>
                </a:lnTo>
                <a:lnTo>
                  <a:pt x="0" y="0"/>
                </a:lnTo>
                <a:close/>
              </a:path>
            </a:pathLst>
          </a:custGeom>
          <a:solidFill>
            <a:srgbClr val="E0002B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" name="Прямая соединительная линия 28"/>
          <p:cNvCxnSpPr/>
          <p:nvPr/>
        </p:nvCxnSpPr>
        <p:spPr>
          <a:xfrm flipV="1">
            <a:off x="2243539" y="2201663"/>
            <a:ext cx="1574716" cy="59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3" name="object 33"/>
          <p:cNvSpPr/>
          <p:nvPr/>
        </p:nvSpPr>
        <p:spPr>
          <a:xfrm>
            <a:off x="1320800" y="4302760"/>
            <a:ext cx="9853295" cy="76200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489790" y="4466590"/>
            <a:ext cx="297517" cy="12776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Кийим өндүрүү</a:t>
            </a:r>
            <a:endParaRPr kumimoji="0" lang="ru-RU" altLang="ru-RU" sz="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endParaRPr lang="ru-RU" sz="8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bject 89"/>
          <p:cNvSpPr txBox="1"/>
          <p:nvPr/>
        </p:nvSpPr>
        <p:spPr>
          <a:xfrm>
            <a:off x="1334080" y="4565378"/>
            <a:ext cx="368935" cy="11976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Фармацевтикалык продукцияларды өндүрүү</a:t>
            </a:r>
            <a:endParaRPr lang="ru-RU" sz="8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89"/>
          <p:cNvSpPr txBox="1"/>
          <p:nvPr/>
        </p:nvSpPr>
        <p:spPr>
          <a:xfrm>
            <a:off x="10580838" y="4953321"/>
            <a:ext cx="369332" cy="77415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/>
            <a:r>
              <a:rPr lang="ru-RU" altLang="ru-RU" sz="800" kern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Негизги</a:t>
            </a:r>
            <a:r>
              <a:rPr lang="ru-RU" altLang="ru-RU" sz="800" kern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</a:p>
          <a:p>
            <a:pPr algn="l"/>
            <a:r>
              <a:rPr lang="ru-RU" altLang="ru-RU" sz="800" kern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металлдарды</a:t>
            </a:r>
          </a:p>
          <a:p>
            <a:pPr algn="l"/>
            <a:r>
              <a:rPr lang="ru-RU" altLang="ru-RU" sz="800" kern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sz="800" dirty="0">
              <a:solidFill>
                <a:srgbClr val="585858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object 89"/>
          <p:cNvSpPr txBox="1"/>
          <p:nvPr/>
        </p:nvSpPr>
        <p:spPr>
          <a:xfrm>
            <a:off x="3422777" y="4850130"/>
            <a:ext cx="369332" cy="8940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</a:t>
            </a:r>
            <a:r>
              <a:rPr lang="ru-RU" altLang="ru-RU" sz="800" kern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урулуш</a:t>
            </a:r>
            <a:r>
              <a:rPr lang="ru-RU" altLang="ru-RU" sz="800" kern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материалдарын өндүрүү</a:t>
            </a:r>
            <a:endParaRPr lang="ru-RU" sz="8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89"/>
          <p:cNvSpPr txBox="1"/>
          <p:nvPr/>
        </p:nvSpPr>
        <p:spPr>
          <a:xfrm>
            <a:off x="4514425" y="4761593"/>
            <a:ext cx="368935" cy="10013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Суусундуктарды </a:t>
            </a: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</p:txBody>
      </p:sp>
      <p:sp>
        <p:nvSpPr>
          <p:cNvPr id="8" name="object 89"/>
          <p:cNvSpPr txBox="1"/>
          <p:nvPr/>
        </p:nvSpPr>
        <p:spPr>
          <a:xfrm>
            <a:off x="5427070" y="4821809"/>
            <a:ext cx="492443" cy="9836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Химиялык продукцияларды өндүрүү</a:t>
            </a:r>
            <a:endParaRPr kumimoji="0" lang="ru-RU" altLang="ru-RU" sz="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endParaRPr lang="ru-RU" sz="8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object 89"/>
          <p:cNvSpPr txBox="1"/>
          <p:nvPr/>
        </p:nvSpPr>
        <p:spPr>
          <a:xfrm>
            <a:off x="6498847" y="4595214"/>
            <a:ext cx="368935" cy="12153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Резина жана пластмасса буюмдарын өндүрүү</a:t>
            </a:r>
            <a:endParaRPr lang="ru-RU" sz="8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object 89"/>
          <p:cNvSpPr txBox="1"/>
          <p:nvPr/>
        </p:nvSpPr>
        <p:spPr>
          <a:xfrm>
            <a:off x="7520234" y="4685345"/>
            <a:ext cx="615553" cy="11245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Жыгачтан жана кагаздан </a:t>
            </a:r>
            <a:r>
              <a:rPr lang="ru-RU" altLang="ru-RU" sz="8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жасалган</a:t>
            </a: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800" kern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буюмдарды</a:t>
            </a:r>
            <a:r>
              <a:rPr lang="ru-RU" altLang="ru-RU" sz="800" kern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өндүрүү, </a:t>
            </a:r>
            <a:r>
              <a:rPr lang="ky-KG" sz="800" kern="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полиграфиялык ишмердик</a:t>
            </a:r>
            <a:endParaRPr lang="ru-RU" sz="8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object 89"/>
          <p:cNvSpPr txBox="1"/>
          <p:nvPr/>
        </p:nvSpPr>
        <p:spPr>
          <a:xfrm>
            <a:off x="9607237" y="4663869"/>
            <a:ext cx="368935" cy="11372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Тамак-аш продукцияларын өндүрүү</a:t>
            </a:r>
            <a:endParaRPr lang="ru-RU" sz="800" spc="-25" dirty="0">
              <a:solidFill>
                <a:srgbClr val="585858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89"/>
          <p:cNvSpPr txBox="1"/>
          <p:nvPr/>
        </p:nvSpPr>
        <p:spPr>
          <a:xfrm>
            <a:off x="8589732" y="4683193"/>
            <a:ext cx="692150" cy="10985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Мунайзат продукцияларын </a:t>
            </a: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363" name="object 363"/>
          <p:cNvSpPr/>
          <p:nvPr/>
        </p:nvSpPr>
        <p:spPr>
          <a:xfrm>
            <a:off x="2674056" y="4395373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4" h="55245">
                <a:moveTo>
                  <a:pt x="25135" y="0"/>
                </a:moveTo>
                <a:lnTo>
                  <a:pt x="12534" y="4466"/>
                </a:lnTo>
                <a:lnTo>
                  <a:pt x="3577" y="14479"/>
                </a:lnTo>
                <a:lnTo>
                  <a:pt x="0" y="28595"/>
                </a:lnTo>
                <a:lnTo>
                  <a:pt x="3933" y="41751"/>
                </a:lnTo>
                <a:lnTo>
                  <a:pt x="13595" y="51237"/>
                </a:lnTo>
                <a:lnTo>
                  <a:pt x="27065" y="55108"/>
                </a:lnTo>
                <a:lnTo>
                  <a:pt x="31245" y="54890"/>
                </a:lnTo>
                <a:lnTo>
                  <a:pt x="43014" y="50028"/>
                </a:lnTo>
                <a:lnTo>
                  <a:pt x="48256" y="43494"/>
                </a:lnTo>
                <a:lnTo>
                  <a:pt x="18923" y="43494"/>
                </a:lnTo>
                <a:lnTo>
                  <a:pt x="11867" y="36580"/>
                </a:lnTo>
                <a:lnTo>
                  <a:pt x="11550" y="19047"/>
                </a:lnTo>
                <a:lnTo>
                  <a:pt x="18652" y="11704"/>
                </a:lnTo>
                <a:lnTo>
                  <a:pt x="35885" y="11432"/>
                </a:lnTo>
                <a:lnTo>
                  <a:pt x="49275" y="11432"/>
                </a:lnTo>
                <a:lnTo>
                  <a:pt x="39840" y="3468"/>
                </a:lnTo>
                <a:lnTo>
                  <a:pt x="25135" y="0"/>
                </a:lnTo>
                <a:close/>
              </a:path>
              <a:path w="55244" h="55245">
                <a:moveTo>
                  <a:pt x="49275" y="11432"/>
                </a:moveTo>
                <a:lnTo>
                  <a:pt x="35885" y="11432"/>
                </a:lnTo>
                <a:lnTo>
                  <a:pt x="43280" y="18708"/>
                </a:lnTo>
                <a:lnTo>
                  <a:pt x="43552" y="36015"/>
                </a:lnTo>
                <a:lnTo>
                  <a:pt x="36450" y="43313"/>
                </a:lnTo>
                <a:lnTo>
                  <a:pt x="18923" y="43494"/>
                </a:lnTo>
                <a:lnTo>
                  <a:pt x="48256" y="43494"/>
                </a:lnTo>
                <a:lnTo>
                  <a:pt x="51444" y="39521"/>
                </a:lnTo>
                <a:lnTo>
                  <a:pt x="54834" y="24255"/>
                </a:lnTo>
                <a:lnTo>
                  <a:pt x="50092" y="12122"/>
                </a:lnTo>
                <a:lnTo>
                  <a:pt x="49275" y="11432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607443" y="4392473"/>
            <a:ext cx="85090" cy="74117"/>
          </a:xfrm>
          <a:custGeom>
            <a:avLst/>
            <a:gdLst/>
            <a:ahLst/>
            <a:cxnLst/>
            <a:rect l="l" t="t" r="r" b="b"/>
            <a:pathLst>
              <a:path w="85089" h="88900">
                <a:moveTo>
                  <a:pt x="31607" y="0"/>
                </a:moveTo>
                <a:lnTo>
                  <a:pt x="708" y="39066"/>
                </a:lnTo>
                <a:lnTo>
                  <a:pt x="0" y="57225"/>
                </a:lnTo>
                <a:lnTo>
                  <a:pt x="6085" y="69640"/>
                </a:lnTo>
                <a:lnTo>
                  <a:pt x="15612" y="79561"/>
                </a:lnTo>
                <a:lnTo>
                  <a:pt x="27759" y="86078"/>
                </a:lnTo>
                <a:lnTo>
                  <a:pt x="41770" y="88422"/>
                </a:lnTo>
                <a:lnTo>
                  <a:pt x="47331" y="88060"/>
                </a:lnTo>
                <a:lnTo>
                  <a:pt x="59590" y="84413"/>
                </a:lnTo>
                <a:lnTo>
                  <a:pt x="62692" y="82244"/>
                </a:lnTo>
                <a:lnTo>
                  <a:pt x="31309" y="82244"/>
                </a:lnTo>
                <a:lnTo>
                  <a:pt x="19832" y="76504"/>
                </a:lnTo>
                <a:lnTo>
                  <a:pt x="10777" y="66837"/>
                </a:lnTo>
                <a:lnTo>
                  <a:pt x="4903" y="53669"/>
                </a:lnTo>
                <a:lnTo>
                  <a:pt x="2969" y="37426"/>
                </a:lnTo>
                <a:lnTo>
                  <a:pt x="7414" y="24287"/>
                </a:lnTo>
                <a:lnTo>
                  <a:pt x="7553" y="23967"/>
                </a:lnTo>
                <a:lnTo>
                  <a:pt x="16106" y="13266"/>
                </a:lnTo>
                <a:lnTo>
                  <a:pt x="27898" y="6084"/>
                </a:lnTo>
                <a:lnTo>
                  <a:pt x="41770" y="3488"/>
                </a:lnTo>
                <a:lnTo>
                  <a:pt x="55042" y="3488"/>
                </a:lnTo>
                <a:lnTo>
                  <a:pt x="48603" y="1280"/>
                </a:lnTo>
                <a:lnTo>
                  <a:pt x="31607" y="0"/>
                </a:lnTo>
                <a:close/>
              </a:path>
              <a:path w="85089" h="88900">
                <a:moveTo>
                  <a:pt x="55042" y="3488"/>
                </a:moveTo>
                <a:lnTo>
                  <a:pt x="41770" y="3488"/>
                </a:lnTo>
                <a:lnTo>
                  <a:pt x="48790" y="4131"/>
                </a:lnTo>
                <a:lnTo>
                  <a:pt x="61555" y="9003"/>
                </a:lnTo>
                <a:lnTo>
                  <a:pt x="71777" y="17977"/>
                </a:lnTo>
                <a:lnTo>
                  <a:pt x="78561" y="30232"/>
                </a:lnTo>
                <a:lnTo>
                  <a:pt x="81011" y="44949"/>
                </a:lnTo>
                <a:lnTo>
                  <a:pt x="78586" y="57225"/>
                </a:lnTo>
                <a:lnTo>
                  <a:pt x="72264" y="67784"/>
                </a:lnTo>
                <a:lnTo>
                  <a:pt x="62185" y="75935"/>
                </a:lnTo>
                <a:lnTo>
                  <a:pt x="48486" y="80985"/>
                </a:lnTo>
                <a:lnTo>
                  <a:pt x="31309" y="82244"/>
                </a:lnTo>
                <a:lnTo>
                  <a:pt x="62692" y="82244"/>
                </a:lnTo>
                <a:lnTo>
                  <a:pt x="70080" y="77079"/>
                </a:lnTo>
                <a:lnTo>
                  <a:pt x="78207" y="66352"/>
                </a:lnTo>
                <a:lnTo>
                  <a:pt x="83374" y="52527"/>
                </a:lnTo>
                <a:lnTo>
                  <a:pt x="84987" y="35896"/>
                </a:lnTo>
                <a:lnTo>
                  <a:pt x="80973" y="23967"/>
                </a:lnTo>
                <a:lnTo>
                  <a:pt x="73457" y="13838"/>
                </a:lnTo>
                <a:lnTo>
                  <a:pt x="62610" y="6084"/>
                </a:lnTo>
                <a:lnTo>
                  <a:pt x="55042" y="3488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7" name="Замещающее содержимое 86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2429167" y="4400957"/>
            <a:ext cx="358140" cy="449580"/>
          </a:xfrm>
          <a:prstGeom prst="rect">
            <a:avLst/>
          </a:prstGeom>
        </p:spPr>
      </p:pic>
      <p:pic>
        <p:nvPicPr>
          <p:cNvPr id="92" name="Замещающее содержимое 91"/>
          <p:cNvPicPr>
            <a:picLocks noGrp="1" noChangeAspect="1"/>
          </p:cNvPicPr>
          <p:nvPr>
            <p:ph sz="quarter" idx="4"/>
          </p:nvPr>
        </p:nvPicPr>
        <p:blipFill>
          <a:blip r:embed="rId6"/>
          <a:stretch>
            <a:fillRect/>
          </a:stretch>
        </p:blipFill>
        <p:spPr>
          <a:xfrm>
            <a:off x="8658241" y="4441000"/>
            <a:ext cx="320040" cy="457200"/>
          </a:xfrm>
          <a:prstGeom prst="rect">
            <a:avLst/>
          </a:prstGeom>
        </p:spPr>
      </p:pic>
      <p:pic>
        <p:nvPicPr>
          <p:cNvPr id="95" name="Изображение 9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8061" y="4392473"/>
            <a:ext cx="210820" cy="328295"/>
          </a:xfrm>
          <a:prstGeom prst="rect">
            <a:avLst/>
          </a:prstGeom>
        </p:spPr>
      </p:pic>
      <p:pic>
        <p:nvPicPr>
          <p:cNvPr id="104" name="Изображение 10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5181" y="4431980"/>
            <a:ext cx="213360" cy="358140"/>
          </a:xfrm>
          <a:prstGeom prst="rect">
            <a:avLst/>
          </a:prstGeom>
        </p:spPr>
      </p:pic>
      <p:pic>
        <p:nvPicPr>
          <p:cNvPr id="108" name="Изображение 10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7664" y="4417109"/>
            <a:ext cx="205740" cy="434340"/>
          </a:xfrm>
          <a:prstGeom prst="rect">
            <a:avLst/>
          </a:prstGeom>
        </p:spPr>
      </p:pic>
      <p:pic>
        <p:nvPicPr>
          <p:cNvPr id="109" name="Замещающее содержимое 108"/>
          <p:cNvPicPr>
            <a:picLocks noGrp="1" noChangeAspect="1"/>
          </p:cNvPicPr>
          <p:nvPr>
            <p:ph idx="1"/>
          </p:nvPr>
        </p:nvPicPr>
        <p:blipFill>
          <a:blip r:embed="rId10"/>
          <a:stretch>
            <a:fillRect/>
          </a:stretch>
        </p:blipFill>
        <p:spPr>
          <a:xfrm>
            <a:off x="10625227" y="4425125"/>
            <a:ext cx="247650" cy="196850"/>
          </a:xfrm>
          <a:prstGeom prst="rect">
            <a:avLst/>
          </a:prstGeom>
        </p:spPr>
      </p:pic>
      <p:pic>
        <p:nvPicPr>
          <p:cNvPr id="111" name="Замещающее содержимое 10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25" y="4431980"/>
            <a:ext cx="254635" cy="2533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" name="Замещающее содержимое 103"/>
          <p:cNvPicPr/>
          <p:nvPr/>
        </p:nvPicPr>
        <p:blipFill>
          <a:blip r:embed="rId12"/>
          <a:stretch>
            <a:fillRect/>
          </a:stretch>
        </p:blipFill>
        <p:spPr>
          <a:xfrm>
            <a:off x="5518218" y="4425125"/>
            <a:ext cx="234513" cy="220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4" name="Замещающее содержимое 104"/>
          <p:cNvPicPr/>
          <p:nvPr/>
        </p:nvPicPr>
        <p:blipFill>
          <a:blip r:embed="rId13"/>
          <a:stretch>
            <a:fillRect/>
          </a:stretch>
        </p:blipFill>
        <p:spPr>
          <a:xfrm>
            <a:off x="6505685" y="4441000"/>
            <a:ext cx="229870" cy="20447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16" name="Прямая соединительная линия 28"/>
          <p:cNvCxnSpPr/>
          <p:nvPr/>
        </p:nvCxnSpPr>
        <p:spPr>
          <a:xfrm>
            <a:off x="825623" y="2201663"/>
            <a:ext cx="1163592" cy="49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28"/>
          <p:cNvCxnSpPr/>
          <p:nvPr/>
        </p:nvCxnSpPr>
        <p:spPr>
          <a:xfrm flipV="1">
            <a:off x="4140478" y="2190360"/>
            <a:ext cx="1079592" cy="95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28"/>
          <p:cNvCxnSpPr/>
          <p:nvPr/>
        </p:nvCxnSpPr>
        <p:spPr>
          <a:xfrm>
            <a:off x="5577840" y="2176615"/>
            <a:ext cx="1708859" cy="137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74"/>
          <p:cNvCxnSpPr/>
          <p:nvPr/>
        </p:nvCxnSpPr>
        <p:spPr>
          <a:xfrm flipV="1">
            <a:off x="9615836" y="2167149"/>
            <a:ext cx="1392555" cy="8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Rectangle 2"/>
          <p:cNvSpPr txBox="1">
            <a:spLocks noChangeArrowheads="1"/>
          </p:cNvSpPr>
          <p:nvPr/>
        </p:nvSpPr>
        <p:spPr bwMode="auto">
          <a:xfrm>
            <a:off x="5538885" y="1411610"/>
            <a:ext cx="1887855" cy="112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  <a:r>
              <a:rPr lang="ru-RU" altLang="ru-RU" sz="1200" b="1" kern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1200" b="1" kern="0" dirty="0" smtClean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133,7%</a:t>
            </a:r>
            <a:endParaRPr lang="ru-RU" altLang="ru-RU" sz="1200" b="1" kern="0" dirty="0">
              <a:solidFill>
                <a:srgbClr val="0099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Текстиль </a:t>
            </a:r>
            <a:r>
              <a:rPr lang="ru-RU" altLang="ru-RU" sz="900" kern="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өндүрүшү</a:t>
            </a:r>
            <a:r>
              <a:rPr lang="ru-RU" altLang="ru-RU" sz="900" kern="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, </a:t>
            </a:r>
            <a:r>
              <a:rPr lang="ru-RU" altLang="ru-RU" sz="900" kern="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кийим</a:t>
            </a:r>
            <a:r>
              <a:rPr lang="ru-RU" altLang="ru-RU" sz="900" kern="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900" kern="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жана</a:t>
            </a:r>
            <a:r>
              <a:rPr lang="ru-RU" altLang="ru-RU" sz="900" kern="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900" kern="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бут </a:t>
            </a:r>
            <a:r>
              <a:rPr lang="ru-RU" altLang="ru-RU" sz="900" kern="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кийим</a:t>
            </a:r>
            <a:r>
              <a:rPr lang="ru-RU" altLang="ru-RU" sz="900" kern="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, </a:t>
            </a:r>
            <a:r>
              <a:rPr lang="ru-RU" altLang="ru-RU" sz="900" kern="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булгаары</a:t>
            </a:r>
            <a:r>
              <a:rPr lang="ru-RU" altLang="ru-RU" sz="900" kern="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900" kern="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буюмдар</a:t>
            </a:r>
            <a:r>
              <a:rPr lang="ru-RU" altLang="ru-RU" sz="900" kern="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өндүрүү</a:t>
            </a:r>
            <a:endParaRPr lang="ru-RU" altLang="ru-RU" sz="900" kern="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endParaRPr lang="ru-RU" sz="9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9" name="Rectangle 2"/>
          <p:cNvSpPr txBox="1">
            <a:spLocks noChangeArrowheads="1"/>
          </p:cNvSpPr>
          <p:nvPr/>
        </p:nvSpPr>
        <p:spPr bwMode="auto">
          <a:xfrm>
            <a:off x="9595622" y="1526754"/>
            <a:ext cx="1578474" cy="605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 smtClean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</a:t>
            </a:r>
            <a:r>
              <a:rPr lang="ru-RU" altLang="ru-RU" sz="1200" b="1" kern="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86,8%</a:t>
            </a:r>
            <a:endParaRPr lang="ru-RU" altLang="ru-RU" sz="1200" b="1" kern="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90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Негизги</a:t>
            </a:r>
            <a:r>
              <a:rPr kumimoji="0" lang="ru-RU" altLang="ru-RU" sz="9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металлдарды </a:t>
            </a:r>
            <a:r>
              <a:rPr lang="ru-RU" altLang="ru-RU" sz="900" kern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2" name="object 367"/>
          <p:cNvSpPr/>
          <p:nvPr/>
        </p:nvSpPr>
        <p:spPr>
          <a:xfrm>
            <a:off x="7640030" y="4408395"/>
            <a:ext cx="198434" cy="222250"/>
          </a:xfrm>
          <a:custGeom>
            <a:avLst/>
            <a:gdLst/>
            <a:ahLst/>
            <a:cxnLst/>
            <a:rect l="l" t="t" r="r" b="b"/>
            <a:pathLst>
              <a:path w="182880" h="222250">
                <a:moveTo>
                  <a:pt x="0" y="221866"/>
                </a:moveTo>
                <a:lnTo>
                  <a:pt x="182839" y="221866"/>
                </a:lnTo>
                <a:lnTo>
                  <a:pt x="182839" y="0"/>
                </a:lnTo>
                <a:lnTo>
                  <a:pt x="0" y="0"/>
                </a:lnTo>
                <a:lnTo>
                  <a:pt x="0" y="221866"/>
                </a:lnTo>
                <a:close/>
              </a:path>
            </a:pathLst>
          </a:custGeom>
          <a:solidFill>
            <a:srgbClr val="85C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370"/>
          <p:cNvSpPr/>
          <p:nvPr/>
        </p:nvSpPr>
        <p:spPr>
          <a:xfrm flipV="1">
            <a:off x="7704702" y="4501059"/>
            <a:ext cx="85725" cy="45719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297" y="0"/>
                </a:lnTo>
              </a:path>
            </a:pathLst>
          </a:custGeom>
          <a:ln w="17681">
            <a:solidFill>
              <a:srgbClr val="459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366"/>
          <p:cNvSpPr/>
          <p:nvPr/>
        </p:nvSpPr>
        <p:spPr>
          <a:xfrm flipV="1">
            <a:off x="7640030" y="4584925"/>
            <a:ext cx="198434" cy="45719"/>
          </a:xfrm>
          <a:custGeom>
            <a:avLst/>
            <a:gdLst/>
            <a:ahLst/>
            <a:cxnLst/>
            <a:rect l="l" t="t" r="r" b="b"/>
            <a:pathLst>
              <a:path w="182880" h="222250">
                <a:moveTo>
                  <a:pt x="0" y="221866"/>
                </a:moveTo>
                <a:lnTo>
                  <a:pt x="182839" y="221866"/>
                </a:lnTo>
                <a:lnTo>
                  <a:pt x="182839" y="0"/>
                </a:lnTo>
                <a:lnTo>
                  <a:pt x="0" y="0"/>
                </a:lnTo>
                <a:lnTo>
                  <a:pt x="0" y="221866"/>
                </a:lnTo>
                <a:close/>
              </a:path>
            </a:pathLst>
          </a:custGeom>
          <a:solidFill>
            <a:srgbClr val="6B6C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368"/>
          <p:cNvSpPr/>
          <p:nvPr/>
        </p:nvSpPr>
        <p:spPr>
          <a:xfrm>
            <a:off x="1520628" y="2272683"/>
            <a:ext cx="139496" cy="291993"/>
          </a:xfrm>
          <a:custGeom>
            <a:avLst/>
            <a:gdLst/>
            <a:ahLst/>
            <a:cxnLst/>
            <a:rect l="l" t="t" r="r" b="b"/>
            <a:pathLst>
              <a:path w="189864" h="231139">
                <a:moveTo>
                  <a:pt x="182832" y="0"/>
                </a:moveTo>
                <a:lnTo>
                  <a:pt x="182832" y="221863"/>
                </a:lnTo>
                <a:lnTo>
                  <a:pt x="0" y="221863"/>
                </a:lnTo>
                <a:lnTo>
                  <a:pt x="9815" y="231127"/>
                </a:lnTo>
                <a:lnTo>
                  <a:pt x="189662" y="231127"/>
                </a:lnTo>
                <a:lnTo>
                  <a:pt x="189662" y="9263"/>
                </a:lnTo>
                <a:lnTo>
                  <a:pt x="182832" y="0"/>
                </a:lnTo>
                <a:close/>
              </a:path>
            </a:pathLst>
          </a:custGeom>
          <a:solidFill>
            <a:srgbClr val="DFDEDD"/>
          </a:solidFill>
        </p:spPr>
        <p:txBody>
          <a:bodyPr vert="vert270" wrap="square" lIns="0" tIns="0" rIns="0" bIns="0" rtlCol="0"/>
          <a:lstStyle/>
          <a:p>
            <a:r>
              <a:rPr lang="ky-KG" sz="900" dirty="0" smtClean="0"/>
              <a:t>170,6</a:t>
            </a:r>
            <a:endParaRPr sz="9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4807" y="2272683"/>
            <a:ext cx="10540898" cy="19447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  <a:t>6</a:t>
            </a:fld>
            <a:endParaRPr lang="ru-RU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894715" y="595630"/>
            <a:ext cx="4373880" cy="12618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2023-ж. январь-сентябрында иштетүү өнөр жай өндүрүшүнүн түзүмү </a:t>
            </a:r>
          </a:p>
          <a:p>
            <a:pPr algn="ctr">
              <a:buClrTx/>
              <a:buSzTx/>
              <a:buFontTx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(жыйынтыкка карата % менен)</a:t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endParaRPr lang="ru-RU" sz="1400" dirty="0" smtClean="0"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0" y="2493645"/>
          <a:ext cx="5268346" cy="325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Текстовое поле 9"/>
          <p:cNvSpPr txBox="1"/>
          <p:nvPr/>
        </p:nvSpPr>
        <p:spPr>
          <a:xfrm>
            <a:off x="6009640" y="595630"/>
            <a:ext cx="4373880" cy="12618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2023-ж. январь-сентябрында пайдалуу кендерди казуу өндүрүшүнүн түзүмү </a:t>
            </a:r>
          </a:p>
          <a:p>
            <a:pPr algn="ctr">
              <a:buClrTx/>
              <a:buSzTx/>
              <a:buFontTx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(жыйынтыкка карата % менен)</a:t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</a:br>
            <a:endParaRPr lang="ru-RU" sz="1400" dirty="0" smtClean="0"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996" y="1494832"/>
            <a:ext cx="4840644" cy="46821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221" y="1770428"/>
            <a:ext cx="4962574" cy="42005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7</a:t>
            </a:fld>
            <a:endParaRPr lang="ru-RU" dirty="0"/>
          </a:p>
        </p:txBody>
      </p:sp>
      <p:sp>
        <p:nvSpPr>
          <p:cNvPr id="14" name="Текстовое поле 5"/>
          <p:cNvSpPr txBox="1"/>
          <p:nvPr/>
        </p:nvSpPr>
        <p:spPr>
          <a:xfrm>
            <a:off x="857966" y="343938"/>
            <a:ext cx="9882236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ЭЛЕКТР ЭНЕРГИЯСЫ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, ГАЗ ЖАНА БУУ МЕНЕН КАМСЫЗ КЫЛУУ БОЮНЧА </a:t>
            </a: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 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ИНДЕКСТЕРИ</a:t>
            </a:r>
            <a:endParaRPr lang="ru-RU" sz="20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63" name="object 363"/>
          <p:cNvSpPr/>
          <p:nvPr/>
        </p:nvSpPr>
        <p:spPr>
          <a:xfrm>
            <a:off x="2674056" y="4395373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4" h="55245">
                <a:moveTo>
                  <a:pt x="25135" y="0"/>
                </a:moveTo>
                <a:lnTo>
                  <a:pt x="12534" y="4466"/>
                </a:lnTo>
                <a:lnTo>
                  <a:pt x="3577" y="14479"/>
                </a:lnTo>
                <a:lnTo>
                  <a:pt x="0" y="28595"/>
                </a:lnTo>
                <a:lnTo>
                  <a:pt x="3933" y="41751"/>
                </a:lnTo>
                <a:lnTo>
                  <a:pt x="13595" y="51237"/>
                </a:lnTo>
                <a:lnTo>
                  <a:pt x="27065" y="55108"/>
                </a:lnTo>
                <a:lnTo>
                  <a:pt x="31245" y="54890"/>
                </a:lnTo>
                <a:lnTo>
                  <a:pt x="43014" y="50028"/>
                </a:lnTo>
                <a:lnTo>
                  <a:pt x="48256" y="43494"/>
                </a:lnTo>
                <a:lnTo>
                  <a:pt x="18923" y="43494"/>
                </a:lnTo>
                <a:lnTo>
                  <a:pt x="11867" y="36580"/>
                </a:lnTo>
                <a:lnTo>
                  <a:pt x="11550" y="19047"/>
                </a:lnTo>
                <a:lnTo>
                  <a:pt x="18652" y="11704"/>
                </a:lnTo>
                <a:lnTo>
                  <a:pt x="35885" y="11432"/>
                </a:lnTo>
                <a:lnTo>
                  <a:pt x="49275" y="11432"/>
                </a:lnTo>
                <a:lnTo>
                  <a:pt x="39840" y="3468"/>
                </a:lnTo>
                <a:lnTo>
                  <a:pt x="25135" y="0"/>
                </a:lnTo>
                <a:close/>
              </a:path>
              <a:path w="55244" h="55245">
                <a:moveTo>
                  <a:pt x="49275" y="11432"/>
                </a:moveTo>
                <a:lnTo>
                  <a:pt x="35885" y="11432"/>
                </a:lnTo>
                <a:lnTo>
                  <a:pt x="43280" y="18708"/>
                </a:lnTo>
                <a:lnTo>
                  <a:pt x="43552" y="36015"/>
                </a:lnTo>
                <a:lnTo>
                  <a:pt x="36450" y="43313"/>
                </a:lnTo>
                <a:lnTo>
                  <a:pt x="18923" y="43494"/>
                </a:lnTo>
                <a:lnTo>
                  <a:pt x="48256" y="43494"/>
                </a:lnTo>
                <a:lnTo>
                  <a:pt x="51444" y="39521"/>
                </a:lnTo>
                <a:lnTo>
                  <a:pt x="54834" y="24255"/>
                </a:lnTo>
                <a:lnTo>
                  <a:pt x="50092" y="12122"/>
                </a:lnTo>
                <a:lnTo>
                  <a:pt x="49275" y="11432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3607826" y="4395486"/>
            <a:ext cx="83185" cy="81915"/>
          </a:xfrm>
          <a:custGeom>
            <a:avLst/>
            <a:gdLst/>
            <a:ahLst/>
            <a:cxnLst/>
            <a:rect l="l" t="t" r="r" b="b"/>
            <a:pathLst>
              <a:path w="83185" h="81914">
                <a:moveTo>
                  <a:pt x="29083" y="0"/>
                </a:moveTo>
                <a:lnTo>
                  <a:pt x="17371" y="6131"/>
                </a:lnTo>
                <a:lnTo>
                  <a:pt x="8133" y="15954"/>
                </a:lnTo>
                <a:lnTo>
                  <a:pt x="2100" y="28934"/>
                </a:lnTo>
                <a:lnTo>
                  <a:pt x="0" y="44535"/>
                </a:lnTo>
                <a:lnTo>
                  <a:pt x="3121" y="56837"/>
                </a:lnTo>
                <a:lnTo>
                  <a:pt x="9974" y="67352"/>
                </a:lnTo>
                <a:lnTo>
                  <a:pt x="20376" y="75452"/>
                </a:lnTo>
                <a:lnTo>
                  <a:pt x="34141" y="80509"/>
                </a:lnTo>
                <a:lnTo>
                  <a:pt x="51084" y="81896"/>
                </a:lnTo>
                <a:lnTo>
                  <a:pt x="63774" y="76373"/>
                </a:lnTo>
                <a:lnTo>
                  <a:pt x="73873" y="67075"/>
                </a:lnTo>
                <a:lnTo>
                  <a:pt x="80545" y="54852"/>
                </a:lnTo>
                <a:lnTo>
                  <a:pt x="82954" y="40558"/>
                </a:lnTo>
                <a:lnTo>
                  <a:pt x="82500" y="34321"/>
                </a:lnTo>
                <a:lnTo>
                  <a:pt x="46660" y="932"/>
                </a:lnTo>
                <a:lnTo>
                  <a:pt x="290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607443" y="4392473"/>
            <a:ext cx="85090" cy="88900"/>
          </a:xfrm>
          <a:custGeom>
            <a:avLst/>
            <a:gdLst/>
            <a:ahLst/>
            <a:cxnLst/>
            <a:rect l="l" t="t" r="r" b="b"/>
            <a:pathLst>
              <a:path w="85089" h="88900">
                <a:moveTo>
                  <a:pt x="31607" y="0"/>
                </a:moveTo>
                <a:lnTo>
                  <a:pt x="708" y="39066"/>
                </a:lnTo>
                <a:lnTo>
                  <a:pt x="0" y="57225"/>
                </a:lnTo>
                <a:lnTo>
                  <a:pt x="6085" y="69640"/>
                </a:lnTo>
                <a:lnTo>
                  <a:pt x="15612" y="79561"/>
                </a:lnTo>
                <a:lnTo>
                  <a:pt x="27759" y="86078"/>
                </a:lnTo>
                <a:lnTo>
                  <a:pt x="41770" y="88422"/>
                </a:lnTo>
                <a:lnTo>
                  <a:pt x="47331" y="88060"/>
                </a:lnTo>
                <a:lnTo>
                  <a:pt x="59590" y="84413"/>
                </a:lnTo>
                <a:lnTo>
                  <a:pt x="62692" y="82244"/>
                </a:lnTo>
                <a:lnTo>
                  <a:pt x="31309" y="82244"/>
                </a:lnTo>
                <a:lnTo>
                  <a:pt x="19832" y="76504"/>
                </a:lnTo>
                <a:lnTo>
                  <a:pt x="10777" y="66837"/>
                </a:lnTo>
                <a:lnTo>
                  <a:pt x="4903" y="53669"/>
                </a:lnTo>
                <a:lnTo>
                  <a:pt x="2969" y="37426"/>
                </a:lnTo>
                <a:lnTo>
                  <a:pt x="7414" y="24287"/>
                </a:lnTo>
                <a:lnTo>
                  <a:pt x="7553" y="23967"/>
                </a:lnTo>
                <a:lnTo>
                  <a:pt x="16106" y="13266"/>
                </a:lnTo>
                <a:lnTo>
                  <a:pt x="27898" y="6084"/>
                </a:lnTo>
                <a:lnTo>
                  <a:pt x="41770" y="3488"/>
                </a:lnTo>
                <a:lnTo>
                  <a:pt x="55042" y="3488"/>
                </a:lnTo>
                <a:lnTo>
                  <a:pt x="48603" y="1280"/>
                </a:lnTo>
                <a:lnTo>
                  <a:pt x="31607" y="0"/>
                </a:lnTo>
                <a:close/>
              </a:path>
              <a:path w="85089" h="88900">
                <a:moveTo>
                  <a:pt x="55042" y="3488"/>
                </a:moveTo>
                <a:lnTo>
                  <a:pt x="41770" y="3488"/>
                </a:lnTo>
                <a:lnTo>
                  <a:pt x="48790" y="4131"/>
                </a:lnTo>
                <a:lnTo>
                  <a:pt x="61555" y="9003"/>
                </a:lnTo>
                <a:lnTo>
                  <a:pt x="71777" y="17977"/>
                </a:lnTo>
                <a:lnTo>
                  <a:pt x="78561" y="30232"/>
                </a:lnTo>
                <a:lnTo>
                  <a:pt x="81011" y="44949"/>
                </a:lnTo>
                <a:lnTo>
                  <a:pt x="78586" y="57225"/>
                </a:lnTo>
                <a:lnTo>
                  <a:pt x="72264" y="67784"/>
                </a:lnTo>
                <a:lnTo>
                  <a:pt x="62185" y="75935"/>
                </a:lnTo>
                <a:lnTo>
                  <a:pt x="48486" y="80985"/>
                </a:lnTo>
                <a:lnTo>
                  <a:pt x="31309" y="82244"/>
                </a:lnTo>
                <a:lnTo>
                  <a:pt x="62692" y="82244"/>
                </a:lnTo>
                <a:lnTo>
                  <a:pt x="70080" y="77079"/>
                </a:lnTo>
                <a:lnTo>
                  <a:pt x="78207" y="66352"/>
                </a:lnTo>
                <a:lnTo>
                  <a:pt x="83374" y="52527"/>
                </a:lnTo>
                <a:lnTo>
                  <a:pt x="84987" y="35896"/>
                </a:lnTo>
                <a:lnTo>
                  <a:pt x="80973" y="23967"/>
                </a:lnTo>
                <a:lnTo>
                  <a:pt x="73457" y="13838"/>
                </a:lnTo>
                <a:lnTo>
                  <a:pt x="62610" y="6084"/>
                </a:lnTo>
                <a:lnTo>
                  <a:pt x="55042" y="3488"/>
                </a:lnTo>
                <a:close/>
              </a:path>
            </a:pathLst>
          </a:custGeom>
          <a:solidFill>
            <a:srgbClr val="DFD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11538449" y="5957136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altLang="en-US"/>
          </a:p>
        </p:txBody>
      </p:sp>
      <p:sp>
        <p:nvSpPr>
          <p:cNvPr id="84" name="Rectangle 481"/>
          <p:cNvSpPr/>
          <p:nvPr/>
        </p:nvSpPr>
        <p:spPr>
          <a:xfrm>
            <a:off x="496951" y="4599178"/>
            <a:ext cx="3078910" cy="42220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Газ </a:t>
            </a: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менен</a:t>
            </a: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камсыз</a:t>
            </a: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кылуу</a:t>
            </a:r>
            <a:r>
              <a:rPr 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жана</a:t>
            </a: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бөлүштүрүү</a:t>
            </a:r>
            <a:endParaRPr lang="ru-RU" altLang="ru-RU" sz="1000" u="dashHeavy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+mn-ea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</a:t>
            </a:r>
            <a:endParaRPr lang="ru-RU" sz="1000" u="dashHeavy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5" name="Rectangle 3620"/>
          <p:cNvSpPr/>
          <p:nvPr/>
        </p:nvSpPr>
        <p:spPr>
          <a:xfrm>
            <a:off x="2403015" y="2419606"/>
            <a:ext cx="796792" cy="49467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600" b="1" dirty="0" smtClean="0">
                <a:solidFill>
                  <a:srgbClr val="4FAF4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109,6</a:t>
            </a:r>
            <a:endParaRPr lang="ru-RU" sz="1600" b="1" dirty="0">
              <a:solidFill>
                <a:srgbClr val="4FAF4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6" name="Rectangle 481"/>
          <p:cNvSpPr/>
          <p:nvPr/>
        </p:nvSpPr>
        <p:spPr>
          <a:xfrm>
            <a:off x="484665" y="5558429"/>
            <a:ext cx="3078910" cy="42220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Буу</a:t>
            </a: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жана</a:t>
            </a:r>
            <a:r>
              <a:rPr lang="ky-KG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кондицияланган аба менен камсыз кылуу</a:t>
            </a:r>
            <a:r>
              <a:rPr 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</a:t>
            </a:r>
            <a:endParaRPr lang="ru-RU" sz="1000" u="dashHeavy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7" name="Rectangle 3620"/>
          <p:cNvSpPr/>
          <p:nvPr/>
        </p:nvSpPr>
        <p:spPr>
          <a:xfrm>
            <a:off x="2275660" y="5152342"/>
            <a:ext cx="796792" cy="29988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600" b="1" dirty="0" smtClean="0">
                <a:solidFill>
                  <a:srgbClr val="4FAF4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100,7</a:t>
            </a:r>
            <a:endParaRPr lang="ru-RU" sz="1600" b="1" dirty="0">
              <a:solidFill>
                <a:srgbClr val="4FAF4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502" y="2134620"/>
            <a:ext cx="804204" cy="678376"/>
          </a:xfrm>
          <a:prstGeom prst="rect">
            <a:avLst/>
          </a:prstGeom>
        </p:spPr>
      </p:pic>
      <p:sp>
        <p:nvSpPr>
          <p:cNvPr id="93" name="Rectangle 3620"/>
          <p:cNvSpPr/>
          <p:nvPr/>
        </p:nvSpPr>
        <p:spPr>
          <a:xfrm>
            <a:off x="2371942" y="4228968"/>
            <a:ext cx="796792" cy="26121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600" b="1" dirty="0">
                <a:solidFill>
                  <a:srgbClr val="4FAF4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99,6</a:t>
            </a:r>
            <a:endParaRPr lang="ru-RU" sz="1600" b="1" dirty="0">
              <a:solidFill>
                <a:srgbClr val="4FAF4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4" name="Rectangle 3620"/>
          <p:cNvSpPr/>
          <p:nvPr/>
        </p:nvSpPr>
        <p:spPr>
          <a:xfrm>
            <a:off x="5215931" y="4208735"/>
            <a:ext cx="1542001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ky-KG" sz="10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Электр энергиясын </a:t>
            </a:r>
            <a:r>
              <a:rPr lang="ru-RU" altLang="ru-RU" sz="10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өндүрүү</a:t>
            </a:r>
          </a:p>
          <a:p>
            <a:pPr algn="ctr">
              <a:lnSpc>
                <a:spcPct val="107000"/>
              </a:lnSpc>
            </a:pPr>
            <a:r>
              <a:rPr lang="ru-RU" altLang="ru-RU" sz="10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 (ГЭС, ЖЭС)</a:t>
            </a:r>
            <a:endParaRPr lang="ru-RU" altLang="ru-RU" sz="1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ky-KG" sz="11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ru-RU" sz="11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6" name="Rectangle 3620"/>
          <p:cNvSpPr/>
          <p:nvPr/>
        </p:nvSpPr>
        <p:spPr>
          <a:xfrm>
            <a:off x="6635971" y="4190781"/>
            <a:ext cx="2160309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ky-KG" sz="10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ГЭС                                               </a:t>
            </a:r>
            <a:r>
              <a:rPr lang="ky-KG" sz="1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э</a:t>
            </a:r>
            <a:r>
              <a:rPr lang="ky-KG" sz="10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лектр энергиясын </a:t>
            </a:r>
          </a:p>
          <a:p>
            <a:pPr algn="ctr">
              <a:lnSpc>
                <a:spcPct val="107000"/>
              </a:lnSpc>
            </a:pPr>
            <a:r>
              <a:rPr lang="ru-RU" altLang="ru-RU" sz="10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өндүрүү</a:t>
            </a:r>
            <a:endParaRPr lang="ru-RU" altLang="ru-RU" sz="1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1566" y="3734144"/>
            <a:ext cx="345699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y-KG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 энергиясын </a:t>
            </a:r>
            <a:r>
              <a:rPr lang="ru-RU" alt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r>
              <a:rPr lang="ru-RU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, </a:t>
            </a:r>
            <a:r>
              <a:rPr lang="ru-RU" alt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аны</a:t>
            </a:r>
            <a:r>
              <a:rPr lang="ru-RU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берүү</a:t>
            </a:r>
            <a:r>
              <a:rPr lang="ru-RU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жана</a:t>
            </a:r>
            <a:r>
              <a:rPr lang="ru-RU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бөлүштүрүү</a:t>
            </a:r>
            <a:endParaRPr lang="ru-RU" altLang="ru-RU" sz="1000" u="dashHeavy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+mn-ea"/>
            </a:endParaRPr>
          </a:p>
          <a:p>
            <a:r>
              <a:rPr lang="ky-KG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1000" u="dashHeavy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ectangle 3620"/>
          <p:cNvSpPr/>
          <p:nvPr/>
        </p:nvSpPr>
        <p:spPr>
          <a:xfrm>
            <a:off x="2371942" y="3501077"/>
            <a:ext cx="796792" cy="49467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600" b="1" dirty="0" smtClean="0">
                <a:solidFill>
                  <a:srgbClr val="4FAF4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111,9</a:t>
            </a:r>
            <a:endParaRPr lang="ru-RU" sz="1600" b="1" dirty="0">
              <a:solidFill>
                <a:srgbClr val="4FAF4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56866" y="2812996"/>
            <a:ext cx="3456994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y-KG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 энергиясы, газ жана буу менен камсыз кылуу</a:t>
            </a:r>
            <a:endParaRPr lang="ru-RU" sz="1000" u="dashHeavy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Прямоугольник 3"/>
          <p:cNvSpPr>
            <a:spLocks noChangeArrowheads="1"/>
          </p:cNvSpPr>
          <p:nvPr/>
        </p:nvSpPr>
        <p:spPr bwMode="auto">
          <a:xfrm>
            <a:off x="4671423" y="5391357"/>
            <a:ext cx="72465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en-US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2023-ж. январь-</a:t>
            </a:r>
            <a:r>
              <a:rPr lang="ru-RU" altLang="en-US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сентябрында</a:t>
            </a:r>
            <a:r>
              <a:rPr lang="ru-RU" altLang="en-US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en-US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10,4 </a:t>
            </a:r>
            <a:r>
              <a:rPr lang="ru-RU" altLang="en-US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млрд.кВт.саат</a:t>
            </a:r>
            <a:r>
              <a:rPr lang="ru-RU" altLang="en-US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en-US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</a:t>
            </a:r>
            <a:r>
              <a:rPr lang="ru-RU" altLang="en-US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en-US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энергияс</a:t>
            </a:r>
            <a:r>
              <a:rPr lang="ky-KG" altLang="en-US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ы </a:t>
            </a:r>
            <a:r>
              <a:rPr lang="ru-RU" altLang="ru-RU" sz="1000" u="dashHeavy" dirty="0" err="1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өндүрүлдү</a:t>
            </a:r>
            <a:r>
              <a:rPr lang="ru-RU" alt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.</a:t>
            </a:r>
            <a:endParaRPr lang="ru-RU" altLang="ru-RU" sz="1000" u="dashHeavy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ky-KG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Республикада 89</a:t>
            </a:r>
            <a:r>
              <a:rPr lang="en-US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% </a:t>
            </a:r>
            <a:r>
              <a:rPr lang="ky-KG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ашык э</a:t>
            </a:r>
            <a:r>
              <a:rPr lang="en-US" alt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лектр</a:t>
            </a:r>
            <a:r>
              <a:rPr lang="ky-KG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энерг</a:t>
            </a:r>
            <a:r>
              <a:rPr lang="ky-KG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иясы </a:t>
            </a:r>
            <a:r>
              <a:rPr lang="en-US" alt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гидро</a:t>
            </a:r>
            <a:r>
              <a:rPr lang="ky-KG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электр</a:t>
            </a:r>
            <a:r>
              <a:rPr lang="ky-KG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altLang="ru-RU" sz="1000" u="dashHeavy" dirty="0" err="1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станция</a:t>
            </a:r>
            <a:r>
              <a:rPr lang="ky-KG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лары </a:t>
            </a:r>
            <a:r>
              <a:rPr lang="ky-KG" alt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тарабынан</a:t>
            </a:r>
            <a:r>
              <a:rPr lang="ru-RU" alt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u="dashHeavy" dirty="0" err="1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өндүрүлдү</a:t>
            </a:r>
            <a:r>
              <a:rPr lang="ru-RU" altLang="ru-RU" sz="1000" u="dashHeavy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.</a:t>
            </a:r>
            <a:r>
              <a:rPr lang="ky-KG" altLang="ru-RU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en-US" sz="1000" u="dashHeavy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altLang="en-US" sz="1000" u="dashHeavy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object 49"/>
          <p:cNvSpPr txBox="1"/>
          <p:nvPr/>
        </p:nvSpPr>
        <p:spPr>
          <a:xfrm>
            <a:off x="469365" y="1471567"/>
            <a:ext cx="3041650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2023-ж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я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НВАРЬ-СЕНТЯБРЫ </a:t>
            </a:r>
          </a:p>
          <a:p>
            <a:pPr marL="12700">
              <a:lnSpc>
                <a:spcPct val="100000"/>
              </a:lnSpc>
            </a:pP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2022-Ж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ЯНВАРЬ-СЕНТЯБРЫНА КАРАТА</a:t>
            </a:r>
            <a:r>
              <a:rPr sz="9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%</a:t>
            </a:r>
          </a:p>
        </p:txBody>
      </p:sp>
      <p:sp>
        <p:nvSpPr>
          <p:cNvPr id="25" name="Rectangle 3620"/>
          <p:cNvSpPr/>
          <p:nvPr/>
        </p:nvSpPr>
        <p:spPr>
          <a:xfrm>
            <a:off x="8450159" y="4161222"/>
            <a:ext cx="2002971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ky-KG" sz="10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ЖЭС                                            электр энергиясын </a:t>
            </a:r>
          </a:p>
          <a:p>
            <a:pPr algn="ctr">
              <a:lnSpc>
                <a:spcPct val="107000"/>
              </a:lnSpc>
            </a:pPr>
            <a:r>
              <a:rPr lang="ru-RU" altLang="ru-RU" sz="10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өндүрүү</a:t>
            </a:r>
            <a:endParaRPr lang="ru-RU" altLang="ru-RU" sz="1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1423" y="2156135"/>
            <a:ext cx="5798411" cy="202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12939"/>
      </p:ext>
    </p:extLst>
  </p:cSld>
  <p:clrMapOvr>
    <a:masterClrMapping/>
  </p:clrMapOvr>
  <p:transition>
    <p:sndAc>
      <p:stSnd>
        <p:snd r:embed="rId3" name="suction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C855F-D77D-4E2A-94CA-93F1E07A1288}" type="slidenum">
              <a:rPr lang="ru-RU" smtClean="0"/>
              <a:t>8</a:t>
            </a:fld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60960" y="269240"/>
            <a:ext cx="10885715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000" b="1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2023-Ж. ЯНВАРЬ-СЕНТЯБРЫНДА РЕГИОНДОР БОЮНЧА ӨНӨР ЖАЙ ПРОДУКЦИЯСЫН ӨНДҮРҮҮ </a:t>
            </a:r>
            <a:r>
              <a:rPr lang="ru-RU" sz="2000" dirty="0" smtClean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(млн. сом, өндүрүү индекси % менен) </a:t>
            </a:r>
            <a:endParaRPr lang="ru-RU" sz="20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buClrTx/>
              <a:buSzTx/>
              <a:buFontTx/>
            </a:pPr>
            <a:endParaRPr lang="ru-RU" sz="2000" dirty="0" smtClean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07" y="1380697"/>
            <a:ext cx="10406774" cy="5279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5857-4F37-EB47-BC6E-D3E7A4BAC646}" type="slidenum">
              <a:rPr lang="ru-RU" smtClean="0"/>
              <a:t>9</a:t>
            </a:fld>
            <a:endParaRPr lang="ru-RU"/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649605" y="2270851"/>
            <a:ext cx="10315575" cy="144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algn="ctr" eaLnBrk="1" fontAlgn="base" hangingPunct="1">
              <a:buClrTx/>
              <a:buSzTx/>
              <a:buFontTx/>
              <a:buNone/>
            </a:pPr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Көңүл бурганыңыздарга </a:t>
            </a:r>
            <a:endParaRPr lang="ru-RU" sz="4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base" hangingPunct="1">
              <a:buClrTx/>
              <a:buSzTx/>
              <a:buFontTx/>
              <a:buNone/>
            </a:pPr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рахмат !</a:t>
            </a:r>
            <a:endParaRPr lang="ru-RU" altLang="ru-RU" sz="4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Зеленый и желтый">
    <a:dk1>
      <a:sysClr val="windowText" lastClr="000000"/>
    </a:dk1>
    <a:lt1>
      <a:sysClr val="window" lastClr="FFFFFF"/>
    </a:lt1>
    <a:dk2>
      <a:srgbClr val="455F51"/>
    </a:dk2>
    <a:lt2>
      <a:srgbClr val="E2DFCC"/>
    </a:lt2>
    <a:accent1>
      <a:srgbClr val="99CB38"/>
    </a:accent1>
    <a:accent2>
      <a:srgbClr val="63A537"/>
    </a:accent2>
    <a:accent3>
      <a:srgbClr val="37A76F"/>
    </a:accent3>
    <a:accent4>
      <a:srgbClr val="44C1A3"/>
    </a:accent4>
    <a:accent5>
      <a:srgbClr val="4EB3CF"/>
    </a:accent5>
    <a:accent6>
      <a:srgbClr val="51C3F9"/>
    </a:accent6>
    <a:hlink>
      <a:srgbClr val="EE7B08"/>
    </a:hlink>
    <a:folHlink>
      <a:srgbClr val="977B2D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501</Words>
  <Application>Microsoft Office PowerPoint</Application>
  <PresentationFormat>Широкоэкранный</PresentationFormat>
  <Paragraphs>137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Arial</vt:lpstr>
      <vt:lpstr>Calibri</vt:lpstr>
      <vt:lpstr>Calibri Light</vt:lpstr>
      <vt:lpstr>Circe</vt:lpstr>
      <vt:lpstr>Circe Light</vt:lpstr>
      <vt:lpstr>Constantia</vt:lpstr>
      <vt:lpstr>Times New Roman</vt:lpstr>
      <vt:lpstr>Verdana</vt:lpstr>
      <vt:lpstr>Wingdings</vt:lpstr>
      <vt:lpstr>Тема Office</vt:lpstr>
      <vt:lpstr>КЫРГЫЗ РЕСПУБЛИКАСЫНЫН УЛУТТУК СТАТИСТИКА КОМИТЕТИ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Amamanova</cp:lastModifiedBy>
  <cp:revision>613</cp:revision>
  <cp:lastPrinted>2023-10-10T11:34:28Z</cp:lastPrinted>
  <dcterms:created xsi:type="dcterms:W3CDTF">2019-03-06T10:40:00Z</dcterms:created>
  <dcterms:modified xsi:type="dcterms:W3CDTF">2023-10-11T05:11:22Z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9EBEE7B6E4084BABAFB2EB0E87E132D4</vt:lpwstr>
  </property>
  <property fmtid="{D5CDD505-2E9C-101B-9397-08002B2CF9AE}" pid="3" name="KSOProductBuildVer">
    <vt:lpwstr>1049-11.2.0.11341</vt:lpwstr>
  </property>
</Properties>
</file>