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5" r:id="rId1"/>
  </p:sldMasterIdLst>
  <p:notesMasterIdLst>
    <p:notesMasterId r:id="rId14"/>
  </p:notesMasterIdLst>
  <p:sldIdLst>
    <p:sldId id="256" r:id="rId2"/>
    <p:sldId id="266" r:id="rId3"/>
    <p:sldId id="258" r:id="rId4"/>
    <p:sldId id="284" r:id="rId5"/>
    <p:sldId id="277" r:id="rId6"/>
    <p:sldId id="278" r:id="rId7"/>
    <p:sldId id="279" r:id="rId8"/>
    <p:sldId id="280" r:id="rId9"/>
    <p:sldId id="281" r:id="rId10"/>
    <p:sldId id="269" r:id="rId11"/>
    <p:sldId id="264" r:id="rId12"/>
    <p:sldId id="265" r:id="rId13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58B"/>
    <a:srgbClr val="65A1A7"/>
    <a:srgbClr val="6953B9"/>
    <a:srgbClr val="5E5AB2"/>
    <a:srgbClr val="F6FC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337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F10DB9-D36D-475B-9635-57D14CD2B4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EE5DF57B-3B54-46D7-A9CD-F36E9EF0734C}">
      <dgm:prSet phldrT="[Текст]" custT="1"/>
      <dgm:spPr/>
      <dgm:t>
        <a:bodyPr/>
        <a:lstStyle/>
        <a:p>
          <a:r>
            <a:rPr lang="ru-RU" sz="1100" b="0" i="0" u="none" strike="noStrike" smtClean="0">
              <a:effectLst/>
              <a:latin typeface="Times New Roman" panose="02020603050405020304" pitchFamily="18" charset="0"/>
            </a:rPr>
            <a:t>ф. №1  «Отчет о зарегистрированных, раскрытых и нераскрытых преступлениях»</a:t>
          </a:r>
          <a:endParaRPr lang="ru-RU" sz="1100" dirty="0"/>
        </a:p>
      </dgm:t>
    </dgm:pt>
    <dgm:pt modelId="{72811D43-2881-42F7-99D5-88E066729721}" type="parTrans" cxnId="{0A8ABB1B-88E8-4653-B6F1-F61D2BFB4BAA}">
      <dgm:prSet/>
      <dgm:spPr/>
      <dgm:t>
        <a:bodyPr/>
        <a:lstStyle/>
        <a:p>
          <a:endParaRPr lang="ru-RU" sz="1100"/>
        </a:p>
      </dgm:t>
    </dgm:pt>
    <dgm:pt modelId="{F43C512A-6046-49A6-881F-898DA15F8BDD}" type="sibTrans" cxnId="{0A8ABB1B-88E8-4653-B6F1-F61D2BFB4BAA}">
      <dgm:prSet/>
      <dgm:spPr/>
      <dgm:t>
        <a:bodyPr/>
        <a:lstStyle/>
        <a:p>
          <a:endParaRPr lang="ru-RU" sz="1100"/>
        </a:p>
      </dgm:t>
    </dgm:pt>
    <dgm:pt modelId="{3D6F2F97-B9E6-4D89-872E-AAEE3A59B58B}">
      <dgm:prSet phldrT="[Текст]" custT="1"/>
      <dgm:spPr/>
      <dgm:t>
        <a:bodyPr/>
        <a:lstStyle/>
        <a:p>
          <a:r>
            <a:rPr lang="ru-RU" sz="1100" b="0" i="0" u="none" strike="noStrike" smtClean="0">
              <a:effectLst/>
              <a:latin typeface="Times New Roman" panose="02020603050405020304" pitchFamily="18" charset="0"/>
            </a:rPr>
            <a:t>ф. №2  «Отчет о лицах, совершивших преступления»</a:t>
          </a:r>
          <a:endParaRPr lang="ru-RU" sz="1100" b="0" dirty="0"/>
        </a:p>
      </dgm:t>
    </dgm:pt>
    <dgm:pt modelId="{485EE844-A5BF-4B00-8F1C-8E3C20E22FA5}" type="parTrans" cxnId="{75AB5B01-49C2-45AA-9822-C245114E25FC}">
      <dgm:prSet/>
      <dgm:spPr/>
      <dgm:t>
        <a:bodyPr/>
        <a:lstStyle/>
        <a:p>
          <a:endParaRPr lang="ru-RU" sz="1100"/>
        </a:p>
      </dgm:t>
    </dgm:pt>
    <dgm:pt modelId="{73729051-553F-4E97-9EE9-29EF5DC97ED3}" type="sibTrans" cxnId="{75AB5B01-49C2-45AA-9822-C245114E25FC}">
      <dgm:prSet/>
      <dgm:spPr/>
      <dgm:t>
        <a:bodyPr/>
        <a:lstStyle/>
        <a:p>
          <a:endParaRPr lang="ru-RU" sz="1100"/>
        </a:p>
      </dgm:t>
    </dgm:pt>
    <dgm:pt modelId="{5FEDC765-83D6-40DD-8D7E-E67FB0CB955F}">
      <dgm:prSet phldrT="[Текст]" custT="1"/>
      <dgm:spPr/>
      <dgm:t>
        <a:bodyPr/>
        <a:lstStyle/>
        <a:p>
          <a:r>
            <a:rPr lang="ru-RU" sz="1100" b="0" i="0" u="none" strike="noStrike" smtClean="0">
              <a:effectLst/>
              <a:latin typeface="Times New Roman" panose="02020603050405020304" pitchFamily="18" charset="0"/>
            </a:rPr>
            <a:t>ф. №4 «Отчет о совершенных преступлениях по статьям Уголовного Кодекса»</a:t>
          </a:r>
          <a:endParaRPr lang="ru-RU" sz="1100" dirty="0"/>
        </a:p>
      </dgm:t>
    </dgm:pt>
    <dgm:pt modelId="{E5AEFFC9-F62C-4B81-AD93-AB34F92296A8}" type="parTrans" cxnId="{9F6F5C67-9C67-4536-8C29-9271DBDA7D7E}">
      <dgm:prSet/>
      <dgm:spPr/>
      <dgm:t>
        <a:bodyPr/>
        <a:lstStyle/>
        <a:p>
          <a:endParaRPr lang="ru-RU" sz="1100"/>
        </a:p>
      </dgm:t>
    </dgm:pt>
    <dgm:pt modelId="{0F00BB1B-B046-4ABD-9A6E-C61970B51C88}" type="sibTrans" cxnId="{9F6F5C67-9C67-4536-8C29-9271DBDA7D7E}">
      <dgm:prSet/>
      <dgm:spPr/>
      <dgm:t>
        <a:bodyPr/>
        <a:lstStyle/>
        <a:p>
          <a:endParaRPr lang="ru-RU" sz="1100"/>
        </a:p>
      </dgm:t>
    </dgm:pt>
    <dgm:pt modelId="{68581162-9EBD-426F-944B-1F776E5DBA2A}">
      <dgm:prSet phldrT="[Текст]" custT="1"/>
      <dgm:spPr/>
      <dgm:t>
        <a:bodyPr/>
        <a:lstStyle/>
        <a:p>
          <a:r>
            <a:rPr lang="ru-RU" sz="1100" b="0" i="0" u="none" strike="noStrike" smtClean="0">
              <a:effectLst/>
              <a:latin typeface="Times New Roman" panose="02020603050405020304" pitchFamily="18" charset="0"/>
            </a:rPr>
            <a:t>ф. №5 «Отчет о числе преступлений в сфере экономики»</a:t>
          </a:r>
          <a:endParaRPr lang="ru-RU" sz="1100" dirty="0"/>
        </a:p>
      </dgm:t>
    </dgm:pt>
    <dgm:pt modelId="{38F1DDA2-1CBF-4A8B-AADD-34D683AD3840}" type="parTrans" cxnId="{68B7B600-0FB5-4440-BE81-F3E413D7F2DA}">
      <dgm:prSet/>
      <dgm:spPr/>
      <dgm:t>
        <a:bodyPr/>
        <a:lstStyle/>
        <a:p>
          <a:endParaRPr lang="ru-RU" sz="1100"/>
        </a:p>
      </dgm:t>
    </dgm:pt>
    <dgm:pt modelId="{BFF5984A-5637-44FD-8F0F-7220AAB1A52E}" type="sibTrans" cxnId="{68B7B600-0FB5-4440-BE81-F3E413D7F2DA}">
      <dgm:prSet/>
      <dgm:spPr/>
      <dgm:t>
        <a:bodyPr/>
        <a:lstStyle/>
        <a:p>
          <a:endParaRPr lang="ru-RU" sz="1100"/>
        </a:p>
      </dgm:t>
    </dgm:pt>
    <dgm:pt modelId="{D647638D-C9F6-47BE-8189-E581C97142C1}">
      <dgm:prSet phldrT="[Текст]" custT="1"/>
      <dgm:spPr/>
      <dgm:t>
        <a:bodyPr/>
        <a:lstStyle/>
        <a:p>
          <a:r>
            <a:rPr lang="ru-RU" sz="1100" b="0" i="0" u="none" strike="noStrike" smtClean="0">
              <a:effectLst/>
              <a:latin typeface="Times New Roman" panose="02020603050405020304" pitchFamily="18" charset="0"/>
            </a:rPr>
            <a:t>ф. №11-идн «Отчет о результатах работы органов внутренних дел по предупреждению  правонарушений среди несовершеннолетних»</a:t>
          </a:r>
          <a:endParaRPr lang="ru-RU" sz="1100" dirty="0"/>
        </a:p>
      </dgm:t>
    </dgm:pt>
    <dgm:pt modelId="{DD0DDACC-B2BB-40BD-A980-394D0282705C}" type="parTrans" cxnId="{351AAC0F-B13F-44FF-B761-DCEB6234816F}">
      <dgm:prSet/>
      <dgm:spPr/>
      <dgm:t>
        <a:bodyPr/>
        <a:lstStyle/>
        <a:p>
          <a:endParaRPr lang="ru-RU" sz="1100"/>
        </a:p>
      </dgm:t>
    </dgm:pt>
    <dgm:pt modelId="{5985B9E4-B386-49D8-967C-5ECC0D9F0844}" type="sibTrans" cxnId="{351AAC0F-B13F-44FF-B761-DCEB6234816F}">
      <dgm:prSet/>
      <dgm:spPr/>
      <dgm:t>
        <a:bodyPr/>
        <a:lstStyle/>
        <a:p>
          <a:endParaRPr lang="ru-RU" sz="1100"/>
        </a:p>
      </dgm:t>
    </dgm:pt>
    <dgm:pt modelId="{531481D9-4E80-436F-9336-38DDD201A9AB}">
      <dgm:prSet phldrT="[Текст]" custT="1"/>
      <dgm:spPr/>
      <dgm:t>
        <a:bodyPr/>
        <a:lstStyle/>
        <a:p>
          <a:endParaRPr lang="ru-RU"/>
        </a:p>
      </dgm:t>
    </dgm:pt>
    <dgm:pt modelId="{FBE3F720-CC53-47B0-8A39-44BF0C26B944}" type="parTrans" cxnId="{10D2DA31-5EED-460F-8732-54D5B4DBF8BE}">
      <dgm:prSet/>
      <dgm:spPr/>
      <dgm:t>
        <a:bodyPr/>
        <a:lstStyle/>
        <a:p>
          <a:endParaRPr lang="ru-RU" sz="1100"/>
        </a:p>
      </dgm:t>
    </dgm:pt>
    <dgm:pt modelId="{DE70A385-A608-4A52-8876-65EC9CAD9DD4}" type="sibTrans" cxnId="{10D2DA31-5EED-460F-8732-54D5B4DBF8BE}">
      <dgm:prSet/>
      <dgm:spPr/>
      <dgm:t>
        <a:bodyPr/>
        <a:lstStyle/>
        <a:p>
          <a:endParaRPr lang="ru-RU" sz="1100"/>
        </a:p>
      </dgm:t>
    </dgm:pt>
    <dgm:pt modelId="{2C675EB5-93D1-45ED-AB19-F9ECAA42392C}">
      <dgm:prSet phldrT="[Текст]" custT="1"/>
      <dgm:spPr/>
      <dgm:t>
        <a:bodyPr/>
        <a:lstStyle/>
        <a:p>
          <a:endParaRPr lang="ru-RU"/>
        </a:p>
      </dgm:t>
    </dgm:pt>
    <dgm:pt modelId="{799D20E4-DDB2-479C-849E-D59068D82EF3}" type="parTrans" cxnId="{B5944458-0AAC-4374-9C24-10B25A7AF86E}">
      <dgm:prSet/>
      <dgm:spPr/>
      <dgm:t>
        <a:bodyPr/>
        <a:lstStyle/>
        <a:p>
          <a:endParaRPr lang="ru-RU" sz="1100"/>
        </a:p>
      </dgm:t>
    </dgm:pt>
    <dgm:pt modelId="{8221EFBB-D1DF-4D19-8ED9-04773C050FC3}" type="sibTrans" cxnId="{B5944458-0AAC-4374-9C24-10B25A7AF86E}">
      <dgm:prSet/>
      <dgm:spPr/>
      <dgm:t>
        <a:bodyPr/>
        <a:lstStyle/>
        <a:p>
          <a:endParaRPr lang="ru-RU" sz="1100"/>
        </a:p>
      </dgm:t>
    </dgm:pt>
    <dgm:pt modelId="{073A8ADD-1BC8-485F-958D-B7A2A7F4D9CF}">
      <dgm:prSet phldrT="[Текст]" custT="1"/>
      <dgm:spPr/>
      <dgm:t>
        <a:bodyPr/>
        <a:lstStyle/>
        <a:p>
          <a:r>
            <a:rPr lang="ru-RU" sz="1100" b="0" i="0" u="none" strike="noStrike" dirty="0" smtClean="0">
              <a:effectLst/>
              <a:latin typeface="Times New Roman" panose="02020603050405020304" pitchFamily="18" charset="0"/>
            </a:rPr>
            <a:t>ф. №1 - ВЦП  «Отчет о состоянии преступности»</a:t>
          </a:r>
          <a:endParaRPr lang="ru-RU" sz="1100" dirty="0"/>
        </a:p>
      </dgm:t>
    </dgm:pt>
    <dgm:pt modelId="{173F1218-018C-4BCC-BF17-0D11532DD620}" type="parTrans" cxnId="{5CE57323-5715-42C9-BCDA-7765F14AF20D}">
      <dgm:prSet/>
      <dgm:spPr/>
      <dgm:t>
        <a:bodyPr/>
        <a:lstStyle/>
        <a:p>
          <a:endParaRPr lang="ru-RU"/>
        </a:p>
      </dgm:t>
    </dgm:pt>
    <dgm:pt modelId="{9C0866FD-D5BC-4F03-8594-CCD63ED8E8E2}" type="sibTrans" cxnId="{5CE57323-5715-42C9-BCDA-7765F14AF20D}">
      <dgm:prSet/>
      <dgm:spPr/>
      <dgm:t>
        <a:bodyPr/>
        <a:lstStyle/>
        <a:p>
          <a:endParaRPr lang="ru-RU"/>
        </a:p>
      </dgm:t>
    </dgm:pt>
    <dgm:pt modelId="{CF57A3EB-0059-4E57-84D5-55028E46F0CE}">
      <dgm:prSet phldrT="[Текст]" custT="1"/>
      <dgm:spPr/>
      <dgm:t>
        <a:bodyPr/>
        <a:lstStyle/>
        <a:p>
          <a:r>
            <a:rPr lang="ru-RU" sz="1100" b="0" i="0" u="none" strike="noStrike" smtClean="0">
              <a:effectLst/>
              <a:latin typeface="Times New Roman" panose="02020603050405020304" pitchFamily="18" charset="0"/>
            </a:rPr>
            <a:t>ф. №2 - ВЦ  «Отчет о результатах работы правоохранительных органах по раскрытию преступлений»</a:t>
          </a:r>
          <a:endParaRPr lang="ru-RU" sz="1100" dirty="0"/>
        </a:p>
      </dgm:t>
    </dgm:pt>
    <dgm:pt modelId="{815D4AC0-B10E-4CE3-A220-4D11E868B642}" type="sibTrans" cxnId="{C19BFB8E-0ECA-472F-89EF-D774C65856B5}">
      <dgm:prSet/>
      <dgm:spPr/>
      <dgm:t>
        <a:bodyPr/>
        <a:lstStyle/>
        <a:p>
          <a:endParaRPr lang="ru-RU" sz="1100"/>
        </a:p>
      </dgm:t>
    </dgm:pt>
    <dgm:pt modelId="{0EF7C99B-9A53-4917-9032-DF663E8BA773}" type="parTrans" cxnId="{C19BFB8E-0ECA-472F-89EF-D774C65856B5}">
      <dgm:prSet/>
      <dgm:spPr/>
      <dgm:t>
        <a:bodyPr/>
        <a:lstStyle/>
        <a:p>
          <a:endParaRPr lang="ru-RU" sz="1100"/>
        </a:p>
      </dgm:t>
    </dgm:pt>
    <dgm:pt modelId="{319E8DD4-496C-42F6-8A00-C5C1D900E077}" type="pres">
      <dgm:prSet presAssocID="{61F10DB9-D36D-475B-9635-57D14CD2B4F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03C2795-1D60-4E5B-82E1-66D92C49849D}" type="pres">
      <dgm:prSet presAssocID="{61F10DB9-D36D-475B-9635-57D14CD2B4F5}" presName="Name1" presStyleCnt="0"/>
      <dgm:spPr/>
    </dgm:pt>
    <dgm:pt modelId="{50F0922C-1254-4745-9750-CA2F2AA19652}" type="pres">
      <dgm:prSet presAssocID="{61F10DB9-D36D-475B-9635-57D14CD2B4F5}" presName="cycle" presStyleCnt="0"/>
      <dgm:spPr/>
    </dgm:pt>
    <dgm:pt modelId="{EA3EF1BB-7CE6-4FA4-84D7-D85573DCAE98}" type="pres">
      <dgm:prSet presAssocID="{61F10DB9-D36D-475B-9635-57D14CD2B4F5}" presName="srcNode" presStyleLbl="node1" presStyleIdx="0" presStyleCnt="7"/>
      <dgm:spPr/>
    </dgm:pt>
    <dgm:pt modelId="{974A63D5-6AB8-46C2-AEEB-4C8704B03984}" type="pres">
      <dgm:prSet presAssocID="{61F10DB9-D36D-475B-9635-57D14CD2B4F5}" presName="conn" presStyleLbl="parChTrans1D2" presStyleIdx="0" presStyleCnt="1"/>
      <dgm:spPr/>
      <dgm:t>
        <a:bodyPr/>
        <a:lstStyle/>
        <a:p>
          <a:endParaRPr lang="ru-RU"/>
        </a:p>
      </dgm:t>
    </dgm:pt>
    <dgm:pt modelId="{DFEDE0B0-C58D-47B1-922E-439737AEAA91}" type="pres">
      <dgm:prSet presAssocID="{61F10DB9-D36D-475B-9635-57D14CD2B4F5}" presName="extraNode" presStyleLbl="node1" presStyleIdx="0" presStyleCnt="7"/>
      <dgm:spPr/>
    </dgm:pt>
    <dgm:pt modelId="{D4E4DF50-C93E-433A-A2AF-68D7E1DF3D43}" type="pres">
      <dgm:prSet presAssocID="{61F10DB9-D36D-475B-9635-57D14CD2B4F5}" presName="dstNode" presStyleLbl="node1" presStyleIdx="0" presStyleCnt="7"/>
      <dgm:spPr/>
    </dgm:pt>
    <dgm:pt modelId="{89A011D4-7769-4C43-86F3-268244096B39}" type="pres">
      <dgm:prSet presAssocID="{073A8ADD-1BC8-485F-958D-B7A2A7F4D9CF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7DAC7C-8F2F-4019-B54D-56F303A4782A}" type="pres">
      <dgm:prSet presAssocID="{073A8ADD-1BC8-485F-958D-B7A2A7F4D9CF}" presName="accent_1" presStyleCnt="0"/>
      <dgm:spPr/>
    </dgm:pt>
    <dgm:pt modelId="{7CF2D864-0D30-454C-BFB4-FECCAF88DB01}" type="pres">
      <dgm:prSet presAssocID="{073A8ADD-1BC8-485F-958D-B7A2A7F4D9CF}" presName="accentRepeatNode" presStyleLbl="solidFgAcc1" presStyleIdx="0" presStyleCnt="7"/>
      <dgm:spPr/>
    </dgm:pt>
    <dgm:pt modelId="{94E5FAFF-4367-40AD-A0BB-0225F3CD7B39}" type="pres">
      <dgm:prSet presAssocID="{CF57A3EB-0059-4E57-84D5-55028E46F0CE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D02584-19D0-4649-80FA-9E59A61211AC}" type="pres">
      <dgm:prSet presAssocID="{CF57A3EB-0059-4E57-84D5-55028E46F0CE}" presName="accent_2" presStyleCnt="0"/>
      <dgm:spPr/>
    </dgm:pt>
    <dgm:pt modelId="{B2915CED-8218-41B4-8ABD-DE75E41DEE26}" type="pres">
      <dgm:prSet presAssocID="{CF57A3EB-0059-4E57-84D5-55028E46F0CE}" presName="accentRepeatNode" presStyleLbl="solidFgAcc1" presStyleIdx="1" presStyleCnt="7"/>
      <dgm:spPr/>
    </dgm:pt>
    <dgm:pt modelId="{47929A79-56C8-4BA4-A29A-EA5C588A51E9}" type="pres">
      <dgm:prSet presAssocID="{EE5DF57B-3B54-46D7-A9CD-F36E9EF0734C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E0833D-6966-4750-8CE0-4B7D73FBFB18}" type="pres">
      <dgm:prSet presAssocID="{EE5DF57B-3B54-46D7-A9CD-F36E9EF0734C}" presName="accent_3" presStyleCnt="0"/>
      <dgm:spPr/>
    </dgm:pt>
    <dgm:pt modelId="{76D8156F-3B75-455F-BDF4-E5B1D9FF1A65}" type="pres">
      <dgm:prSet presAssocID="{EE5DF57B-3B54-46D7-A9CD-F36E9EF0734C}" presName="accentRepeatNode" presStyleLbl="solidFgAcc1" presStyleIdx="2" presStyleCnt="7"/>
      <dgm:spPr/>
    </dgm:pt>
    <dgm:pt modelId="{2C5E4D59-58F8-4FD8-84CC-DE8FF2E971DB}" type="pres">
      <dgm:prSet presAssocID="{3D6F2F97-B9E6-4D89-872E-AAEE3A59B58B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E00756-B490-4F8D-8857-738FB31334F9}" type="pres">
      <dgm:prSet presAssocID="{3D6F2F97-B9E6-4D89-872E-AAEE3A59B58B}" presName="accent_4" presStyleCnt="0"/>
      <dgm:spPr/>
    </dgm:pt>
    <dgm:pt modelId="{85A54256-8E16-4246-9693-499DE15B85B5}" type="pres">
      <dgm:prSet presAssocID="{3D6F2F97-B9E6-4D89-872E-AAEE3A59B58B}" presName="accentRepeatNode" presStyleLbl="solidFgAcc1" presStyleIdx="3" presStyleCnt="7"/>
      <dgm:spPr/>
    </dgm:pt>
    <dgm:pt modelId="{D50B201C-0DED-456F-B6FF-29728E9FFCF6}" type="pres">
      <dgm:prSet presAssocID="{5FEDC765-83D6-40DD-8D7E-E67FB0CB955F}" presName="text_5" presStyleLbl="node1" presStyleIdx="4" presStyleCnt="7" custLinFactNeighborX="-878" custLinFactNeighborY="-64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331C7E-62E0-47EA-9BD3-BD98234C322F}" type="pres">
      <dgm:prSet presAssocID="{5FEDC765-83D6-40DD-8D7E-E67FB0CB955F}" presName="accent_5" presStyleCnt="0"/>
      <dgm:spPr/>
    </dgm:pt>
    <dgm:pt modelId="{EA9BF79D-D7B1-41CE-9613-07765AACE77F}" type="pres">
      <dgm:prSet presAssocID="{5FEDC765-83D6-40DD-8D7E-E67FB0CB955F}" presName="accentRepeatNode" presStyleLbl="solidFgAcc1" presStyleIdx="4" presStyleCnt="7"/>
      <dgm:spPr/>
    </dgm:pt>
    <dgm:pt modelId="{3B17C6DC-90C0-4E3C-A8AB-CA14E028234D}" type="pres">
      <dgm:prSet presAssocID="{68581162-9EBD-426F-944B-1F776E5DBA2A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3B7114-DC0E-47F3-8503-0F477488B7BF}" type="pres">
      <dgm:prSet presAssocID="{68581162-9EBD-426F-944B-1F776E5DBA2A}" presName="accent_6" presStyleCnt="0"/>
      <dgm:spPr/>
    </dgm:pt>
    <dgm:pt modelId="{29CFDDF9-885A-4843-A107-62676FC70A62}" type="pres">
      <dgm:prSet presAssocID="{68581162-9EBD-426F-944B-1F776E5DBA2A}" presName="accentRepeatNode" presStyleLbl="solidFgAcc1" presStyleIdx="5" presStyleCnt="7"/>
      <dgm:spPr/>
    </dgm:pt>
    <dgm:pt modelId="{43DAF59C-1642-4B79-96D6-55B3F7CE7A28}" type="pres">
      <dgm:prSet presAssocID="{D647638D-C9F6-47BE-8189-E581C97142C1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005F27-1EF0-483B-B34A-361E82D151AE}" type="pres">
      <dgm:prSet presAssocID="{D647638D-C9F6-47BE-8189-E581C97142C1}" presName="accent_7" presStyleCnt="0"/>
      <dgm:spPr/>
    </dgm:pt>
    <dgm:pt modelId="{8544F06A-90F8-41C5-ABB0-54A5C979D41F}" type="pres">
      <dgm:prSet presAssocID="{D647638D-C9F6-47BE-8189-E581C97142C1}" presName="accentRepeatNode" presStyleLbl="solidFgAcc1" presStyleIdx="6" presStyleCnt="7"/>
      <dgm:spPr/>
    </dgm:pt>
  </dgm:ptLst>
  <dgm:cxnLst>
    <dgm:cxn modelId="{3F35E7B6-98F5-4AFF-B239-3AF59D5FDE11}" type="presOf" srcId="{EE5DF57B-3B54-46D7-A9CD-F36E9EF0734C}" destId="{47929A79-56C8-4BA4-A29A-EA5C588A51E9}" srcOrd="0" destOrd="0" presId="urn:microsoft.com/office/officeart/2008/layout/VerticalCurvedList"/>
    <dgm:cxn modelId="{C19BFB8E-0ECA-472F-89EF-D774C65856B5}" srcId="{61F10DB9-D36D-475B-9635-57D14CD2B4F5}" destId="{CF57A3EB-0059-4E57-84D5-55028E46F0CE}" srcOrd="1" destOrd="0" parTransId="{0EF7C99B-9A53-4917-9032-DF663E8BA773}" sibTransId="{815D4AC0-B10E-4CE3-A220-4D11E868B642}"/>
    <dgm:cxn modelId="{7004B479-D941-4645-8825-7828049F8F34}" type="presOf" srcId="{68581162-9EBD-426F-944B-1F776E5DBA2A}" destId="{3B17C6DC-90C0-4E3C-A8AB-CA14E028234D}" srcOrd="0" destOrd="0" presId="urn:microsoft.com/office/officeart/2008/layout/VerticalCurvedList"/>
    <dgm:cxn modelId="{1395A1DC-AF77-431F-9C82-69FCC361B460}" type="presOf" srcId="{073A8ADD-1BC8-485F-958D-B7A2A7F4D9CF}" destId="{89A011D4-7769-4C43-86F3-268244096B39}" srcOrd="0" destOrd="0" presId="urn:microsoft.com/office/officeart/2008/layout/VerticalCurvedList"/>
    <dgm:cxn modelId="{0211CFC4-7AB8-4F04-B36A-00F6DA1AD950}" type="presOf" srcId="{5FEDC765-83D6-40DD-8D7E-E67FB0CB955F}" destId="{D50B201C-0DED-456F-B6FF-29728E9FFCF6}" srcOrd="0" destOrd="0" presId="urn:microsoft.com/office/officeart/2008/layout/VerticalCurvedList"/>
    <dgm:cxn modelId="{B5944458-0AAC-4374-9C24-10B25A7AF86E}" srcId="{61F10DB9-D36D-475B-9635-57D14CD2B4F5}" destId="{2C675EB5-93D1-45ED-AB19-F9ECAA42392C}" srcOrd="8" destOrd="0" parTransId="{799D20E4-DDB2-479C-849E-D59068D82EF3}" sibTransId="{8221EFBB-D1DF-4D19-8ED9-04773C050FC3}"/>
    <dgm:cxn modelId="{5476CE54-BA50-448C-9D97-1F1BE726B4A3}" type="presOf" srcId="{9C0866FD-D5BC-4F03-8594-CCD63ED8E8E2}" destId="{974A63D5-6AB8-46C2-AEEB-4C8704B03984}" srcOrd="0" destOrd="0" presId="urn:microsoft.com/office/officeart/2008/layout/VerticalCurvedList"/>
    <dgm:cxn modelId="{2664C3E7-90B8-415E-87C1-E458B89C191A}" type="presOf" srcId="{CF57A3EB-0059-4E57-84D5-55028E46F0CE}" destId="{94E5FAFF-4367-40AD-A0BB-0225F3CD7B39}" srcOrd="0" destOrd="0" presId="urn:microsoft.com/office/officeart/2008/layout/VerticalCurvedList"/>
    <dgm:cxn modelId="{EE805708-4364-4C20-8213-AEE25EBFA3EA}" type="presOf" srcId="{61F10DB9-D36D-475B-9635-57D14CD2B4F5}" destId="{319E8DD4-496C-42F6-8A00-C5C1D900E077}" srcOrd="0" destOrd="0" presId="urn:microsoft.com/office/officeart/2008/layout/VerticalCurvedList"/>
    <dgm:cxn modelId="{0A8ABB1B-88E8-4653-B6F1-F61D2BFB4BAA}" srcId="{61F10DB9-D36D-475B-9635-57D14CD2B4F5}" destId="{EE5DF57B-3B54-46D7-A9CD-F36E9EF0734C}" srcOrd="2" destOrd="0" parTransId="{72811D43-2881-42F7-99D5-88E066729721}" sibTransId="{F43C512A-6046-49A6-881F-898DA15F8BDD}"/>
    <dgm:cxn modelId="{BE728785-88AE-4575-B387-C2BE092EFB63}" type="presOf" srcId="{3D6F2F97-B9E6-4D89-872E-AAEE3A59B58B}" destId="{2C5E4D59-58F8-4FD8-84CC-DE8FF2E971DB}" srcOrd="0" destOrd="0" presId="urn:microsoft.com/office/officeart/2008/layout/VerticalCurvedList"/>
    <dgm:cxn modelId="{10D2DA31-5EED-460F-8732-54D5B4DBF8BE}" srcId="{61F10DB9-D36D-475B-9635-57D14CD2B4F5}" destId="{531481D9-4E80-436F-9336-38DDD201A9AB}" srcOrd="7" destOrd="0" parTransId="{FBE3F720-CC53-47B0-8A39-44BF0C26B944}" sibTransId="{DE70A385-A608-4A52-8876-65EC9CAD9DD4}"/>
    <dgm:cxn modelId="{2E9A26B9-E0FE-44D7-9297-D595779BF837}" type="presOf" srcId="{D647638D-C9F6-47BE-8189-E581C97142C1}" destId="{43DAF59C-1642-4B79-96D6-55B3F7CE7A28}" srcOrd="0" destOrd="0" presId="urn:microsoft.com/office/officeart/2008/layout/VerticalCurvedList"/>
    <dgm:cxn modelId="{9F6F5C67-9C67-4536-8C29-9271DBDA7D7E}" srcId="{61F10DB9-D36D-475B-9635-57D14CD2B4F5}" destId="{5FEDC765-83D6-40DD-8D7E-E67FB0CB955F}" srcOrd="4" destOrd="0" parTransId="{E5AEFFC9-F62C-4B81-AD93-AB34F92296A8}" sibTransId="{0F00BB1B-B046-4ABD-9A6E-C61970B51C88}"/>
    <dgm:cxn modelId="{351AAC0F-B13F-44FF-B761-DCEB6234816F}" srcId="{61F10DB9-D36D-475B-9635-57D14CD2B4F5}" destId="{D647638D-C9F6-47BE-8189-E581C97142C1}" srcOrd="6" destOrd="0" parTransId="{DD0DDACC-B2BB-40BD-A980-394D0282705C}" sibTransId="{5985B9E4-B386-49D8-967C-5ECC0D9F0844}"/>
    <dgm:cxn modelId="{68B7B600-0FB5-4440-BE81-F3E413D7F2DA}" srcId="{61F10DB9-D36D-475B-9635-57D14CD2B4F5}" destId="{68581162-9EBD-426F-944B-1F776E5DBA2A}" srcOrd="5" destOrd="0" parTransId="{38F1DDA2-1CBF-4A8B-AADD-34D683AD3840}" sibTransId="{BFF5984A-5637-44FD-8F0F-7220AAB1A52E}"/>
    <dgm:cxn modelId="{75AB5B01-49C2-45AA-9822-C245114E25FC}" srcId="{61F10DB9-D36D-475B-9635-57D14CD2B4F5}" destId="{3D6F2F97-B9E6-4D89-872E-AAEE3A59B58B}" srcOrd="3" destOrd="0" parTransId="{485EE844-A5BF-4B00-8F1C-8E3C20E22FA5}" sibTransId="{73729051-553F-4E97-9EE9-29EF5DC97ED3}"/>
    <dgm:cxn modelId="{5CE57323-5715-42C9-BCDA-7765F14AF20D}" srcId="{61F10DB9-D36D-475B-9635-57D14CD2B4F5}" destId="{073A8ADD-1BC8-485F-958D-B7A2A7F4D9CF}" srcOrd="0" destOrd="0" parTransId="{173F1218-018C-4BCC-BF17-0D11532DD620}" sibTransId="{9C0866FD-D5BC-4F03-8594-CCD63ED8E8E2}"/>
    <dgm:cxn modelId="{A5DD0BDD-1A89-40D4-9753-317D27017DE2}" type="presParOf" srcId="{319E8DD4-496C-42F6-8A00-C5C1D900E077}" destId="{103C2795-1D60-4E5B-82E1-66D92C49849D}" srcOrd="0" destOrd="0" presId="urn:microsoft.com/office/officeart/2008/layout/VerticalCurvedList"/>
    <dgm:cxn modelId="{5C10230C-8049-4330-955F-8E4585EE73DA}" type="presParOf" srcId="{103C2795-1D60-4E5B-82E1-66D92C49849D}" destId="{50F0922C-1254-4745-9750-CA2F2AA19652}" srcOrd="0" destOrd="0" presId="urn:microsoft.com/office/officeart/2008/layout/VerticalCurvedList"/>
    <dgm:cxn modelId="{2A03BFC1-C2FB-446F-A972-92276A201D89}" type="presParOf" srcId="{50F0922C-1254-4745-9750-CA2F2AA19652}" destId="{EA3EF1BB-7CE6-4FA4-84D7-D85573DCAE98}" srcOrd="0" destOrd="0" presId="urn:microsoft.com/office/officeart/2008/layout/VerticalCurvedList"/>
    <dgm:cxn modelId="{952A5BB5-48F7-4CDB-8E5C-69A994386B23}" type="presParOf" srcId="{50F0922C-1254-4745-9750-CA2F2AA19652}" destId="{974A63D5-6AB8-46C2-AEEB-4C8704B03984}" srcOrd="1" destOrd="0" presId="urn:microsoft.com/office/officeart/2008/layout/VerticalCurvedList"/>
    <dgm:cxn modelId="{7C8E92FF-BEB3-44F2-A745-4F14096FA619}" type="presParOf" srcId="{50F0922C-1254-4745-9750-CA2F2AA19652}" destId="{DFEDE0B0-C58D-47B1-922E-439737AEAA91}" srcOrd="2" destOrd="0" presId="urn:microsoft.com/office/officeart/2008/layout/VerticalCurvedList"/>
    <dgm:cxn modelId="{3C4CBD08-EF98-451D-A09D-447F4C376854}" type="presParOf" srcId="{50F0922C-1254-4745-9750-CA2F2AA19652}" destId="{D4E4DF50-C93E-433A-A2AF-68D7E1DF3D43}" srcOrd="3" destOrd="0" presId="urn:microsoft.com/office/officeart/2008/layout/VerticalCurvedList"/>
    <dgm:cxn modelId="{3D08A3E8-77ED-41BF-B313-331D1C508F58}" type="presParOf" srcId="{103C2795-1D60-4E5B-82E1-66D92C49849D}" destId="{89A011D4-7769-4C43-86F3-268244096B39}" srcOrd="1" destOrd="0" presId="urn:microsoft.com/office/officeart/2008/layout/VerticalCurvedList"/>
    <dgm:cxn modelId="{EFA31A34-3D89-457F-B599-617AFAB26441}" type="presParOf" srcId="{103C2795-1D60-4E5B-82E1-66D92C49849D}" destId="{997DAC7C-8F2F-4019-B54D-56F303A4782A}" srcOrd="2" destOrd="0" presId="urn:microsoft.com/office/officeart/2008/layout/VerticalCurvedList"/>
    <dgm:cxn modelId="{0A37AA4C-D3AB-41A2-8013-86852B211775}" type="presParOf" srcId="{997DAC7C-8F2F-4019-B54D-56F303A4782A}" destId="{7CF2D864-0D30-454C-BFB4-FECCAF88DB01}" srcOrd="0" destOrd="0" presId="urn:microsoft.com/office/officeart/2008/layout/VerticalCurvedList"/>
    <dgm:cxn modelId="{29FDDDE5-78F9-436F-AB04-4ECF9F510EA8}" type="presParOf" srcId="{103C2795-1D60-4E5B-82E1-66D92C49849D}" destId="{94E5FAFF-4367-40AD-A0BB-0225F3CD7B39}" srcOrd="3" destOrd="0" presId="urn:microsoft.com/office/officeart/2008/layout/VerticalCurvedList"/>
    <dgm:cxn modelId="{81F6E752-4F79-4998-A823-4C264B277B4A}" type="presParOf" srcId="{103C2795-1D60-4E5B-82E1-66D92C49849D}" destId="{39D02584-19D0-4649-80FA-9E59A61211AC}" srcOrd="4" destOrd="0" presId="urn:microsoft.com/office/officeart/2008/layout/VerticalCurvedList"/>
    <dgm:cxn modelId="{A4E39400-61C5-4C62-91F9-C534A9C173A3}" type="presParOf" srcId="{39D02584-19D0-4649-80FA-9E59A61211AC}" destId="{B2915CED-8218-41B4-8ABD-DE75E41DEE26}" srcOrd="0" destOrd="0" presId="urn:microsoft.com/office/officeart/2008/layout/VerticalCurvedList"/>
    <dgm:cxn modelId="{A77D3787-EDA4-4ED1-A652-85E1E877AFE2}" type="presParOf" srcId="{103C2795-1D60-4E5B-82E1-66D92C49849D}" destId="{47929A79-56C8-4BA4-A29A-EA5C588A51E9}" srcOrd="5" destOrd="0" presId="urn:microsoft.com/office/officeart/2008/layout/VerticalCurvedList"/>
    <dgm:cxn modelId="{D9325AF8-45F8-4D81-96D0-AD5A99351ED1}" type="presParOf" srcId="{103C2795-1D60-4E5B-82E1-66D92C49849D}" destId="{86E0833D-6966-4750-8CE0-4B7D73FBFB18}" srcOrd="6" destOrd="0" presId="urn:microsoft.com/office/officeart/2008/layout/VerticalCurvedList"/>
    <dgm:cxn modelId="{95F6829A-58BA-4297-B67D-D4296C75F19F}" type="presParOf" srcId="{86E0833D-6966-4750-8CE0-4B7D73FBFB18}" destId="{76D8156F-3B75-455F-BDF4-E5B1D9FF1A65}" srcOrd="0" destOrd="0" presId="urn:microsoft.com/office/officeart/2008/layout/VerticalCurvedList"/>
    <dgm:cxn modelId="{2AC074C7-D2B5-4D14-A95F-909AB9A9DAF6}" type="presParOf" srcId="{103C2795-1D60-4E5B-82E1-66D92C49849D}" destId="{2C5E4D59-58F8-4FD8-84CC-DE8FF2E971DB}" srcOrd="7" destOrd="0" presId="urn:microsoft.com/office/officeart/2008/layout/VerticalCurvedList"/>
    <dgm:cxn modelId="{97F8341E-334B-4FDD-B0BA-5C35921B3B80}" type="presParOf" srcId="{103C2795-1D60-4E5B-82E1-66D92C49849D}" destId="{FBE00756-B490-4F8D-8857-738FB31334F9}" srcOrd="8" destOrd="0" presId="urn:microsoft.com/office/officeart/2008/layout/VerticalCurvedList"/>
    <dgm:cxn modelId="{B5924F96-5678-432C-B567-5CEB4B474467}" type="presParOf" srcId="{FBE00756-B490-4F8D-8857-738FB31334F9}" destId="{85A54256-8E16-4246-9693-499DE15B85B5}" srcOrd="0" destOrd="0" presId="urn:microsoft.com/office/officeart/2008/layout/VerticalCurvedList"/>
    <dgm:cxn modelId="{504BFE0E-72F5-4868-9F49-FA1B46E26E2E}" type="presParOf" srcId="{103C2795-1D60-4E5B-82E1-66D92C49849D}" destId="{D50B201C-0DED-456F-B6FF-29728E9FFCF6}" srcOrd="9" destOrd="0" presId="urn:microsoft.com/office/officeart/2008/layout/VerticalCurvedList"/>
    <dgm:cxn modelId="{5212E0EA-65F5-4CD7-9C1D-A8179AB82D7B}" type="presParOf" srcId="{103C2795-1D60-4E5B-82E1-66D92C49849D}" destId="{EF331C7E-62E0-47EA-9BD3-BD98234C322F}" srcOrd="10" destOrd="0" presId="urn:microsoft.com/office/officeart/2008/layout/VerticalCurvedList"/>
    <dgm:cxn modelId="{8C944E1C-3B7F-49D1-9595-B22B80FEC74E}" type="presParOf" srcId="{EF331C7E-62E0-47EA-9BD3-BD98234C322F}" destId="{EA9BF79D-D7B1-41CE-9613-07765AACE77F}" srcOrd="0" destOrd="0" presId="urn:microsoft.com/office/officeart/2008/layout/VerticalCurvedList"/>
    <dgm:cxn modelId="{0A06B49A-BC8F-4412-8F69-9CDE0643BBFC}" type="presParOf" srcId="{103C2795-1D60-4E5B-82E1-66D92C49849D}" destId="{3B17C6DC-90C0-4E3C-A8AB-CA14E028234D}" srcOrd="11" destOrd="0" presId="urn:microsoft.com/office/officeart/2008/layout/VerticalCurvedList"/>
    <dgm:cxn modelId="{15BE2D54-59A4-482E-A9A8-5B5EF7B412CF}" type="presParOf" srcId="{103C2795-1D60-4E5B-82E1-66D92C49849D}" destId="{0F3B7114-DC0E-47F3-8503-0F477488B7BF}" srcOrd="12" destOrd="0" presId="urn:microsoft.com/office/officeart/2008/layout/VerticalCurvedList"/>
    <dgm:cxn modelId="{715705B2-BDFB-4541-9284-1EB798640A08}" type="presParOf" srcId="{0F3B7114-DC0E-47F3-8503-0F477488B7BF}" destId="{29CFDDF9-885A-4843-A107-62676FC70A62}" srcOrd="0" destOrd="0" presId="urn:microsoft.com/office/officeart/2008/layout/VerticalCurvedList"/>
    <dgm:cxn modelId="{D8920880-FC75-43C2-85AF-14EEDA55A507}" type="presParOf" srcId="{103C2795-1D60-4E5B-82E1-66D92C49849D}" destId="{43DAF59C-1642-4B79-96D6-55B3F7CE7A28}" srcOrd="13" destOrd="0" presId="urn:microsoft.com/office/officeart/2008/layout/VerticalCurvedList"/>
    <dgm:cxn modelId="{DA7CB1B3-8A37-4AB0-95C4-B21E058D263F}" type="presParOf" srcId="{103C2795-1D60-4E5B-82E1-66D92C49849D}" destId="{42005F27-1EF0-483B-B34A-361E82D151AE}" srcOrd="14" destOrd="0" presId="urn:microsoft.com/office/officeart/2008/layout/VerticalCurvedList"/>
    <dgm:cxn modelId="{337DD95F-07AA-446F-87A8-71BC31DDB003}" type="presParOf" srcId="{42005F27-1EF0-483B-B34A-361E82D151AE}" destId="{8544F06A-90F8-41C5-ABB0-54A5C979D41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08D536-7502-4C2E-8E50-9931365FB460}" type="doc">
      <dgm:prSet loTypeId="urn:microsoft.com/office/officeart/2005/8/layout/chevron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9453613-F733-44CD-BCF8-B89BCD118BF1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Уголовные дела 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A92BF8-BA9B-4AD5-999D-86DE730C0CF1}" type="parTrans" cxnId="{FC19AFAD-7DA4-4719-98BD-081FF18AF085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DD3B66-E093-4C78-953D-97F48C3B99B5}" type="sibTrans" cxnId="{FC19AFAD-7DA4-4719-98BD-081FF18AF085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6791F2-E4D6-4196-8228-0F3792288701}">
      <dgm:prSet phldrT="[Текст]" custT="1"/>
      <dgm:spPr/>
      <dgm:t>
        <a:bodyPr/>
        <a:lstStyle/>
        <a:p>
          <a:r>
            <a:rPr lang="ru-RU" sz="1100" b="0" i="0" u="none" strike="noStrike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№УД-00-1а «Отчет о числе привлеченных к уголовной ответственности и мерам уголовного наказания»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EAFEEF-6C8A-4718-B7C1-30528A481E8A}" type="parTrans" cxnId="{06833AA2-C9FF-4222-A53B-E10281BDC9C4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22D8CA-DBC3-4995-A03F-3EEC9756CAC3}" type="sibTrans" cxnId="{06833AA2-C9FF-4222-A53B-E10281BDC9C4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9C6086-8F90-44C3-B0FC-893AC4DA1FB8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Административные дела и правонарушении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49A3E6-22FE-4AD1-9B59-FE7034578BCE}" type="parTrans" cxnId="{E383F9B3-F799-4E64-B029-81D850DAD5F8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9B0FC9-E392-4226-9107-BA0E02054E28}" type="sibTrans" cxnId="{E383F9B3-F799-4E64-B029-81D850DAD5F8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5A07D3-EF9A-4A24-8DA0-6EC3CA6C2C93}">
      <dgm:prSet phldrT="[Текст]" custT="1"/>
      <dgm:spPr/>
      <dgm:t>
        <a:bodyPr/>
        <a:lstStyle/>
        <a:p>
          <a:r>
            <a:rPr lang="ru-RU" sz="1100" b="0" i="0" u="none" strike="noStrike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№АД-01-4а «Отчет о работе судов  первой инстанции по рассмотрению административных дел»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F646AE-073A-42F4-A8FF-815F6F094083}" type="parTrans" cxnId="{8E80C064-2876-4F99-9265-4F8366305698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D6B443-BBF7-4EB3-A9FB-A99D0AF62B8F}" type="sibTrans" cxnId="{8E80C064-2876-4F99-9265-4F8366305698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C83C19-AC75-438C-9CE8-04718AFBCE8B}">
      <dgm:prSet phldrT="[Текст]" custT="1"/>
      <dgm:spPr/>
      <dgm:t>
        <a:bodyPr/>
        <a:lstStyle/>
        <a:p>
          <a:r>
            <a:rPr lang="ru-RU" sz="1100" b="0" i="0" u="none" strike="noStrike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№АП-01-5а «Отчет о работе судов первой инстанции по рассмотрению дел по административным правонарушениям»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B33965-3ADD-41AD-A9E1-319965299497}" type="parTrans" cxnId="{44DF0CA1-E723-4A5D-BF31-FD8FEF8675C4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060FE9-8F14-4246-9987-2345E61FF3DC}" type="sibTrans" cxnId="{44DF0CA1-E723-4A5D-BF31-FD8FEF8675C4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93C314-DBAC-432A-85AC-C510AEA889FC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Семейное насилие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58670D-BB2B-4328-ABE6-2CE524FDEAC8}" type="parTrans" cxnId="{2E688254-EC99-40E0-BF28-F8DFC5AFED11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9322E1-C0BF-4D74-85CB-6EC51AB82867}" type="sibTrans" cxnId="{2E688254-EC99-40E0-BF28-F8DFC5AFED11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D27566-B4B1-4620-9262-F010B18FEF4F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19676B-4BE5-4A09-A896-1A98009CA0C5}" type="parTrans" cxnId="{2E269920-0785-424E-B71F-047565261C41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EA33EA-8F67-4268-8B56-7201FE10532D}" type="sibTrans" cxnId="{2E269920-0785-424E-B71F-047565261C41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424E19-B2A6-47AC-8D6F-66B82B33BE04}">
      <dgm:prSet phldrT="[Текст]" custT="1"/>
      <dgm:spPr/>
      <dgm:t>
        <a:bodyPr/>
        <a:lstStyle/>
        <a:p>
          <a:r>
            <a:rPr lang="ru-RU" sz="1100" b="0" i="0" u="none" strike="noStrike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№УД-01-1б «Отчет о работе судов по рассмотрению уголовных дел, связанных с нанесением ущерба государству»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37F95B-6708-4410-8B7C-DCF170495E63}" type="parTrans" cxnId="{645235C6-4941-46EE-BD36-AC8BE20D09FD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367DC4-2D07-4797-B4C2-BE81FEC87B6A}" type="sibTrans" cxnId="{645235C6-4941-46EE-BD36-AC8BE20D09FD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18F11F-21B6-41E1-8760-8CE76BEE565B}">
      <dgm:prSet phldrT="[Текст]" custT="1"/>
      <dgm:spPr/>
      <dgm:t>
        <a:bodyPr/>
        <a:lstStyle/>
        <a:p>
          <a:r>
            <a:rPr lang="ru-RU" sz="1100" b="0" i="0" u="none" strike="noStrike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№АП-СН-1а «Отчет о работе судов по рассмотрению административных  правонарушений, связанных с семейным насилием»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B9660C-2DF3-4D41-9530-13DB9E607885}" type="parTrans" cxnId="{B82313D5-541A-4E3B-A598-E59B0487951C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99B5E1-3ECE-4810-BAE8-7A6BDD21C50A}" type="sibTrans" cxnId="{B82313D5-541A-4E3B-A598-E59B0487951C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BB7E5C-1A86-4980-8EE8-757DFAFA59DE}">
      <dgm:prSet phldrT="[Текст]" custT="1"/>
      <dgm:spPr/>
      <dgm:t>
        <a:bodyPr/>
        <a:lstStyle/>
        <a:p>
          <a:r>
            <a:rPr lang="ru-RU" sz="1100" b="0" i="0" u="none" strike="noStrike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№УД-00-1аб  «Отчет о числе несовершеннолетних, привлеченных к уголовной ответственности и мерам уголовного наказания»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597D9E-9291-431D-9A14-9CC20514D33A}" type="parTrans" cxnId="{FE5700D6-3948-4A99-8126-E4D341DA1B70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7B6F69-2806-45FB-996C-268310F9EBF7}" type="sibTrans" cxnId="{FE5700D6-3948-4A99-8126-E4D341DA1B70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B90DE8-89BF-46E6-89BD-0354E211DB3B}">
      <dgm:prSet phldrT="[Текст]" custT="1"/>
      <dgm:spPr/>
      <dgm:t>
        <a:bodyPr/>
        <a:lstStyle/>
        <a:p>
          <a:r>
            <a:rPr lang="ru-RU" sz="1100" b="0" i="0" u="none" strike="noStrike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ф. №УД-01-1 г «Отчет о работе судов по рассмотрению уголовных дел в отношении несовершеннолетних»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2BD8A0-E24C-450E-A1F8-D159B78A9AFC}" type="parTrans" cxnId="{9B16601E-56C6-457D-847B-4AF2266BADD2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57142D-33A1-4886-8194-D4FB79B05941}" type="sibTrans" cxnId="{9B16601E-56C6-457D-847B-4AF2266BADD2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703F4B-F431-40D6-A56E-F9B01B139CA0}">
      <dgm:prSet phldrT="[Текст]" custT="1"/>
      <dgm:spPr/>
      <dgm:t>
        <a:bodyPr/>
        <a:lstStyle/>
        <a:p>
          <a:r>
            <a:rPr lang="ru-RU" sz="1100" b="0" i="0" u="none" strike="noStrike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№УД-00-1в  «Отчет о числе осужденных, к которым применена исключительная  мера наказания»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9E1ADF-321B-4AF3-9CB3-8824BCA11C6D}" type="parTrans" cxnId="{865126DD-3C41-42D3-8F70-DAFD68AE5667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2840FE-D722-4145-A5A0-A4BBE8A1DD8F}" type="sibTrans" cxnId="{865126DD-3C41-42D3-8F70-DAFD68AE5667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A79E27-559C-4DC5-A9FD-9EC89A8FD605}">
      <dgm:prSet phldrT="[Текст]" custT="1"/>
      <dgm:spPr/>
      <dgm:t>
        <a:bodyPr/>
        <a:lstStyle/>
        <a:p>
          <a:r>
            <a:rPr lang="ru-RU" sz="1100" b="0" i="0" u="none" strike="noStrike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 СМ-СН-1а «Отчет по лицам, совершившим семейное насилие»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6D65DE-87D4-4D57-9F72-3D89C969F469}" type="parTrans" cxnId="{B3F2C10C-74A3-413E-B873-703FF0C45BF1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B2F69E-8F7B-467C-B700-2876129FE533}" type="sibTrans" cxnId="{B3F2C10C-74A3-413E-B873-703FF0C45BF1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FD73ED-BF63-4CB2-9E45-75F2CC2F2F6C}">
      <dgm:prSet phldrT="[Текст]" custT="1"/>
      <dgm:spPr/>
      <dgm:t>
        <a:bodyPr/>
        <a:lstStyle/>
        <a:p>
          <a:r>
            <a:rPr lang="ru-RU" sz="1100" b="0" i="0" u="none" strike="noStrike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№СМ-СН-1б «Отчет по лицам, пострадавшим от семейного насилия»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78A0FC-C69E-453D-9E76-96D7F5B854ED}" type="parTrans" cxnId="{459CD2E3-BDAB-4216-A067-CEF11D7EC620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1DDD00-E501-457F-A6FC-19F0F0F397A0}" type="sibTrans" cxnId="{459CD2E3-BDAB-4216-A067-CEF11D7EC620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7426BF-275F-4D71-85AF-776025ADB80F}">
      <dgm:prSet phldrT="[Текст]" custT="1"/>
      <dgm:spPr/>
      <dgm:t>
        <a:bodyPr/>
        <a:lstStyle/>
        <a:p>
          <a:r>
            <a:rPr lang="ru-RU" sz="1100" b="0" i="0" u="none" strike="noStrike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№УД-СН-1а «Отчет  о работе судов по рассмотрению уголовных дел, связанных с семейным насилием» 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85F9FA-6237-46DB-A634-AD360BF48FF0}" type="parTrans" cxnId="{27A2CE3E-5CDC-44AF-A638-C916C6F8AC8B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959066-4E7F-49E5-8FC0-8740ABB9ACA5}" type="sibTrans" cxnId="{27A2CE3E-5CDC-44AF-A638-C916C6F8AC8B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2F4A98-9D88-4D54-B6A1-B2E2DC41F0E3}">
      <dgm:prSet phldrT="[Текст]" custT="1"/>
      <dgm:spPr/>
      <dgm:t>
        <a:bodyPr/>
        <a:lstStyle/>
        <a:p>
          <a:r>
            <a:rPr lang="ru-RU" sz="1100" b="0" i="0" u="none" strike="noStrike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№УД-01-1а «Отчет о работе судов первой инстанции по рассмотрению уголовных дел»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64E129-76DD-44C3-A2AD-2760688AD61C}" type="sibTrans" cxnId="{127E363E-5EF0-46B2-B542-D5A1E33CEA52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5A739F-64BD-4AB9-9B90-9911AECE39CF}" type="parTrans" cxnId="{127E363E-5EF0-46B2-B542-D5A1E33CEA52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1A1FAA-0F35-4BBC-A02D-62EF05F5ACAF}">
      <dgm:prSet phldrT="[Текст]" custT="1"/>
      <dgm:spPr/>
      <dgm:t>
        <a:bodyPr/>
        <a:lstStyle/>
        <a:p>
          <a:r>
            <a:rPr lang="ru-RU" sz="1100" b="0" i="0" u="none" strike="noStrike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№ЭД-01-3а «Отчет о работе судов первой инстанции по рассмотрению экономических дел»,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8FF198-CF18-4FE3-9473-CF31E858128B}" type="parTrans" cxnId="{37EA885A-BD73-4CF1-8C39-D9B0E2152F40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F5C7F5-9341-4B4A-8A70-AFAE8F9D45D4}" type="sibTrans" cxnId="{37EA885A-BD73-4CF1-8C39-D9B0E2152F40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ED596F-31BC-426C-A66E-ACE3802C3BAB}">
      <dgm:prSet phldrT="[Текст]" custT="1"/>
      <dgm:spPr/>
      <dgm:t>
        <a:bodyPr/>
        <a:lstStyle/>
        <a:p>
          <a:r>
            <a:rPr lang="ru-RU" sz="1100" b="0" i="0" u="none" strike="noStrike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№ГД-01-2а «Отчет о работе судов первой инстанции по рассмотрению гражданских дел»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B45EE3-FA44-461D-99AD-D987A438D4FC}" type="parTrans" cxnId="{2C0EB336-ED3F-4FD4-81C9-F1D731A7DBEB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4FE2BB-7A01-42E6-B690-7D4CC4E1EF51}" type="sibTrans" cxnId="{2C0EB336-ED3F-4FD4-81C9-F1D731A7DBEB}">
      <dgm:prSet/>
      <dgm:spPr/>
      <dgm:t>
        <a:bodyPr/>
        <a:lstStyle/>
        <a:p>
          <a:endParaRPr lang="ru-RU" sz="11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1545F7-7C57-431D-BE4B-3CD0E7E13179}" type="pres">
      <dgm:prSet presAssocID="{3D08D536-7502-4C2E-8E50-9931365FB4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BA45BA-59D3-4772-B7FF-CDDAB84B8E90}" type="pres">
      <dgm:prSet presAssocID="{B9453613-F733-44CD-BCF8-B89BCD118BF1}" presName="composite" presStyleCnt="0"/>
      <dgm:spPr/>
    </dgm:pt>
    <dgm:pt modelId="{F24E7D00-F50E-4480-9851-B04CDE6B63FC}" type="pres">
      <dgm:prSet presAssocID="{B9453613-F733-44CD-BCF8-B89BCD118BF1}" presName="parentText" presStyleLbl="alignNode1" presStyleIdx="0" presStyleCnt="4" custScaleY="115840" custLinFactNeighborX="-2509" custLinFactNeighborY="-590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7E265D-F8A9-4C29-92CF-45E8C75CB29D}" type="pres">
      <dgm:prSet presAssocID="{B9453613-F733-44CD-BCF8-B89BCD118BF1}" presName="descendantText" presStyleLbl="alignAcc1" presStyleIdx="0" presStyleCnt="4" custAng="0" custScaleX="99978" custScaleY="1387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599536-B5E5-4595-9A8E-93E19C08FD12}" type="pres">
      <dgm:prSet presAssocID="{28DD3B66-E093-4C78-953D-97F48C3B99B5}" presName="sp" presStyleCnt="0"/>
      <dgm:spPr/>
    </dgm:pt>
    <dgm:pt modelId="{2E3A3C8A-CB8D-45E6-AB85-F20B69ED99C6}" type="pres">
      <dgm:prSet presAssocID="{519C6086-8F90-44C3-B0FC-893AC4DA1FB8}" presName="composite" presStyleCnt="0"/>
      <dgm:spPr/>
    </dgm:pt>
    <dgm:pt modelId="{D27B611F-5B81-4610-B4D9-FD6DB71DD7F5}" type="pres">
      <dgm:prSet presAssocID="{519C6086-8F90-44C3-B0FC-893AC4DA1FB8}" presName="parentText" presStyleLbl="alignNode1" presStyleIdx="1" presStyleCnt="4" custScaleY="92874" custLinFactNeighborX="-2509" custLinFactNeighborY="6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8FB513-77DC-43D3-B7A4-FFDE46B499E5}" type="pres">
      <dgm:prSet presAssocID="{519C6086-8F90-44C3-B0FC-893AC4DA1FB8}" presName="descendantText" presStyleLbl="alignAcc1" presStyleIdx="1" presStyleCnt="4" custScaleX="98861" custScaleY="100000" custLinFactNeighborX="317" custLinFactNeighborY="160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15C314-C75F-4739-B6E9-7D249E61141B}" type="pres">
      <dgm:prSet presAssocID="{6E9B0FC9-E392-4226-9107-BA0E02054E28}" presName="sp" presStyleCnt="0"/>
      <dgm:spPr/>
    </dgm:pt>
    <dgm:pt modelId="{F87BD11D-7446-450D-8A75-2F4FBA4544D6}" type="pres">
      <dgm:prSet presAssocID="{E793C314-DBAC-432A-85AC-C510AEA889FC}" presName="composite" presStyleCnt="0"/>
      <dgm:spPr/>
    </dgm:pt>
    <dgm:pt modelId="{67C055D0-8151-4D30-B48B-E27C2905D0DA}" type="pres">
      <dgm:prSet presAssocID="{E793C314-DBAC-432A-85AC-C510AEA889FC}" presName="parentText" presStyleLbl="alignNode1" presStyleIdx="2" presStyleCnt="4" custLinFactNeighborX="-2509" custLinFactNeighborY="525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AEBB17-F7EF-4284-B376-7CA6160CB943}" type="pres">
      <dgm:prSet presAssocID="{E793C314-DBAC-432A-85AC-C510AEA889FC}" presName="descendantText" presStyleLbl="alignAcc1" presStyleIdx="2" presStyleCnt="4" custScaleX="101267" custScaleY="107775" custLinFactNeighborX="1861" custLinFactNeighborY="119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90D1C7-DB1D-4FF7-9288-2A19681A15FB}" type="pres">
      <dgm:prSet presAssocID="{8E9322E1-C0BF-4D74-85CB-6EC51AB82867}" presName="sp" presStyleCnt="0"/>
      <dgm:spPr/>
    </dgm:pt>
    <dgm:pt modelId="{9B0D1524-C9C0-4D16-A305-3F34DC77C6A9}" type="pres">
      <dgm:prSet presAssocID="{8ED27566-B4B1-4620-9262-F010B18FEF4F}" presName="composite" presStyleCnt="0"/>
      <dgm:spPr/>
    </dgm:pt>
    <dgm:pt modelId="{F44F97F7-1CB4-4C77-8B3B-B3BC94BF6FEE}" type="pres">
      <dgm:prSet presAssocID="{8ED27566-B4B1-4620-9262-F010B18FEF4F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C1E4A3-4F9C-4181-80CF-28C5680CF7EA}" type="pres">
      <dgm:prSet presAssocID="{8ED27566-B4B1-4620-9262-F010B18FEF4F}" presName="descendantText" presStyleLbl="alignAcc1" presStyleIdx="3" presStyleCnt="4" custScaleY="875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9CD2E3-BDAB-4216-A067-CEF11D7EC620}" srcId="{E793C314-DBAC-432A-85AC-C510AEA889FC}" destId="{E3FD73ED-BF63-4CB2-9E45-75F2CC2F2F6C}" srcOrd="2" destOrd="0" parTransId="{A678A0FC-C69E-453D-9E76-96D7F5B854ED}" sibTransId="{4E1DDD00-E501-457F-A6FC-19F0F0F397A0}"/>
    <dgm:cxn modelId="{A1E852D6-ECB4-46C5-80B3-0F2F742970B3}" type="presOf" srcId="{E793C314-DBAC-432A-85AC-C510AEA889FC}" destId="{67C055D0-8151-4D30-B48B-E27C2905D0DA}" srcOrd="0" destOrd="0" presId="urn:microsoft.com/office/officeart/2005/8/layout/chevron2"/>
    <dgm:cxn modelId="{EA21DCE5-6F2C-459E-AA17-3C10EDF382DD}" type="presOf" srcId="{B7A79E27-559C-4DC5-A9FD-9EC89A8FD605}" destId="{8CAEBB17-F7EF-4284-B376-7CA6160CB943}" srcOrd="0" destOrd="1" presId="urn:microsoft.com/office/officeart/2005/8/layout/chevron2"/>
    <dgm:cxn modelId="{BC7E757C-2FBF-49BD-8563-B7BC19A9E9A4}" type="presOf" srcId="{A36791F2-E4D6-4196-8228-0F3792288701}" destId="{337E265D-F8A9-4C29-92CF-45E8C75CB29D}" srcOrd="0" destOrd="1" presId="urn:microsoft.com/office/officeart/2005/8/layout/chevron2"/>
    <dgm:cxn modelId="{D3FD78CD-7DB0-4385-96D7-DBC7B7D885C4}" type="presOf" srcId="{F2B90DE8-89BF-46E6-89BD-0354E211DB3B}" destId="{337E265D-F8A9-4C29-92CF-45E8C75CB29D}" srcOrd="0" destOrd="3" presId="urn:microsoft.com/office/officeart/2005/8/layout/chevron2"/>
    <dgm:cxn modelId="{8E80C064-2876-4F99-9265-4F8366305698}" srcId="{519C6086-8F90-44C3-B0FC-893AC4DA1FB8}" destId="{015A07D3-EF9A-4A24-8DA0-6EC3CA6C2C93}" srcOrd="0" destOrd="0" parTransId="{55F646AE-073A-42F4-A8FF-815F6F094083}" sibTransId="{E8D6B443-BBF7-4EB3-A9FB-A99D0AF62B8F}"/>
    <dgm:cxn modelId="{645235C6-4941-46EE-BD36-AC8BE20D09FD}" srcId="{8ED27566-B4B1-4620-9262-F010B18FEF4F}" destId="{63424E19-B2A6-47AC-8D6F-66B82B33BE04}" srcOrd="0" destOrd="0" parTransId="{D537F95B-6708-4410-8B7C-DCF170495E63}" sibTransId="{CF367DC4-2D07-4797-B4C2-BE81FEC87B6A}"/>
    <dgm:cxn modelId="{FE5700D6-3948-4A99-8126-E4D341DA1B70}" srcId="{B9453613-F733-44CD-BCF8-B89BCD118BF1}" destId="{D0BB7E5C-1A86-4980-8EE8-757DFAFA59DE}" srcOrd="2" destOrd="0" parTransId="{D9597D9E-9291-431D-9A14-9CC20514D33A}" sibTransId="{CE7B6F69-2806-45FB-996C-268310F9EBF7}"/>
    <dgm:cxn modelId="{13E5CC0F-5A65-4A91-A704-E5C52AEA5571}" type="presOf" srcId="{63424E19-B2A6-47AC-8D6F-66B82B33BE04}" destId="{B0C1E4A3-4F9C-4181-80CF-28C5680CF7EA}" srcOrd="0" destOrd="0" presId="urn:microsoft.com/office/officeart/2005/8/layout/chevron2"/>
    <dgm:cxn modelId="{865126DD-3C41-42D3-8F70-DAFD68AE5667}" srcId="{B9453613-F733-44CD-BCF8-B89BCD118BF1}" destId="{C5703F4B-F431-40D6-A56E-F9B01B139CA0}" srcOrd="4" destOrd="0" parTransId="{FC9E1ADF-321B-4AF3-9CB3-8824BCA11C6D}" sibTransId="{CF2840FE-D722-4145-A5A0-A4BBE8A1DD8F}"/>
    <dgm:cxn modelId="{9F242731-C899-4445-A228-E69E65D87CD3}" type="presOf" srcId="{ED7426BF-275F-4D71-85AF-776025ADB80F}" destId="{8CAEBB17-F7EF-4284-B376-7CA6160CB943}" srcOrd="0" destOrd="3" presId="urn:microsoft.com/office/officeart/2005/8/layout/chevron2"/>
    <dgm:cxn modelId="{BB1853E1-848B-485B-AC7D-FD9499860E0B}" type="presOf" srcId="{3D08D536-7502-4C2E-8E50-9931365FB460}" destId="{C41545F7-7C57-431D-BE4B-3CD0E7E13179}" srcOrd="0" destOrd="0" presId="urn:microsoft.com/office/officeart/2005/8/layout/chevron2"/>
    <dgm:cxn modelId="{127E363E-5EF0-46B2-B542-D5A1E33CEA52}" srcId="{B9453613-F733-44CD-BCF8-B89BCD118BF1}" destId="{6E2F4A98-9D88-4D54-B6A1-B2E2DC41F0E3}" srcOrd="0" destOrd="0" parTransId="{8D5A739F-64BD-4AB9-9B90-9911AECE39CF}" sibTransId="{1A64E129-76DD-44C3-A2AD-2760688AD61C}"/>
    <dgm:cxn modelId="{3AFAF2F0-80B3-4AFE-9988-DCE1850A64DA}" type="presOf" srcId="{6A18F11F-21B6-41E1-8760-8CE76BEE565B}" destId="{8CAEBB17-F7EF-4284-B376-7CA6160CB943}" srcOrd="0" destOrd="0" presId="urn:microsoft.com/office/officeart/2005/8/layout/chevron2"/>
    <dgm:cxn modelId="{37EA885A-BD73-4CF1-8C39-D9B0E2152F40}" srcId="{8ED27566-B4B1-4620-9262-F010B18FEF4F}" destId="{D41A1FAA-0F35-4BBC-A02D-62EF05F5ACAF}" srcOrd="1" destOrd="0" parTransId="{5C8FF198-CF18-4FE3-9473-CF31E858128B}" sibTransId="{33F5C7F5-9341-4B4A-8A70-AFAE8F9D45D4}"/>
    <dgm:cxn modelId="{2A13BAB5-9AF6-41C0-970E-51694679BEC5}" type="presOf" srcId="{40C83C19-AC75-438C-9CE8-04718AFBCE8B}" destId="{718FB513-77DC-43D3-B7A4-FFDE46B499E5}" srcOrd="0" destOrd="1" presId="urn:microsoft.com/office/officeart/2005/8/layout/chevron2"/>
    <dgm:cxn modelId="{2E688254-EC99-40E0-BF28-F8DFC5AFED11}" srcId="{3D08D536-7502-4C2E-8E50-9931365FB460}" destId="{E793C314-DBAC-432A-85AC-C510AEA889FC}" srcOrd="2" destOrd="0" parTransId="{EA58670D-BB2B-4328-ABE6-2CE524FDEAC8}" sibTransId="{8E9322E1-C0BF-4D74-85CB-6EC51AB82867}"/>
    <dgm:cxn modelId="{B7EF4F8B-431B-4F90-BF70-CBB981348726}" type="presOf" srcId="{C5703F4B-F431-40D6-A56E-F9B01B139CA0}" destId="{337E265D-F8A9-4C29-92CF-45E8C75CB29D}" srcOrd="0" destOrd="4" presId="urn:microsoft.com/office/officeart/2005/8/layout/chevron2"/>
    <dgm:cxn modelId="{9B16601E-56C6-457D-847B-4AF2266BADD2}" srcId="{B9453613-F733-44CD-BCF8-B89BCD118BF1}" destId="{F2B90DE8-89BF-46E6-89BD-0354E211DB3B}" srcOrd="3" destOrd="0" parTransId="{3C2BD8A0-E24C-450E-A1F8-D159B78A9AFC}" sibTransId="{C757142D-33A1-4886-8194-D4FB79B05941}"/>
    <dgm:cxn modelId="{E94BE14F-6FCB-4645-91EB-4C53A2BD2DCE}" type="presOf" srcId="{6E2F4A98-9D88-4D54-B6A1-B2E2DC41F0E3}" destId="{337E265D-F8A9-4C29-92CF-45E8C75CB29D}" srcOrd="0" destOrd="0" presId="urn:microsoft.com/office/officeart/2005/8/layout/chevron2"/>
    <dgm:cxn modelId="{D93D9EB2-EE6F-478D-A09F-5A3AB8519BBC}" type="presOf" srcId="{F3ED596F-31BC-426C-A66E-ACE3802C3BAB}" destId="{B0C1E4A3-4F9C-4181-80CF-28C5680CF7EA}" srcOrd="0" destOrd="2" presId="urn:microsoft.com/office/officeart/2005/8/layout/chevron2"/>
    <dgm:cxn modelId="{E383F9B3-F799-4E64-B029-81D850DAD5F8}" srcId="{3D08D536-7502-4C2E-8E50-9931365FB460}" destId="{519C6086-8F90-44C3-B0FC-893AC4DA1FB8}" srcOrd="1" destOrd="0" parTransId="{4D49A3E6-22FE-4AD1-9B59-FE7034578BCE}" sibTransId="{6E9B0FC9-E392-4226-9107-BA0E02054E28}"/>
    <dgm:cxn modelId="{06833AA2-C9FF-4222-A53B-E10281BDC9C4}" srcId="{B9453613-F733-44CD-BCF8-B89BCD118BF1}" destId="{A36791F2-E4D6-4196-8228-0F3792288701}" srcOrd="1" destOrd="0" parTransId="{2BEAFEEF-6C8A-4718-B7C1-30528A481E8A}" sibTransId="{9C22D8CA-DBC3-4995-A03F-3EEC9756CAC3}"/>
    <dgm:cxn modelId="{3C326839-093D-4530-B20C-2CDC1117DD27}" type="presOf" srcId="{E3FD73ED-BF63-4CB2-9E45-75F2CC2F2F6C}" destId="{8CAEBB17-F7EF-4284-B376-7CA6160CB943}" srcOrd="0" destOrd="2" presId="urn:microsoft.com/office/officeart/2005/8/layout/chevron2"/>
    <dgm:cxn modelId="{B82313D5-541A-4E3B-A598-E59B0487951C}" srcId="{E793C314-DBAC-432A-85AC-C510AEA889FC}" destId="{6A18F11F-21B6-41E1-8760-8CE76BEE565B}" srcOrd="0" destOrd="0" parTransId="{F5B9660C-2DF3-4D41-9530-13DB9E607885}" sibTransId="{8799B5E1-3ECE-4810-BAE8-7A6BDD21C50A}"/>
    <dgm:cxn modelId="{46B7B517-6410-46B7-8A6A-648111BFA21B}" type="presOf" srcId="{D41A1FAA-0F35-4BBC-A02D-62EF05F5ACAF}" destId="{B0C1E4A3-4F9C-4181-80CF-28C5680CF7EA}" srcOrd="0" destOrd="1" presId="urn:microsoft.com/office/officeart/2005/8/layout/chevron2"/>
    <dgm:cxn modelId="{B3F2C10C-74A3-413E-B873-703FF0C45BF1}" srcId="{E793C314-DBAC-432A-85AC-C510AEA889FC}" destId="{B7A79E27-559C-4DC5-A9FD-9EC89A8FD605}" srcOrd="1" destOrd="0" parTransId="{D86D65DE-87D4-4D57-9F72-3D89C969F469}" sibTransId="{89B2F69E-8F7B-467C-B700-2876129FE533}"/>
    <dgm:cxn modelId="{2E269920-0785-424E-B71F-047565261C41}" srcId="{3D08D536-7502-4C2E-8E50-9931365FB460}" destId="{8ED27566-B4B1-4620-9262-F010B18FEF4F}" srcOrd="3" destOrd="0" parTransId="{0219676B-4BE5-4A09-A896-1A98009CA0C5}" sibTransId="{15EA33EA-8F67-4268-8B56-7201FE10532D}"/>
    <dgm:cxn modelId="{27A2CE3E-5CDC-44AF-A638-C916C6F8AC8B}" srcId="{E793C314-DBAC-432A-85AC-C510AEA889FC}" destId="{ED7426BF-275F-4D71-85AF-776025ADB80F}" srcOrd="3" destOrd="0" parTransId="{AD85F9FA-6237-46DB-A634-AD360BF48FF0}" sibTransId="{BB959066-4E7F-49E5-8FC0-8740ABB9ACA5}"/>
    <dgm:cxn modelId="{135BA490-C9B9-45F3-9DF0-C18FA8A4C822}" type="presOf" srcId="{519C6086-8F90-44C3-B0FC-893AC4DA1FB8}" destId="{D27B611F-5B81-4610-B4D9-FD6DB71DD7F5}" srcOrd="0" destOrd="0" presId="urn:microsoft.com/office/officeart/2005/8/layout/chevron2"/>
    <dgm:cxn modelId="{F7A6C9D6-48E6-41EB-99B3-B737AB0068E9}" type="presOf" srcId="{8ED27566-B4B1-4620-9262-F010B18FEF4F}" destId="{F44F97F7-1CB4-4C77-8B3B-B3BC94BF6FEE}" srcOrd="0" destOrd="0" presId="urn:microsoft.com/office/officeart/2005/8/layout/chevron2"/>
    <dgm:cxn modelId="{762F2643-4A52-4A7D-B219-F4D367FD900D}" type="presOf" srcId="{D0BB7E5C-1A86-4980-8EE8-757DFAFA59DE}" destId="{337E265D-F8A9-4C29-92CF-45E8C75CB29D}" srcOrd="0" destOrd="2" presId="urn:microsoft.com/office/officeart/2005/8/layout/chevron2"/>
    <dgm:cxn modelId="{FC19AFAD-7DA4-4719-98BD-081FF18AF085}" srcId="{3D08D536-7502-4C2E-8E50-9931365FB460}" destId="{B9453613-F733-44CD-BCF8-B89BCD118BF1}" srcOrd="0" destOrd="0" parTransId="{19A92BF8-BA9B-4AD5-999D-86DE730C0CF1}" sibTransId="{28DD3B66-E093-4C78-953D-97F48C3B99B5}"/>
    <dgm:cxn modelId="{94EDC625-A69D-4496-BC63-1C91D95A3D2B}" type="presOf" srcId="{015A07D3-EF9A-4A24-8DA0-6EC3CA6C2C93}" destId="{718FB513-77DC-43D3-B7A4-FFDE46B499E5}" srcOrd="0" destOrd="0" presId="urn:microsoft.com/office/officeart/2005/8/layout/chevron2"/>
    <dgm:cxn modelId="{44DF0CA1-E723-4A5D-BF31-FD8FEF8675C4}" srcId="{519C6086-8F90-44C3-B0FC-893AC4DA1FB8}" destId="{40C83C19-AC75-438C-9CE8-04718AFBCE8B}" srcOrd="1" destOrd="0" parTransId="{91B33965-3ADD-41AD-A9E1-319965299497}" sibTransId="{22060FE9-8F14-4246-9987-2345E61FF3DC}"/>
    <dgm:cxn modelId="{AC7EE841-B04E-4306-AFF1-94B1C4D345AA}" type="presOf" srcId="{B9453613-F733-44CD-BCF8-B89BCD118BF1}" destId="{F24E7D00-F50E-4480-9851-B04CDE6B63FC}" srcOrd="0" destOrd="0" presId="urn:microsoft.com/office/officeart/2005/8/layout/chevron2"/>
    <dgm:cxn modelId="{2C0EB336-ED3F-4FD4-81C9-F1D731A7DBEB}" srcId="{8ED27566-B4B1-4620-9262-F010B18FEF4F}" destId="{F3ED596F-31BC-426C-A66E-ACE3802C3BAB}" srcOrd="2" destOrd="0" parTransId="{E6B45EE3-FA44-461D-99AD-D987A438D4FC}" sibTransId="{A84FE2BB-7A01-42E6-B690-7D4CC4E1EF51}"/>
    <dgm:cxn modelId="{E4C6F118-5EF5-4E73-8450-E0A205326E0E}" type="presParOf" srcId="{C41545F7-7C57-431D-BE4B-3CD0E7E13179}" destId="{1ABA45BA-59D3-4772-B7FF-CDDAB84B8E90}" srcOrd="0" destOrd="0" presId="urn:microsoft.com/office/officeart/2005/8/layout/chevron2"/>
    <dgm:cxn modelId="{9DF1B5E9-EA8C-4D02-825A-A48A3167FB48}" type="presParOf" srcId="{1ABA45BA-59D3-4772-B7FF-CDDAB84B8E90}" destId="{F24E7D00-F50E-4480-9851-B04CDE6B63FC}" srcOrd="0" destOrd="0" presId="urn:microsoft.com/office/officeart/2005/8/layout/chevron2"/>
    <dgm:cxn modelId="{CD920C3D-3D23-44E2-B053-1AE13DA24CBE}" type="presParOf" srcId="{1ABA45BA-59D3-4772-B7FF-CDDAB84B8E90}" destId="{337E265D-F8A9-4C29-92CF-45E8C75CB29D}" srcOrd="1" destOrd="0" presId="urn:microsoft.com/office/officeart/2005/8/layout/chevron2"/>
    <dgm:cxn modelId="{F7CBCEBE-B410-4A7A-9E5E-51E124BF10BE}" type="presParOf" srcId="{C41545F7-7C57-431D-BE4B-3CD0E7E13179}" destId="{6F599536-B5E5-4595-9A8E-93E19C08FD12}" srcOrd="1" destOrd="0" presId="urn:microsoft.com/office/officeart/2005/8/layout/chevron2"/>
    <dgm:cxn modelId="{91DCD2A8-6317-488F-9231-946E806BD5AC}" type="presParOf" srcId="{C41545F7-7C57-431D-BE4B-3CD0E7E13179}" destId="{2E3A3C8A-CB8D-45E6-AB85-F20B69ED99C6}" srcOrd="2" destOrd="0" presId="urn:microsoft.com/office/officeart/2005/8/layout/chevron2"/>
    <dgm:cxn modelId="{F4ACB176-6554-4055-8256-0EED494E3FBF}" type="presParOf" srcId="{2E3A3C8A-CB8D-45E6-AB85-F20B69ED99C6}" destId="{D27B611F-5B81-4610-B4D9-FD6DB71DD7F5}" srcOrd="0" destOrd="0" presId="urn:microsoft.com/office/officeart/2005/8/layout/chevron2"/>
    <dgm:cxn modelId="{EB990103-B0B3-47FF-9885-B1DBD8E097C3}" type="presParOf" srcId="{2E3A3C8A-CB8D-45E6-AB85-F20B69ED99C6}" destId="{718FB513-77DC-43D3-B7A4-FFDE46B499E5}" srcOrd="1" destOrd="0" presId="urn:microsoft.com/office/officeart/2005/8/layout/chevron2"/>
    <dgm:cxn modelId="{3BFEB7D5-D8C6-4DDA-A0C6-775B7894421F}" type="presParOf" srcId="{C41545F7-7C57-431D-BE4B-3CD0E7E13179}" destId="{6D15C314-C75F-4739-B6E9-7D249E61141B}" srcOrd="3" destOrd="0" presId="urn:microsoft.com/office/officeart/2005/8/layout/chevron2"/>
    <dgm:cxn modelId="{FA8A6765-F3EB-4537-BC27-03228D186263}" type="presParOf" srcId="{C41545F7-7C57-431D-BE4B-3CD0E7E13179}" destId="{F87BD11D-7446-450D-8A75-2F4FBA4544D6}" srcOrd="4" destOrd="0" presId="urn:microsoft.com/office/officeart/2005/8/layout/chevron2"/>
    <dgm:cxn modelId="{FC6196D2-DCC5-48EE-9241-F127F60AC661}" type="presParOf" srcId="{F87BD11D-7446-450D-8A75-2F4FBA4544D6}" destId="{67C055D0-8151-4D30-B48B-E27C2905D0DA}" srcOrd="0" destOrd="0" presId="urn:microsoft.com/office/officeart/2005/8/layout/chevron2"/>
    <dgm:cxn modelId="{E86A5B7B-1600-4FCD-B3A5-E50B193D7E9B}" type="presParOf" srcId="{F87BD11D-7446-450D-8A75-2F4FBA4544D6}" destId="{8CAEBB17-F7EF-4284-B376-7CA6160CB943}" srcOrd="1" destOrd="0" presId="urn:microsoft.com/office/officeart/2005/8/layout/chevron2"/>
    <dgm:cxn modelId="{54D09E38-C0B2-49E7-8735-C1D686CF07ED}" type="presParOf" srcId="{C41545F7-7C57-431D-BE4B-3CD0E7E13179}" destId="{9B90D1C7-DB1D-4FF7-9288-2A19681A15FB}" srcOrd="5" destOrd="0" presId="urn:microsoft.com/office/officeart/2005/8/layout/chevron2"/>
    <dgm:cxn modelId="{5F0BAEE0-2EA9-493E-AC4B-5190527AF26E}" type="presParOf" srcId="{C41545F7-7C57-431D-BE4B-3CD0E7E13179}" destId="{9B0D1524-C9C0-4D16-A305-3F34DC77C6A9}" srcOrd="6" destOrd="0" presId="urn:microsoft.com/office/officeart/2005/8/layout/chevron2"/>
    <dgm:cxn modelId="{E9CEB857-CB6A-4097-B3B6-9730303FAED2}" type="presParOf" srcId="{9B0D1524-C9C0-4D16-A305-3F34DC77C6A9}" destId="{F44F97F7-1CB4-4C77-8B3B-B3BC94BF6FEE}" srcOrd="0" destOrd="0" presId="urn:microsoft.com/office/officeart/2005/8/layout/chevron2"/>
    <dgm:cxn modelId="{3FDD4736-A043-4F8A-BF41-152F3079D1B8}" type="presParOf" srcId="{9B0D1524-C9C0-4D16-A305-3F34DC77C6A9}" destId="{B0C1E4A3-4F9C-4181-80CF-28C5680CF7E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0DF2C1-66DF-4CE6-8519-B191155F2BD6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8AB492-550A-4607-8671-5616A576F31F}">
      <dgm:prSet phldrT="[Текст]"/>
      <dgm:spPr/>
      <dgm:t>
        <a:bodyPr/>
        <a:lstStyle/>
        <a:p>
          <a:r>
            <a:rPr lang="ru-RU" b="0" i="0" u="none" strike="noStrike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форма №2-Е  «Отчет о рассмотрении заявлений и сообщений о преступлении»</a:t>
          </a:r>
          <a:endParaRPr lang="ru-RU" dirty="0"/>
        </a:p>
      </dgm:t>
    </dgm:pt>
    <dgm:pt modelId="{E51F47E2-F92C-4A67-940F-CDFA31D5E118}" type="parTrans" cxnId="{FFDDFCC7-8F2E-4560-B1AB-DA161D69154B}">
      <dgm:prSet/>
      <dgm:spPr/>
      <dgm:t>
        <a:bodyPr/>
        <a:lstStyle/>
        <a:p>
          <a:endParaRPr lang="ru-RU"/>
        </a:p>
      </dgm:t>
    </dgm:pt>
    <dgm:pt modelId="{032B8DB8-7FC6-48C3-ADFA-4573ECDF937F}" type="sibTrans" cxnId="{FFDDFCC7-8F2E-4560-B1AB-DA161D69154B}">
      <dgm:prSet/>
      <dgm:spPr/>
      <dgm:t>
        <a:bodyPr/>
        <a:lstStyle/>
        <a:p>
          <a:endParaRPr lang="ru-RU"/>
        </a:p>
      </dgm:t>
    </dgm:pt>
    <dgm:pt modelId="{E651328C-0A6D-418D-A9A6-D7A06928754C}">
      <dgm:prSet/>
      <dgm:spPr/>
      <dgm:t>
        <a:bodyPr/>
        <a:lstStyle/>
        <a:p>
          <a:r>
            <a:rPr lang="ru-RU" b="0" i="0" u="none" strike="noStrike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ф. №1-Е «Отчет о следственной работе»</a:t>
          </a:r>
          <a:endParaRPr lang="ru-RU" b="0" i="0" u="none" strike="noStrike" dirty="0">
            <a:solidFill>
              <a:srgbClr val="000000"/>
            </a:solidFill>
            <a:effectLst/>
            <a:latin typeface="Times New Roman" panose="02020603050405020304" pitchFamily="18" charset="0"/>
          </a:endParaRPr>
        </a:p>
      </dgm:t>
    </dgm:pt>
    <dgm:pt modelId="{5559DA6F-F66E-43F3-A680-CEA5B700D212}" type="parTrans" cxnId="{FA3C8AF3-AA07-4E5B-B947-85E3D570777B}">
      <dgm:prSet/>
      <dgm:spPr/>
      <dgm:t>
        <a:bodyPr/>
        <a:lstStyle/>
        <a:p>
          <a:endParaRPr lang="ru-RU"/>
        </a:p>
      </dgm:t>
    </dgm:pt>
    <dgm:pt modelId="{E1C6F1B7-0823-4CD0-BDC9-B98A6C02EFE6}" type="sibTrans" cxnId="{FA3C8AF3-AA07-4E5B-B947-85E3D570777B}">
      <dgm:prSet/>
      <dgm:spPr/>
      <dgm:t>
        <a:bodyPr/>
        <a:lstStyle/>
        <a:p>
          <a:endParaRPr lang="ru-RU"/>
        </a:p>
      </dgm:t>
    </dgm:pt>
    <dgm:pt modelId="{2E0E9F5A-8490-4889-996F-67AAC9BB3C65}">
      <dgm:prSet/>
      <dgm:spPr/>
      <dgm:t>
        <a:bodyPr/>
        <a:lstStyle/>
        <a:p>
          <a:r>
            <a:rPr lang="ru-RU" b="0" i="0" u="none" strike="noStrike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ф. №  П  «Отчет о  работе прокурора»</a:t>
          </a:r>
          <a:endParaRPr lang="ru-RU" dirty="0"/>
        </a:p>
      </dgm:t>
    </dgm:pt>
    <dgm:pt modelId="{7DF38F1E-8EDF-4100-92EB-4FFDB51C0A4E}" type="parTrans" cxnId="{85346194-D495-429B-B4EB-D473920BAB1A}">
      <dgm:prSet/>
      <dgm:spPr/>
      <dgm:t>
        <a:bodyPr/>
        <a:lstStyle/>
        <a:p>
          <a:endParaRPr lang="ru-RU"/>
        </a:p>
      </dgm:t>
    </dgm:pt>
    <dgm:pt modelId="{83EBDC4D-FBFC-46FF-BB86-B5B392044BD7}" type="sibTrans" cxnId="{85346194-D495-429B-B4EB-D473920BAB1A}">
      <dgm:prSet/>
      <dgm:spPr/>
      <dgm:t>
        <a:bodyPr/>
        <a:lstStyle/>
        <a:p>
          <a:endParaRPr lang="ru-RU"/>
        </a:p>
      </dgm:t>
    </dgm:pt>
    <dgm:pt modelId="{FEC74B15-2E69-473D-BD48-DC00B4DC1144}" type="pres">
      <dgm:prSet presAssocID="{A00DF2C1-66DF-4CE6-8519-B191155F2BD6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158E10F-A5AB-4C95-A528-7FDFE4708D24}" type="pres">
      <dgm:prSet presAssocID="{A00DF2C1-66DF-4CE6-8519-B191155F2BD6}" presName="arrow" presStyleLbl="bgShp" presStyleIdx="0" presStyleCnt="1" custAng="14300224" custScaleX="87998"/>
      <dgm:spPr/>
    </dgm:pt>
    <dgm:pt modelId="{673D90C2-397E-403D-88E0-EA2A1DD9C7DD}" type="pres">
      <dgm:prSet presAssocID="{A00DF2C1-66DF-4CE6-8519-B191155F2BD6}" presName="arrowDiagram3" presStyleCnt="0"/>
      <dgm:spPr/>
    </dgm:pt>
    <dgm:pt modelId="{98E7DA62-73C7-4FEC-8F3B-3433C3831601}" type="pres">
      <dgm:prSet presAssocID="{608AB492-550A-4607-8671-5616A576F31F}" presName="bullet3a" presStyleLbl="node1" presStyleIdx="0" presStyleCnt="3" custScaleX="206070" custScaleY="206070" custLinFactX="839981" custLinFactNeighborX="900000" custLinFactNeighborY="19847"/>
      <dgm:spPr/>
    </dgm:pt>
    <dgm:pt modelId="{5DC32506-D3F1-4C69-9D6F-E070BC54FF72}" type="pres">
      <dgm:prSet presAssocID="{608AB492-550A-4607-8671-5616A576F31F}" presName="textBox3a" presStyleLbl="revTx" presStyleIdx="0" presStyleCnt="3" custScaleX="182836" custScaleY="70521" custLinFactX="100000" custLinFactNeighborX="166773" custLinFactNeighborY="-487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3D5EA4-2CB7-4756-966A-065ED4219349}" type="pres">
      <dgm:prSet presAssocID="{2E0E9F5A-8490-4889-996F-67AAC9BB3C65}" presName="bullet3b" presStyleLbl="node1" presStyleIdx="1" presStyleCnt="3" custScaleX="154883" custScaleY="162867" custLinFactNeighborX="49061" custLinFactNeighborY="35881"/>
      <dgm:spPr/>
    </dgm:pt>
    <dgm:pt modelId="{12F29C9C-88E4-42C2-B25A-B52E87D86E63}" type="pres">
      <dgm:prSet presAssocID="{2E0E9F5A-8490-4889-996F-67AAC9BB3C65}" presName="textBox3b" presStyleLbl="revTx" presStyleIdx="1" presStyleCnt="3" custScaleX="173549" custScaleY="28730" custLinFactNeighborX="72664" custLinFactNeighborY="-477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F0C553-C55D-44C9-B3A1-125BDA77A88D}" type="pres">
      <dgm:prSet presAssocID="{E651328C-0A6D-418D-A9A6-D7A06928754C}" presName="bullet3c" presStyleLbl="node1" presStyleIdx="2" presStyleCnt="3" custScaleX="95763" custLinFactX="-300000" custLinFactNeighborX="-340652" custLinFactNeighborY="-51994"/>
      <dgm:spPr/>
    </dgm:pt>
    <dgm:pt modelId="{927A0062-B619-4A40-AFB9-DC8AE644710E}" type="pres">
      <dgm:prSet presAssocID="{E651328C-0A6D-418D-A9A6-D7A06928754C}" presName="textBox3c" presStyleLbl="revTx" presStyleIdx="2" presStyleCnt="3" custScaleX="289600" custScaleY="14577" custLinFactNeighborX="-75099" custLinFactNeighborY="-648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B91201-EB59-4BF9-B082-96D0395EA52D}" type="presOf" srcId="{E651328C-0A6D-418D-A9A6-D7A06928754C}" destId="{927A0062-B619-4A40-AFB9-DC8AE644710E}" srcOrd="0" destOrd="0" presId="urn:microsoft.com/office/officeart/2005/8/layout/arrow2"/>
    <dgm:cxn modelId="{4AA75D40-DE46-4ED7-BB7F-F28ACAC3271E}" type="presOf" srcId="{2E0E9F5A-8490-4889-996F-67AAC9BB3C65}" destId="{12F29C9C-88E4-42C2-B25A-B52E87D86E63}" srcOrd="0" destOrd="0" presId="urn:microsoft.com/office/officeart/2005/8/layout/arrow2"/>
    <dgm:cxn modelId="{D2DFBBC8-1C3F-4A41-8B33-A8BB7D6743FC}" type="presOf" srcId="{608AB492-550A-4607-8671-5616A576F31F}" destId="{5DC32506-D3F1-4C69-9D6F-E070BC54FF72}" srcOrd="0" destOrd="0" presId="urn:microsoft.com/office/officeart/2005/8/layout/arrow2"/>
    <dgm:cxn modelId="{FA3C8AF3-AA07-4E5B-B947-85E3D570777B}" srcId="{A00DF2C1-66DF-4CE6-8519-B191155F2BD6}" destId="{E651328C-0A6D-418D-A9A6-D7A06928754C}" srcOrd="2" destOrd="0" parTransId="{5559DA6F-F66E-43F3-A680-CEA5B700D212}" sibTransId="{E1C6F1B7-0823-4CD0-BDC9-B98A6C02EFE6}"/>
    <dgm:cxn modelId="{B94E89F7-FA4D-47A3-9FCB-CAA85D8AE30E}" type="presOf" srcId="{A00DF2C1-66DF-4CE6-8519-B191155F2BD6}" destId="{FEC74B15-2E69-473D-BD48-DC00B4DC1144}" srcOrd="0" destOrd="0" presId="urn:microsoft.com/office/officeart/2005/8/layout/arrow2"/>
    <dgm:cxn modelId="{FFDDFCC7-8F2E-4560-B1AB-DA161D69154B}" srcId="{A00DF2C1-66DF-4CE6-8519-B191155F2BD6}" destId="{608AB492-550A-4607-8671-5616A576F31F}" srcOrd="0" destOrd="0" parTransId="{E51F47E2-F92C-4A67-940F-CDFA31D5E118}" sibTransId="{032B8DB8-7FC6-48C3-ADFA-4573ECDF937F}"/>
    <dgm:cxn modelId="{85346194-D495-429B-B4EB-D473920BAB1A}" srcId="{A00DF2C1-66DF-4CE6-8519-B191155F2BD6}" destId="{2E0E9F5A-8490-4889-996F-67AAC9BB3C65}" srcOrd="1" destOrd="0" parTransId="{7DF38F1E-8EDF-4100-92EB-4FFDB51C0A4E}" sibTransId="{83EBDC4D-FBFC-46FF-BB86-B5B392044BD7}"/>
    <dgm:cxn modelId="{1BC9EB4B-DF70-48CB-B3FA-638D1826655A}" type="presParOf" srcId="{FEC74B15-2E69-473D-BD48-DC00B4DC1144}" destId="{5158E10F-A5AB-4C95-A528-7FDFE4708D24}" srcOrd="0" destOrd="0" presId="urn:microsoft.com/office/officeart/2005/8/layout/arrow2"/>
    <dgm:cxn modelId="{019FCEEA-2FD8-453A-AEEA-AC5E01F0E5BC}" type="presParOf" srcId="{FEC74B15-2E69-473D-BD48-DC00B4DC1144}" destId="{673D90C2-397E-403D-88E0-EA2A1DD9C7DD}" srcOrd="1" destOrd="0" presId="urn:microsoft.com/office/officeart/2005/8/layout/arrow2"/>
    <dgm:cxn modelId="{A4A25F53-9EFB-4EAA-B4AF-47513F91F6AF}" type="presParOf" srcId="{673D90C2-397E-403D-88E0-EA2A1DD9C7DD}" destId="{98E7DA62-73C7-4FEC-8F3B-3433C3831601}" srcOrd="0" destOrd="0" presId="urn:microsoft.com/office/officeart/2005/8/layout/arrow2"/>
    <dgm:cxn modelId="{83CA5303-5799-4BDC-A641-4B9501020662}" type="presParOf" srcId="{673D90C2-397E-403D-88E0-EA2A1DD9C7DD}" destId="{5DC32506-D3F1-4C69-9D6F-E070BC54FF72}" srcOrd="1" destOrd="0" presId="urn:microsoft.com/office/officeart/2005/8/layout/arrow2"/>
    <dgm:cxn modelId="{9E24DA02-6A2B-4106-946E-AE12FD83E8FF}" type="presParOf" srcId="{673D90C2-397E-403D-88E0-EA2A1DD9C7DD}" destId="{B63D5EA4-2CB7-4756-966A-065ED4219349}" srcOrd="2" destOrd="0" presId="urn:microsoft.com/office/officeart/2005/8/layout/arrow2"/>
    <dgm:cxn modelId="{56422633-854D-40DA-ABC3-CEC091FB60FF}" type="presParOf" srcId="{673D90C2-397E-403D-88E0-EA2A1DD9C7DD}" destId="{12F29C9C-88E4-42C2-B25A-B52E87D86E63}" srcOrd="3" destOrd="0" presId="urn:microsoft.com/office/officeart/2005/8/layout/arrow2"/>
    <dgm:cxn modelId="{851CB814-6ABB-4F89-BE38-B8FA037AD9A4}" type="presParOf" srcId="{673D90C2-397E-403D-88E0-EA2A1DD9C7DD}" destId="{3AF0C553-C55D-44C9-B3A1-125BDA77A88D}" srcOrd="4" destOrd="0" presId="urn:microsoft.com/office/officeart/2005/8/layout/arrow2"/>
    <dgm:cxn modelId="{BF679264-9E91-4C5C-A4F8-5CF7CB96DAF5}" type="presParOf" srcId="{673D90C2-397E-403D-88E0-EA2A1DD9C7DD}" destId="{927A0062-B619-4A40-AFB9-DC8AE644710E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4989FBB-62C9-4716-91DD-EB722E4BFAB7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EF0FFB53-0163-472A-87D3-F5C4C79A0EEE}">
      <dgm:prSet phldrT="[Текст]"/>
      <dgm:spPr/>
      <dgm:t>
        <a:bodyPr/>
        <a:lstStyle/>
        <a:p>
          <a:r>
            <a:rPr lang="ru-RU" b="0" i="0" u="none" strike="noStrike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ф. №8-ИТУ «Отчет о количестве исправительных колоний, численности, движении и составе осужденных»</a:t>
          </a:r>
          <a:endParaRPr lang="ru-RU" dirty="0"/>
        </a:p>
      </dgm:t>
    </dgm:pt>
    <dgm:pt modelId="{ED33E42F-55E1-4555-ABEE-8BB0B83FD3B2}" type="parTrans" cxnId="{57326E06-CFFA-4C14-B71A-2F869411F3EB}">
      <dgm:prSet/>
      <dgm:spPr/>
      <dgm:t>
        <a:bodyPr/>
        <a:lstStyle/>
        <a:p>
          <a:endParaRPr lang="ru-RU"/>
        </a:p>
      </dgm:t>
    </dgm:pt>
    <dgm:pt modelId="{F29913E4-9213-4660-A393-2BC2C96666DD}" type="sibTrans" cxnId="{57326E06-CFFA-4C14-B71A-2F869411F3EB}">
      <dgm:prSet/>
      <dgm:spPr/>
      <dgm:t>
        <a:bodyPr/>
        <a:lstStyle/>
        <a:p>
          <a:endParaRPr lang="ru-RU"/>
        </a:p>
      </dgm:t>
    </dgm:pt>
    <dgm:pt modelId="{676B63BD-C644-41CB-BE91-946F22061F67}">
      <dgm:prSet phldrT="[Текст]"/>
      <dgm:spPr/>
      <dgm:t>
        <a:bodyPr/>
        <a:lstStyle/>
        <a:p>
          <a:r>
            <a:rPr lang="ru-RU" b="0" i="1" u="none" strike="noStrike" dirty="0" smtClean="0">
              <a:solidFill>
                <a:srgbClr val="FF0000"/>
              </a:solidFill>
              <a:effectLst/>
              <a:latin typeface="Times New Roman" panose="02020603050405020304" pitchFamily="18" charset="0"/>
            </a:rPr>
            <a:t>ф. № 1-УИИ «Отчет о составе несовершеннолетних лиц, осужденных к наказаниям и мерам уголовно-правового характера без изоляции от общества</a:t>
          </a:r>
          <a:endParaRPr lang="ru-RU" dirty="0"/>
        </a:p>
      </dgm:t>
    </dgm:pt>
    <dgm:pt modelId="{309DD289-6845-4068-97A8-78372401DBBF}" type="parTrans" cxnId="{7DD32625-3AF8-4D5E-B457-221AE13266D5}">
      <dgm:prSet/>
      <dgm:spPr/>
      <dgm:t>
        <a:bodyPr/>
        <a:lstStyle/>
        <a:p>
          <a:endParaRPr lang="ru-RU"/>
        </a:p>
      </dgm:t>
    </dgm:pt>
    <dgm:pt modelId="{426A9102-8AD1-44FB-915C-D1E03ECE1D0A}" type="sibTrans" cxnId="{7DD32625-3AF8-4D5E-B457-221AE13266D5}">
      <dgm:prSet/>
      <dgm:spPr/>
      <dgm:t>
        <a:bodyPr/>
        <a:lstStyle/>
        <a:p>
          <a:endParaRPr lang="ru-RU"/>
        </a:p>
      </dgm:t>
    </dgm:pt>
    <dgm:pt modelId="{7D269A51-EB03-4502-87B6-7AA8D2A174DA}">
      <dgm:prSet phldrT="[Текст]"/>
      <dgm:spPr/>
      <dgm:t>
        <a:bodyPr/>
        <a:lstStyle/>
        <a:p>
          <a:r>
            <a:rPr lang="ru-RU" b="0" i="1" u="none" strike="noStrike" dirty="0" smtClean="0">
              <a:solidFill>
                <a:srgbClr val="FF0000"/>
              </a:solidFill>
              <a:effectLst/>
              <a:latin typeface="Times New Roman" panose="02020603050405020304" pitchFamily="18" charset="0"/>
            </a:rPr>
            <a:t>ф. № 1-ИУ «Отчет о служебной деятельности исправительных учреждений, следственных изоляторов по несовершеннолетним лицам»</a:t>
          </a:r>
          <a:endParaRPr lang="ru-RU" dirty="0"/>
        </a:p>
      </dgm:t>
    </dgm:pt>
    <dgm:pt modelId="{31203BAA-6B0F-41AB-AC4D-D5BBDD6FFDDF}" type="parTrans" cxnId="{7010F4A3-9960-4DEA-8D8C-5395F9ADB74F}">
      <dgm:prSet/>
      <dgm:spPr/>
      <dgm:t>
        <a:bodyPr/>
        <a:lstStyle/>
        <a:p>
          <a:endParaRPr lang="ru-RU"/>
        </a:p>
      </dgm:t>
    </dgm:pt>
    <dgm:pt modelId="{0AD564F2-F203-4451-AA8F-A8A234653DDD}" type="sibTrans" cxnId="{7010F4A3-9960-4DEA-8D8C-5395F9ADB74F}">
      <dgm:prSet/>
      <dgm:spPr/>
      <dgm:t>
        <a:bodyPr/>
        <a:lstStyle/>
        <a:p>
          <a:endParaRPr lang="ru-RU"/>
        </a:p>
      </dgm:t>
    </dgm:pt>
    <dgm:pt modelId="{BD934EA5-D623-44A8-997A-AF7FE68220ED}" type="pres">
      <dgm:prSet presAssocID="{74989FBB-62C9-4716-91DD-EB722E4BFAB7}" presName="compositeShape" presStyleCnt="0">
        <dgm:presLayoutVars>
          <dgm:dir/>
          <dgm:resizeHandles/>
        </dgm:presLayoutVars>
      </dgm:prSet>
      <dgm:spPr/>
    </dgm:pt>
    <dgm:pt modelId="{E4B8C61D-95B8-4443-A48B-E29F0E880F20}" type="pres">
      <dgm:prSet presAssocID="{74989FBB-62C9-4716-91DD-EB722E4BFAB7}" presName="pyramid" presStyleLbl="node1" presStyleIdx="0" presStyleCnt="1"/>
      <dgm:spPr/>
    </dgm:pt>
    <dgm:pt modelId="{2C9C091F-0117-4123-AD37-7D96D1F0960B}" type="pres">
      <dgm:prSet presAssocID="{74989FBB-62C9-4716-91DD-EB722E4BFAB7}" presName="theList" presStyleCnt="0"/>
      <dgm:spPr/>
    </dgm:pt>
    <dgm:pt modelId="{9713BFA3-43F4-4831-A037-05A64E1B3DFE}" type="pres">
      <dgm:prSet presAssocID="{EF0FFB53-0163-472A-87D3-F5C4C79A0EEE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D01F71-D688-420E-BC41-4A3805B6C691}" type="pres">
      <dgm:prSet presAssocID="{EF0FFB53-0163-472A-87D3-F5C4C79A0EEE}" presName="aSpace" presStyleCnt="0"/>
      <dgm:spPr/>
    </dgm:pt>
    <dgm:pt modelId="{0ED8F840-00BA-4CE9-B96C-4E19F47378D1}" type="pres">
      <dgm:prSet presAssocID="{676B63BD-C644-41CB-BE91-946F22061F67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F0985B-ACDC-47B7-9598-0642537E5DAE}" type="pres">
      <dgm:prSet presAssocID="{676B63BD-C644-41CB-BE91-946F22061F67}" presName="aSpace" presStyleCnt="0"/>
      <dgm:spPr/>
    </dgm:pt>
    <dgm:pt modelId="{0553BE3F-1B8E-4FF6-AE0E-6C5636DC8863}" type="pres">
      <dgm:prSet presAssocID="{7D269A51-EB03-4502-87B6-7AA8D2A174DA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B39477-39A1-4ACE-9983-71BC1AC2F3B4}" type="pres">
      <dgm:prSet presAssocID="{7D269A51-EB03-4502-87B6-7AA8D2A174DA}" presName="aSpace" presStyleCnt="0"/>
      <dgm:spPr/>
    </dgm:pt>
  </dgm:ptLst>
  <dgm:cxnLst>
    <dgm:cxn modelId="{D20F706B-14BA-4F03-8ECA-1E346EA9F234}" type="presOf" srcId="{74989FBB-62C9-4716-91DD-EB722E4BFAB7}" destId="{BD934EA5-D623-44A8-997A-AF7FE68220ED}" srcOrd="0" destOrd="0" presId="urn:microsoft.com/office/officeart/2005/8/layout/pyramid2"/>
    <dgm:cxn modelId="{57326E06-CFFA-4C14-B71A-2F869411F3EB}" srcId="{74989FBB-62C9-4716-91DD-EB722E4BFAB7}" destId="{EF0FFB53-0163-472A-87D3-F5C4C79A0EEE}" srcOrd="0" destOrd="0" parTransId="{ED33E42F-55E1-4555-ABEE-8BB0B83FD3B2}" sibTransId="{F29913E4-9213-4660-A393-2BC2C96666DD}"/>
    <dgm:cxn modelId="{0862A487-52EB-417B-8460-7AECF1B9E133}" type="presOf" srcId="{7D269A51-EB03-4502-87B6-7AA8D2A174DA}" destId="{0553BE3F-1B8E-4FF6-AE0E-6C5636DC8863}" srcOrd="0" destOrd="0" presId="urn:microsoft.com/office/officeart/2005/8/layout/pyramid2"/>
    <dgm:cxn modelId="{07965623-9218-4AEC-B90C-BA610E6B045F}" type="presOf" srcId="{676B63BD-C644-41CB-BE91-946F22061F67}" destId="{0ED8F840-00BA-4CE9-B96C-4E19F47378D1}" srcOrd="0" destOrd="0" presId="urn:microsoft.com/office/officeart/2005/8/layout/pyramid2"/>
    <dgm:cxn modelId="{7010F4A3-9960-4DEA-8D8C-5395F9ADB74F}" srcId="{74989FBB-62C9-4716-91DD-EB722E4BFAB7}" destId="{7D269A51-EB03-4502-87B6-7AA8D2A174DA}" srcOrd="2" destOrd="0" parTransId="{31203BAA-6B0F-41AB-AC4D-D5BBDD6FFDDF}" sibTransId="{0AD564F2-F203-4451-AA8F-A8A234653DDD}"/>
    <dgm:cxn modelId="{7DD32625-3AF8-4D5E-B457-221AE13266D5}" srcId="{74989FBB-62C9-4716-91DD-EB722E4BFAB7}" destId="{676B63BD-C644-41CB-BE91-946F22061F67}" srcOrd="1" destOrd="0" parTransId="{309DD289-6845-4068-97A8-78372401DBBF}" sibTransId="{426A9102-8AD1-44FB-915C-D1E03ECE1D0A}"/>
    <dgm:cxn modelId="{9A8AB2D9-53EA-4C64-88C9-947BDB43B218}" type="presOf" srcId="{EF0FFB53-0163-472A-87D3-F5C4C79A0EEE}" destId="{9713BFA3-43F4-4831-A037-05A64E1B3DFE}" srcOrd="0" destOrd="0" presId="urn:microsoft.com/office/officeart/2005/8/layout/pyramid2"/>
    <dgm:cxn modelId="{202DB720-8D19-4130-A8B0-3DBA925C38F2}" type="presParOf" srcId="{BD934EA5-D623-44A8-997A-AF7FE68220ED}" destId="{E4B8C61D-95B8-4443-A48B-E29F0E880F20}" srcOrd="0" destOrd="0" presId="urn:microsoft.com/office/officeart/2005/8/layout/pyramid2"/>
    <dgm:cxn modelId="{CCE1A921-3B6E-4D06-A87D-4EB96E2CEB81}" type="presParOf" srcId="{BD934EA5-D623-44A8-997A-AF7FE68220ED}" destId="{2C9C091F-0117-4123-AD37-7D96D1F0960B}" srcOrd="1" destOrd="0" presId="urn:microsoft.com/office/officeart/2005/8/layout/pyramid2"/>
    <dgm:cxn modelId="{BD895D2D-187C-4EC2-923E-8A0576C651D8}" type="presParOf" srcId="{2C9C091F-0117-4123-AD37-7D96D1F0960B}" destId="{9713BFA3-43F4-4831-A037-05A64E1B3DFE}" srcOrd="0" destOrd="0" presId="urn:microsoft.com/office/officeart/2005/8/layout/pyramid2"/>
    <dgm:cxn modelId="{40DFA581-99CB-4B76-BF95-BEFB24B0B4D2}" type="presParOf" srcId="{2C9C091F-0117-4123-AD37-7D96D1F0960B}" destId="{29D01F71-D688-420E-BC41-4A3805B6C691}" srcOrd="1" destOrd="0" presId="urn:microsoft.com/office/officeart/2005/8/layout/pyramid2"/>
    <dgm:cxn modelId="{B8636667-0674-455F-8042-CF8E13A686D3}" type="presParOf" srcId="{2C9C091F-0117-4123-AD37-7D96D1F0960B}" destId="{0ED8F840-00BA-4CE9-B96C-4E19F47378D1}" srcOrd="2" destOrd="0" presId="urn:microsoft.com/office/officeart/2005/8/layout/pyramid2"/>
    <dgm:cxn modelId="{E8DC8B02-AC75-4AF7-B34C-4BFA6F6CBBDF}" type="presParOf" srcId="{2C9C091F-0117-4123-AD37-7D96D1F0960B}" destId="{7BF0985B-ACDC-47B7-9598-0642537E5DAE}" srcOrd="3" destOrd="0" presId="urn:microsoft.com/office/officeart/2005/8/layout/pyramid2"/>
    <dgm:cxn modelId="{FF68D3DE-3D03-4899-BE46-0856F8F682DA}" type="presParOf" srcId="{2C9C091F-0117-4123-AD37-7D96D1F0960B}" destId="{0553BE3F-1B8E-4FF6-AE0E-6C5636DC8863}" srcOrd="4" destOrd="0" presId="urn:microsoft.com/office/officeart/2005/8/layout/pyramid2"/>
    <dgm:cxn modelId="{66F4E728-B0F4-4437-BC72-D8105AE5C3DB}" type="presParOf" srcId="{2C9C091F-0117-4123-AD37-7D96D1F0960B}" destId="{E9B39477-39A1-4ACE-9983-71BC1AC2F3B4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4A63D5-6AB8-46C2-AEEB-4C8704B03984}">
      <dsp:nvSpPr>
        <dsp:cNvPr id="0" name=""/>
        <dsp:cNvSpPr/>
      </dsp:nvSpPr>
      <dsp:spPr>
        <a:xfrm>
          <a:off x="-6396597" y="-979134"/>
          <a:ext cx="7619517" cy="7619517"/>
        </a:xfrm>
        <a:prstGeom prst="blockArc">
          <a:avLst>
            <a:gd name="adj1" fmla="val 18900000"/>
            <a:gd name="adj2" fmla="val 2700000"/>
            <a:gd name="adj3" fmla="val 283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A011D4-7769-4C43-86F3-268244096B39}">
      <dsp:nvSpPr>
        <dsp:cNvPr id="0" name=""/>
        <dsp:cNvSpPr/>
      </dsp:nvSpPr>
      <dsp:spPr>
        <a:xfrm>
          <a:off x="397136" y="257360"/>
          <a:ext cx="6512061" cy="5144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838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i="0" u="none" strike="noStrike" kern="1200" dirty="0" smtClean="0">
              <a:effectLst/>
              <a:latin typeface="Times New Roman" panose="02020603050405020304" pitchFamily="18" charset="0"/>
            </a:rPr>
            <a:t>ф. №1 - ВЦП  «Отчет о состоянии преступности»</a:t>
          </a:r>
          <a:endParaRPr lang="ru-RU" sz="1100" kern="1200" dirty="0"/>
        </a:p>
      </dsp:txBody>
      <dsp:txXfrm>
        <a:off x="397136" y="257360"/>
        <a:ext cx="6512061" cy="514494"/>
      </dsp:txXfrm>
    </dsp:sp>
    <dsp:sp modelId="{7CF2D864-0D30-454C-BFB4-FECCAF88DB01}">
      <dsp:nvSpPr>
        <dsp:cNvPr id="0" name=""/>
        <dsp:cNvSpPr/>
      </dsp:nvSpPr>
      <dsp:spPr>
        <a:xfrm>
          <a:off x="75577" y="193048"/>
          <a:ext cx="643117" cy="6431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E5FAFF-4367-40AD-A0BB-0225F3CD7B39}">
      <dsp:nvSpPr>
        <dsp:cNvPr id="0" name=""/>
        <dsp:cNvSpPr/>
      </dsp:nvSpPr>
      <dsp:spPr>
        <a:xfrm>
          <a:off x="863057" y="1029554"/>
          <a:ext cx="6046141" cy="5144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838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i="0" u="none" strike="noStrike" kern="1200" smtClean="0">
              <a:effectLst/>
              <a:latin typeface="Times New Roman" panose="02020603050405020304" pitchFamily="18" charset="0"/>
            </a:rPr>
            <a:t>ф. №2 - ВЦ  «Отчет о результатах работы правоохранительных органах по раскрытию преступлений»</a:t>
          </a:r>
          <a:endParaRPr lang="ru-RU" sz="1100" kern="1200" dirty="0"/>
        </a:p>
      </dsp:txBody>
      <dsp:txXfrm>
        <a:off x="863057" y="1029554"/>
        <a:ext cx="6046141" cy="514494"/>
      </dsp:txXfrm>
    </dsp:sp>
    <dsp:sp modelId="{B2915CED-8218-41B4-8ABD-DE75E41DEE26}">
      <dsp:nvSpPr>
        <dsp:cNvPr id="0" name=""/>
        <dsp:cNvSpPr/>
      </dsp:nvSpPr>
      <dsp:spPr>
        <a:xfrm>
          <a:off x="541498" y="965242"/>
          <a:ext cx="643117" cy="6431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929A79-56C8-4BA4-A29A-EA5C588A51E9}">
      <dsp:nvSpPr>
        <dsp:cNvPr id="0" name=""/>
        <dsp:cNvSpPr/>
      </dsp:nvSpPr>
      <dsp:spPr>
        <a:xfrm>
          <a:off x="1118379" y="1801182"/>
          <a:ext cx="5790818" cy="5144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838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i="0" u="none" strike="noStrike" kern="1200" smtClean="0">
              <a:effectLst/>
              <a:latin typeface="Times New Roman" panose="02020603050405020304" pitchFamily="18" charset="0"/>
            </a:rPr>
            <a:t>ф. №1  «Отчет о зарегистрированных, раскрытых и нераскрытых преступлениях»</a:t>
          </a:r>
          <a:endParaRPr lang="ru-RU" sz="1100" kern="1200" dirty="0"/>
        </a:p>
      </dsp:txBody>
      <dsp:txXfrm>
        <a:off x="1118379" y="1801182"/>
        <a:ext cx="5790818" cy="514494"/>
      </dsp:txXfrm>
    </dsp:sp>
    <dsp:sp modelId="{76D8156F-3B75-455F-BDF4-E5B1D9FF1A65}">
      <dsp:nvSpPr>
        <dsp:cNvPr id="0" name=""/>
        <dsp:cNvSpPr/>
      </dsp:nvSpPr>
      <dsp:spPr>
        <a:xfrm>
          <a:off x="796820" y="1736870"/>
          <a:ext cx="643117" cy="6431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5E4D59-58F8-4FD8-84CC-DE8FF2E971DB}">
      <dsp:nvSpPr>
        <dsp:cNvPr id="0" name=""/>
        <dsp:cNvSpPr/>
      </dsp:nvSpPr>
      <dsp:spPr>
        <a:xfrm>
          <a:off x="1199901" y="2573376"/>
          <a:ext cx="5709296" cy="5144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838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i="0" u="none" strike="noStrike" kern="1200" smtClean="0">
              <a:effectLst/>
              <a:latin typeface="Times New Roman" panose="02020603050405020304" pitchFamily="18" charset="0"/>
            </a:rPr>
            <a:t>ф. №2  «Отчет о лицах, совершивших преступления»</a:t>
          </a:r>
          <a:endParaRPr lang="ru-RU" sz="1100" b="0" kern="1200" dirty="0"/>
        </a:p>
      </dsp:txBody>
      <dsp:txXfrm>
        <a:off x="1199901" y="2573376"/>
        <a:ext cx="5709296" cy="514494"/>
      </dsp:txXfrm>
    </dsp:sp>
    <dsp:sp modelId="{85A54256-8E16-4246-9693-499DE15B85B5}">
      <dsp:nvSpPr>
        <dsp:cNvPr id="0" name=""/>
        <dsp:cNvSpPr/>
      </dsp:nvSpPr>
      <dsp:spPr>
        <a:xfrm>
          <a:off x="878342" y="2509065"/>
          <a:ext cx="643117" cy="6431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0B201C-0DED-456F-B6FF-29728E9FFCF6}">
      <dsp:nvSpPr>
        <dsp:cNvPr id="0" name=""/>
        <dsp:cNvSpPr/>
      </dsp:nvSpPr>
      <dsp:spPr>
        <a:xfrm>
          <a:off x="1067536" y="3312365"/>
          <a:ext cx="5790818" cy="5144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838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i="0" u="none" strike="noStrike" kern="1200" smtClean="0">
              <a:effectLst/>
              <a:latin typeface="Times New Roman" panose="02020603050405020304" pitchFamily="18" charset="0"/>
            </a:rPr>
            <a:t>ф. №4 «Отчет о совершенных преступлениях по статьям Уголовного Кодекса»</a:t>
          </a:r>
          <a:endParaRPr lang="ru-RU" sz="1100" kern="1200" dirty="0"/>
        </a:p>
      </dsp:txBody>
      <dsp:txXfrm>
        <a:off x="1067536" y="3312365"/>
        <a:ext cx="5790818" cy="514494"/>
      </dsp:txXfrm>
    </dsp:sp>
    <dsp:sp modelId="{EA9BF79D-D7B1-41CE-9613-07765AACE77F}">
      <dsp:nvSpPr>
        <dsp:cNvPr id="0" name=""/>
        <dsp:cNvSpPr/>
      </dsp:nvSpPr>
      <dsp:spPr>
        <a:xfrm>
          <a:off x="796820" y="3281259"/>
          <a:ext cx="643117" cy="6431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17C6DC-90C0-4E3C-A8AB-CA14E028234D}">
      <dsp:nvSpPr>
        <dsp:cNvPr id="0" name=""/>
        <dsp:cNvSpPr/>
      </dsp:nvSpPr>
      <dsp:spPr>
        <a:xfrm>
          <a:off x="863057" y="4117199"/>
          <a:ext cx="6046141" cy="5144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838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i="0" u="none" strike="noStrike" kern="1200" smtClean="0">
              <a:effectLst/>
              <a:latin typeface="Times New Roman" panose="02020603050405020304" pitchFamily="18" charset="0"/>
            </a:rPr>
            <a:t>ф. №5 «Отчет о числе преступлений в сфере экономики»</a:t>
          </a:r>
          <a:endParaRPr lang="ru-RU" sz="1100" kern="1200" dirty="0"/>
        </a:p>
      </dsp:txBody>
      <dsp:txXfrm>
        <a:off x="863057" y="4117199"/>
        <a:ext cx="6046141" cy="514494"/>
      </dsp:txXfrm>
    </dsp:sp>
    <dsp:sp modelId="{29CFDDF9-885A-4843-A107-62676FC70A62}">
      <dsp:nvSpPr>
        <dsp:cNvPr id="0" name=""/>
        <dsp:cNvSpPr/>
      </dsp:nvSpPr>
      <dsp:spPr>
        <a:xfrm>
          <a:off x="541498" y="4052887"/>
          <a:ext cx="643117" cy="6431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DAF59C-1642-4B79-96D6-55B3F7CE7A28}">
      <dsp:nvSpPr>
        <dsp:cNvPr id="0" name=""/>
        <dsp:cNvSpPr/>
      </dsp:nvSpPr>
      <dsp:spPr>
        <a:xfrm>
          <a:off x="397136" y="4889393"/>
          <a:ext cx="6512061" cy="5144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838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i="0" u="none" strike="noStrike" kern="1200" smtClean="0">
              <a:effectLst/>
              <a:latin typeface="Times New Roman" panose="02020603050405020304" pitchFamily="18" charset="0"/>
            </a:rPr>
            <a:t>ф. №11-идн «Отчет о результатах работы органов внутренних дел по предупреждению  правонарушений среди несовершеннолетних»</a:t>
          </a:r>
          <a:endParaRPr lang="ru-RU" sz="1100" kern="1200" dirty="0"/>
        </a:p>
      </dsp:txBody>
      <dsp:txXfrm>
        <a:off x="397136" y="4889393"/>
        <a:ext cx="6512061" cy="514494"/>
      </dsp:txXfrm>
    </dsp:sp>
    <dsp:sp modelId="{8544F06A-90F8-41C5-ABB0-54A5C979D41F}">
      <dsp:nvSpPr>
        <dsp:cNvPr id="0" name=""/>
        <dsp:cNvSpPr/>
      </dsp:nvSpPr>
      <dsp:spPr>
        <a:xfrm>
          <a:off x="75577" y="4825081"/>
          <a:ext cx="643117" cy="6431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4E7D00-F50E-4480-9851-B04CDE6B63FC}">
      <dsp:nvSpPr>
        <dsp:cNvPr id="0" name=""/>
        <dsp:cNvSpPr/>
      </dsp:nvSpPr>
      <dsp:spPr>
        <a:xfrm rot="5400000">
          <a:off x="-324669" y="782803"/>
          <a:ext cx="1515041" cy="915512"/>
        </a:xfrm>
        <a:prstGeom prst="chevron">
          <a:avLst/>
        </a:prstGeom>
        <a:solidFill>
          <a:schemeClr val="accent2">
            <a:lumMod val="20000"/>
            <a:lumOff val="8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Уголовные дела 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-24904" y="940794"/>
        <a:ext cx="915512" cy="599529"/>
      </dsp:txXfrm>
    </dsp:sp>
    <dsp:sp modelId="{337E265D-F8A9-4C29-92CF-45E8C75CB29D}">
      <dsp:nvSpPr>
        <dsp:cNvPr id="0" name=""/>
        <dsp:cNvSpPr/>
      </dsp:nvSpPr>
      <dsp:spPr>
        <a:xfrm rot="5400000">
          <a:off x="3705972" y="-2315364"/>
          <a:ext cx="1179267" cy="68085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u="none" strike="noStrike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№УД-01-1а «Отчет о работе судов первой инстанции по рассмотрению уголовных дел»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u="none" strike="noStrike" kern="120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№УД-00-1а «Отчет о числе привлеченных к уголовной ответственности и мерам уголовного наказания»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u="none" strike="noStrike" kern="120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№УД-00-1аб  «Отчет о числе несовершеннолетних, привлеченных к уголовной ответственности и мерам уголовного наказания»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u="none" strike="noStrike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ф. №УД-01-1 г «Отчет о работе судов по рассмотрению уголовных дел в отношении несовершеннолетних»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u="none" strike="noStrike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№УД-00-1в  «Отчет о числе осужденных, к которым применена исключительная  мера наказания»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91356" y="556819"/>
        <a:ext cx="6750933" cy="1064133"/>
      </dsp:txXfrm>
    </dsp:sp>
    <dsp:sp modelId="{D27B611F-5B81-4610-B4D9-FD6DB71DD7F5}">
      <dsp:nvSpPr>
        <dsp:cNvPr id="0" name=""/>
        <dsp:cNvSpPr/>
      </dsp:nvSpPr>
      <dsp:spPr>
        <a:xfrm rot="5400000">
          <a:off x="-131207" y="2096936"/>
          <a:ext cx="1128117" cy="915512"/>
        </a:xfrm>
        <a:prstGeom prst="chevron">
          <a:avLst/>
        </a:prstGeom>
        <a:solidFill>
          <a:schemeClr val="accent2">
            <a:lumMod val="20000"/>
            <a:lumOff val="8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Административные дела и правонарушении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-24904" y="2448389"/>
        <a:ext cx="915512" cy="212605"/>
      </dsp:txXfrm>
    </dsp:sp>
    <dsp:sp modelId="{718FB513-77DC-43D3-B7A4-FFDE46B499E5}">
      <dsp:nvSpPr>
        <dsp:cNvPr id="0" name=""/>
        <dsp:cNvSpPr/>
      </dsp:nvSpPr>
      <dsp:spPr>
        <a:xfrm rot="5400000">
          <a:off x="3879201" y="-894390"/>
          <a:ext cx="789538" cy="67115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u="none" strike="noStrike" kern="120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№АД-01-4а «Отчет о работе судов  первой инстанции по рассмотрению административных дел»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u="none" strike="noStrike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№АП-01-5а «Отчет о работе судов первой инстанции по рассмотрению дел по административным правонарушениям»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18171" y="2105182"/>
        <a:ext cx="6673057" cy="712454"/>
      </dsp:txXfrm>
    </dsp:sp>
    <dsp:sp modelId="{67C055D0-8151-4D30-B48B-E27C2905D0DA}">
      <dsp:nvSpPr>
        <dsp:cNvPr id="0" name=""/>
        <dsp:cNvSpPr/>
      </dsp:nvSpPr>
      <dsp:spPr>
        <a:xfrm rot="5400000">
          <a:off x="-253705" y="3307329"/>
          <a:ext cx="1307874" cy="850272"/>
        </a:xfrm>
        <a:prstGeom prst="chevron">
          <a:avLst/>
        </a:prstGeom>
        <a:solidFill>
          <a:schemeClr val="accent2">
            <a:lumMod val="20000"/>
            <a:lumOff val="8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Семейное насилие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-24904" y="3503664"/>
        <a:ext cx="850272" cy="457602"/>
      </dsp:txXfrm>
    </dsp:sp>
    <dsp:sp modelId="{8CAEBB17-F7EF-4284-B376-7CA6160CB943}">
      <dsp:nvSpPr>
        <dsp:cNvPr id="0" name=""/>
        <dsp:cNvSpPr/>
      </dsp:nvSpPr>
      <dsp:spPr>
        <a:xfrm rot="5400000">
          <a:off x="4281029" y="-424311"/>
          <a:ext cx="951370" cy="79623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u="none" strike="noStrike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№АП-СН-1а «Отчет о работе судов по рассмотрению административных  правонарушений, связанных с семейным насилием»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u="none" strike="noStrike" kern="120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 СМ-СН-1а «Отчет по лицам, совершившим семейное насилие»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u="none" strike="noStrike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№СМ-СН-1б «Отчет по лицам, пострадавшим от семейного насилия»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u="none" strike="noStrike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№УД-СН-1а «Отчет  о работе судов по рассмотрению уголовных дел, связанных с семейным насилием» 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75557" y="3127603"/>
        <a:ext cx="7915873" cy="858486"/>
      </dsp:txXfrm>
    </dsp:sp>
    <dsp:sp modelId="{F44F97F7-1CB4-4C77-8B3B-B3BC94BF6FEE}">
      <dsp:nvSpPr>
        <dsp:cNvPr id="0" name=""/>
        <dsp:cNvSpPr/>
      </dsp:nvSpPr>
      <dsp:spPr>
        <a:xfrm rot="5400000">
          <a:off x="-253705" y="4410817"/>
          <a:ext cx="1307874" cy="850272"/>
        </a:xfrm>
        <a:prstGeom prst="chevron">
          <a:avLst/>
        </a:prstGeom>
        <a:solidFill>
          <a:schemeClr val="accent2">
            <a:lumMod val="20000"/>
            <a:lumOff val="8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-24904" y="4607152"/>
        <a:ext cx="850272" cy="457602"/>
      </dsp:txXfrm>
    </dsp:sp>
    <dsp:sp modelId="{B0C1E4A3-4F9C-4181-80CF-28C5680CF7EA}">
      <dsp:nvSpPr>
        <dsp:cNvPr id="0" name=""/>
        <dsp:cNvSpPr/>
      </dsp:nvSpPr>
      <dsp:spPr>
        <a:xfrm rot="5400000">
          <a:off x="4370508" y="692038"/>
          <a:ext cx="772413" cy="78626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u="none" strike="noStrike" kern="120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№УД-01-1б «Отчет о работе судов по рассмотрению уголовных дел, связанных с нанесением ущерба государству»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u="none" strike="noStrike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№ЭД-01-3а «Отчет о работе судов первой инстанции по рассмотрению экономических дел»,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i="0" u="none" strike="noStrike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ф. №ГД-01-2а «Отчет о работе судов первой инстанции по рассмотрению гражданских дел»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25367" y="4274885"/>
        <a:ext cx="7824989" cy="6970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58E10F-A5AB-4C95-A528-7FDFE4708D24}">
      <dsp:nvSpPr>
        <dsp:cNvPr id="0" name=""/>
        <dsp:cNvSpPr/>
      </dsp:nvSpPr>
      <dsp:spPr>
        <a:xfrm rot="14300224">
          <a:off x="-202677" y="48051"/>
          <a:ext cx="6370175" cy="4524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E7DA62-73C7-4FEC-8F3B-3433C3831601}">
      <dsp:nvSpPr>
        <dsp:cNvPr id="0" name=""/>
        <dsp:cNvSpPr/>
      </dsp:nvSpPr>
      <dsp:spPr>
        <a:xfrm>
          <a:off x="3457331" y="3108310"/>
          <a:ext cx="387852" cy="3878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C32506-D3F1-4C69-9D6F-E070BC54FF72}">
      <dsp:nvSpPr>
        <dsp:cNvPr id="0" name=""/>
        <dsp:cNvSpPr/>
      </dsp:nvSpPr>
      <dsp:spPr>
        <a:xfrm>
          <a:off x="4155128" y="2820270"/>
          <a:ext cx="3083871" cy="922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731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u="none" strike="noStrike" kern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форма №2-Е  «Отчет о рассмотрении заявлений и сообщений о преступлении»</a:t>
          </a:r>
          <a:endParaRPr lang="ru-RU" sz="1900" kern="1200" dirty="0"/>
        </a:p>
      </dsp:txBody>
      <dsp:txXfrm>
        <a:off x="4155128" y="2820270"/>
        <a:ext cx="3083871" cy="922093"/>
      </dsp:txXfrm>
    </dsp:sp>
    <dsp:sp modelId="{B63D5EA4-2CB7-4756-966A-065ED4219349}">
      <dsp:nvSpPr>
        <dsp:cNvPr id="0" name=""/>
        <dsp:cNvSpPr/>
      </dsp:nvSpPr>
      <dsp:spPr>
        <a:xfrm>
          <a:off x="2017170" y="1956181"/>
          <a:ext cx="526963" cy="5541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F29C9C-88E4-42C2-B25A-B52E87D86E63}">
      <dsp:nvSpPr>
        <dsp:cNvPr id="0" name=""/>
        <dsp:cNvSpPr/>
      </dsp:nvSpPr>
      <dsp:spPr>
        <a:xfrm>
          <a:off x="2737259" y="1812172"/>
          <a:ext cx="3015170" cy="707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282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u="none" strike="noStrike" kern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ф. №  П  «Отчет о  работе прокурора»</a:t>
          </a:r>
          <a:endParaRPr lang="ru-RU" sz="1900" kern="1200" dirty="0"/>
        </a:p>
      </dsp:txBody>
      <dsp:txXfrm>
        <a:off x="2737259" y="1812172"/>
        <a:ext cx="3015170" cy="707119"/>
      </dsp:txXfrm>
    </dsp:sp>
    <dsp:sp modelId="{3AF0C553-C55D-44C9-B3A1-125BDA77A88D}">
      <dsp:nvSpPr>
        <dsp:cNvPr id="0" name=""/>
        <dsp:cNvSpPr/>
      </dsp:nvSpPr>
      <dsp:spPr>
        <a:xfrm>
          <a:off x="937053" y="948067"/>
          <a:ext cx="450598" cy="4705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7A0062-B619-4A40-AFB9-DC8AE644710E}">
      <dsp:nvSpPr>
        <dsp:cNvPr id="0" name=""/>
        <dsp:cNvSpPr/>
      </dsp:nvSpPr>
      <dsp:spPr>
        <a:xfrm>
          <a:off x="1225087" y="732042"/>
          <a:ext cx="5031394" cy="458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327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u="none" strike="noStrike" kern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ф. №1-Е «Отчет о следственной работе»</a:t>
          </a:r>
          <a:endParaRPr lang="ru-RU" sz="1900" b="0" i="0" u="none" strike="noStrike" kern="1200" dirty="0">
            <a:solidFill>
              <a:srgbClr val="000000"/>
            </a:solidFill>
            <a:effectLst/>
            <a:latin typeface="Times New Roman" panose="02020603050405020304" pitchFamily="18" charset="0"/>
          </a:endParaRPr>
        </a:p>
      </dsp:txBody>
      <dsp:txXfrm>
        <a:off x="1225087" y="732042"/>
        <a:ext cx="5031394" cy="4583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B8C61D-95B8-4443-A48B-E29F0E880F20}">
      <dsp:nvSpPr>
        <dsp:cNvPr id="0" name=""/>
        <dsp:cNvSpPr/>
      </dsp:nvSpPr>
      <dsp:spPr>
        <a:xfrm>
          <a:off x="1017071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13BFA3-43F4-4831-A037-05A64E1B3DFE}">
      <dsp:nvSpPr>
        <dsp:cNvPr id="0" name=""/>
        <dsp:cNvSpPr/>
      </dsp:nvSpPr>
      <dsp:spPr>
        <a:xfrm>
          <a:off x="3280052" y="455027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i="0" u="none" strike="noStrike" kern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ф. №8-ИТУ «Отчет о количестве исправительных колоний, численности, движении и составе осужденных»</a:t>
          </a:r>
          <a:endParaRPr lang="ru-RU" sz="1300" kern="1200" dirty="0"/>
        </a:p>
      </dsp:txBody>
      <dsp:txXfrm>
        <a:off x="3332352" y="507327"/>
        <a:ext cx="2837275" cy="966780"/>
      </dsp:txXfrm>
    </dsp:sp>
    <dsp:sp modelId="{0ED8F840-00BA-4CE9-B96C-4E19F47378D1}">
      <dsp:nvSpPr>
        <dsp:cNvPr id="0" name=""/>
        <dsp:cNvSpPr/>
      </dsp:nvSpPr>
      <dsp:spPr>
        <a:xfrm>
          <a:off x="3280052" y="1660330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i="1" u="none" strike="noStrike" kern="1200" dirty="0" smtClean="0">
              <a:solidFill>
                <a:srgbClr val="FF0000"/>
              </a:solidFill>
              <a:effectLst/>
              <a:latin typeface="Times New Roman" panose="02020603050405020304" pitchFamily="18" charset="0"/>
            </a:rPr>
            <a:t>ф. № 1-УИИ «Отчет о составе несовершеннолетних лиц, осужденных к наказаниям и мерам уголовно-правового характера без изоляции от общества</a:t>
          </a:r>
          <a:endParaRPr lang="ru-RU" sz="1300" kern="1200" dirty="0"/>
        </a:p>
      </dsp:txBody>
      <dsp:txXfrm>
        <a:off x="3332352" y="1712630"/>
        <a:ext cx="2837275" cy="966780"/>
      </dsp:txXfrm>
    </dsp:sp>
    <dsp:sp modelId="{0553BE3F-1B8E-4FF6-AE0E-6C5636DC8863}">
      <dsp:nvSpPr>
        <dsp:cNvPr id="0" name=""/>
        <dsp:cNvSpPr/>
      </dsp:nvSpPr>
      <dsp:spPr>
        <a:xfrm>
          <a:off x="3280052" y="2865632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i="1" u="none" strike="noStrike" kern="1200" dirty="0" smtClean="0">
              <a:solidFill>
                <a:srgbClr val="FF0000"/>
              </a:solidFill>
              <a:effectLst/>
              <a:latin typeface="Times New Roman" panose="02020603050405020304" pitchFamily="18" charset="0"/>
            </a:rPr>
            <a:t>ф. № 1-ИУ «Отчет о служебной деятельности исправительных учреждений, следственных изоляторов по несовершеннолетним лицам»</a:t>
          </a:r>
          <a:endParaRPr lang="ru-RU" sz="1300" kern="1200" dirty="0"/>
        </a:p>
      </dsp:txBody>
      <dsp:txXfrm>
        <a:off x="3332352" y="2917932"/>
        <a:ext cx="2837275" cy="9667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7BAD8-BD12-4CA5-8AD2-1896472D9D37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090A3-212A-4413-AA29-F5F613CD7A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791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90A3-212A-4413-AA29-F5F613CD7A0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171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90A3-212A-4413-AA29-F5F613CD7A0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848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90A3-212A-4413-AA29-F5F613CD7A0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187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90A3-212A-4413-AA29-F5F613CD7A0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207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90A3-212A-4413-AA29-F5F613CD7A0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408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90A3-212A-4413-AA29-F5F613CD7A0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963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90A3-212A-4413-AA29-F5F613CD7A0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352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90A3-212A-4413-AA29-F5F613CD7A0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5026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90A3-212A-4413-AA29-F5F613CD7A0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640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90A3-212A-4413-AA29-F5F613CD7A0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35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dirty="0" smtClean="0">
                <a:solidFill>
                  <a:srgbClr val="FF0000"/>
                </a:solidFill>
              </a:rPr>
              <a:t>Для МВД КР, Судебного Департамента КР, Минздрава КР:</a:t>
            </a:r>
            <a:endParaRPr lang="ru-RU" sz="1200" dirty="0" smtClean="0">
              <a:solidFill>
                <a:srgbClr val="FF0000"/>
              </a:solidFill>
            </a:endParaRPr>
          </a:p>
          <a:p>
            <a:r>
              <a:rPr lang="ru-RU" sz="1200" dirty="0" smtClean="0">
                <a:solidFill>
                  <a:srgbClr val="FF0000"/>
                </a:solidFill>
              </a:rPr>
              <a:t>- продолжить работу по сбору и систематизации данных по насилию;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90A3-212A-4413-AA29-F5F613CD7A0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6605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90A3-212A-4413-AA29-F5F613CD7A0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896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143000"/>
            <a:ext cx="74676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3048000"/>
            <a:ext cx="6400800" cy="17526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9D157AAC-CDFF-4C21-A653-2838CBB3A63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C25F491-371A-4A1A-A771-F9B32C55AF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717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157AAC-CDFF-4C21-A653-2838CBB3A63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25F491-371A-4A1A-A771-F9B32C55AF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113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157AAC-CDFF-4C21-A653-2838CBB3A63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25F491-371A-4A1A-A771-F9B32C55AF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00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800" y="1600200"/>
            <a:ext cx="3543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1600200"/>
            <a:ext cx="3543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157AAC-CDFF-4C21-A653-2838CBB3A63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25F491-371A-4A1A-A771-F9B32C55AF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983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157AAC-CDFF-4C21-A653-2838CBB3A63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25F491-371A-4A1A-A771-F9B32C55AF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703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157AAC-CDFF-4C21-A653-2838CBB3A63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25F491-371A-4A1A-A771-F9B32C55AF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02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157AAC-CDFF-4C21-A653-2838CBB3A63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25F491-371A-4A1A-A771-F9B32C55AF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044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157AAC-CDFF-4C21-A653-2838CBB3A63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25F491-371A-4A1A-A771-F9B32C55AF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403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157AAC-CDFF-4C21-A653-2838CBB3A63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25F491-371A-4A1A-A771-F9B32C55AF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390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157AAC-CDFF-4C21-A653-2838CBB3A63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25F491-371A-4A1A-A771-F9B32C55AF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271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8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74638"/>
            <a:ext cx="53340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157AAC-CDFF-4C21-A653-2838CBB3A63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25F491-371A-4A1A-A771-F9B32C55AF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024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274638"/>
            <a:ext cx="7315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00200"/>
            <a:ext cx="7239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7800" y="6245225"/>
            <a:ext cx="1905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fld id="{9D157AAC-CDFF-4C21-A653-2838CBB3A63B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fld id="{3C25F491-371A-4A1A-A771-F9B32C55AF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01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8" r:id="rId3"/>
    <p:sldLayoutId id="2147484159" r:id="rId4"/>
    <p:sldLayoutId id="2147484160" r:id="rId5"/>
    <p:sldLayoutId id="2147484161" r:id="rId6"/>
    <p:sldLayoutId id="2147484162" r:id="rId7"/>
    <p:sldLayoutId id="2147484163" r:id="rId8"/>
    <p:sldLayoutId id="2147484164" r:id="rId9"/>
    <p:sldLayoutId id="2147484165" r:id="rId10"/>
    <p:sldLayoutId id="2147484166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48284" y="2852936"/>
            <a:ext cx="7467600" cy="1872208"/>
          </a:xfrm>
        </p:spPr>
        <p:txBody>
          <a:bodyPr>
            <a:noAutofit/>
          </a:bodyPr>
          <a:lstStyle/>
          <a:p>
            <a:pPr lvl="0" algn="ctr"/>
            <a:r>
              <a:rPr lang="ru-RU" sz="2800" b="1" dirty="0" smtClean="0">
                <a:solidFill>
                  <a:srgbClr val="000000"/>
                </a:solidFill>
                <a:ea typeface="Calibri"/>
                <a:cs typeface="Times New Roman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ea typeface="Calibri"/>
                <a:cs typeface="Times New Roman"/>
              </a:rPr>
            </a:br>
            <a:r>
              <a:rPr lang="ru-RU" sz="2800" b="1" dirty="0" smtClean="0">
                <a:solidFill>
                  <a:srgbClr val="000000"/>
                </a:solidFill>
                <a:ea typeface="Calibri"/>
                <a:cs typeface="Times New Roman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ea typeface="Calibri"/>
                <a:cs typeface="Times New Roman"/>
              </a:rPr>
            </a:br>
            <a:r>
              <a:rPr lang="ru-RU" sz="2800" b="1" dirty="0">
                <a:solidFill>
                  <a:srgbClr val="000000"/>
                </a:solidFill>
                <a:ea typeface="Calibri"/>
                <a:cs typeface="Times New Roman"/>
              </a:rPr>
              <a:t/>
            </a:r>
            <a:br>
              <a:rPr lang="ru-RU" sz="2800" b="1" dirty="0">
                <a:solidFill>
                  <a:srgbClr val="000000"/>
                </a:solidFill>
                <a:ea typeface="Calibri"/>
                <a:cs typeface="Times New Roman"/>
              </a:rPr>
            </a:br>
            <a:r>
              <a:rPr lang="ru-RU" sz="2800" b="1" dirty="0" smtClean="0">
                <a:solidFill>
                  <a:srgbClr val="000000"/>
                </a:solidFill>
                <a:ea typeface="Calibri"/>
                <a:cs typeface="Times New Roman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ea typeface="Calibri"/>
                <a:cs typeface="Times New Roman"/>
              </a:rPr>
            </a:br>
            <a:r>
              <a:rPr lang="ru-RU" sz="2800" b="1" dirty="0" smtClean="0"/>
              <a:t>Сбор, анализ и распространение статистических данных по преступности </a:t>
            </a:r>
            <a:br>
              <a:rPr lang="ru-RU" sz="2800" b="1" dirty="0" smtClean="0"/>
            </a:br>
            <a:r>
              <a:rPr lang="ru-RU" sz="2800" b="1" dirty="0" smtClean="0"/>
              <a:t>в </a:t>
            </a:r>
            <a:r>
              <a:rPr lang="ru-RU" sz="2800" b="1" dirty="0" err="1" smtClean="0"/>
              <a:t>Кыргызской</a:t>
            </a:r>
            <a:r>
              <a:rPr lang="ru-RU" sz="2800" b="1" dirty="0" smtClean="0"/>
              <a:t> Республике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5" y="260648"/>
            <a:ext cx="7369016" cy="864096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6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Семинар «Статистика </a:t>
            </a:r>
            <a:r>
              <a:rPr lang="ru-RU" sz="62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преступности</a:t>
            </a:r>
            <a:r>
              <a:rPr lang="en-US" sz="6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 </a:t>
            </a:r>
            <a:r>
              <a:rPr lang="ru-RU" sz="62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тенденции и </a:t>
            </a:r>
            <a:r>
              <a:rPr lang="ru-RU" sz="6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перспективы развития»  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6200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Бишкек, </a:t>
            </a:r>
            <a:r>
              <a:rPr lang="ru-RU" sz="6200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20</a:t>
            </a:r>
            <a:r>
              <a:rPr lang="ru-RU" sz="6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-21 </a:t>
            </a:r>
            <a:r>
              <a:rPr lang="ru-RU" sz="6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июня 2017г.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16632"/>
            <a:ext cx="1124757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59035" y="5253007"/>
            <a:ext cx="58568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Отдел социальной статистики </a:t>
            </a:r>
            <a:endParaRPr lang="ru-RU" dirty="0" smtClean="0">
              <a:latin typeface="Times New Roman"/>
              <a:ea typeface="Times New Roman"/>
              <a:cs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Управлении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социально-демографической статистики и рынка труда, </a:t>
            </a:r>
            <a:endParaRPr lang="ru-RU" dirty="0" smtClean="0">
              <a:latin typeface="Times New Roman"/>
              <a:ea typeface="Times New Roman"/>
              <a:cs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Динара </a:t>
            </a:r>
            <a:r>
              <a:rPr lang="ru-RU" dirty="0" err="1"/>
              <a:t>Сооромбаева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377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Сбор и анализ информации проводится на основании</a:t>
            </a:r>
            <a:r>
              <a:rPr lang="ru-RU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:</a:t>
            </a:r>
            <a:br>
              <a:rPr lang="ru-RU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</a:b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19672" y="1919316"/>
            <a:ext cx="6264696" cy="4173980"/>
          </a:xfrm>
          <a:prstGeom prst="rect">
            <a:avLst/>
          </a:prstGeom>
        </p:spPr>
        <p:txBody>
          <a:bodyPr/>
          <a:lstStyle/>
          <a:p>
            <a:pPr marL="342900" lvl="0" indent="-342900" algn="just" rtl="0">
              <a:buFont typeface="Arial" panose="020B0604020202020204" pitchFamily="34" charset="0"/>
              <a:buChar char="•"/>
            </a:pPr>
            <a:r>
              <a:rPr lang="ru-RU" sz="2400" dirty="0" smtClean="0"/>
              <a:t>Законодательства </a:t>
            </a:r>
            <a:r>
              <a:rPr lang="ru-RU" sz="2400" dirty="0" err="1" smtClean="0"/>
              <a:t>Кыргызской</a:t>
            </a:r>
            <a:r>
              <a:rPr lang="ru-RU" sz="2400" dirty="0" smtClean="0"/>
              <a:t> Республики (Закон о государственной статистике, Положение «</a:t>
            </a:r>
            <a:r>
              <a:rPr lang="ru-RU" sz="2400" i="0" dirty="0" smtClean="0"/>
              <a:t>О взаимодействии органов государственной статистики с государственными органами»</a:t>
            </a:r>
            <a:r>
              <a:rPr lang="ru-RU" sz="2400" dirty="0" smtClean="0"/>
              <a:t>);</a:t>
            </a:r>
          </a:p>
          <a:p>
            <a:pPr marL="342900" lvl="0" indent="-342900" algn="just" rtl="0">
              <a:buFont typeface="Arial" panose="020B0604020202020204" pitchFamily="34" charset="0"/>
              <a:buChar char="•"/>
            </a:pPr>
            <a:r>
              <a:rPr lang="ru-RU" sz="2400" dirty="0" smtClean="0"/>
              <a:t>Форм статистической отчетности, утвержденных Национальным статистическим комитетом</a:t>
            </a:r>
            <a:r>
              <a:rPr lang="en-US" sz="2400" dirty="0" smtClean="0"/>
              <a:t>;</a:t>
            </a:r>
          </a:p>
          <a:p>
            <a:pPr marL="342900" lvl="0" indent="-342900" algn="just" rtl="0">
              <a:buFont typeface="Arial" panose="020B0604020202020204" pitchFamily="34" charset="0"/>
              <a:buChar char="•"/>
            </a:pPr>
            <a:r>
              <a:rPr lang="ru-RU" sz="2400" dirty="0" smtClean="0"/>
              <a:t>Приказов правоохранительных органов</a:t>
            </a:r>
            <a:r>
              <a:rPr lang="en-US" sz="2400" dirty="0"/>
              <a:t>.</a:t>
            </a:r>
            <a:endParaRPr lang="ru-RU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4648"/>
            <a:ext cx="1298806" cy="1164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94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ChangeArrowheads="1"/>
          </p:cNvSpPr>
          <p:nvPr/>
        </p:nvSpPr>
        <p:spPr bwMode="auto">
          <a:xfrm>
            <a:off x="3479800" y="4384576"/>
            <a:ext cx="882650" cy="228600"/>
          </a:xfrm>
          <a:prstGeom prst="rect">
            <a:avLst/>
          </a:prstGeom>
          <a:solidFill>
            <a:srgbClr val="FFC000"/>
          </a:solidFill>
          <a:ln w="28575">
            <a:solidFill>
              <a:srgbClr val="00CC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ГВЦ </a:t>
            </a:r>
            <a:endParaRPr lang="en-AU" sz="1400" b="1" dirty="0">
              <a:solidFill>
                <a:srgbClr val="0000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9219" name="Rectangle 9"/>
          <p:cNvSpPr>
            <a:spLocks noChangeArrowheads="1"/>
          </p:cNvSpPr>
          <p:nvPr/>
        </p:nvSpPr>
        <p:spPr bwMode="auto">
          <a:xfrm>
            <a:off x="3200400" y="4841776"/>
            <a:ext cx="1447800" cy="304800"/>
          </a:xfrm>
          <a:prstGeom prst="rect">
            <a:avLst/>
          </a:prstGeom>
          <a:solidFill>
            <a:srgbClr val="FFC000"/>
          </a:solidFill>
          <a:ln w="28575">
            <a:solidFill>
              <a:srgbClr val="00CC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1400" b="1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Нацстаткомитет</a:t>
            </a:r>
            <a: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endParaRPr lang="en-AU" sz="1400" b="1" dirty="0">
              <a:solidFill>
                <a:srgbClr val="0000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9220" name="Rectangle 10"/>
          <p:cNvSpPr>
            <a:spLocks noChangeArrowheads="1"/>
          </p:cNvSpPr>
          <p:nvPr/>
        </p:nvSpPr>
        <p:spPr bwMode="auto">
          <a:xfrm>
            <a:off x="2819400" y="3774976"/>
            <a:ext cx="2076450" cy="304800"/>
          </a:xfrm>
          <a:prstGeom prst="rect">
            <a:avLst/>
          </a:prstGeom>
          <a:solidFill>
            <a:srgbClr val="FFC000"/>
          </a:solidFill>
          <a:ln w="28575">
            <a:solidFill>
              <a:srgbClr val="00CC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1400" b="1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Обл</a:t>
            </a:r>
            <a: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(гор)</a:t>
            </a:r>
            <a:r>
              <a:rPr lang="ru-RU" sz="1400" b="1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статуправления</a:t>
            </a:r>
            <a:endParaRPr lang="ru-RU" sz="1400" b="1" dirty="0">
              <a:solidFill>
                <a:srgbClr val="0000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9221" name="Line 13"/>
          <p:cNvSpPr>
            <a:spLocks noChangeShapeType="1"/>
          </p:cNvSpPr>
          <p:nvPr/>
        </p:nvSpPr>
        <p:spPr bwMode="auto">
          <a:xfrm>
            <a:off x="4362450" y="4536976"/>
            <a:ext cx="838200" cy="0"/>
          </a:xfrm>
          <a:prstGeom prst="line">
            <a:avLst/>
          </a:prstGeom>
          <a:noFill/>
          <a:ln w="9525">
            <a:solidFill>
              <a:srgbClr val="FF3399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9222" name="Line 15"/>
          <p:cNvSpPr>
            <a:spLocks noChangeShapeType="1"/>
          </p:cNvSpPr>
          <p:nvPr/>
        </p:nvSpPr>
        <p:spPr bwMode="auto">
          <a:xfrm flipH="1">
            <a:off x="4895850" y="3927376"/>
            <a:ext cx="304800" cy="0"/>
          </a:xfrm>
          <a:prstGeom prst="line">
            <a:avLst/>
          </a:prstGeom>
          <a:noFill/>
          <a:ln w="9525">
            <a:solidFill>
              <a:srgbClr val="FF3399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9223" name="Line 17"/>
          <p:cNvSpPr>
            <a:spLocks noChangeShapeType="1"/>
          </p:cNvSpPr>
          <p:nvPr/>
        </p:nvSpPr>
        <p:spPr bwMode="auto">
          <a:xfrm>
            <a:off x="3886200" y="4079776"/>
            <a:ext cx="0" cy="304800"/>
          </a:xfrm>
          <a:prstGeom prst="line">
            <a:avLst/>
          </a:prstGeom>
          <a:noFill/>
          <a:ln w="38100" cmpd="dbl">
            <a:solidFill>
              <a:srgbClr val="FF3399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9224" name="Line 18"/>
          <p:cNvSpPr>
            <a:spLocks noChangeShapeType="1"/>
          </p:cNvSpPr>
          <p:nvPr/>
        </p:nvSpPr>
        <p:spPr bwMode="auto">
          <a:xfrm>
            <a:off x="3886200" y="4613176"/>
            <a:ext cx="0" cy="228600"/>
          </a:xfrm>
          <a:prstGeom prst="line">
            <a:avLst/>
          </a:prstGeom>
          <a:noFill/>
          <a:ln w="38100" cmpd="dbl">
            <a:solidFill>
              <a:srgbClr val="FF3399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9225" name="Line 19"/>
          <p:cNvSpPr>
            <a:spLocks noChangeShapeType="1"/>
          </p:cNvSpPr>
          <p:nvPr/>
        </p:nvSpPr>
        <p:spPr bwMode="auto">
          <a:xfrm>
            <a:off x="5232400" y="3927376"/>
            <a:ext cx="0" cy="609600"/>
          </a:xfrm>
          <a:prstGeom prst="line">
            <a:avLst/>
          </a:prstGeom>
          <a:noFill/>
          <a:ln w="9525">
            <a:solidFill>
              <a:srgbClr val="FF3399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9226" name="Rectangle 21"/>
          <p:cNvSpPr>
            <a:spLocks noChangeArrowheads="1"/>
          </p:cNvSpPr>
          <p:nvPr/>
        </p:nvSpPr>
        <p:spPr bwMode="auto">
          <a:xfrm>
            <a:off x="838200" y="2250976"/>
            <a:ext cx="2438400" cy="1219200"/>
          </a:xfrm>
          <a:prstGeom prst="rect">
            <a:avLst/>
          </a:prstGeom>
          <a:solidFill>
            <a:srgbClr val="FFC000"/>
          </a:solidFill>
          <a:ln w="28575">
            <a:solidFill>
              <a:srgbClr val="66CCFF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Кризисные центры,</a:t>
            </a:r>
            <a:b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</a:br>
            <a:r>
              <a:rPr lang="ru-RU" sz="1400" b="1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убежища,Суд</a:t>
            </a:r>
            <a: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аксакалов,</a:t>
            </a:r>
            <a:b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</a:br>
            <a: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Центры, оказывающие</a:t>
            </a:r>
            <a:b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</a:br>
            <a: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социально-психологическую</a:t>
            </a:r>
            <a:b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</a:br>
            <a: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помощь населению</a:t>
            </a:r>
          </a:p>
        </p:txBody>
      </p:sp>
      <p:sp>
        <p:nvSpPr>
          <p:cNvPr id="9228" name="Rectangle 27"/>
          <p:cNvSpPr>
            <a:spLocks noChangeArrowheads="1"/>
          </p:cNvSpPr>
          <p:nvPr/>
        </p:nvSpPr>
        <p:spPr bwMode="auto">
          <a:xfrm>
            <a:off x="6373305" y="2250976"/>
            <a:ext cx="2438400" cy="9906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folHlink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МВД, ГСИН ПКР,</a:t>
            </a:r>
            <a:b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</a:br>
            <a: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Ген. Прокуратура,</a:t>
            </a:r>
            <a:b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</a:br>
            <a: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Судебный департамент ВС, </a:t>
            </a: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Пожарная служба МЧС</a:t>
            </a:r>
          </a:p>
        </p:txBody>
      </p:sp>
      <p:sp>
        <p:nvSpPr>
          <p:cNvPr id="9231" name="Line 31"/>
          <p:cNvSpPr>
            <a:spLocks noChangeShapeType="1"/>
          </p:cNvSpPr>
          <p:nvPr/>
        </p:nvSpPr>
        <p:spPr bwMode="auto">
          <a:xfrm flipH="1">
            <a:off x="4648200" y="4994176"/>
            <a:ext cx="29646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9232" name="Line 32"/>
          <p:cNvSpPr>
            <a:spLocks noChangeShapeType="1"/>
          </p:cNvSpPr>
          <p:nvPr/>
        </p:nvSpPr>
        <p:spPr bwMode="auto">
          <a:xfrm>
            <a:off x="3886200" y="2860576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9233" name="Line 33"/>
          <p:cNvSpPr>
            <a:spLocks noChangeShapeType="1"/>
          </p:cNvSpPr>
          <p:nvPr/>
        </p:nvSpPr>
        <p:spPr bwMode="auto">
          <a:xfrm flipH="1">
            <a:off x="3276600" y="2860576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9237" name="Text Box 40"/>
          <p:cNvSpPr txBox="1">
            <a:spLocks noChangeArrowheads="1"/>
          </p:cNvSpPr>
          <p:nvPr/>
        </p:nvSpPr>
        <p:spPr bwMode="auto">
          <a:xfrm>
            <a:off x="7970330" y="3337619"/>
            <a:ext cx="840808" cy="26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9pPr>
          </a:lstStyle>
          <a:p>
            <a:pPr eaLnBrk="1" fontAlgn="base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Times New Roman" charset="0"/>
              </a:rPr>
              <a:t>2</a:t>
            </a:r>
            <a:r>
              <a:rPr lang="en-US" sz="1400" b="1" dirty="0" smtClean="0">
                <a:solidFill>
                  <a:srgbClr val="000000"/>
                </a:solidFill>
                <a:latin typeface="Times New Roman" charset="0"/>
              </a:rPr>
              <a:t>7</a:t>
            </a:r>
            <a:r>
              <a:rPr lang="ru-RU" sz="1400" b="1" dirty="0" smtClean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ru-RU" sz="1400" b="1" dirty="0">
                <a:solidFill>
                  <a:srgbClr val="000000"/>
                </a:solidFill>
                <a:latin typeface="Times New Roman" charset="0"/>
              </a:rPr>
              <a:t>форм</a:t>
            </a:r>
          </a:p>
        </p:txBody>
      </p:sp>
      <p:sp>
        <p:nvSpPr>
          <p:cNvPr id="9238" name="Text Box 41"/>
          <p:cNvSpPr txBox="1">
            <a:spLocks noChangeArrowheads="1"/>
          </p:cNvSpPr>
          <p:nvPr/>
        </p:nvSpPr>
        <p:spPr bwMode="auto">
          <a:xfrm>
            <a:off x="1485900" y="3452714"/>
            <a:ext cx="8397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9pPr>
          </a:lstStyle>
          <a:p>
            <a:pPr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1400" b="1">
                <a:solidFill>
                  <a:srgbClr val="000000"/>
                </a:solidFill>
                <a:latin typeface="Times New Roman" charset="0"/>
              </a:rPr>
              <a:t>1 форма</a:t>
            </a:r>
          </a:p>
        </p:txBody>
      </p:sp>
      <p:sp>
        <p:nvSpPr>
          <p:cNvPr id="9242" name="Line 47"/>
          <p:cNvSpPr>
            <a:spLocks noChangeShapeType="1"/>
          </p:cNvSpPr>
          <p:nvPr/>
        </p:nvSpPr>
        <p:spPr bwMode="auto">
          <a:xfrm>
            <a:off x="1219200" y="5984776"/>
            <a:ext cx="533400" cy="1588"/>
          </a:xfrm>
          <a:prstGeom prst="line">
            <a:avLst/>
          </a:prstGeom>
          <a:noFill/>
          <a:ln w="9525">
            <a:solidFill>
              <a:srgbClr val="FF33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9243" name="Line 48"/>
          <p:cNvSpPr>
            <a:spLocks noChangeShapeType="1"/>
          </p:cNvSpPr>
          <p:nvPr/>
        </p:nvSpPr>
        <p:spPr bwMode="auto">
          <a:xfrm>
            <a:off x="1219200" y="5832376"/>
            <a:ext cx="533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9244" name="Text Box 49"/>
          <p:cNvSpPr txBox="1">
            <a:spLocks noChangeArrowheads="1"/>
          </p:cNvSpPr>
          <p:nvPr/>
        </p:nvSpPr>
        <p:spPr bwMode="auto">
          <a:xfrm>
            <a:off x="1905000" y="5679976"/>
            <a:ext cx="16970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ru-RU" sz="1400" i="1">
                <a:solidFill>
                  <a:srgbClr val="000000"/>
                </a:solidFill>
                <a:latin typeface="Times New Roman" charset="0"/>
              </a:rPr>
              <a:t>Поток информации</a:t>
            </a:r>
          </a:p>
        </p:txBody>
      </p:sp>
      <p:sp>
        <p:nvSpPr>
          <p:cNvPr id="9245" name="Text Box 50"/>
          <p:cNvSpPr txBox="1">
            <a:spLocks noChangeArrowheads="1"/>
          </p:cNvSpPr>
          <p:nvPr/>
        </p:nvSpPr>
        <p:spPr bwMode="auto">
          <a:xfrm>
            <a:off x="1924050" y="5832376"/>
            <a:ext cx="2190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ru-RU" sz="1400" i="1">
                <a:solidFill>
                  <a:srgbClr val="000000"/>
                </a:solidFill>
                <a:latin typeface="Times New Roman" charset="0"/>
              </a:rPr>
              <a:t>Программное обеспечение</a:t>
            </a:r>
          </a:p>
        </p:txBody>
      </p:sp>
      <p:sp>
        <p:nvSpPr>
          <p:cNvPr id="9246" name="Line 51"/>
          <p:cNvSpPr>
            <a:spLocks noChangeShapeType="1"/>
          </p:cNvSpPr>
          <p:nvPr/>
        </p:nvSpPr>
        <p:spPr bwMode="auto">
          <a:xfrm>
            <a:off x="1219200" y="5679976"/>
            <a:ext cx="533400" cy="0"/>
          </a:xfrm>
          <a:prstGeom prst="line">
            <a:avLst/>
          </a:prstGeom>
          <a:noFill/>
          <a:ln w="38100" cmpd="dbl">
            <a:solidFill>
              <a:srgbClr val="FF3399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9247" name="Text Box 52"/>
          <p:cNvSpPr txBox="1">
            <a:spLocks noChangeArrowheads="1"/>
          </p:cNvSpPr>
          <p:nvPr/>
        </p:nvSpPr>
        <p:spPr bwMode="auto">
          <a:xfrm>
            <a:off x="1905000" y="5527576"/>
            <a:ext cx="34750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Times New Roman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ru-RU" sz="1400" i="1" dirty="0">
                <a:solidFill>
                  <a:srgbClr val="000000"/>
                </a:solidFill>
                <a:latin typeface="Times New Roman" charset="0"/>
              </a:rPr>
              <a:t>Электронная форма передачи информации</a:t>
            </a:r>
          </a:p>
        </p:txBody>
      </p:sp>
      <p:sp>
        <p:nvSpPr>
          <p:cNvPr id="9248" name="Rectangle 53"/>
          <p:cNvSpPr>
            <a:spLocks noChangeArrowheads="1"/>
          </p:cNvSpPr>
          <p:nvPr/>
        </p:nvSpPr>
        <p:spPr bwMode="auto">
          <a:xfrm>
            <a:off x="6172200" y="1412776"/>
            <a:ext cx="2881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i="1">
                <a:solidFill>
                  <a:srgbClr val="CC00FF"/>
                </a:solidFill>
                <a:latin typeface="Tahoma" pitchFamily="34" charset="0"/>
                <a:cs typeface="Times New Roman" charset="0"/>
              </a:rPr>
              <a:t>Административный</a:t>
            </a:r>
            <a:br>
              <a:rPr lang="ru-RU" i="1">
                <a:solidFill>
                  <a:srgbClr val="CC00FF"/>
                </a:solidFill>
                <a:latin typeface="Tahoma" pitchFamily="34" charset="0"/>
                <a:cs typeface="Times New Roman" charset="0"/>
              </a:rPr>
            </a:br>
            <a:r>
              <a:rPr lang="ru-RU" i="1">
                <a:solidFill>
                  <a:srgbClr val="CC00FF"/>
                </a:solidFill>
                <a:latin typeface="Tahoma" pitchFamily="34" charset="0"/>
                <a:cs typeface="Times New Roman" charset="0"/>
              </a:rPr>
              <a:t>источник информации</a:t>
            </a:r>
            <a:endParaRPr lang="en-AU" i="1">
              <a:solidFill>
                <a:srgbClr val="CC00FF"/>
              </a:solidFill>
              <a:latin typeface="Tahoma" pitchFamily="34" charset="0"/>
              <a:cs typeface="Times New Roman" charset="0"/>
            </a:endParaRPr>
          </a:p>
        </p:txBody>
      </p:sp>
      <p:sp>
        <p:nvSpPr>
          <p:cNvPr id="9249" name="Rectangle 54"/>
          <p:cNvSpPr>
            <a:spLocks noChangeArrowheads="1"/>
          </p:cNvSpPr>
          <p:nvPr/>
        </p:nvSpPr>
        <p:spPr bwMode="auto">
          <a:xfrm>
            <a:off x="609600" y="1412776"/>
            <a:ext cx="2971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lnSpc>
                <a:spcPct val="70000"/>
              </a:lnSpc>
              <a:spcBef>
                <a:spcPct val="10000"/>
              </a:spcBef>
              <a:spcAft>
                <a:spcPct val="0"/>
              </a:spcAft>
            </a:pPr>
            <a:r>
              <a:rPr lang="ru-RU" i="1" dirty="0">
                <a:solidFill>
                  <a:srgbClr val="CC00FF"/>
                </a:solidFill>
                <a:latin typeface="Tahoma" pitchFamily="34" charset="0"/>
                <a:cs typeface="Times New Roman" charset="0"/>
              </a:rPr>
              <a:t>Статистический</a:t>
            </a:r>
            <a:br>
              <a:rPr lang="ru-RU" i="1" dirty="0">
                <a:solidFill>
                  <a:srgbClr val="CC00FF"/>
                </a:solidFill>
                <a:latin typeface="Tahoma" pitchFamily="34" charset="0"/>
                <a:cs typeface="Times New Roman" charset="0"/>
              </a:rPr>
            </a:br>
            <a:r>
              <a:rPr lang="ru-RU" i="1" dirty="0">
                <a:solidFill>
                  <a:srgbClr val="CC00FF"/>
                </a:solidFill>
                <a:latin typeface="Tahoma" pitchFamily="34" charset="0"/>
                <a:cs typeface="Times New Roman" charset="0"/>
              </a:rPr>
              <a:t>источник информации</a:t>
            </a:r>
            <a:r>
              <a:rPr lang="ru-RU" dirty="0">
                <a:solidFill>
                  <a:srgbClr val="CC00FF"/>
                </a:solidFill>
                <a:latin typeface="Tahoma" pitchFamily="34" charset="0"/>
                <a:cs typeface="Times New Roman" charset="0"/>
              </a:rPr>
              <a:t> </a:t>
            </a:r>
            <a:endParaRPr lang="en-AU" dirty="0">
              <a:solidFill>
                <a:srgbClr val="CC00FF"/>
              </a:solidFill>
              <a:latin typeface="Tahoma" pitchFamily="34" charset="0"/>
              <a:cs typeface="Times New Roman" charset="0"/>
            </a:endParaRPr>
          </a:p>
        </p:txBody>
      </p:sp>
      <p:sp>
        <p:nvSpPr>
          <p:cNvPr id="9250" name="Rectangle 56"/>
          <p:cNvSpPr>
            <a:spLocks noGrp="1" noChangeArrowheads="1"/>
          </p:cNvSpPr>
          <p:nvPr>
            <p:ph type="title"/>
          </p:nvPr>
        </p:nvSpPr>
        <p:spPr>
          <a:xfrm>
            <a:off x="1691680" y="1"/>
            <a:ext cx="7276788" cy="1031776"/>
          </a:xfrm>
          <a:noFill/>
        </p:spPr>
        <p:txBody>
          <a:bodyPr>
            <a:normAutofit fontScale="9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3200" dirty="0" smtClean="0">
                <a:solidFill>
                  <a:schemeClr val="tx1"/>
                </a:solidFill>
                <a:latin typeface="Arial" charset="0"/>
              </a:rPr>
              <a:t>Действующие потоки представления информации                     </a:t>
            </a:r>
            <a:r>
              <a:rPr lang="ru-RU" sz="3200" dirty="0" smtClean="0">
                <a:latin typeface="Arial" charset="0"/>
              </a:rPr>
              <a:t/>
            </a:r>
            <a:br>
              <a:rPr lang="ru-RU" sz="3200" dirty="0" smtClean="0">
                <a:latin typeface="Arial" charset="0"/>
              </a:rPr>
            </a:br>
            <a:r>
              <a:rPr lang="ru-RU" sz="1200" dirty="0" smtClean="0">
                <a:latin typeface="Arial" charset="0"/>
              </a:rPr>
              <a:t> </a:t>
            </a:r>
            <a:br>
              <a:rPr lang="ru-RU" sz="1200" dirty="0" smtClean="0">
                <a:latin typeface="Arial" charset="0"/>
              </a:rPr>
            </a:br>
            <a:r>
              <a:rPr lang="ru-RU" sz="1200" dirty="0" smtClean="0">
                <a:latin typeface="Arial" charset="0"/>
              </a:rPr>
              <a:t> </a:t>
            </a:r>
            <a:r>
              <a:rPr lang="en-US" sz="1200" dirty="0" smtClean="0">
                <a:latin typeface="Arial" charset="0"/>
              </a:rPr>
              <a:t>                                                                                                                   </a:t>
            </a:r>
            <a:endParaRPr lang="en-AU" sz="1600" b="1" dirty="0" smtClean="0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5" name="Прямая соединительная линия 4"/>
          <p:cNvCxnSpPr>
            <a:stCxn id="9228" idx="2"/>
          </p:cNvCxnSpPr>
          <p:nvPr/>
        </p:nvCxnSpPr>
        <p:spPr bwMode="auto">
          <a:xfrm>
            <a:off x="7592505" y="3241576"/>
            <a:ext cx="20351" cy="17526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63" y="249354"/>
            <a:ext cx="1298037" cy="1163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772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Поток информации по КЦ</a:t>
            </a:r>
            <a:endParaRPr lang="ru-RU" dirty="0"/>
          </a:p>
        </p:txBody>
      </p:sp>
      <p:sp>
        <p:nvSpPr>
          <p:cNvPr id="3" name="Rectangle 31"/>
          <p:cNvSpPr>
            <a:spLocks noChangeArrowheads="1"/>
          </p:cNvSpPr>
          <p:nvPr/>
        </p:nvSpPr>
        <p:spPr bwMode="auto">
          <a:xfrm>
            <a:off x="2051720" y="155679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AutoShape 30"/>
          <p:cNvSpPr>
            <a:spLocks noChangeAspect="1" noChangeArrowheads="1" noTextEdit="1"/>
          </p:cNvSpPr>
          <p:nvPr/>
        </p:nvSpPr>
        <p:spPr bwMode="auto">
          <a:xfrm>
            <a:off x="1371600" y="1477661"/>
            <a:ext cx="7448872" cy="525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9"/>
          <p:cNvSpPr>
            <a:spLocks noChangeArrowheads="1"/>
          </p:cNvSpPr>
          <p:nvPr/>
        </p:nvSpPr>
        <p:spPr bwMode="auto">
          <a:xfrm>
            <a:off x="1691681" y="5958710"/>
            <a:ext cx="2449830" cy="471785"/>
          </a:xfrm>
          <a:prstGeom prst="flowChartProcess">
            <a:avLst/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Кризисные</a:t>
            </a:r>
            <a:r>
              <a:rPr kumimoji="0" lang="ru-RU" altLang="ru-RU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центры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Line 25"/>
          <p:cNvSpPr>
            <a:spLocks noChangeShapeType="1"/>
          </p:cNvSpPr>
          <p:nvPr/>
        </p:nvSpPr>
        <p:spPr bwMode="auto">
          <a:xfrm flipV="1">
            <a:off x="3160395" y="4838801"/>
            <a:ext cx="1977616" cy="108572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Line 23"/>
          <p:cNvSpPr>
            <a:spLocks noChangeShapeType="1"/>
          </p:cNvSpPr>
          <p:nvPr/>
        </p:nvSpPr>
        <p:spPr bwMode="auto">
          <a:xfrm flipH="1" flipV="1">
            <a:off x="5680053" y="4838801"/>
            <a:ext cx="1962557" cy="118220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3419872" y="4076831"/>
            <a:ext cx="2800607" cy="996837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Рай(гор)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статуправленияы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3419873" y="2790986"/>
            <a:ext cx="2800606" cy="705709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Областные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статуправления</a:t>
            </a: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Line 8"/>
          <p:cNvSpPr>
            <a:spLocks noChangeShapeType="1"/>
          </p:cNvSpPr>
          <p:nvPr/>
        </p:nvSpPr>
        <p:spPr bwMode="auto">
          <a:xfrm flipH="1" flipV="1">
            <a:off x="5330877" y="4838801"/>
            <a:ext cx="28768" cy="106794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" name="AutoShape 7"/>
          <p:cNvSpPr>
            <a:spLocks noChangeArrowheads="1"/>
          </p:cNvSpPr>
          <p:nvPr/>
        </p:nvSpPr>
        <p:spPr bwMode="auto">
          <a:xfrm>
            <a:off x="5538370" y="5237732"/>
            <a:ext cx="227505" cy="342760"/>
          </a:xfrm>
          <a:prstGeom prst="verticalScroll">
            <a:avLst>
              <a:gd name="adj" fmla="val 12500"/>
            </a:avLst>
          </a:prstGeom>
          <a:solidFill>
            <a:srgbClr val="FFCC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auto">
          <a:xfrm>
            <a:off x="5216720" y="3624422"/>
            <a:ext cx="114157" cy="341940"/>
          </a:xfrm>
          <a:prstGeom prst="upArrow">
            <a:avLst>
              <a:gd name="adj1" fmla="val 50000"/>
              <a:gd name="adj2" fmla="val 73936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7189697"/>
              </p:ext>
            </p:extLst>
          </p:nvPr>
        </p:nvGraphicFramePr>
        <p:xfrm>
          <a:off x="5138011" y="3687657"/>
          <a:ext cx="800719" cy="337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2" r:id="rId4" imgW="1043724" imgH="439703" progId="Unknown">
                  <p:embed/>
                </p:oleObj>
              </mc:Choice>
              <mc:Fallback>
                <p:oleObj r:id="rId4" imgW="1043724" imgH="439703" progId="Unknown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8011" y="3687657"/>
                        <a:ext cx="800719" cy="3378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CC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003B7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4"/>
          <p:cNvSpPr>
            <a:spLocks noChangeArrowheads="1"/>
          </p:cNvSpPr>
          <p:nvPr/>
        </p:nvSpPr>
        <p:spPr bwMode="auto">
          <a:xfrm>
            <a:off x="3419871" y="1477662"/>
            <a:ext cx="2800607" cy="790082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Нацстатком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1" name="Object 2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462" y="2319077"/>
            <a:ext cx="799910" cy="337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3B76"/>
                  </a:outerShdw>
                </a:effectLst>
              </a14:hiddenEffects>
            </a:ext>
          </a:extLst>
        </p:spPr>
      </p:pic>
      <p:sp>
        <p:nvSpPr>
          <p:cNvPr id="2048" name="AutoShape 2"/>
          <p:cNvSpPr>
            <a:spLocks noChangeArrowheads="1"/>
          </p:cNvSpPr>
          <p:nvPr/>
        </p:nvSpPr>
        <p:spPr bwMode="auto">
          <a:xfrm>
            <a:off x="5185271" y="2220677"/>
            <a:ext cx="114157" cy="341940"/>
          </a:xfrm>
          <a:prstGeom prst="upArrow">
            <a:avLst>
              <a:gd name="adj1" fmla="val 50000"/>
              <a:gd name="adj2" fmla="val 73936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" name="AutoShape 29"/>
          <p:cNvSpPr>
            <a:spLocks noChangeArrowheads="1"/>
          </p:cNvSpPr>
          <p:nvPr/>
        </p:nvSpPr>
        <p:spPr bwMode="auto">
          <a:xfrm>
            <a:off x="4466130" y="5946108"/>
            <a:ext cx="1798772" cy="484387"/>
          </a:xfrm>
          <a:prstGeom prst="flowChartProcess">
            <a:avLst/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Суды аксакалов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AutoShape 29"/>
          <p:cNvSpPr>
            <a:spLocks noChangeArrowheads="1"/>
          </p:cNvSpPr>
          <p:nvPr/>
        </p:nvSpPr>
        <p:spPr bwMode="auto">
          <a:xfrm>
            <a:off x="6644234" y="5933677"/>
            <a:ext cx="2032221" cy="496818"/>
          </a:xfrm>
          <a:prstGeom prst="flowChartProcess">
            <a:avLst/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Благотворительные фонды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21"/>
          <p:cNvSpPr>
            <a:spLocks noChangeArrowheads="1"/>
          </p:cNvSpPr>
          <p:nvPr/>
        </p:nvSpPr>
        <p:spPr bwMode="auto">
          <a:xfrm>
            <a:off x="6643418" y="4090046"/>
            <a:ext cx="2438400" cy="1219200"/>
          </a:xfrm>
          <a:prstGeom prst="rect">
            <a:avLst/>
          </a:prstGeom>
          <a:solidFill>
            <a:schemeClr val="bg1"/>
          </a:solidFill>
          <a:ln w="28575">
            <a:solidFill>
              <a:srgbClr val="66CCFF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Кризисные центры,</a:t>
            </a:r>
            <a:b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</a:br>
            <a: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убежища</a:t>
            </a:r>
            <a:r>
              <a:rPr lang="ru-RU" sz="1400" b="1" dirty="0" smtClean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, Суд </a:t>
            </a:r>
            <a: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аксакалов,</a:t>
            </a:r>
            <a:b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</a:br>
            <a: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Центры, оказывающие</a:t>
            </a:r>
            <a:b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</a:br>
            <a: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социально-психологическую</a:t>
            </a:r>
            <a:b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</a:br>
            <a:r>
              <a:rPr lang="ru-RU" sz="14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помощь населению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4638"/>
            <a:ext cx="1192088" cy="1068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788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592888" cy="9941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/>
              <a:t>Государственная форма отчетности представляемая </a:t>
            </a:r>
            <a:r>
              <a:rPr lang="ru-RU" sz="3600" b="1" dirty="0"/>
              <a:t>МВД КР 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251097"/>
              </p:ext>
            </p:extLst>
          </p:nvPr>
        </p:nvGraphicFramePr>
        <p:xfrm>
          <a:off x="1259632" y="1196752"/>
          <a:ext cx="6984776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8292"/>
            <a:ext cx="1192088" cy="1068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414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812360" cy="1152128"/>
          </a:xfrm>
        </p:spPr>
        <p:txBody>
          <a:bodyPr>
            <a:normAutofit/>
          </a:bodyPr>
          <a:lstStyle/>
          <a:p>
            <a:r>
              <a:rPr lang="ru-RU" sz="2800" dirty="0"/>
              <a:t>Государственная форма отчетности представляемая </a:t>
            </a:r>
            <a:r>
              <a:rPr lang="ru-RU" sz="2800" b="1" dirty="0"/>
              <a:t>Судебным департаментом при ВС КР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0456128"/>
              </p:ext>
            </p:extLst>
          </p:nvPr>
        </p:nvGraphicFramePr>
        <p:xfrm>
          <a:off x="827584" y="1052736"/>
          <a:ext cx="8712968" cy="5989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99688"/>
            <a:ext cx="1192769" cy="1069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550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4174"/>
            <a:ext cx="7740352" cy="1370610"/>
          </a:xfrm>
        </p:spPr>
        <p:txBody>
          <a:bodyPr>
            <a:normAutofit/>
          </a:bodyPr>
          <a:lstStyle/>
          <a:p>
            <a:r>
              <a:rPr lang="ru-RU" sz="3200" dirty="0"/>
              <a:t>Государственная форма отчетности представляемая </a:t>
            </a:r>
            <a:r>
              <a:rPr lang="ru-RU" sz="3200" b="1" dirty="0"/>
              <a:t>Генеральная прокуратура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6407504"/>
              </p:ext>
            </p:extLst>
          </p:nvPr>
        </p:nvGraphicFramePr>
        <p:xfrm>
          <a:off x="1461291" y="1400811"/>
          <a:ext cx="7239000" cy="4620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14174"/>
            <a:ext cx="1207839" cy="1082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132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560840" cy="1143000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Государственная форма отчетности представляемая </a:t>
            </a:r>
            <a:r>
              <a:rPr lang="ru-RU" sz="3200" b="1" dirty="0"/>
              <a:t>ГСИН при Правительстве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6794965"/>
              </p:ext>
            </p:extLst>
          </p:nvPr>
        </p:nvGraphicFramePr>
        <p:xfrm>
          <a:off x="1447800" y="1600200"/>
          <a:ext cx="7239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4638"/>
            <a:ext cx="127525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938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kern="1200" dirty="0">
                <a:solidFill>
                  <a:schemeClr val="tx1"/>
                </a:solidFill>
                <a:latin typeface="Calibri"/>
                <a:ea typeface="Times New Roman"/>
              </a:rPr>
              <a:t>Публикационная деятельность и распространение данных 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772816"/>
            <a:ext cx="784887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i="1" dirty="0" smtClean="0">
                <a:latin typeface="Calibri"/>
                <a:ea typeface="Times New Roman"/>
              </a:rPr>
              <a:t>Публикационная </a:t>
            </a:r>
            <a:r>
              <a:rPr lang="ru-RU" sz="1600" i="1" dirty="0">
                <a:latin typeface="Calibri"/>
                <a:ea typeface="Times New Roman"/>
              </a:rPr>
              <a:t>деятельность и распространение данных. 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Wingdings"/>
              <a:buChar char=""/>
            </a:pPr>
            <a:r>
              <a:rPr lang="ru-RU" sz="1600" i="1" dirty="0">
                <a:latin typeface="Calibri"/>
                <a:ea typeface="Times New Roman"/>
              </a:rPr>
              <a:t> </a:t>
            </a:r>
            <a:r>
              <a:rPr lang="ru-RU" sz="1600" dirty="0">
                <a:latin typeface="Calibri"/>
                <a:ea typeface="Times New Roman"/>
              </a:rPr>
              <a:t>Статистические данные по </a:t>
            </a:r>
            <a:r>
              <a:rPr lang="ru-RU" sz="1600" dirty="0" smtClean="0">
                <a:latin typeface="Calibri"/>
                <a:ea typeface="Times New Roman"/>
              </a:rPr>
              <a:t>преступности </a:t>
            </a:r>
            <a:r>
              <a:rPr lang="ru-RU" sz="1600" dirty="0">
                <a:latin typeface="Calibri"/>
                <a:ea typeface="Times New Roman"/>
              </a:rPr>
              <a:t>и </a:t>
            </a:r>
            <a:r>
              <a:rPr lang="ru-RU" sz="1600" dirty="0" smtClean="0">
                <a:latin typeface="Calibri"/>
                <a:ea typeface="Times New Roman"/>
              </a:rPr>
              <a:t>правонарушениям </a:t>
            </a:r>
            <a:r>
              <a:rPr lang="ru-RU" sz="1600" dirty="0">
                <a:latin typeface="Calibri"/>
                <a:ea typeface="Times New Roman"/>
              </a:rPr>
              <a:t>публикуются в сборниках, выпускаемых </a:t>
            </a:r>
            <a:r>
              <a:rPr lang="ru-RU" sz="1600" dirty="0" err="1">
                <a:latin typeface="Calibri"/>
                <a:ea typeface="Times New Roman"/>
              </a:rPr>
              <a:t>Нацстаткомитетом</a:t>
            </a:r>
            <a:r>
              <a:rPr lang="ru-RU" sz="1600" dirty="0">
                <a:latin typeface="Calibri"/>
                <a:ea typeface="Times New Roman"/>
              </a:rPr>
              <a:t> ежегодно: «Кыргызстан в цифрах», «Статистический ежегодник КР», «Социальные тенденции </a:t>
            </a:r>
            <a:r>
              <a:rPr lang="ru-RU" sz="1600" dirty="0" smtClean="0">
                <a:latin typeface="Calibri"/>
                <a:ea typeface="Times New Roman"/>
              </a:rPr>
              <a:t>КР», «</a:t>
            </a:r>
            <a:r>
              <a:rPr lang="ru-RU" sz="1600" dirty="0">
                <a:latin typeface="Calibri"/>
                <a:ea typeface="Times New Roman"/>
              </a:rPr>
              <a:t>Женщины и мужчины КР</a:t>
            </a:r>
            <a:r>
              <a:rPr lang="ru-RU" sz="1600" dirty="0" smtClean="0">
                <a:latin typeface="Calibri"/>
                <a:ea typeface="Times New Roman"/>
              </a:rPr>
              <a:t>»</a:t>
            </a:r>
            <a:r>
              <a:rPr lang="en-US" sz="1600" dirty="0" smtClean="0">
                <a:latin typeface="Calibri"/>
                <a:ea typeface="Times New Roman"/>
              </a:rPr>
              <a:t>;</a:t>
            </a:r>
            <a:endParaRPr lang="ru-RU" sz="1600" dirty="0" smtClean="0">
              <a:latin typeface="Calibri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Wingdings"/>
              <a:buChar char=""/>
            </a:pPr>
            <a:r>
              <a:rPr lang="ru-RU" sz="1600" dirty="0" smtClean="0">
                <a:latin typeface="Calibri"/>
                <a:ea typeface="Times New Roman"/>
              </a:rPr>
              <a:t>На сайте </a:t>
            </a:r>
            <a:r>
              <a:rPr lang="ru-RU" sz="1600" dirty="0" err="1" smtClean="0">
                <a:latin typeface="Calibri"/>
                <a:ea typeface="Times New Roman"/>
              </a:rPr>
              <a:t>Нацстаткома</a:t>
            </a:r>
            <a:r>
              <a:rPr lang="ru-RU" sz="1600" dirty="0" smtClean="0">
                <a:latin typeface="Calibri"/>
                <a:ea typeface="Times New Roman"/>
              </a:rPr>
              <a:t> размещена гендерная база по преступности</a:t>
            </a:r>
            <a:r>
              <a:rPr lang="en-US" sz="1600" dirty="0" smtClean="0">
                <a:latin typeface="Calibri"/>
                <a:ea typeface="Times New Roman"/>
              </a:rPr>
              <a:t>;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Wingdings"/>
              <a:buChar char=""/>
            </a:pPr>
            <a:r>
              <a:rPr lang="ru-RU" sz="1600" dirty="0">
                <a:latin typeface="Calibri"/>
                <a:ea typeface="Times New Roman"/>
              </a:rPr>
              <a:t>Ежемесячно краткий анализ ситуации по преступности в республике представляется в докладе «Социально-экономическое положение </a:t>
            </a:r>
            <a:r>
              <a:rPr lang="ru-RU" sz="1600" dirty="0" err="1">
                <a:latin typeface="Calibri"/>
                <a:ea typeface="Times New Roman"/>
              </a:rPr>
              <a:t>Кыргызской</a:t>
            </a:r>
            <a:r>
              <a:rPr lang="ru-RU" sz="1600" dirty="0">
                <a:latin typeface="Calibri"/>
                <a:ea typeface="Times New Roman"/>
              </a:rPr>
              <a:t> Республики»; 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Wingdings"/>
              <a:buChar char=""/>
            </a:pPr>
            <a:r>
              <a:rPr lang="ru-RU" sz="1600" dirty="0">
                <a:latin typeface="Calibri"/>
                <a:ea typeface="Times New Roman"/>
              </a:rPr>
              <a:t>Через каждые </a:t>
            </a:r>
            <a:r>
              <a:rPr lang="ru-RU" sz="1600" dirty="0" smtClean="0">
                <a:latin typeface="Calibri"/>
                <a:ea typeface="Times New Roman"/>
              </a:rPr>
              <a:t>пять лет </a:t>
            </a:r>
            <a:r>
              <a:rPr lang="ru-RU" sz="1600" dirty="0">
                <a:latin typeface="Calibri"/>
                <a:ea typeface="Times New Roman"/>
              </a:rPr>
              <a:t>выпускается статистический сборник «Преступность и правопорядок в </a:t>
            </a:r>
            <a:r>
              <a:rPr lang="ru-RU" sz="1600" dirty="0" err="1">
                <a:latin typeface="Calibri"/>
                <a:ea typeface="Times New Roman"/>
              </a:rPr>
              <a:t>Кыргызской</a:t>
            </a:r>
            <a:r>
              <a:rPr lang="ru-RU" sz="1600" dirty="0">
                <a:latin typeface="Calibri"/>
                <a:ea typeface="Times New Roman"/>
              </a:rPr>
              <a:t> Республике»;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Wingdings"/>
              <a:buChar char=""/>
            </a:pPr>
            <a:r>
              <a:rPr lang="ru-RU" sz="1600" dirty="0">
                <a:latin typeface="Calibri"/>
                <a:ea typeface="Times New Roman"/>
              </a:rPr>
              <a:t>Ежегодно проводится обновление базы данных сводных экономических показателей по преступности в соответствии с Системой Статистических Показателей (ССП</a:t>
            </a:r>
            <a:r>
              <a:rPr lang="ru-RU" sz="1600" dirty="0" smtClean="0">
                <a:latin typeface="Calibri"/>
                <a:ea typeface="Times New Roman"/>
              </a:rPr>
              <a:t>)</a:t>
            </a:r>
            <a:r>
              <a:rPr lang="en-US" sz="1600" dirty="0" smtClean="0">
                <a:latin typeface="Calibri"/>
                <a:ea typeface="Times New Roman"/>
              </a:rPr>
              <a:t>;</a:t>
            </a:r>
            <a:r>
              <a:rPr lang="ru-RU" sz="1600" dirty="0" smtClean="0">
                <a:latin typeface="Calibri"/>
                <a:ea typeface="Times New Roman"/>
              </a:rPr>
              <a:t> 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Wingdings"/>
              <a:buChar char=""/>
            </a:pPr>
            <a:r>
              <a:rPr lang="ru-RU" sz="1600" dirty="0">
                <a:latin typeface="Calibri"/>
                <a:ea typeface="Times New Roman"/>
              </a:rPr>
              <a:t>Подготавливается статистическая информация для: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dirty="0">
                <a:latin typeface="Calibri"/>
                <a:ea typeface="Times New Roman"/>
              </a:rPr>
              <a:t>    - </a:t>
            </a:r>
            <a:r>
              <a:rPr lang="ru-RU" sz="1600" dirty="0" err="1">
                <a:latin typeface="Calibri"/>
                <a:ea typeface="Times New Roman"/>
              </a:rPr>
              <a:t>Статкомитета</a:t>
            </a:r>
            <a:r>
              <a:rPr lang="ru-RU" sz="1600" dirty="0">
                <a:latin typeface="Calibri"/>
                <a:ea typeface="Times New Roman"/>
              </a:rPr>
              <a:t> СНГ;</a:t>
            </a:r>
            <a:endParaRPr lang="ru-RU" sz="16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Calibri"/>
                <a:ea typeface="Times New Roman"/>
              </a:rPr>
              <a:t>    - международных организаций (заполняются вопросники для </a:t>
            </a:r>
            <a:r>
              <a:rPr lang="ru-RU" sz="1600" dirty="0">
                <a:latin typeface="Calibri"/>
                <a:ea typeface="Calibri"/>
                <a:cs typeface="TimesNewRomanPSMT"/>
              </a:rPr>
              <a:t>Обзора Организации Объединенных Наций тенденций в области преступности и функционирования систем уголовного правосудия</a:t>
            </a:r>
            <a:r>
              <a:rPr lang="ru-RU" sz="1600" dirty="0" smtClean="0">
                <a:latin typeface="Calibri"/>
                <a:ea typeface="Times New Roman"/>
              </a:rPr>
              <a:t>)</a:t>
            </a:r>
            <a:r>
              <a:rPr lang="en-US" sz="1600" dirty="0">
                <a:latin typeface="Calibri"/>
                <a:ea typeface="Times New Roman"/>
              </a:rPr>
              <a:t>.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1152128" cy="1032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2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 smtClean="0"/>
              <a:t>Проблемы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96752"/>
            <a:ext cx="8100392" cy="547260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Используется </a:t>
            </a:r>
            <a:r>
              <a:rPr lang="ru-RU" sz="2800" dirty="0"/>
              <a:t>устаревшее программное </a:t>
            </a:r>
            <a:r>
              <a:rPr lang="ru-RU" sz="2800" dirty="0" smtClean="0"/>
              <a:t>обеспечение</a:t>
            </a:r>
            <a:r>
              <a:rPr lang="en-US" sz="2800" dirty="0" smtClean="0"/>
              <a:t>;</a:t>
            </a:r>
            <a:endParaRPr lang="ru-RU" sz="2800" dirty="0" smtClean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Данные </a:t>
            </a:r>
            <a:r>
              <a:rPr lang="ru-RU" sz="2800" dirty="0"/>
              <a:t>представляются в разных </a:t>
            </a:r>
            <a:r>
              <a:rPr lang="ru-RU" sz="2800" dirty="0" smtClean="0"/>
              <a:t>форматах</a:t>
            </a:r>
            <a:r>
              <a:rPr lang="en-US" sz="2800" dirty="0" smtClean="0"/>
              <a:t>;</a:t>
            </a:r>
            <a:endParaRPr lang="ru-RU" sz="2800" dirty="0" smtClean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Низкое </a:t>
            </a:r>
            <a:r>
              <a:rPr lang="ru-RU" sz="2800" dirty="0"/>
              <a:t>качество представляемых административных данных</a:t>
            </a:r>
            <a:r>
              <a:rPr lang="en-US" sz="2800" dirty="0"/>
              <a:t>;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Недостаточный потенциал </a:t>
            </a:r>
            <a:r>
              <a:rPr lang="ru-RU" sz="2800" dirty="0"/>
              <a:t>сотрудников, занимающихся сбором </a:t>
            </a:r>
            <a:r>
              <a:rPr lang="ru-RU" sz="2800" dirty="0" smtClean="0"/>
              <a:t>и обработкой статистических данных</a:t>
            </a:r>
            <a:r>
              <a:rPr lang="en-US" sz="2800" dirty="0" smtClean="0"/>
              <a:t>;</a:t>
            </a:r>
            <a:endParaRPr lang="ru-RU" sz="2800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85" y="123699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504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Рекомендации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10821"/>
            <a:ext cx="7704856" cy="4525963"/>
          </a:xfrm>
        </p:spPr>
        <p:txBody>
          <a:bodyPr/>
          <a:lstStyle/>
          <a:p>
            <a:pPr algn="just"/>
            <a:r>
              <a:rPr lang="ru-RU" sz="2400" dirty="0" smtClean="0">
                <a:effectLst/>
                <a:latin typeface="Times New Roman"/>
                <a:ea typeface="Times New Roman"/>
              </a:rPr>
              <a:t>Совершенствование существующих форм отчетности</a:t>
            </a:r>
            <a:r>
              <a:rPr lang="en-US" sz="2400" dirty="0" smtClean="0">
                <a:effectLst/>
                <a:latin typeface="Times New Roman"/>
                <a:ea typeface="Times New Roman"/>
              </a:rPr>
              <a:t>;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</a:p>
          <a:p>
            <a:pPr algn="just"/>
            <a:r>
              <a:rPr lang="ru-RU" sz="2400" dirty="0" smtClean="0">
                <a:effectLst/>
                <a:latin typeface="Times New Roman"/>
                <a:ea typeface="Times New Roman"/>
              </a:rPr>
              <a:t>Разработка соответствующей методологии и инструкций</a:t>
            </a:r>
            <a:r>
              <a:rPr lang="en-US" sz="2400" dirty="0" smtClean="0">
                <a:effectLst/>
                <a:latin typeface="Times New Roman"/>
                <a:ea typeface="Times New Roman"/>
              </a:rPr>
              <a:t>;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 algn="just"/>
            <a:r>
              <a:rPr lang="ru-RU" sz="2400" dirty="0">
                <a:latin typeface="Times New Roman"/>
                <a:ea typeface="Times New Roman"/>
              </a:rPr>
              <a:t>Для сбора достоверной и качественной информации необходимо усовершенствовать форму </a:t>
            </a:r>
            <a:r>
              <a:rPr lang="ru-RU" sz="2400" dirty="0" err="1" smtClean="0">
                <a:latin typeface="Times New Roman"/>
                <a:ea typeface="Times New Roman"/>
              </a:rPr>
              <a:t>статисти</a:t>
            </a:r>
            <a:r>
              <a:rPr lang="ru-RU" sz="2400" dirty="0" smtClean="0">
                <a:latin typeface="Times New Roman"/>
                <a:ea typeface="Times New Roman"/>
              </a:rPr>
              <a:t>-ческой </a:t>
            </a:r>
            <a:r>
              <a:rPr lang="ru-RU" sz="2400" dirty="0">
                <a:latin typeface="Times New Roman"/>
                <a:ea typeface="Times New Roman"/>
              </a:rPr>
              <a:t>отчетности №1-КЦ «Отчет кризисного центра, убежища, центра оказывающего социально-психологическую помощь населению» и разработать инструкцию по ее заполнению. </a:t>
            </a:r>
            <a:endParaRPr lang="ru-RU" sz="2400" dirty="0" smtClean="0">
              <a:latin typeface="Times New Roman"/>
              <a:ea typeface="Times New Roman"/>
            </a:endParaRPr>
          </a:p>
          <a:p>
            <a:pPr algn="just"/>
            <a:endParaRPr lang="ru-RU" sz="2400" dirty="0" smtClean="0">
              <a:latin typeface="Times New Roman"/>
              <a:ea typeface="Times New Roman"/>
            </a:endParaRPr>
          </a:p>
          <a:p>
            <a:pPr algn="just"/>
            <a:endParaRPr lang="ru-RU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46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5400" b="1" dirty="0" smtClean="0"/>
              <a:t>Спасибо </a:t>
            </a:r>
          </a:p>
          <a:p>
            <a:pPr marL="0" indent="0" algn="ctr">
              <a:buNone/>
            </a:pPr>
            <a:r>
              <a:rPr lang="ru-RU" sz="5400" b="1" dirty="0" smtClean="0"/>
              <a:t>за </a:t>
            </a:r>
            <a:r>
              <a:rPr lang="ru-RU" sz="5400" b="1" dirty="0"/>
              <a:t>внимание </a:t>
            </a:r>
          </a:p>
        </p:txBody>
      </p:sp>
    </p:spTree>
    <p:extLst>
      <p:ext uri="{BB962C8B-B14F-4D97-AF65-F5344CB8AC3E}">
        <p14:creationId xmlns:p14="http://schemas.microsoft.com/office/powerpoint/2010/main" val="156477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">
  <a:themeElements>
    <a:clrScheme name="Office Theme 13">
      <a:dk1>
        <a:srgbClr val="000000"/>
      </a:dk1>
      <a:lt1>
        <a:srgbClr val="F1ECD8"/>
      </a:lt1>
      <a:dk2>
        <a:srgbClr val="4F261E"/>
      </a:dk2>
      <a:lt2>
        <a:srgbClr val="777777"/>
      </a:lt2>
      <a:accent1>
        <a:srgbClr val="909082"/>
      </a:accent1>
      <a:accent2>
        <a:srgbClr val="809EA8"/>
      </a:accent2>
      <a:accent3>
        <a:srgbClr val="F7F4E9"/>
      </a:accent3>
      <a:accent4>
        <a:srgbClr val="000000"/>
      </a:accent4>
      <a:accent5>
        <a:srgbClr val="C6C6C1"/>
      </a:accent5>
      <a:accent6>
        <a:srgbClr val="738F98"/>
      </a:accent6>
      <a:hlink>
        <a:srgbClr val="FFCC66"/>
      </a:hlink>
      <a:folHlink>
        <a:srgbClr val="E9DCB9"/>
      </a:folHlink>
    </a:clrScheme>
    <a:fontScheme name="Тема Offic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1ECD8"/>
        </a:lt1>
        <a:dk2>
          <a:srgbClr val="4F261E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F7F4E9"/>
        </a:accent3>
        <a:accent4>
          <a:srgbClr val="000000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Тема2" id="{544056B4-C1CF-498F-974E-98E80E59050C}" vid="{E63175AE-DF38-40D2-8998-469A5714217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1074</TotalTime>
  <Words>838</Words>
  <Application>Microsoft Office PowerPoint</Application>
  <PresentationFormat>Экран (4:3)</PresentationFormat>
  <Paragraphs>105</Paragraphs>
  <Slides>12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Calibri</vt:lpstr>
      <vt:lpstr>Garamond</vt:lpstr>
      <vt:lpstr>Tahoma</vt:lpstr>
      <vt:lpstr>Times New Roman</vt:lpstr>
      <vt:lpstr>TimesNewRomanPSMT</vt:lpstr>
      <vt:lpstr>Wingdings</vt:lpstr>
      <vt:lpstr>Тема2</vt:lpstr>
      <vt:lpstr>Unknown</vt:lpstr>
      <vt:lpstr>    Сбор, анализ и распространение статистических данных по преступности  в Кыргызской Республике  </vt:lpstr>
      <vt:lpstr>Сбор и анализ информации проводится на основании: </vt:lpstr>
      <vt:lpstr>Действующие потоки представления информации                                                                                                                                            </vt:lpstr>
      <vt:lpstr>Поток информации по КЦ</vt:lpstr>
      <vt:lpstr>Государственная форма отчетности представляемая МВД КР </vt:lpstr>
      <vt:lpstr>Государственная форма отчетности представляемая Судебным департаментом при ВС КР</vt:lpstr>
      <vt:lpstr>Государственная форма отчетности представляемая Генеральная прокуратура</vt:lpstr>
      <vt:lpstr>Государственная форма отчетности представляемая ГСИН при Правительстве</vt:lpstr>
      <vt:lpstr>Публикационная деятельность и распространение данных </vt:lpstr>
      <vt:lpstr>Проблемы</vt:lpstr>
      <vt:lpstr>Рекомендации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Обзор существующих механизмов сбора статистики по вопросам противодействия торговле людьми: проблемы и рекомендации</dc:title>
  <dc:creator>dsoorombaeva</dc:creator>
  <cp:lastModifiedBy>dsoorombaeva</cp:lastModifiedBy>
  <cp:revision>73</cp:revision>
  <cp:lastPrinted>2017-06-19T11:46:29Z</cp:lastPrinted>
  <dcterms:created xsi:type="dcterms:W3CDTF">2016-11-01T05:57:17Z</dcterms:created>
  <dcterms:modified xsi:type="dcterms:W3CDTF">2017-06-22T08:52:44Z</dcterms:modified>
</cp:coreProperties>
</file>