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2" r:id="rId1"/>
  </p:sldMasterIdLst>
  <p:notesMasterIdLst>
    <p:notesMasterId r:id="rId20"/>
  </p:notesMasterIdLst>
  <p:handoutMasterIdLst>
    <p:handoutMasterId r:id="rId21"/>
  </p:handoutMasterIdLst>
  <p:sldIdLst>
    <p:sldId id="257" r:id="rId2"/>
    <p:sldId id="346" r:id="rId3"/>
    <p:sldId id="354" r:id="rId4"/>
    <p:sldId id="348" r:id="rId5"/>
    <p:sldId id="325" r:id="rId6"/>
    <p:sldId id="338" r:id="rId7"/>
    <p:sldId id="356" r:id="rId8"/>
    <p:sldId id="357" r:id="rId9"/>
    <p:sldId id="360" r:id="rId10"/>
    <p:sldId id="361" r:id="rId11"/>
    <p:sldId id="362" r:id="rId12"/>
    <p:sldId id="364" r:id="rId13"/>
    <p:sldId id="365" r:id="rId14"/>
    <p:sldId id="370" r:id="rId15"/>
    <p:sldId id="368" r:id="rId16"/>
    <p:sldId id="371" r:id="rId17"/>
    <p:sldId id="372" r:id="rId18"/>
    <p:sldId id="312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DEF4"/>
    <a:srgbClr val="9966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2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B292FB-B76A-4DD2-B484-681FDE75E8A2}" type="datetimeFigureOut">
              <a:rPr lang="ru-RU" smtClean="0"/>
              <a:t>01.11.2017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ABBE5-3A74-4F8E-9260-2E7968C28F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87540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198405-047B-4141-A41B-CCC5F6C4E5BB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45981-B0BE-4F3E-B180-0B5D05D434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835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5486407-0E38-4752-A8C2-691A82F210A2}" type="slidenum">
              <a:rPr lang="ru-RU" altLang="ru-RU"/>
              <a:pPr algn="r" eaLnBrk="1" hangingPunct="1">
                <a:spcBef>
                  <a:spcPct val="0"/>
                </a:spcBef>
              </a:pPr>
              <a:t>18</a:t>
            </a:fld>
            <a:endParaRPr lang="ru-RU" altLang="ru-RU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422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AAFAE-8C0E-4344-ADA2-7AEFCB914393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AC25-D53A-4615-8144-6F01E6EC6E8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7227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AAFAE-8C0E-4344-ADA2-7AEFCB914393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AC25-D53A-4615-8144-6F01E6EC6E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869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AAFAE-8C0E-4344-ADA2-7AEFCB914393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AC25-D53A-4615-8144-6F01E6EC6E8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3309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AAFAE-8C0E-4344-ADA2-7AEFCB914393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AC25-D53A-4615-8144-6F01E6EC6E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6815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AAFAE-8C0E-4344-ADA2-7AEFCB914393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AC25-D53A-4615-8144-6F01E6EC6E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608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AAFAE-8C0E-4344-ADA2-7AEFCB914393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AC25-D53A-4615-8144-6F01E6EC6E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184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AAFAE-8C0E-4344-ADA2-7AEFCB914393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AC25-D53A-4615-8144-6F01E6EC6E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9005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88AAFAE-8C0E-4344-ADA2-7AEFCB914393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8C3AC25-D53A-4615-8144-6F01E6EC6E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033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AAFAE-8C0E-4344-ADA2-7AEFCB914393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AC25-D53A-4615-8144-6F01E6EC6E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970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AAFAE-8C0E-4344-ADA2-7AEFCB914393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AC25-D53A-4615-8144-6F01E6EC6E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283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AAFAE-8C0E-4344-ADA2-7AEFCB914393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AC25-D53A-4615-8144-6F01E6EC6E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80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88AAFAE-8C0E-4344-ADA2-7AEFCB914393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8C3AC25-D53A-4615-8144-6F01E6EC6E8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1091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0317" y="2178424"/>
            <a:ext cx="10331669" cy="1426624"/>
          </a:xfrm>
        </p:spPr>
        <p:txBody>
          <a:bodyPr>
            <a:noAutofit/>
          </a:bodyPr>
          <a:lstStyle/>
          <a:p>
            <a:pPr algn="ctr"/>
            <a:r>
              <a:rPr lang="ru-RU" sz="4400" dirty="0"/>
              <a:t>			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b="1" dirty="0" smtClean="0">
                <a:solidFill>
                  <a:srgbClr val="00B0F0"/>
                </a:solidFill>
              </a:rPr>
              <a:t>Проект Закона </a:t>
            </a:r>
            <a:r>
              <a:rPr lang="ru-RU" sz="4400" b="1" dirty="0" err="1" smtClean="0">
                <a:solidFill>
                  <a:srgbClr val="00B0F0"/>
                </a:solidFill>
              </a:rPr>
              <a:t>Кыргызской</a:t>
            </a:r>
            <a:r>
              <a:rPr lang="ru-RU" sz="4400" b="1" dirty="0" smtClean="0">
                <a:solidFill>
                  <a:srgbClr val="00B0F0"/>
                </a:solidFill>
              </a:rPr>
              <a:t> Республики</a:t>
            </a:r>
            <a:br>
              <a:rPr lang="ru-RU" sz="4400" b="1" dirty="0" smtClean="0">
                <a:solidFill>
                  <a:srgbClr val="00B0F0"/>
                </a:solidFill>
              </a:rPr>
            </a:br>
            <a:r>
              <a:rPr lang="ru-RU" sz="4400" b="1" dirty="0" smtClean="0">
                <a:solidFill>
                  <a:srgbClr val="00B0F0"/>
                </a:solidFill>
              </a:rPr>
              <a:t>«Об официальной статистике»</a:t>
            </a:r>
            <a:endParaRPr lang="ru-RU" sz="4400" b="1" dirty="0">
              <a:solidFill>
                <a:srgbClr val="00B0F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5723" y="5733256"/>
            <a:ext cx="10941269" cy="530910"/>
          </a:xfrm>
        </p:spPr>
        <p:txBody>
          <a:bodyPr>
            <a:normAutofit/>
          </a:bodyPr>
          <a:lstStyle/>
          <a:p>
            <a:r>
              <a:rPr lang="ru-RU" sz="1600" b="1" cap="none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г.Бишкек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								</a:t>
            </a:r>
            <a:r>
              <a:rPr lang="ru-RU" sz="1600" b="1" cap="none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 ноября 2017г</a:t>
            </a:r>
            <a:r>
              <a:rPr lang="ru-RU" cap="none" dirty="0" smtClean="0"/>
              <a:t>.</a:t>
            </a:r>
          </a:p>
        </p:txBody>
      </p:sp>
      <p:pic>
        <p:nvPicPr>
          <p:cNvPr id="1026" name="Picture 2" descr="Национальный статистический комитет Кыргызской Республи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541" y="81630"/>
            <a:ext cx="1669600" cy="166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883234" y="360251"/>
            <a:ext cx="7820625" cy="9637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 smtClean="0">
                <a:solidFill>
                  <a:srgbClr val="996600"/>
                </a:solidFill>
              </a:rPr>
              <a:t>			</a:t>
            </a:r>
            <a:br>
              <a:rPr lang="ru-RU" sz="3200" b="1" dirty="0" smtClean="0">
                <a:solidFill>
                  <a:srgbClr val="996600"/>
                </a:solidFill>
              </a:rPr>
            </a:br>
            <a:r>
              <a:rPr lang="ru-RU" sz="3200" b="1" dirty="0" smtClean="0">
                <a:solidFill>
                  <a:srgbClr val="996600"/>
                </a:solidFill>
              </a:rPr>
              <a:t>Национальный статистический комитет Кыргызской Республики</a:t>
            </a:r>
            <a:endParaRPr lang="ru-RU" sz="3200" b="1" dirty="0">
              <a:solidFill>
                <a:srgbClr val="996600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879231" y="4486774"/>
            <a:ext cx="10281138" cy="56587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			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</a:rPr>
              <a:t>Ермекбаева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</a:rPr>
              <a:t>Гульмира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, отдел организации и координации статистики</a:t>
            </a: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398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510988" y="875256"/>
            <a:ext cx="10447338" cy="5349697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2011-2012 годах проведена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Глобальная оценка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национальной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статистической системы Кыргызской Республики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Оценка проводилась экспертами Экономической Комиссии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ООН для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Европы,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Свободной Торговли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статистической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Комиссии.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глобальной оценки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оценка правовой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институциональной структуры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статистической системы, технические и организационные возможности для подготовки статистической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соответствие статистических данных международным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стандартам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нормам и рекомендациям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Одной из основных рекомендаций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правовой и институциональной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структуре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национальной статистической системы заключалась в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пересмотре Закона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государственной статистике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целях приведения сферы применения и институциональной структуры официальной статистики в полное соответствие с фундаментальными принципами ООН в области официальной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статистики.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407459" y="217993"/>
            <a:ext cx="8928847" cy="657264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996600"/>
                </a:solidFill>
              </a:rPr>
              <a:t>Предпосылки разработки законопроекта</a:t>
            </a:r>
            <a:endParaRPr lang="ru-RU" sz="4000" b="1" dirty="0">
              <a:solidFill>
                <a:srgbClr val="996600"/>
              </a:solidFill>
            </a:endParaRPr>
          </a:p>
        </p:txBody>
      </p:sp>
      <p:pic>
        <p:nvPicPr>
          <p:cNvPr id="4" name="Picture 2" descr="Национальный статистический комитет Кыргызской Республи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2" y="6312756"/>
            <a:ext cx="585507" cy="58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14845" y="6321721"/>
            <a:ext cx="8779847" cy="4642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			</a:t>
            </a:r>
            <a:br>
              <a:rPr lang="ru-RU" sz="2400" b="1" dirty="0" smtClean="0">
                <a:solidFill>
                  <a:schemeClr val="bg1"/>
                </a:solidFill>
              </a:rPr>
            </a:br>
            <a:r>
              <a:rPr lang="ru-RU" sz="2400" b="1" dirty="0" smtClean="0">
                <a:solidFill>
                  <a:schemeClr val="bg1"/>
                </a:solidFill>
              </a:rPr>
              <a:t>Национальный статистический комитет Кыргызской Республики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54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 со стрелкой вправо 3"/>
          <p:cNvSpPr/>
          <p:nvPr/>
        </p:nvSpPr>
        <p:spPr>
          <a:xfrm>
            <a:off x="4630272" y="1377954"/>
            <a:ext cx="1048871" cy="970795"/>
          </a:xfrm>
          <a:prstGeom prst="rightArrowCallout">
            <a:avLst>
              <a:gd name="adj1" fmla="val 31250"/>
              <a:gd name="adj2" fmla="val 25781"/>
              <a:gd name="adj3" fmla="val 34674"/>
              <a:gd name="adj4" fmla="val 306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28918" y="1377955"/>
            <a:ext cx="3639671" cy="970794"/>
          </a:xfrm>
          <a:prstGeom prst="roundRect">
            <a:avLst/>
          </a:prstGeom>
          <a:solidFill>
            <a:srgbClr val="FFFF99"/>
          </a:solidFill>
          <a:ln>
            <a:solidFill>
              <a:srgbClr val="99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принципы, стандарты,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методология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407459" y="217993"/>
            <a:ext cx="8928847" cy="6572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smtClean="0">
                <a:solidFill>
                  <a:srgbClr val="996600"/>
                </a:solidFill>
              </a:rPr>
              <a:t>Предпосылки разработки законопроекта</a:t>
            </a:r>
            <a:endParaRPr lang="ru-RU" sz="4000" b="1" dirty="0">
              <a:solidFill>
                <a:srgbClr val="99660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988425" y="1344432"/>
            <a:ext cx="5540187" cy="1004317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общеприняты и применяются статистиками всех 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стран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28918" y="2648177"/>
            <a:ext cx="3639671" cy="2923960"/>
          </a:xfrm>
          <a:prstGeom prst="roundRect">
            <a:avLst/>
          </a:prstGeom>
          <a:solidFill>
            <a:srgbClr val="FFFF99"/>
          </a:solidFill>
          <a:ln>
            <a:solidFill>
              <a:srgbClr val="99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институциональные позиции и полномочия 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НСО</a:t>
            </a:r>
            <a:b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других производителей официальной статистики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988425" y="2648177"/>
            <a:ext cx="5531222" cy="280264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существенно разнятся по </a:t>
            </a:r>
            <a:r>
              <a:rPr lang="ru-RU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странам,</a:t>
            </a:r>
            <a:br>
              <a:rPr lang="ru-RU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приводит к неправильному истолкованию </a:t>
            </a:r>
            <a:r>
              <a:rPr lang="ru-RU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официальной статистики, иногда приравнивая национальные статистические офисы к государственным институтам, ориентированным на определенную политику</a:t>
            </a:r>
            <a:endParaRPr lang="ru-RU" sz="2200" dirty="0">
              <a:solidFill>
                <a:schemeClr val="bg1"/>
              </a:solidFill>
            </a:endParaRPr>
          </a:p>
        </p:txBody>
      </p:sp>
      <p:sp>
        <p:nvSpPr>
          <p:cNvPr id="13" name="Не равно 12"/>
          <p:cNvSpPr/>
          <p:nvPr/>
        </p:nvSpPr>
        <p:spPr>
          <a:xfrm>
            <a:off x="4486836" y="3948460"/>
            <a:ext cx="1335741" cy="914400"/>
          </a:xfrm>
          <a:prstGeom prst="mathNotEqual">
            <a:avLst>
              <a:gd name="adj1" fmla="val 15677"/>
              <a:gd name="adj2" fmla="val 6600000"/>
              <a:gd name="adj3" fmla="val 1176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pic>
        <p:nvPicPr>
          <p:cNvPr id="14" name="Picture 2" descr="Национальный статистический комитет Кыргызской Республи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2" y="6312756"/>
            <a:ext cx="585507" cy="58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214845" y="6321721"/>
            <a:ext cx="8779847" cy="4642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			</a:t>
            </a:r>
            <a:br>
              <a:rPr lang="ru-RU" sz="2400" b="1" dirty="0" smtClean="0">
                <a:solidFill>
                  <a:schemeClr val="bg1"/>
                </a:solidFill>
              </a:rPr>
            </a:br>
            <a:r>
              <a:rPr lang="ru-RU" sz="2400" b="1" dirty="0" smtClean="0">
                <a:solidFill>
                  <a:schemeClr val="bg1"/>
                </a:solidFill>
              </a:rPr>
              <a:t>Национальный статистический комитет Кыргызской Республики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6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021168" y="429745"/>
            <a:ext cx="7807242" cy="6731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996600"/>
                </a:solidFill>
              </a:rPr>
              <a:t>Модельный </a:t>
            </a:r>
            <a:r>
              <a:rPr lang="ru-RU" b="1" dirty="0">
                <a:solidFill>
                  <a:srgbClr val="996600"/>
                </a:solidFill>
              </a:rPr>
              <a:t>закон о </a:t>
            </a:r>
            <a:r>
              <a:rPr lang="ru-RU" b="1" dirty="0" smtClean="0">
                <a:solidFill>
                  <a:srgbClr val="996600"/>
                </a:solidFill>
              </a:rPr>
              <a:t>статистике </a:t>
            </a:r>
            <a:endParaRPr lang="ru-RU" b="1" dirty="0">
              <a:solidFill>
                <a:srgbClr val="9966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75129" y="1335275"/>
            <a:ext cx="11098306" cy="4354512"/>
          </a:xfrm>
        </p:spPr>
        <p:txBody>
          <a:bodyPr>
            <a:noAutofit/>
          </a:bodyPr>
          <a:lstStyle/>
          <a:p>
            <a:pPr algn="just"/>
            <a:r>
              <a:rPr lang="ru-RU" sz="2800" dirty="0" smtClean="0"/>
              <a:t>По </a:t>
            </a:r>
            <a:r>
              <a:rPr lang="ru-RU" sz="2800" dirty="0"/>
              <a:t>итогам результатов Глобальных оценок Национальных статистических систем стран Восточной Европы, Кавказа и Центральной Азии, в рамках проекта Счета развития Организации Объединенных Наций разработан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Модельный закон о статистике</a:t>
            </a:r>
            <a:r>
              <a:rPr lang="ru-RU" sz="2800" dirty="0"/>
              <a:t>, который рекомендован для этих стран в качестве модели для обеспечения прочной основы для разработки надежной правовой базы функционирования Национальной статистической системы и производства высококачественной официальной статистики.</a:t>
            </a:r>
          </a:p>
          <a:p>
            <a:pPr algn="just"/>
            <a:r>
              <a:rPr lang="ru-RU" sz="2800" dirty="0"/>
              <a:t>Модельный закон полностью соответствует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Фундаментальным принципам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официальной статистики</a:t>
            </a:r>
            <a:r>
              <a:rPr lang="ru-RU" sz="2800" dirty="0" smtClean="0"/>
              <a:t>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ООН.</a:t>
            </a: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2" descr="Национальный статистический комитет Кыргызской Республи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2" y="6312756"/>
            <a:ext cx="585507" cy="58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14845" y="6321721"/>
            <a:ext cx="8779847" cy="4642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			</a:t>
            </a:r>
            <a:br>
              <a:rPr lang="ru-RU" sz="2400" b="1" dirty="0" smtClean="0">
                <a:solidFill>
                  <a:schemeClr val="bg1"/>
                </a:solidFill>
              </a:rPr>
            </a:br>
            <a:r>
              <a:rPr lang="ru-RU" sz="2400" b="1" dirty="0" smtClean="0">
                <a:solidFill>
                  <a:schemeClr val="bg1"/>
                </a:solidFill>
              </a:rPr>
              <a:t>Национальный статистический комитет Кыргызской Республики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64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38200" y="496722"/>
            <a:ext cx="10515600" cy="7933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ru-RU" b="1" dirty="0">
                <a:solidFill>
                  <a:srgbClr val="996600"/>
                </a:solidFill>
              </a:rPr>
              <a:t>Структура законопроекта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838200" y="365126"/>
            <a:ext cx="10515600" cy="5282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442532" y="1421633"/>
            <a:ext cx="5507422" cy="37898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 «О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государственной статистике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(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 статьи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/>
            <a:endParaRPr lang="ru-RU" sz="24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936000">
              <a:lnSpc>
                <a:spcPct val="100000"/>
              </a:lnSpc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Глава 1. Общие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положения</a:t>
            </a:r>
          </a:p>
          <a:p>
            <a:pPr indent="-936000">
              <a:lnSpc>
                <a:spcPct val="100000"/>
              </a:lnSpc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Глава 2.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Государственная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статистическая</a:t>
            </a:r>
            <a:b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деятельность</a:t>
            </a:r>
          </a:p>
          <a:p>
            <a:pPr indent="-936000">
              <a:lnSpc>
                <a:spcPct val="100000"/>
              </a:lnSpc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Глава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3. Органы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государственной</a:t>
            </a:r>
            <a:b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статистики 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936000">
              <a:lnSpc>
                <a:spcPct val="100000"/>
              </a:lnSpc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Глава 4. Предоставление, распространение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b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использование и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хранение </a:t>
            </a:r>
            <a:b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статистической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информации</a:t>
            </a:r>
          </a:p>
          <a:p>
            <a:pPr indent="-936000">
              <a:lnSpc>
                <a:spcPct val="100000"/>
              </a:lnSpc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Глава 5.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Заключительные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положения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96763" y="1461464"/>
            <a:ext cx="5906813" cy="43476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 Закона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 «Об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официальной статистике» (38 статей)</a:t>
            </a:r>
          </a:p>
          <a:p>
            <a:pPr algn="ctr"/>
            <a:endParaRPr lang="ru-RU" sz="2000" b="1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Глава 1. Общие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положения</a:t>
            </a:r>
          </a:p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Глава 2.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Организация статистической</a:t>
            </a:r>
            <a:b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 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системы</a:t>
            </a:r>
          </a:p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Глава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3. Статистический совет и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другие</a:t>
            </a:r>
            <a:b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консультативные органы</a:t>
            </a:r>
          </a:p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Глава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Координация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национальной</a:t>
            </a:r>
            <a:b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статистической системы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стратегическое планирование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Глава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5. Официальная статистическая</a:t>
            </a:r>
            <a:b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деятельность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Глава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Качество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официальной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статистики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Глава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7.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Статистические услуги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Глава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8. Заключительные положения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 descr="Национальный статистический комитет Кыргызской Республи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2" y="6312756"/>
            <a:ext cx="585507" cy="58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214845" y="6321721"/>
            <a:ext cx="8779847" cy="4642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			</a:t>
            </a:r>
            <a:br>
              <a:rPr lang="ru-RU" sz="2400" b="1" dirty="0" smtClean="0">
                <a:solidFill>
                  <a:schemeClr val="bg1"/>
                </a:solidFill>
              </a:rPr>
            </a:br>
            <a:r>
              <a:rPr lang="ru-RU" sz="2400" b="1" dirty="0" smtClean="0">
                <a:solidFill>
                  <a:schemeClr val="bg1"/>
                </a:solidFill>
              </a:rPr>
              <a:t>Национальный статистический комитет Кыргызской Республики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35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206750" y="335243"/>
            <a:ext cx="8474710" cy="693738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ru-RU" sz="4400" b="1" dirty="0">
                <a:solidFill>
                  <a:srgbClr val="996600"/>
                </a:solidFill>
              </a:rPr>
              <a:t>Принципы официальной статистики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666189" y="1500549"/>
            <a:ext cx="10856259" cy="1595190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200"/>
              </a:spcBef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Все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производители официальной статистики разрабатывают, производят и распространяют официальную статистику Кыргызской Республики в соответствии со следующими основными принципами официальной статистики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521" y="1"/>
            <a:ext cx="1900550" cy="1500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Национальный статистический комитет Кыргызской Республи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2" y="6312756"/>
            <a:ext cx="585507" cy="58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14845" y="6321721"/>
            <a:ext cx="8779847" cy="4642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			</a:t>
            </a:r>
            <a:br>
              <a:rPr lang="ru-RU" sz="2400" b="1" dirty="0" smtClean="0">
                <a:solidFill>
                  <a:schemeClr val="bg1"/>
                </a:solidFill>
              </a:rPr>
            </a:br>
            <a:r>
              <a:rPr lang="ru-RU" sz="2400" b="1" dirty="0" smtClean="0">
                <a:solidFill>
                  <a:schemeClr val="bg1"/>
                </a:solidFill>
              </a:rPr>
              <a:t>Национальный статистический комитет Кыргызской Республики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2999745" y="2797517"/>
            <a:ext cx="8901953" cy="3411903"/>
          </a:xfrm>
          <a:prstGeom prst="rect">
            <a:avLst/>
          </a:prstGeom>
        </p:spPr>
        <p:txBody>
          <a:bodyPr vert="horz" lIns="72000" tIns="7200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20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профессиональная независимость; </a:t>
            </a:r>
          </a:p>
          <a:p>
            <a:pPr>
              <a:lnSpc>
                <a:spcPct val="100000"/>
              </a:lnSpc>
              <a:spcBef>
                <a:spcPts val="20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беспристрастность и объективность,</a:t>
            </a:r>
          </a:p>
          <a:p>
            <a:pPr>
              <a:lnSpc>
                <a:spcPct val="100000"/>
              </a:lnSpc>
              <a:spcBef>
                <a:spcPts val="20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точность и надежность; </a:t>
            </a:r>
          </a:p>
          <a:p>
            <a:pPr>
              <a:lnSpc>
                <a:spcPct val="100000"/>
              </a:lnSpc>
              <a:spcBef>
                <a:spcPts val="20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согласованность и сравнимость;</a:t>
            </a:r>
          </a:p>
          <a:p>
            <a:pPr>
              <a:lnSpc>
                <a:spcPct val="100000"/>
              </a:lnSpc>
              <a:spcBef>
                <a:spcPts val="20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доступность и ясность</a:t>
            </a:r>
          </a:p>
          <a:p>
            <a:pPr>
              <a:lnSpc>
                <a:spcPct val="100000"/>
              </a:lnSpc>
              <a:spcBef>
                <a:spcPts val="20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статистическая конфиденциальность и исключительное</a:t>
            </a:r>
            <a:b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использование в статистических целях</a:t>
            </a:r>
          </a:p>
          <a:p>
            <a:pPr>
              <a:lnSpc>
                <a:spcPct val="100000"/>
              </a:lnSpc>
              <a:spcBef>
                <a:spcPts val="20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актуальность</a:t>
            </a:r>
            <a:endParaRPr lang="ru-RU" sz="24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56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30166" y="365127"/>
            <a:ext cx="10515600" cy="736512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ru-RU" sz="4400" b="1" dirty="0">
                <a:solidFill>
                  <a:srgbClr val="996600"/>
                </a:solidFill>
              </a:rPr>
              <a:t>Цель и сфера действия законопроекта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1817688"/>
            <a:ext cx="10515600" cy="429577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endParaRPr lang="ru-RU" sz="2100" b="1" dirty="0"/>
          </a:p>
          <a:p>
            <a:pPr marL="514350" indent="-514350">
              <a:buFont typeface="+mj-lt"/>
              <a:buAutoNum type="arabicPeriod"/>
            </a:pPr>
            <a:endParaRPr lang="ru-RU" b="1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838200" y="365126"/>
            <a:ext cx="10515600" cy="5282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838200" y="1110604"/>
            <a:ext cx="10607566" cy="4848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">
              <a:buAutoNum type="arabicPeriod"/>
            </a:pPr>
            <a:r>
              <a:rPr lang="ru-RU" sz="2800" b="1" dirty="0" smtClean="0">
                <a:solidFill>
                  <a:srgbClr val="C00000"/>
                </a:solidFill>
              </a:rPr>
              <a:t>Цель</a:t>
            </a:r>
            <a:r>
              <a:rPr lang="ru-RU" sz="2800" dirty="0" smtClean="0">
                <a:solidFill>
                  <a:srgbClr val="C00000"/>
                </a:solidFill>
              </a:rPr>
              <a:t> </a:t>
            </a:r>
            <a:r>
              <a:rPr lang="ru-RU" sz="2800" dirty="0" smtClean="0"/>
              <a:t>- </a:t>
            </a:r>
            <a:r>
              <a:rPr lang="ru-RU" sz="2800" b="1" dirty="0"/>
              <a:t>создание правовой основы разработки, производства и распространения официальной статистики</a:t>
            </a:r>
            <a:r>
              <a:rPr lang="ru-RU" sz="2800" dirty="0"/>
              <a:t>, направленной на обеспечение информационных потребностей государства и общества в полной, достоверной, научно обоснованной и своевременно предоставляемой официальной статистической информации о социальных, экономических, демографических, экологических процессах и явлениях в Кыргызской Республике</a:t>
            </a:r>
            <a:r>
              <a:rPr lang="ru-RU" sz="2800" dirty="0" smtClean="0"/>
              <a:t>.</a:t>
            </a:r>
            <a:endParaRPr lang="ru-RU" sz="2800" dirty="0"/>
          </a:p>
          <a:p>
            <a:pPr algn="just"/>
            <a:r>
              <a:rPr lang="ru-RU" sz="2800" dirty="0"/>
              <a:t>2. Настоящий Закон распространяется на </a:t>
            </a:r>
            <a:r>
              <a:rPr lang="ru-RU" sz="2800" b="1" dirty="0">
                <a:solidFill>
                  <a:srgbClr val="C00000"/>
                </a:solidFill>
              </a:rPr>
              <a:t>производителей</a:t>
            </a:r>
            <a:r>
              <a:rPr lang="ru-RU" sz="2800" dirty="0">
                <a:solidFill>
                  <a:srgbClr val="C00000"/>
                </a:solidFill>
              </a:rPr>
              <a:t>, </a:t>
            </a:r>
            <a:r>
              <a:rPr lang="ru-RU" sz="2800" b="1" dirty="0">
                <a:solidFill>
                  <a:srgbClr val="C00000"/>
                </a:solidFill>
              </a:rPr>
              <a:t>пользователей официальной статистики, респондентов</a:t>
            </a:r>
            <a:r>
              <a:rPr lang="ru-RU" sz="2800" dirty="0"/>
              <a:t>, представляющих индивидуальные, обобщенные и административные данные для целей официальной статистики.</a:t>
            </a:r>
          </a:p>
        </p:txBody>
      </p:sp>
      <p:pic>
        <p:nvPicPr>
          <p:cNvPr id="6" name="Picture 2" descr="Национальный статистический комитет Кыргызской Республи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2" y="6312756"/>
            <a:ext cx="585507" cy="58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14845" y="6321721"/>
            <a:ext cx="8779847" cy="4642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			</a:t>
            </a:r>
            <a:br>
              <a:rPr lang="ru-RU" sz="2400" b="1" dirty="0" smtClean="0">
                <a:solidFill>
                  <a:schemeClr val="bg1"/>
                </a:solidFill>
              </a:rPr>
            </a:br>
            <a:r>
              <a:rPr lang="ru-RU" sz="2400" b="1" dirty="0" smtClean="0">
                <a:solidFill>
                  <a:schemeClr val="bg1"/>
                </a:solidFill>
              </a:rPr>
              <a:t>Национальный статистический комитет Кыргызской Республики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77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39776" y="251460"/>
            <a:ext cx="10573407" cy="1262028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ru-RU" sz="4400" b="1" dirty="0">
                <a:solidFill>
                  <a:srgbClr val="996600"/>
                </a:solidFill>
              </a:rPr>
              <a:t>Субъекты правоотношений в области официальной статистики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5821" y="1923392"/>
            <a:ext cx="6348248" cy="4298731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3200" dirty="0" smtClean="0"/>
              <a:t>Национальный </a:t>
            </a:r>
            <a:r>
              <a:rPr lang="ru-RU" sz="3200" dirty="0"/>
              <a:t>статистический </a:t>
            </a:r>
            <a:r>
              <a:rPr lang="ru-RU" sz="3200" dirty="0" smtClean="0"/>
              <a:t>комитет Кыргызской Республики;</a:t>
            </a:r>
            <a:endParaRPr lang="ru-RU" sz="3200" dirty="0"/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3200" dirty="0" smtClean="0"/>
              <a:t>другие </a:t>
            </a:r>
            <a:r>
              <a:rPr lang="ru-RU" sz="3200" dirty="0"/>
              <a:t>производители официальной статистики;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3200" dirty="0" smtClean="0"/>
              <a:t>респонденты</a:t>
            </a:r>
            <a:r>
              <a:rPr lang="ru-RU" sz="3200" dirty="0"/>
              <a:t>;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3200" dirty="0" smtClean="0"/>
              <a:t>пользователи </a:t>
            </a:r>
            <a:r>
              <a:rPr lang="ru-RU" sz="3200" dirty="0"/>
              <a:t>официальной статистики;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3200" dirty="0" smtClean="0"/>
              <a:t>Совет </a:t>
            </a:r>
            <a:r>
              <a:rPr lang="ru-RU" sz="3200" dirty="0"/>
              <a:t>по </a:t>
            </a:r>
            <a:r>
              <a:rPr lang="ru-RU" sz="3200" dirty="0" smtClean="0"/>
              <a:t>статистике</a:t>
            </a:r>
            <a:endParaRPr lang="ru-RU" sz="3200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237889" y="1923392"/>
            <a:ext cx="5665077" cy="5255173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ru-RU" b="1" dirty="0" smtClean="0"/>
          </a:p>
          <a:p>
            <a:pPr algn="just"/>
            <a:endParaRPr lang="ru-RU" b="1" dirty="0"/>
          </a:p>
          <a:p>
            <a:pPr algn="just"/>
            <a:r>
              <a:rPr lang="ru-RU" sz="1600" b="1" dirty="0" smtClean="0"/>
              <a:t>-</a:t>
            </a:r>
            <a:endParaRPr lang="ru-RU" sz="1600" b="1" dirty="0"/>
          </a:p>
        </p:txBody>
      </p:sp>
      <p:pic>
        <p:nvPicPr>
          <p:cNvPr id="6" name="Содержимое 4" descr="images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36828" y="1842491"/>
            <a:ext cx="4476355" cy="3980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12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51514" y="270314"/>
            <a:ext cx="10572750" cy="1260475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ru-RU" sz="4400" b="1" dirty="0">
                <a:solidFill>
                  <a:srgbClr val="996600"/>
                </a:solidFill>
              </a:rPr>
              <a:t/>
            </a:r>
            <a:br>
              <a:rPr lang="ru-RU" sz="4400" b="1" dirty="0">
                <a:solidFill>
                  <a:srgbClr val="996600"/>
                </a:solidFill>
              </a:rPr>
            </a:br>
            <a:r>
              <a:rPr lang="ru-RU" sz="4400" b="1" dirty="0">
                <a:solidFill>
                  <a:srgbClr val="996600"/>
                </a:solidFill>
              </a:rPr>
              <a:t/>
            </a:r>
            <a:br>
              <a:rPr lang="ru-RU" sz="4400" b="1" dirty="0">
                <a:solidFill>
                  <a:srgbClr val="996600"/>
                </a:solidFill>
              </a:rPr>
            </a:br>
            <a:r>
              <a:rPr lang="ru-RU" sz="4400" b="1" dirty="0">
                <a:solidFill>
                  <a:srgbClr val="996600"/>
                </a:solidFill>
              </a:rPr>
              <a:t/>
            </a:r>
            <a:br>
              <a:rPr lang="ru-RU" sz="4400" b="1" dirty="0">
                <a:solidFill>
                  <a:srgbClr val="996600"/>
                </a:solidFill>
              </a:rPr>
            </a:br>
            <a:r>
              <a:rPr lang="ru-RU" sz="4400" b="1" dirty="0">
                <a:solidFill>
                  <a:srgbClr val="996600"/>
                </a:solidFill>
              </a:rPr>
              <a:t>Национальная статистическая система </a:t>
            </a:r>
            <a:br>
              <a:rPr lang="ru-RU" sz="4400" b="1" dirty="0">
                <a:solidFill>
                  <a:srgbClr val="996600"/>
                </a:solidFill>
              </a:rPr>
            </a:br>
            <a:r>
              <a:rPr lang="ru-RU" sz="4400" b="1" dirty="0" err="1">
                <a:solidFill>
                  <a:srgbClr val="996600"/>
                </a:solidFill>
              </a:rPr>
              <a:t>Кыргызской</a:t>
            </a:r>
            <a:r>
              <a:rPr lang="ru-RU" sz="4400" b="1" dirty="0">
                <a:solidFill>
                  <a:srgbClr val="996600"/>
                </a:solidFill>
              </a:rPr>
              <a:t> Республики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80682" y="1706880"/>
            <a:ext cx="5664200" cy="2053590"/>
          </a:xfrm>
        </p:spPr>
        <p:txBody>
          <a:bodyPr>
            <a:no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ru-RU" sz="2800" dirty="0" smtClean="0">
                <a:solidFill>
                  <a:srgbClr val="C00000"/>
                </a:solidFill>
              </a:rPr>
              <a:t>Национальный </a:t>
            </a:r>
            <a:r>
              <a:rPr lang="ru-RU" sz="2800" dirty="0">
                <a:solidFill>
                  <a:srgbClr val="C00000"/>
                </a:solidFill>
              </a:rPr>
              <a:t>статистический комитет Кыргызской Республики;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dirty="0" smtClean="0">
                <a:solidFill>
                  <a:srgbClr val="C00000"/>
                </a:solidFill>
              </a:rPr>
              <a:t>другие производители официальной статистики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5963569" y="1558290"/>
            <a:ext cx="5889341" cy="4754465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500" dirty="0" smtClean="0"/>
              <a:t>1</a:t>
            </a:r>
            <a:r>
              <a:rPr lang="ru-RU" sz="2500" dirty="0"/>
              <a:t>. Национальный статистический комитет Кыргызской Республики </a:t>
            </a:r>
            <a:r>
              <a:rPr lang="ru-RU" sz="2500" dirty="0" smtClean="0"/>
              <a:t>- </a:t>
            </a:r>
            <a:r>
              <a:rPr lang="ru-RU" sz="2500" b="1" dirty="0" smtClean="0"/>
              <a:t>ведущий производитель </a:t>
            </a:r>
            <a:r>
              <a:rPr lang="ru-RU" sz="2500" b="1" dirty="0"/>
              <a:t>официальной статистики,</a:t>
            </a:r>
            <a:r>
              <a:rPr lang="ru-RU" sz="2500" dirty="0"/>
              <a:t> осуществляющим функции по </a:t>
            </a:r>
            <a:r>
              <a:rPr lang="ru-RU" sz="2500" b="1" dirty="0"/>
              <a:t>координации</a:t>
            </a:r>
            <a:r>
              <a:rPr lang="ru-RU" sz="2500" dirty="0"/>
              <a:t> всей деятельности, связанной с разработкой, производством и распространением официальной статистики в национальной статистической системе.</a:t>
            </a:r>
          </a:p>
          <a:p>
            <a:pPr algn="just"/>
            <a:r>
              <a:rPr lang="ru-RU" sz="2500" dirty="0"/>
              <a:t>2. Национальный статистический комитет является профессионально независимым органом </a:t>
            </a:r>
            <a:r>
              <a:rPr lang="ru-RU" sz="2500" b="1" dirty="0"/>
              <a:t>вмешательство, в деятельность которого не допускается</a:t>
            </a:r>
            <a:r>
              <a:rPr lang="ru-RU" sz="2500" b="1" dirty="0" smtClean="0"/>
              <a:t>.</a:t>
            </a:r>
            <a:endParaRPr lang="ru-RU" sz="2500" b="1" dirty="0"/>
          </a:p>
        </p:txBody>
      </p:sp>
      <p:pic>
        <p:nvPicPr>
          <p:cNvPr id="6" name="Picture 2" descr="Национальный статистический комитет Кыргызской Республи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2" y="6312756"/>
            <a:ext cx="585507" cy="58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14845" y="6321721"/>
            <a:ext cx="8779847" cy="4642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			</a:t>
            </a:r>
            <a:br>
              <a:rPr lang="ru-RU" sz="2400" b="1" dirty="0" smtClean="0">
                <a:solidFill>
                  <a:schemeClr val="bg1"/>
                </a:solidFill>
              </a:rPr>
            </a:br>
            <a:r>
              <a:rPr lang="ru-RU" sz="2400" b="1" dirty="0" smtClean="0">
                <a:solidFill>
                  <a:schemeClr val="bg1"/>
                </a:solidFill>
              </a:rPr>
              <a:t>Национальный статистический комитет Кыргызской Республики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954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615559" y="147145"/>
            <a:ext cx="7797624" cy="1261241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ru-RU" sz="4400" b="1" dirty="0">
                <a:solidFill>
                  <a:srgbClr val="996600"/>
                </a:solidFill>
              </a:rPr>
              <a:t/>
            </a:r>
            <a:br>
              <a:rPr lang="ru-RU" sz="4400" b="1" dirty="0">
                <a:solidFill>
                  <a:srgbClr val="996600"/>
                </a:solidFill>
              </a:rPr>
            </a:br>
            <a:r>
              <a:rPr lang="ru-RU" sz="4400" b="1" dirty="0">
                <a:solidFill>
                  <a:srgbClr val="996600"/>
                </a:solidFill>
              </a:rPr>
              <a:t/>
            </a:r>
            <a:br>
              <a:rPr lang="ru-RU" sz="4400" b="1" dirty="0">
                <a:solidFill>
                  <a:srgbClr val="996600"/>
                </a:solidFill>
              </a:rPr>
            </a:br>
            <a:r>
              <a:rPr lang="ru-RU" sz="4400" b="1" dirty="0">
                <a:solidFill>
                  <a:srgbClr val="996600"/>
                </a:solidFill>
              </a:rPr>
              <a:t/>
            </a:r>
            <a:br>
              <a:rPr lang="ru-RU" sz="4400" b="1" dirty="0">
                <a:solidFill>
                  <a:srgbClr val="996600"/>
                </a:solidFill>
              </a:rPr>
            </a:br>
            <a:r>
              <a:rPr lang="ru-RU" sz="4400" b="1" dirty="0">
                <a:solidFill>
                  <a:srgbClr val="C00000"/>
                </a:solidFill>
              </a:rPr>
              <a:t>Другие производители официальной статистики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2246" y="1763372"/>
            <a:ext cx="11520653" cy="4558347"/>
          </a:xfrm>
        </p:spPr>
        <p:txBody>
          <a:bodyPr>
            <a:noAutofit/>
          </a:bodyPr>
          <a:lstStyle/>
          <a:p>
            <a:r>
              <a:rPr lang="ru-RU" sz="3000" dirty="0"/>
              <a:t>1. </a:t>
            </a:r>
            <a:r>
              <a:rPr lang="ru-RU" sz="3000" dirty="0" smtClean="0"/>
              <a:t>Профессионально независимые единицы /подразделения других государственных органов, занимающиеся исключительно разработкой , производством и распространением официальной статистики, </a:t>
            </a:r>
            <a:r>
              <a:rPr lang="ru-RU" sz="3000" dirty="0"/>
              <a:t>указанной в ежегодной статистической программе.</a:t>
            </a:r>
          </a:p>
          <a:p>
            <a:r>
              <a:rPr lang="ru-RU" sz="3000" dirty="0"/>
              <a:t>2. </a:t>
            </a:r>
            <a:r>
              <a:rPr lang="ru-RU" sz="3000" dirty="0" smtClean="0"/>
              <a:t>На других производителей </a:t>
            </a:r>
            <a:r>
              <a:rPr lang="ru-RU" sz="3000" dirty="0"/>
              <a:t>официальной статистики не могут возлагаться обязанности, противоречащие </a:t>
            </a:r>
            <a:r>
              <a:rPr lang="ru-RU" sz="3000" dirty="0" smtClean="0"/>
              <a:t>Принципам официальной статистики.</a:t>
            </a:r>
            <a:endParaRPr lang="ru-RU" sz="3000" dirty="0"/>
          </a:p>
          <a:p>
            <a:r>
              <a:rPr lang="ru-RU" sz="3000" dirty="0"/>
              <a:t>3. Перечень других производителей официальной статистики, а также требования к ним определяются Правительством </a:t>
            </a:r>
            <a:r>
              <a:rPr lang="ru-RU" sz="3000" dirty="0" err="1"/>
              <a:t>Кыргызской</a:t>
            </a:r>
            <a:r>
              <a:rPr lang="ru-RU" sz="3000" dirty="0"/>
              <a:t> Республики.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115613" y="120821"/>
            <a:ext cx="3205655" cy="1476752"/>
            <a:chOff x="2058507" y="3861048"/>
            <a:chExt cx="3027793" cy="2016225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2058507" y="3861048"/>
              <a:ext cx="3027793" cy="2016224"/>
            </a:xfrm>
            <a:prstGeom prst="round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59463" y="3861049"/>
              <a:ext cx="2619375" cy="2016224"/>
            </a:xfrm>
            <a:prstGeom prst="rect">
              <a:avLst/>
            </a:prstGeom>
          </p:spPr>
        </p:pic>
      </p:grpSp>
      <p:pic>
        <p:nvPicPr>
          <p:cNvPr id="8" name="Picture 2" descr="Национальный статистический комитет Кыргызской Республи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2" y="6312756"/>
            <a:ext cx="585507" cy="58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14845" y="6321721"/>
            <a:ext cx="8779847" cy="4642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			</a:t>
            </a:r>
            <a:br>
              <a:rPr lang="ru-RU" sz="2400" b="1" dirty="0" smtClean="0">
                <a:solidFill>
                  <a:schemeClr val="bg1"/>
                </a:solidFill>
              </a:rPr>
            </a:br>
            <a:r>
              <a:rPr lang="ru-RU" sz="2400" b="1" dirty="0" smtClean="0">
                <a:solidFill>
                  <a:schemeClr val="bg1"/>
                </a:solidFill>
              </a:rPr>
              <a:t>Национальный статистический комитет Кыргызской Республики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448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51742" y="171085"/>
            <a:ext cx="10572750" cy="1071562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ru-RU" sz="3200" b="1" dirty="0">
                <a:solidFill>
                  <a:srgbClr val="996600"/>
                </a:solidFill>
              </a:rPr>
              <a:t/>
            </a:r>
            <a:br>
              <a:rPr lang="ru-RU" sz="3200" b="1" dirty="0">
                <a:solidFill>
                  <a:srgbClr val="996600"/>
                </a:solidFill>
              </a:rPr>
            </a:br>
            <a:r>
              <a:rPr lang="ru-RU" sz="3200" b="1" dirty="0">
                <a:solidFill>
                  <a:srgbClr val="996600"/>
                </a:solidFill>
              </a:rPr>
              <a:t/>
            </a:r>
            <a:br>
              <a:rPr lang="ru-RU" sz="3200" b="1" dirty="0">
                <a:solidFill>
                  <a:srgbClr val="996600"/>
                </a:solidFill>
              </a:rPr>
            </a:br>
            <a:r>
              <a:rPr lang="ru-RU" sz="3200" b="1" dirty="0">
                <a:solidFill>
                  <a:srgbClr val="996600"/>
                </a:solidFill>
              </a:rPr>
              <a:t/>
            </a:r>
            <a:br>
              <a:rPr lang="ru-RU" sz="3200" b="1" dirty="0">
                <a:solidFill>
                  <a:srgbClr val="996600"/>
                </a:solidFill>
              </a:rPr>
            </a:br>
            <a:r>
              <a:rPr lang="ru-RU" sz="3200" b="1" dirty="0">
                <a:solidFill>
                  <a:srgbClr val="996600"/>
                </a:solidFill>
              </a:rPr>
              <a:t>Председатель Национального статистического комитета Кыргызской Республики </a:t>
            </a:r>
            <a:r>
              <a:rPr lang="ru-RU" sz="3200" b="1" dirty="0" smtClean="0">
                <a:solidFill>
                  <a:srgbClr val="996600"/>
                </a:solidFill>
              </a:rPr>
              <a:t> - Главный статистик</a:t>
            </a:r>
            <a:endParaRPr lang="ru-RU" sz="3200" b="1" dirty="0">
              <a:solidFill>
                <a:srgbClr val="9966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16524" y="1302726"/>
            <a:ext cx="11406554" cy="4845050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400" dirty="0" smtClean="0"/>
              <a:t>1</a:t>
            </a:r>
            <a:r>
              <a:rPr lang="ru-RU" sz="2400" dirty="0"/>
              <a:t>. Национальный статистический комитет возглавляет председатель, назначаемый Президентом </a:t>
            </a:r>
            <a:r>
              <a:rPr lang="ru-RU" sz="2400" dirty="0" err="1"/>
              <a:t>Кыргызской</a:t>
            </a:r>
            <a:r>
              <a:rPr lang="ru-RU" sz="2400" dirty="0"/>
              <a:t> Республики </a:t>
            </a:r>
            <a:r>
              <a:rPr lang="ru-RU" sz="2400" b="1" dirty="0">
                <a:solidFill>
                  <a:srgbClr val="C00000"/>
                </a:solidFill>
              </a:rPr>
              <a:t>путем проведения открытого конкурса</a:t>
            </a:r>
            <a:r>
              <a:rPr lang="ru-RU" sz="2400" dirty="0"/>
              <a:t> на пятилетний срок. Одно и то же лицо может занимать должность председателя не более двух сроков.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400" dirty="0" smtClean="0"/>
              <a:t>Председатель, как Главный статистик: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400" dirty="0" smtClean="0"/>
              <a:t> поощряет </a:t>
            </a:r>
            <a:r>
              <a:rPr lang="ru-RU" sz="2400" b="1" dirty="0" smtClean="0"/>
              <a:t>профессиональную независимость </a:t>
            </a:r>
            <a:r>
              <a:rPr lang="ru-RU" sz="2400" dirty="0" smtClean="0"/>
              <a:t>национальной статистической системы;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400" dirty="0" smtClean="0"/>
              <a:t> определяет </a:t>
            </a:r>
            <a:r>
              <a:rPr lang="ru-RU" sz="2400" b="1" dirty="0" smtClean="0"/>
              <a:t>содержание проектов статистических программ </a:t>
            </a:r>
            <a:r>
              <a:rPr lang="ru-RU" sz="2400" dirty="0" smtClean="0"/>
              <a:t>(ежегодной и многолетней);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400" dirty="0" smtClean="0"/>
              <a:t> представляет  национальную статистическую систему  на </a:t>
            </a:r>
            <a:r>
              <a:rPr lang="ru-RU" sz="2400" b="1" dirty="0" smtClean="0"/>
              <a:t>международном  уровне</a:t>
            </a:r>
            <a:r>
              <a:rPr lang="ru-RU" sz="2400" dirty="0" smtClean="0"/>
              <a:t>;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400" dirty="0" smtClean="0"/>
              <a:t> может издавать </a:t>
            </a:r>
            <a:r>
              <a:rPr lang="ru-RU" sz="2400" b="1" dirty="0" smtClean="0"/>
              <a:t>стандарты и руководящие принципы </a:t>
            </a:r>
            <a:r>
              <a:rPr lang="ru-RU" sz="2400" dirty="0" smtClean="0"/>
              <a:t>для всей национальной статистической системы в целях разработки, производства и распространения официальной статистики.</a:t>
            </a:r>
          </a:p>
        </p:txBody>
      </p:sp>
      <p:pic>
        <p:nvPicPr>
          <p:cNvPr id="6" name="Picture 2" descr="Национальный статистический комитет Кыргызской Республи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2" y="6312756"/>
            <a:ext cx="585507" cy="58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14845" y="6321721"/>
            <a:ext cx="8779847" cy="4642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			</a:t>
            </a:r>
            <a:br>
              <a:rPr lang="ru-RU" sz="2400" b="1" dirty="0" smtClean="0">
                <a:solidFill>
                  <a:schemeClr val="bg1"/>
                </a:solidFill>
              </a:rPr>
            </a:br>
            <a:r>
              <a:rPr lang="ru-RU" sz="2400" b="1" dirty="0" smtClean="0">
                <a:solidFill>
                  <a:schemeClr val="bg1"/>
                </a:solidFill>
              </a:rPr>
              <a:t>Национальный статистический комитет Кыргызской Республики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96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207172" y="147145"/>
            <a:ext cx="9206011" cy="1261241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ru-RU" sz="4400" b="1" dirty="0">
                <a:solidFill>
                  <a:srgbClr val="996600"/>
                </a:solidFill>
              </a:rPr>
              <a:t/>
            </a:r>
            <a:br>
              <a:rPr lang="ru-RU" sz="4400" b="1" dirty="0">
                <a:solidFill>
                  <a:srgbClr val="996600"/>
                </a:solidFill>
              </a:rPr>
            </a:br>
            <a:r>
              <a:rPr lang="ru-RU" sz="4400" b="1" dirty="0">
                <a:solidFill>
                  <a:srgbClr val="996600"/>
                </a:solidFill>
              </a:rPr>
              <a:t/>
            </a:r>
            <a:br>
              <a:rPr lang="ru-RU" sz="4400" b="1" dirty="0">
                <a:solidFill>
                  <a:srgbClr val="996600"/>
                </a:solidFill>
              </a:rPr>
            </a:br>
            <a:r>
              <a:rPr lang="ru-RU" sz="4400" b="1" dirty="0">
                <a:solidFill>
                  <a:srgbClr val="996600"/>
                </a:solidFill>
              </a:rPr>
              <a:t/>
            </a:r>
            <a:br>
              <a:rPr lang="ru-RU" sz="4400" b="1" dirty="0">
                <a:solidFill>
                  <a:srgbClr val="996600"/>
                </a:solidFill>
              </a:rPr>
            </a:br>
            <a:r>
              <a:rPr lang="ru-RU" sz="4400" b="1" dirty="0">
                <a:solidFill>
                  <a:srgbClr val="996600"/>
                </a:solidFill>
              </a:rPr>
              <a:t/>
            </a:r>
            <a:br>
              <a:rPr lang="ru-RU" sz="4400" b="1" dirty="0">
                <a:solidFill>
                  <a:srgbClr val="996600"/>
                </a:solidFill>
              </a:rPr>
            </a:br>
            <a:r>
              <a:rPr lang="ru-RU" sz="4400" b="1" dirty="0">
                <a:solidFill>
                  <a:srgbClr val="996600"/>
                </a:solidFill>
              </a:rPr>
              <a:t>Статистический совет и другие консультативные органы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5337" y="1792014"/>
            <a:ext cx="6267504" cy="4976648"/>
          </a:xfrm>
        </p:spPr>
        <p:txBody>
          <a:bodyPr>
            <a:noAutofit/>
          </a:bodyPr>
          <a:lstStyle/>
          <a:p>
            <a:r>
              <a:rPr lang="ru-RU" sz="1800" dirty="0"/>
              <a:t>1. Совет по статистике (далее - Совет) является консультативным совещательным органом, осуществляющим функции по выработке рекомендаций производителям официальной статистики стратегического характера.</a:t>
            </a:r>
          </a:p>
          <a:p>
            <a:r>
              <a:rPr lang="ru-RU" sz="1800" dirty="0"/>
              <a:t>2. Состав Совета и положение о нем утверждаются Президентом </a:t>
            </a:r>
            <a:r>
              <a:rPr lang="ru-RU" sz="1800" dirty="0" err="1"/>
              <a:t>Кыргызской</a:t>
            </a:r>
            <a:r>
              <a:rPr lang="ru-RU" sz="1800" dirty="0"/>
              <a:t> Республики. </a:t>
            </a:r>
          </a:p>
          <a:p>
            <a:r>
              <a:rPr lang="ru-RU" sz="1800" dirty="0"/>
              <a:t>В состав Совета входят представители государственного и негосударственного секторов. </a:t>
            </a:r>
            <a:r>
              <a:rPr lang="ru-RU" sz="1800" b="1" dirty="0"/>
              <a:t>Состав представителей от негосударственного сектора должен составлять не менее 60 процентов от общего количества членов Совета.</a:t>
            </a:r>
          </a:p>
          <a:p>
            <a:r>
              <a:rPr lang="ru-RU" sz="1800" dirty="0"/>
              <a:t>Лица от гражданского сектора, избранные и/или номинированные в члены Совета являются уполномоченными представителями организаций их выдвинувших.</a:t>
            </a:r>
          </a:p>
          <a:p>
            <a:r>
              <a:rPr lang="ru-RU" sz="1800" dirty="0"/>
              <a:t> </a:t>
            </a:r>
          </a:p>
          <a:p>
            <a:pPr algn="just"/>
            <a:endParaRPr lang="ru-RU" sz="1800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442841" y="1792014"/>
            <a:ext cx="5538953" cy="4356539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/>
              <a:t>1. Совет выполняет следующие основные задачи:</a:t>
            </a:r>
          </a:p>
          <a:p>
            <a:r>
              <a:rPr lang="ru-RU" sz="1600" dirty="0"/>
              <a:t>1) вносит предложения по стратегическому развитию официальной статистики, по определению приоритетных статистических потребностей общества и консультирует по статистическому планированию;</a:t>
            </a:r>
          </a:p>
          <a:p>
            <a:r>
              <a:rPr lang="ru-RU" sz="1600" dirty="0"/>
              <a:t>2) оценивает выполнение статистических программ и контролирует выполнение деятельности по стратегической разработке;</a:t>
            </a:r>
          </a:p>
          <a:p>
            <a:r>
              <a:rPr lang="ru-RU" sz="1600" dirty="0"/>
              <a:t>3) оценивает и консультирует по вопросам соблюдения принципов официальной статистики;</a:t>
            </a:r>
          </a:p>
          <a:p>
            <a:r>
              <a:rPr lang="ru-RU" sz="1600" dirty="0"/>
              <a:t>4) принимает регламент работы Статистического совета.</a:t>
            </a:r>
          </a:p>
          <a:p>
            <a:r>
              <a:rPr lang="ru-RU" sz="1600" dirty="0"/>
              <a:t>2. Совет может проводить независимые внешние оценки конкретных отраслей, мероприятий или организационных единицах </a:t>
            </a:r>
            <a:r>
              <a:rPr lang="ru-RU" sz="1600" dirty="0" smtClean="0"/>
              <a:t>в </a:t>
            </a:r>
            <a:r>
              <a:rPr lang="ru-RU" sz="1600" dirty="0"/>
              <a:t>пределах Национальной статистической системы.</a:t>
            </a:r>
          </a:p>
          <a:p>
            <a:r>
              <a:rPr lang="ru-RU" sz="1600" dirty="0"/>
              <a:t> 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337" y="213925"/>
            <a:ext cx="1944216" cy="1451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Национальный статистический комитет Кыргызской Республи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2" y="6312756"/>
            <a:ext cx="585507" cy="58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214845" y="6321721"/>
            <a:ext cx="8779847" cy="4642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			</a:t>
            </a:r>
            <a:br>
              <a:rPr lang="ru-RU" sz="2400" b="1" dirty="0" smtClean="0">
                <a:solidFill>
                  <a:schemeClr val="bg1"/>
                </a:solidFill>
              </a:rPr>
            </a:br>
            <a:r>
              <a:rPr lang="ru-RU" sz="2400" b="1" dirty="0" smtClean="0">
                <a:solidFill>
                  <a:schemeClr val="bg1"/>
                </a:solidFill>
              </a:rPr>
              <a:t>Национальный статистический комитет Кыргызской Республики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87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28246" y="147638"/>
            <a:ext cx="11183816" cy="1260475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ru-RU" sz="4000" b="1" dirty="0">
                <a:solidFill>
                  <a:srgbClr val="996600"/>
                </a:solidFill>
              </a:rPr>
              <a:t/>
            </a:r>
            <a:br>
              <a:rPr lang="ru-RU" sz="4000" b="1" dirty="0">
                <a:solidFill>
                  <a:srgbClr val="996600"/>
                </a:solidFill>
              </a:rPr>
            </a:br>
            <a:r>
              <a:rPr lang="ru-RU" sz="4000" b="1" dirty="0">
                <a:solidFill>
                  <a:srgbClr val="996600"/>
                </a:solidFill>
              </a:rPr>
              <a:t/>
            </a:r>
            <a:br>
              <a:rPr lang="ru-RU" sz="4000" b="1" dirty="0">
                <a:solidFill>
                  <a:srgbClr val="996600"/>
                </a:solidFill>
              </a:rPr>
            </a:br>
            <a:r>
              <a:rPr lang="ru-RU" sz="4000" b="1" dirty="0">
                <a:solidFill>
                  <a:srgbClr val="996600"/>
                </a:solidFill>
              </a:rPr>
              <a:t/>
            </a:r>
            <a:br>
              <a:rPr lang="ru-RU" sz="4000" b="1" dirty="0">
                <a:solidFill>
                  <a:srgbClr val="996600"/>
                </a:solidFill>
              </a:rPr>
            </a:br>
            <a:r>
              <a:rPr lang="ru-RU" sz="4000" b="1" dirty="0">
                <a:solidFill>
                  <a:srgbClr val="996600"/>
                </a:solidFill>
              </a:rPr>
              <a:t/>
            </a:r>
            <a:br>
              <a:rPr lang="ru-RU" sz="4000" b="1" dirty="0">
                <a:solidFill>
                  <a:srgbClr val="996600"/>
                </a:solidFill>
              </a:rPr>
            </a:br>
            <a:r>
              <a:rPr lang="ru-RU" sz="4000" b="1" dirty="0">
                <a:solidFill>
                  <a:srgbClr val="996600"/>
                </a:solidFill>
              </a:rPr>
              <a:t>Координация национальной статистической </a:t>
            </a:r>
            <a:r>
              <a:rPr lang="ru-RU" sz="4000" b="1" dirty="0" smtClean="0">
                <a:solidFill>
                  <a:srgbClr val="996600"/>
                </a:solidFill>
              </a:rPr>
              <a:t>системы и стратегическое </a:t>
            </a:r>
            <a:r>
              <a:rPr lang="ru-RU" sz="4000" b="1" dirty="0">
                <a:solidFill>
                  <a:srgbClr val="996600"/>
                </a:solidFill>
              </a:rPr>
              <a:t>планирование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81354" y="1406770"/>
            <a:ext cx="11441723" cy="4935415"/>
          </a:xfrm>
        </p:spPr>
        <p:txBody>
          <a:bodyPr>
            <a:noAutofit/>
          </a:bodyPr>
          <a:lstStyle/>
          <a:p>
            <a:r>
              <a:rPr lang="ru-RU" sz="2800" dirty="0"/>
              <a:t> </a:t>
            </a:r>
            <a:r>
              <a:rPr lang="ru-RU" sz="2800" b="1" dirty="0"/>
              <a:t>Статья 15. Координация национальной статистической деятельности</a:t>
            </a:r>
            <a:endParaRPr lang="ru-RU" sz="2800" dirty="0"/>
          </a:p>
          <a:p>
            <a:r>
              <a:rPr lang="ru-RU" sz="2800" dirty="0"/>
              <a:t>Производители официальной статистики должны использовать единообразные согласованные на международном уровне понятия, определения, классификаторы и методы. Национальный статистический комитет осуществляет координацию практики их применения в рамках Национальной статистической системы</a:t>
            </a:r>
            <a:r>
              <a:rPr lang="ru-RU" sz="2800" dirty="0" smtClean="0"/>
              <a:t>.</a:t>
            </a:r>
            <a:endParaRPr lang="en-US" sz="2800" dirty="0" smtClean="0"/>
          </a:p>
          <a:p>
            <a:r>
              <a:rPr lang="ru-RU" sz="2800" b="1" dirty="0"/>
              <a:t>Статья 17. Среднесрочная статистическая программа</a:t>
            </a:r>
            <a:endParaRPr lang="ru-RU" sz="2800" dirty="0"/>
          </a:p>
          <a:p>
            <a:r>
              <a:rPr lang="ru-RU" sz="2800" dirty="0"/>
              <a:t>Среднесрочная статистическая программа является основным программным документом, определяющим главные стратегические направления развития статистической практики и методологии в </a:t>
            </a:r>
            <a:r>
              <a:rPr lang="ru-RU" sz="2800" dirty="0" err="1"/>
              <a:t>Кыргызской</a:t>
            </a:r>
            <a:r>
              <a:rPr lang="ru-RU" sz="2800" dirty="0"/>
              <a:t> Республике на предстоящий пятилетний период.</a:t>
            </a:r>
          </a:p>
          <a:p>
            <a:endParaRPr lang="ru-RU" sz="2800" dirty="0" smtClean="0"/>
          </a:p>
          <a:p>
            <a:pPr>
              <a:lnSpc>
                <a:spcPct val="100000"/>
              </a:lnSpc>
            </a:pPr>
            <a:r>
              <a:rPr lang="ru-RU" sz="2800" b="1" dirty="0"/>
              <a:t> </a:t>
            </a:r>
            <a:endParaRPr lang="ru-RU" sz="2800" dirty="0"/>
          </a:p>
          <a:p>
            <a:pPr>
              <a:lnSpc>
                <a:spcPct val="100000"/>
              </a:lnSpc>
            </a:pPr>
            <a:endParaRPr lang="ru-RU" sz="2800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5969727" y="1923392"/>
            <a:ext cx="6017322" cy="464031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ru-RU" sz="1600" dirty="0"/>
          </a:p>
        </p:txBody>
      </p:sp>
      <p:pic>
        <p:nvPicPr>
          <p:cNvPr id="6" name="Picture 2" descr="Национальный статистический комитет Кыргызской Республи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2" y="6312756"/>
            <a:ext cx="585507" cy="58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14845" y="6321721"/>
            <a:ext cx="8779847" cy="4642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			</a:t>
            </a:r>
            <a:br>
              <a:rPr lang="ru-RU" sz="2400" b="1" dirty="0" smtClean="0">
                <a:solidFill>
                  <a:schemeClr val="bg1"/>
                </a:solidFill>
              </a:rPr>
            </a:br>
            <a:r>
              <a:rPr lang="ru-RU" sz="2400" b="1" dirty="0" smtClean="0">
                <a:solidFill>
                  <a:schemeClr val="bg1"/>
                </a:solidFill>
              </a:rPr>
              <a:t>Национальный статистический комитет Кыргызской Республики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85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44820" y="433876"/>
            <a:ext cx="10572750" cy="739775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ru-RU" sz="4400" b="1" dirty="0">
                <a:solidFill>
                  <a:srgbClr val="996600"/>
                </a:solidFill>
              </a:rPr>
              <a:t/>
            </a:r>
            <a:br>
              <a:rPr lang="ru-RU" sz="4400" b="1" dirty="0">
                <a:solidFill>
                  <a:srgbClr val="996600"/>
                </a:solidFill>
              </a:rPr>
            </a:br>
            <a:r>
              <a:rPr lang="ru-RU" sz="4400" b="1" dirty="0">
                <a:solidFill>
                  <a:srgbClr val="996600"/>
                </a:solidFill>
              </a:rPr>
              <a:t/>
            </a:r>
            <a:br>
              <a:rPr lang="ru-RU" sz="4400" b="1" dirty="0">
                <a:solidFill>
                  <a:srgbClr val="996600"/>
                </a:solidFill>
              </a:rPr>
            </a:br>
            <a:r>
              <a:rPr lang="ru-RU" sz="4400" b="1" dirty="0">
                <a:solidFill>
                  <a:srgbClr val="996600"/>
                </a:solidFill>
              </a:rPr>
              <a:t/>
            </a:r>
            <a:br>
              <a:rPr lang="ru-RU" sz="4400" b="1" dirty="0">
                <a:solidFill>
                  <a:srgbClr val="996600"/>
                </a:solidFill>
              </a:rPr>
            </a:br>
            <a:r>
              <a:rPr lang="ru-RU" sz="4400" b="1" dirty="0">
                <a:solidFill>
                  <a:srgbClr val="996600"/>
                </a:solidFill>
              </a:rPr>
              <a:t/>
            </a:r>
            <a:br>
              <a:rPr lang="ru-RU" sz="4400" b="1" dirty="0">
                <a:solidFill>
                  <a:srgbClr val="996600"/>
                </a:solidFill>
              </a:rPr>
            </a:br>
            <a:r>
              <a:rPr lang="ru-RU" sz="4400" b="1" dirty="0">
                <a:solidFill>
                  <a:srgbClr val="996600"/>
                </a:solidFill>
              </a:rPr>
              <a:t>Доступ к </a:t>
            </a:r>
            <a:r>
              <a:rPr lang="ru-RU" sz="4400" b="1" dirty="0" smtClean="0">
                <a:solidFill>
                  <a:srgbClr val="996600"/>
                </a:solidFill>
              </a:rPr>
              <a:t>административным </a:t>
            </a:r>
            <a:r>
              <a:rPr lang="ru-RU" sz="4400" b="1" dirty="0">
                <a:solidFill>
                  <a:srgbClr val="996600"/>
                </a:solidFill>
              </a:rPr>
              <a:t>данным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57908" y="3563815"/>
            <a:ext cx="11295063" cy="241495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+mj-lt"/>
              </a:rPr>
              <a:t>Все государственные органы обязаны бесплатно предоставлять производителям официальной статистики данные, которые имеются в их распоряжении, </a:t>
            </a:r>
            <a:r>
              <a:rPr lang="ru-RU" sz="3200" b="1" dirty="0" smtClean="0">
                <a:solidFill>
                  <a:srgbClr val="C00000"/>
                </a:solidFill>
                <a:latin typeface="+mj-lt"/>
              </a:rPr>
              <a:t>на уровне детализации</a:t>
            </a:r>
            <a:r>
              <a:rPr lang="ru-RU" sz="3200" b="1" dirty="0" smtClean="0">
                <a:solidFill>
                  <a:schemeClr val="tx1"/>
                </a:solidFill>
                <a:latin typeface="+mj-lt"/>
              </a:rPr>
              <a:t>, необходимом для производства официальной статистики</a:t>
            </a:r>
            <a:endParaRPr lang="ru-RU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5969727" y="1923392"/>
            <a:ext cx="6017322" cy="464031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ru-RU" sz="1600" dirty="0"/>
          </a:p>
        </p:txBody>
      </p:sp>
      <p:pic>
        <p:nvPicPr>
          <p:cNvPr id="6" name="Picture 2" descr="Национальный статистический комитет Кыргызской Республи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2" y="6312756"/>
            <a:ext cx="585507" cy="58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14845" y="6321721"/>
            <a:ext cx="8779847" cy="4642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			</a:t>
            </a:r>
            <a:br>
              <a:rPr lang="ru-RU" sz="2400" b="1" dirty="0" smtClean="0">
                <a:solidFill>
                  <a:schemeClr val="bg1"/>
                </a:solidFill>
              </a:rPr>
            </a:br>
            <a:r>
              <a:rPr lang="ru-RU" sz="2400" b="1" dirty="0" smtClean="0">
                <a:solidFill>
                  <a:schemeClr val="bg1"/>
                </a:solidFill>
              </a:rPr>
              <a:t>Национальный статистический комитет Кыргызской Республики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3739662" y="1570893"/>
            <a:ext cx="5205046" cy="3985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187568" y="1465385"/>
            <a:ext cx="3294185" cy="130126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 smtClean="0">
                <a:solidFill>
                  <a:srgbClr val="002060"/>
                </a:solidFill>
              </a:rPr>
              <a:t>Административные </a:t>
            </a:r>
            <a:br>
              <a:rPr lang="ru-RU" sz="1900" b="1" dirty="0" smtClean="0">
                <a:solidFill>
                  <a:srgbClr val="002060"/>
                </a:solidFill>
              </a:rPr>
            </a:br>
            <a:r>
              <a:rPr lang="ru-RU" sz="1900" b="1" dirty="0" smtClean="0">
                <a:solidFill>
                  <a:srgbClr val="002060"/>
                </a:solidFill>
              </a:rPr>
              <a:t>данные госоргана</a:t>
            </a:r>
            <a:endParaRPr lang="ru-RU" sz="1900" b="1" dirty="0">
              <a:solidFill>
                <a:srgbClr val="002060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9261231" y="1559169"/>
            <a:ext cx="2145323" cy="110196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 smtClean="0">
                <a:solidFill>
                  <a:srgbClr val="002060"/>
                </a:solidFill>
              </a:rPr>
              <a:t>НСК  КР</a:t>
            </a:r>
          </a:p>
        </p:txBody>
      </p:sp>
      <p:sp>
        <p:nvSpPr>
          <p:cNvPr id="16" name="Стрелка влево 15"/>
          <p:cNvSpPr/>
          <p:nvPr/>
        </p:nvSpPr>
        <p:spPr>
          <a:xfrm>
            <a:off x="3681046" y="2133600"/>
            <a:ext cx="5146430" cy="38686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араллелограмм 17"/>
          <p:cNvSpPr/>
          <p:nvPr/>
        </p:nvSpPr>
        <p:spPr>
          <a:xfrm>
            <a:off x="5052646" y="2063262"/>
            <a:ext cx="398584" cy="621323"/>
          </a:xfrm>
          <a:prstGeom prst="parallelogram">
            <a:avLst>
              <a:gd name="adj" fmla="val 66629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араллелограмм 18"/>
          <p:cNvSpPr/>
          <p:nvPr/>
        </p:nvSpPr>
        <p:spPr>
          <a:xfrm>
            <a:off x="6189785" y="2063262"/>
            <a:ext cx="398584" cy="621323"/>
          </a:xfrm>
          <a:prstGeom prst="parallelogram">
            <a:avLst>
              <a:gd name="adj" fmla="val 66629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араллелограмм 19"/>
          <p:cNvSpPr/>
          <p:nvPr/>
        </p:nvSpPr>
        <p:spPr>
          <a:xfrm>
            <a:off x="7268308" y="2028093"/>
            <a:ext cx="398584" cy="621323"/>
          </a:xfrm>
          <a:prstGeom prst="parallelogram">
            <a:avLst>
              <a:gd name="adj" fmla="val 66629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850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617663" y="293076"/>
            <a:ext cx="8487629" cy="57601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ru-RU" sz="4400" b="1" dirty="0">
                <a:solidFill>
                  <a:srgbClr val="996600"/>
                </a:solidFill>
              </a:rPr>
              <a:t/>
            </a:r>
            <a:br>
              <a:rPr lang="ru-RU" sz="4400" b="1" dirty="0">
                <a:solidFill>
                  <a:srgbClr val="996600"/>
                </a:solidFill>
              </a:rPr>
            </a:br>
            <a:r>
              <a:rPr lang="ru-RU" sz="4400" b="1" dirty="0">
                <a:solidFill>
                  <a:srgbClr val="996600"/>
                </a:solidFill>
              </a:rPr>
              <a:t/>
            </a:r>
            <a:br>
              <a:rPr lang="ru-RU" sz="4400" b="1" dirty="0">
                <a:solidFill>
                  <a:srgbClr val="996600"/>
                </a:solidFill>
              </a:rPr>
            </a:br>
            <a:r>
              <a:rPr lang="ru-RU" sz="4400" b="1" dirty="0">
                <a:solidFill>
                  <a:srgbClr val="996600"/>
                </a:solidFill>
              </a:rPr>
              <a:t/>
            </a:r>
            <a:br>
              <a:rPr lang="ru-RU" sz="4400" b="1" dirty="0">
                <a:solidFill>
                  <a:srgbClr val="996600"/>
                </a:solidFill>
              </a:rPr>
            </a:br>
            <a:r>
              <a:rPr lang="ru-RU" sz="4400" b="1" dirty="0">
                <a:solidFill>
                  <a:srgbClr val="996600"/>
                </a:solidFill>
              </a:rPr>
              <a:t/>
            </a:r>
            <a:br>
              <a:rPr lang="ru-RU" sz="4400" b="1" dirty="0">
                <a:solidFill>
                  <a:srgbClr val="996600"/>
                </a:solidFill>
              </a:rPr>
            </a:br>
            <a:r>
              <a:rPr lang="ru-RU" sz="4400" b="1" dirty="0">
                <a:solidFill>
                  <a:srgbClr val="996600"/>
                </a:solidFill>
              </a:rPr>
              <a:t>Статистические регистры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64123" y="921604"/>
            <a:ext cx="11734800" cy="509233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600" b="1" u="sng" dirty="0" smtClean="0">
                <a:latin typeface="+mj-lt"/>
              </a:rPr>
              <a:t>Статья 23. Статистические регистры</a:t>
            </a:r>
            <a:endParaRPr lang="ru-RU" sz="2600" dirty="0" smtClean="0">
              <a:latin typeface="+mj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600" dirty="0" smtClean="0">
                <a:latin typeface="+mj-lt"/>
              </a:rPr>
              <a:t>1. Национальный статистический комитет создает и ведет статистические регистры, используемые исключительно в статистических целях  - для обеспечения статистических обследований базой данных;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6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2. В срок до «___»_______ 201__года Национальному статистическому комитету </a:t>
            </a:r>
            <a:r>
              <a:rPr lang="ru-RU" sz="26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Кыргызской</a:t>
            </a:r>
            <a:r>
              <a:rPr lang="ru-RU" sz="26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Республики передать данные статистического регистра: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6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1) о юридических лицах в ведение Министерства юстиции </a:t>
            </a:r>
            <a:r>
              <a:rPr lang="ru-RU" sz="26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Кыргызской</a:t>
            </a:r>
            <a:r>
              <a:rPr lang="ru-RU" sz="26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Республики;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6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2) об индивидуальных предпринимателях и крестьянских (фермерских) хозяйствах, занимающихся индивидуальной предпринимательской деятельностью без образования юридического лица в ведение Государственной налоговой службы при Правительстве </a:t>
            </a:r>
            <a:r>
              <a:rPr lang="ru-RU" sz="26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Кыргызской</a:t>
            </a:r>
            <a:r>
              <a:rPr lang="ru-RU" sz="26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Республики.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sz="2600" dirty="0">
              <a:latin typeface="+mj-lt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5969727" y="1923392"/>
            <a:ext cx="6017322" cy="464031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ru-RU" sz="1600" dirty="0"/>
          </a:p>
        </p:txBody>
      </p:sp>
      <p:pic>
        <p:nvPicPr>
          <p:cNvPr id="6" name="Picture 2" descr="Национальный статистический комитет Кыргызской Республи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2" y="6312756"/>
            <a:ext cx="585507" cy="58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14845" y="6321721"/>
            <a:ext cx="8779847" cy="4642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			</a:t>
            </a:r>
            <a:br>
              <a:rPr lang="ru-RU" sz="2400" b="1" dirty="0" smtClean="0">
                <a:solidFill>
                  <a:schemeClr val="bg1"/>
                </a:solidFill>
              </a:rPr>
            </a:br>
            <a:r>
              <a:rPr lang="ru-RU" sz="2400" b="1" dirty="0" smtClean="0">
                <a:solidFill>
                  <a:schemeClr val="bg1"/>
                </a:solidFill>
              </a:rPr>
              <a:t>Национальный статистический комитет Кыргызской Республики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954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39776" y="147145"/>
            <a:ext cx="10573407" cy="1261241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ru-RU" sz="4400" b="1" dirty="0">
                <a:solidFill>
                  <a:srgbClr val="996600"/>
                </a:solidFill>
              </a:rPr>
              <a:t/>
            </a:r>
            <a:br>
              <a:rPr lang="ru-RU" sz="4400" b="1" dirty="0">
                <a:solidFill>
                  <a:srgbClr val="996600"/>
                </a:solidFill>
              </a:rPr>
            </a:br>
            <a:r>
              <a:rPr lang="ru-RU" sz="4400" b="1" dirty="0">
                <a:solidFill>
                  <a:srgbClr val="996600"/>
                </a:solidFill>
              </a:rPr>
              <a:t/>
            </a:r>
            <a:br>
              <a:rPr lang="ru-RU" sz="4400" b="1" dirty="0">
                <a:solidFill>
                  <a:srgbClr val="996600"/>
                </a:solidFill>
              </a:rPr>
            </a:br>
            <a:r>
              <a:rPr lang="ru-RU" sz="4400" b="1" dirty="0">
                <a:solidFill>
                  <a:srgbClr val="996600"/>
                </a:solidFill>
              </a:rPr>
              <a:t/>
            </a:r>
            <a:br>
              <a:rPr lang="ru-RU" sz="4400" b="1" dirty="0">
                <a:solidFill>
                  <a:srgbClr val="996600"/>
                </a:solidFill>
              </a:rPr>
            </a:br>
            <a:r>
              <a:rPr lang="ru-RU" sz="4400" b="1" dirty="0">
                <a:solidFill>
                  <a:srgbClr val="996600"/>
                </a:solidFill>
              </a:rPr>
              <a:t/>
            </a:r>
            <a:br>
              <a:rPr lang="ru-RU" sz="4400" b="1" dirty="0">
                <a:solidFill>
                  <a:srgbClr val="996600"/>
                </a:solidFill>
              </a:rPr>
            </a:br>
            <a:r>
              <a:rPr lang="ru-RU" sz="4400" b="1" dirty="0">
                <a:solidFill>
                  <a:srgbClr val="996600"/>
                </a:solidFill>
              </a:rPr>
              <a:t>Качество официальной статистики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2246" y="1923392"/>
            <a:ext cx="11295320" cy="4163899"/>
          </a:xfrm>
        </p:spPr>
        <p:txBody>
          <a:bodyPr>
            <a:noAutofit/>
          </a:bodyPr>
          <a:lstStyle/>
          <a:p>
            <a:r>
              <a:rPr lang="ru-RU" b="1" dirty="0"/>
              <a:t>Статья 31. Обязательства по обеспечению качества</a:t>
            </a:r>
            <a:endParaRPr lang="ru-RU" dirty="0"/>
          </a:p>
          <a:p>
            <a:r>
              <a:rPr lang="ru-RU" dirty="0"/>
              <a:t>1. Производители официальной статистики должны на постоянной основе оценивать и улучшают качество официальной статистики на предмет ее актуальности, точности, надежности, своевременности, пунктуальности, прозрачности, ясности, сопоставимости и сравнимости. </a:t>
            </a:r>
          </a:p>
          <a:p>
            <a:r>
              <a:rPr lang="ru-RU" dirty="0"/>
              <a:t>2. В целях гарантии качества, официальная статистика разрабатывается, производится и распространяется на основе общих стандартов и согласованных методик относительно объема, концепций, определений, единиц и классификаторов официальной статистики. Данная работа проводится в соответствии с принципами, изложенными в настоящем Законе и в соответствии со статистическими стандартами и </a:t>
            </a:r>
            <a:r>
              <a:rPr lang="ru-RU" dirty="0" smtClean="0"/>
              <a:t>рекомендациями</a:t>
            </a:r>
            <a:r>
              <a:rPr lang="ru-RU" dirty="0"/>
              <a:t>, согласованными на международном уровне. </a:t>
            </a:r>
            <a:endParaRPr lang="ru-RU" dirty="0" smtClean="0"/>
          </a:p>
          <a:p>
            <a:r>
              <a:rPr lang="ru-RU" b="1" dirty="0"/>
              <a:t>Статья 32. Оценка качества </a:t>
            </a:r>
            <a:endParaRPr lang="ru-RU" dirty="0"/>
          </a:p>
          <a:p>
            <a:r>
              <a:rPr lang="ru-RU" dirty="0"/>
              <a:t>1. В целях улучшения качества данных производители официальной статистики консультируют пользователей и респондентов по вопросам оценки качества официальной статистики. </a:t>
            </a:r>
          </a:p>
          <a:p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5969727" y="1923392"/>
            <a:ext cx="6017322" cy="464031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ru-RU" sz="1600" dirty="0"/>
          </a:p>
        </p:txBody>
      </p:sp>
      <p:pic>
        <p:nvPicPr>
          <p:cNvPr id="6" name="Picture 2" descr="Национальный статистический комитет Кыргызской Республи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2" y="6312756"/>
            <a:ext cx="585507" cy="58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14845" y="6321721"/>
            <a:ext cx="8779847" cy="4642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			</a:t>
            </a:r>
            <a:br>
              <a:rPr lang="ru-RU" sz="2400" b="1" dirty="0" smtClean="0">
                <a:solidFill>
                  <a:schemeClr val="bg1"/>
                </a:solidFill>
              </a:rPr>
            </a:br>
            <a:r>
              <a:rPr lang="ru-RU" sz="2400" b="1" dirty="0" smtClean="0">
                <a:solidFill>
                  <a:schemeClr val="bg1"/>
                </a:solidFill>
              </a:rPr>
              <a:t>Национальный статистический комитет Кыргызской Республики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31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39776" y="147145"/>
            <a:ext cx="10573407" cy="1261241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ru-RU" sz="4400" b="1" dirty="0">
                <a:solidFill>
                  <a:srgbClr val="996600"/>
                </a:solidFill>
              </a:rPr>
              <a:t/>
            </a:r>
            <a:br>
              <a:rPr lang="ru-RU" sz="4400" b="1" dirty="0">
                <a:solidFill>
                  <a:srgbClr val="996600"/>
                </a:solidFill>
              </a:rPr>
            </a:br>
            <a:r>
              <a:rPr lang="ru-RU" sz="4400" b="1" dirty="0">
                <a:solidFill>
                  <a:srgbClr val="996600"/>
                </a:solidFill>
              </a:rPr>
              <a:t/>
            </a:r>
            <a:br>
              <a:rPr lang="ru-RU" sz="4400" b="1" dirty="0">
                <a:solidFill>
                  <a:srgbClr val="996600"/>
                </a:solidFill>
              </a:rPr>
            </a:br>
            <a:r>
              <a:rPr lang="ru-RU" sz="4400" b="1" dirty="0">
                <a:solidFill>
                  <a:srgbClr val="996600"/>
                </a:solidFill>
              </a:rPr>
              <a:t/>
            </a:r>
            <a:br>
              <a:rPr lang="ru-RU" sz="4400" b="1" dirty="0">
                <a:solidFill>
                  <a:srgbClr val="996600"/>
                </a:solidFill>
              </a:rPr>
            </a:br>
            <a:r>
              <a:rPr lang="ru-RU" sz="4400" b="1" dirty="0">
                <a:solidFill>
                  <a:srgbClr val="996600"/>
                </a:solidFill>
              </a:rPr>
              <a:t>Статистические услуги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2246" y="1734208"/>
            <a:ext cx="5990899" cy="5034454"/>
          </a:xfrm>
        </p:spPr>
        <p:txBody>
          <a:bodyPr>
            <a:noAutofit/>
          </a:bodyPr>
          <a:lstStyle/>
          <a:p>
            <a:r>
              <a:rPr lang="ru-RU" sz="1600" b="1" dirty="0"/>
              <a:t>Статья 35. Оказание услуг статистической обработки </a:t>
            </a:r>
            <a:endParaRPr lang="ru-RU" sz="1600" dirty="0"/>
          </a:p>
          <a:p>
            <a:r>
              <a:rPr lang="ru-RU" sz="1600" dirty="0"/>
              <a:t>1. Производители официальной статистики могут предоставлять услуги статистической обработки по запросу клиентов, используя имеющиеся у них данные. Услуги статистической обработки не подвергают риску производство и качество официальной статистики или репутацию статистического офиса.</a:t>
            </a:r>
          </a:p>
          <a:p>
            <a:r>
              <a:rPr lang="ru-RU" sz="1600" dirty="0"/>
              <a:t>2. Клиенты несут дополнительные расходы за услуги статистической обработки в соответствии с ценами, установленными производителем официальной статистики. </a:t>
            </a:r>
          </a:p>
          <a:p>
            <a:r>
              <a:rPr lang="ru-RU" sz="1600" dirty="0"/>
              <a:t>Общественность информируется относительно услуг статистической обработки, предоставляемой на регулярной основе. </a:t>
            </a:r>
          </a:p>
          <a:p>
            <a:r>
              <a:rPr lang="ru-RU" sz="1600" dirty="0"/>
              <a:t>3. Результаты любых статистических услуг, предоставляемых без компенсации, включая их метаданные, должны носить общедоступный характер.</a:t>
            </a:r>
          </a:p>
          <a:p>
            <a:r>
              <a:rPr lang="ru-RU" sz="1600" dirty="0"/>
              <a:t>	</a:t>
            </a:r>
          </a:p>
          <a:p>
            <a:r>
              <a:rPr lang="ru-RU" sz="1600" dirty="0" smtClean="0"/>
              <a:t>. </a:t>
            </a:r>
            <a:endParaRPr lang="ru-RU" sz="1600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243145" y="1734208"/>
            <a:ext cx="5743903" cy="482950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/>
              <a:t>Статья 36. Оказание услуг по сбору данных </a:t>
            </a:r>
            <a:endParaRPr lang="ru-RU" sz="1600" dirty="0"/>
          </a:p>
          <a:p>
            <a:r>
              <a:rPr lang="ru-RU" sz="1600" dirty="0"/>
              <a:t>1. Производители официальных статистических данных могут собирать дополнительные данные по запросу международного, национального или местного органа. </a:t>
            </a:r>
          </a:p>
          <a:p>
            <a:r>
              <a:rPr lang="ru-RU" sz="1600" dirty="0"/>
              <a:t>2. Результаты услуг по сбору данных подлежат публикации. Перечень всей деятельности, связанной с оказанием услуг по сбору данных, упоминается в отчете по выполнению ежегодной статистической программы</a:t>
            </a:r>
          </a:p>
        </p:txBody>
      </p:sp>
      <p:pic>
        <p:nvPicPr>
          <p:cNvPr id="6" name="Picture 2" descr="Национальный статистический комитет Кыргызской Республи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2" y="6312756"/>
            <a:ext cx="585507" cy="58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14845" y="6321721"/>
            <a:ext cx="8779847" cy="4642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			</a:t>
            </a:r>
            <a:br>
              <a:rPr lang="ru-RU" sz="2400" b="1" dirty="0" smtClean="0">
                <a:solidFill>
                  <a:schemeClr val="bg1"/>
                </a:solidFill>
              </a:rPr>
            </a:br>
            <a:r>
              <a:rPr lang="ru-RU" sz="2400" b="1" dirty="0" smtClean="0">
                <a:solidFill>
                  <a:schemeClr val="bg1"/>
                </a:solidFill>
              </a:rPr>
              <a:t>Национальный статистический комитет Кыргызской Республики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18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981200" y="1447800"/>
            <a:ext cx="8686800" cy="5029200"/>
          </a:xfrm>
        </p:spPr>
        <p:txBody>
          <a:bodyPr/>
          <a:lstStyle/>
          <a:p>
            <a:pPr marL="381000" indent="-381000">
              <a:buClr>
                <a:schemeClr val="accent2"/>
              </a:buClr>
              <a:buNone/>
            </a:pPr>
            <a:r>
              <a:rPr lang="ru-RU" altLang="ru-RU" sz="3300"/>
              <a:t>   </a:t>
            </a:r>
            <a:endParaRPr lang="ru-RU" altLang="ru-RU" sz="2500"/>
          </a:p>
          <a:p>
            <a:pPr marL="381000" indent="-381000"/>
            <a:endParaRPr lang="en-US" altLang="ru-RU" sz="3000"/>
          </a:p>
        </p:txBody>
      </p:sp>
      <p:sp>
        <p:nvSpPr>
          <p:cNvPr id="15363" name="Rectangle 4"/>
          <p:cNvSpPr>
            <a:spLocks noChangeArrowheads="1"/>
          </p:cNvSpPr>
          <p:nvPr/>
        </p:nvSpPr>
        <p:spPr bwMode="auto">
          <a:xfrm>
            <a:off x="3810000" y="2833689"/>
            <a:ext cx="45720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600">
                <a:solidFill>
                  <a:srgbClr val="4D4D4D"/>
                </a:solidFill>
                <a:latin typeface="Arial" panose="020B0604020202020204" pitchFamily="34" charset="0"/>
              </a:rPr>
              <a:t>БЛАГОДАРЮ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600">
                <a:solidFill>
                  <a:srgbClr val="4D4D4D"/>
                </a:solidFill>
                <a:latin typeface="Arial" panose="020B0604020202020204" pitchFamily="34" charset="0"/>
              </a:rPr>
              <a:t>ЗА ВНИМАНИЕ!</a:t>
            </a:r>
            <a:endParaRPr lang="en-US" altLang="ru-RU" sz="3600">
              <a:solidFill>
                <a:srgbClr val="4D4D4D"/>
              </a:solidFill>
              <a:latin typeface="Arial" panose="020B0604020202020204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883234" y="360251"/>
            <a:ext cx="7820625" cy="96378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defPPr>
              <a:defRPr lang="ru-RU"/>
            </a:defPPr>
            <a:lvl1pPr algn="ctr">
              <a:lnSpc>
                <a:spcPct val="85000"/>
              </a:lnSpc>
              <a:spcBef>
                <a:spcPct val="0"/>
              </a:spcBef>
              <a:buNone/>
              <a:defRPr sz="4000" b="1" spc="-50" baseline="0">
                <a:solidFill>
                  <a:srgbClr val="9966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			</a:t>
            </a:r>
            <a:br>
              <a:rPr lang="ru-RU" dirty="0"/>
            </a:br>
            <a:r>
              <a:rPr lang="ru-RU" dirty="0"/>
              <a:t>Национальный статистический комитет Кыргызской Республики</a:t>
            </a:r>
          </a:p>
        </p:txBody>
      </p:sp>
      <p:pic>
        <p:nvPicPr>
          <p:cNvPr id="7" name="Picture 2" descr="Национальный статистический комитет Кыргызской Республи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710" y="0"/>
            <a:ext cx="1669600" cy="166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4520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971</TotalTime>
  <Words>1197</Words>
  <Application>Microsoft Office PowerPoint</Application>
  <PresentationFormat>Широкоэкранный</PresentationFormat>
  <Paragraphs>141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Wingdings</vt:lpstr>
      <vt:lpstr>Ретро</vt:lpstr>
      <vt:lpstr>    Проект Закона Кыргызской Республики «Об официальной статистике»</vt:lpstr>
      <vt:lpstr>Предпосылки разработки законопроекта</vt:lpstr>
      <vt:lpstr>Презентация PowerPoint</vt:lpstr>
      <vt:lpstr>Модельный закон о статистике </vt:lpstr>
      <vt:lpstr>Структура законопроекта</vt:lpstr>
      <vt:lpstr>Принципы официальной статистики</vt:lpstr>
      <vt:lpstr>Цель и сфера действия законопроекта</vt:lpstr>
      <vt:lpstr>Субъекты правоотношений в области официальной статистики</vt:lpstr>
      <vt:lpstr>   Национальная статистическая система  Кыргызской Республики</vt:lpstr>
      <vt:lpstr>   Другие производители официальной статистики</vt:lpstr>
      <vt:lpstr>   Председатель Национального статистического комитета Кыргызской Республики  - Главный статистик</vt:lpstr>
      <vt:lpstr>    Статистический совет и другие консультативные органы</vt:lpstr>
      <vt:lpstr>    Координация национальной статистической системы и стратегическое планирование</vt:lpstr>
      <vt:lpstr>    Доступ к административным данным</vt:lpstr>
      <vt:lpstr>    Статистические регистры</vt:lpstr>
      <vt:lpstr>    Качество официальной статистики</vt:lpstr>
      <vt:lpstr>   Статистические услуги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Интеграция  Странового координационного комитета по борьбе с ВИЧ/СПИДом, туберкулезом и малярией  в Координационный совет по общественному здравоохранению при Правительстве Кыргызской Республики</dc:title>
  <dc:creator>Michael Corleone</dc:creator>
  <cp:lastModifiedBy>Ermekbaeva</cp:lastModifiedBy>
  <cp:revision>161</cp:revision>
  <cp:lastPrinted>2017-11-01T03:38:28Z</cp:lastPrinted>
  <dcterms:created xsi:type="dcterms:W3CDTF">2017-05-12T16:03:41Z</dcterms:created>
  <dcterms:modified xsi:type="dcterms:W3CDTF">2017-11-01T03:42:22Z</dcterms:modified>
</cp:coreProperties>
</file>