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1"/>
  </p:notesMasterIdLst>
  <p:handoutMasterIdLst>
    <p:handoutMasterId r:id="rId12"/>
  </p:handoutMasterIdLst>
  <p:sldIdLst>
    <p:sldId id="257" r:id="rId3"/>
    <p:sldId id="347" r:id="rId4"/>
    <p:sldId id="339" r:id="rId5"/>
    <p:sldId id="390" r:id="rId6"/>
    <p:sldId id="355" r:id="rId7"/>
    <p:sldId id="379" r:id="rId8"/>
    <p:sldId id="391" r:id="rId9"/>
    <p:sldId id="359" r:id="rId10"/>
  </p:sldIdLst>
  <p:sldSz cx="12192000" cy="685800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94C5C88B-C7C8-42DA-9D86-1283403B2AFB}">
          <p14:sldIdLst>
            <p14:sldId id="257"/>
            <p14:sldId id="347"/>
            <p14:sldId id="339"/>
            <p14:sldId id="390"/>
            <p14:sldId id="355"/>
            <p14:sldId id="379"/>
            <p14:sldId id="391"/>
            <p14:sldId id="35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49398" autoAdjust="0"/>
  </p:normalViewPr>
  <p:slideViewPr>
    <p:cSldViewPr snapToGrid="0">
      <p:cViewPr varScale="1">
        <p:scale>
          <a:sx n="57" d="100"/>
          <a:sy n="57" d="100"/>
        </p:scale>
        <p:origin x="267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18830" cy="495029"/>
          </a:xfrm>
          <a:prstGeom prst="rect">
            <a:avLst/>
          </a:prstGeom>
        </p:spPr>
        <p:txBody>
          <a:bodyPr vert="horz" lIns="90740" tIns="45370" rIns="90740" bIns="4537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5376" y="1"/>
            <a:ext cx="2918830" cy="495029"/>
          </a:xfrm>
          <a:prstGeom prst="rect">
            <a:avLst/>
          </a:prstGeom>
        </p:spPr>
        <p:txBody>
          <a:bodyPr vert="horz" lIns="90740" tIns="45370" rIns="90740" bIns="45370" rtlCol="0"/>
          <a:lstStyle>
            <a:lvl1pPr algn="r">
              <a:defRPr sz="1200"/>
            </a:lvl1pPr>
          </a:lstStyle>
          <a:p>
            <a:fld id="{224C467B-0DE8-4101-80AF-EE5CC85B9619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9371285"/>
            <a:ext cx="2918830" cy="495028"/>
          </a:xfrm>
          <a:prstGeom prst="rect">
            <a:avLst/>
          </a:prstGeom>
        </p:spPr>
        <p:txBody>
          <a:bodyPr vert="horz" lIns="90740" tIns="45370" rIns="90740" bIns="4537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5376" y="9371285"/>
            <a:ext cx="2918830" cy="495028"/>
          </a:xfrm>
          <a:prstGeom prst="rect">
            <a:avLst/>
          </a:prstGeom>
        </p:spPr>
        <p:txBody>
          <a:bodyPr vert="horz" lIns="90740" tIns="45370" rIns="90740" bIns="45370" rtlCol="0" anchor="b"/>
          <a:lstStyle>
            <a:lvl1pPr algn="r">
              <a:defRPr sz="1200"/>
            </a:lvl1pPr>
          </a:lstStyle>
          <a:p>
            <a:fld id="{EBA47B21-0B0B-496C-AC88-232F17A5D4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32649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18830" cy="495029"/>
          </a:xfrm>
          <a:prstGeom prst="rect">
            <a:avLst/>
          </a:prstGeom>
        </p:spPr>
        <p:txBody>
          <a:bodyPr vert="horz" lIns="90740" tIns="45370" rIns="90740" bIns="4537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6" y="1"/>
            <a:ext cx="2918830" cy="495029"/>
          </a:xfrm>
          <a:prstGeom prst="rect">
            <a:avLst/>
          </a:prstGeom>
        </p:spPr>
        <p:txBody>
          <a:bodyPr vert="horz" lIns="90740" tIns="45370" rIns="90740" bIns="45370" rtlCol="0"/>
          <a:lstStyle>
            <a:lvl1pPr algn="r">
              <a:defRPr sz="1200"/>
            </a:lvl1pPr>
          </a:lstStyle>
          <a:p>
            <a:fld id="{32EC75D7-B8D2-48CC-911D-E2A014370F92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40" tIns="45370" rIns="90740" bIns="4537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0740" tIns="45370" rIns="90740" bIns="4537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371285"/>
            <a:ext cx="2918830" cy="495028"/>
          </a:xfrm>
          <a:prstGeom prst="rect">
            <a:avLst/>
          </a:prstGeom>
        </p:spPr>
        <p:txBody>
          <a:bodyPr vert="horz" lIns="90740" tIns="45370" rIns="90740" bIns="4537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6" y="9371285"/>
            <a:ext cx="2918830" cy="495028"/>
          </a:xfrm>
          <a:prstGeom prst="rect">
            <a:avLst/>
          </a:prstGeom>
        </p:spPr>
        <p:txBody>
          <a:bodyPr vert="horz" lIns="90740" tIns="45370" rIns="90740" bIns="45370" rtlCol="0" anchor="b"/>
          <a:lstStyle>
            <a:lvl1pPr algn="r">
              <a:defRPr sz="1200"/>
            </a:lvl1pPr>
          </a:lstStyle>
          <a:p>
            <a:fld id="{877ED0FC-3E4A-44F3-933F-0EB29B2CBF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096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" sz="1600" dirty="0" smtClean="0"/>
              <a:t>Саламатсыздарбы,</a:t>
            </a:r>
            <a:r>
              <a:rPr lang="" sz="1600" baseline="0" dirty="0" smtClean="0"/>
              <a:t> урматтуу пресс конференциянын катышуучулары жана </a:t>
            </a:r>
            <a:r>
              <a:rPr lang="ky-KG" sz="1600" dirty="0" smtClean="0"/>
              <a:t>ошондой эле түз эфирге катыш</a:t>
            </a:r>
            <a:r>
              <a:rPr lang="" sz="1600" dirty="0" smtClean="0"/>
              <a:t>ып</a:t>
            </a:r>
            <a:r>
              <a:rPr lang="" sz="1600" baseline="0" dirty="0" smtClean="0"/>
              <a:t> жаткандар,</a:t>
            </a:r>
          </a:p>
          <a:p>
            <a:r>
              <a:rPr lang="" sz="1600" baseline="0" dirty="0" smtClean="0"/>
              <a:t>Озунуздорго белгилуу болгондой 2020 жылы 23 марттан баштап 1 апрельге чеин эл жана турак жай фонду откорулмок, </a:t>
            </a:r>
          </a:p>
          <a:p>
            <a:r>
              <a:rPr lang="" sz="1600" baseline="0" dirty="0" smtClean="0"/>
              <a:t>тилекке каршы Ковид-19 вирусу куч алып Улутстатком, белгисиз бир убакытка жылдырганга туура келди. </a:t>
            </a:r>
          </a:p>
          <a:p>
            <a:endParaRPr lang="" sz="1600" baseline="0" dirty="0" smtClean="0"/>
          </a:p>
          <a:p>
            <a:endParaRPr lang="" sz="1600" baseline="0" dirty="0" smtClean="0"/>
          </a:p>
          <a:p>
            <a:r>
              <a:rPr lang="" sz="1600" baseline="0" dirty="0" smtClean="0"/>
              <a:t> </a:t>
            </a:r>
            <a:r>
              <a:rPr lang="" sz="1600" dirty="0" smtClean="0"/>
              <a:t>Здравствуйте, уважаемые участники сегодняшней пресс-конференции</a:t>
            </a:r>
            <a:r>
              <a:rPr lang="" sz="1600" baseline="0" dirty="0" smtClean="0"/>
              <a:t> а также пользователи которые принимают участие в прямом эфире.</a:t>
            </a:r>
          </a:p>
          <a:p>
            <a:r>
              <a:rPr lang="" sz="1600" baseline="0" dirty="0" smtClean="0"/>
              <a:t>Как вы уже знаете Нацстатком должен был провести перепись населения и жилищного в 2020году 23 марта по 1 апреля. </a:t>
            </a:r>
          </a:p>
          <a:p>
            <a:r>
              <a:rPr lang="" sz="1600" baseline="0" dirty="0" smtClean="0"/>
              <a:t>Но из-за Короновирусной инфекции Нацстатком был вынужден перенести на  неопределенный период .</a:t>
            </a:r>
          </a:p>
          <a:p>
            <a:endParaRPr lang="" sz="1600" baseline="0" dirty="0" smtClean="0"/>
          </a:p>
          <a:p>
            <a:endParaRPr lang="" sz="1400" baseline="0" dirty="0" smtClean="0"/>
          </a:p>
          <a:p>
            <a:endParaRPr lang="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7ED0FC-3E4A-44F3-933F-0EB29B2CBF54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33650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" sz="1200" baseline="0" dirty="0" smtClean="0"/>
              <a:t>2021 жылы 22 октярында  Министирлер кабинетинен токтомго кол коюлду-Улутстаткомго 2022 жылы 25 марттан тарта 3 апрельге чеин эл жана турак жай фонду откорулсун. </a:t>
            </a:r>
          </a:p>
          <a:p>
            <a:r>
              <a:rPr lang="" sz="1200" baseline="0" dirty="0" smtClean="0"/>
              <a:t>Тоолу аймактарда  23 апрельден баштап 2 майда откорулсун</a:t>
            </a:r>
          </a:p>
          <a:p>
            <a:endParaRPr lang="" dirty="0" smtClean="0"/>
          </a:p>
          <a:p>
            <a:r>
              <a:rPr lang="" sz="1200" baseline="0" dirty="0" smtClean="0"/>
              <a:t>22 октября 2021 года Кабинетом Министров было подписано Постановление за № 228.</a:t>
            </a:r>
          </a:p>
          <a:p>
            <a:r>
              <a:rPr lang="" sz="1200" baseline="0" dirty="0" smtClean="0"/>
              <a:t>Нацстаткому провести в период 25 марта по 3 апреля  Перепись  населения и жилищного фонда в 2022 году на территории республики </a:t>
            </a:r>
          </a:p>
          <a:p>
            <a:r>
              <a:rPr lang="ru-RU" sz="1200" baseline="0" dirty="0" smtClean="0"/>
              <a:t>А</a:t>
            </a:r>
            <a:r>
              <a:rPr lang="" sz="1200" baseline="0" dirty="0" smtClean="0"/>
              <a:t> в отдаленных районах с 23 апреля по 2 мая 2022 года.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7ED0FC-3E4A-44F3-933F-0EB29B2CBF54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30774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7ED0FC-3E4A-44F3-933F-0EB29B2CBF54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8853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y-KG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7ED0FC-3E4A-44F3-933F-0EB29B2CBF5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09759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y-KG" dirty="0"/>
              <a:t>Решением Совета глав государств СНГ от 16 сентября 2016 года о проведении переписей населения раунда 2020 года в государствах СНГ провести </a:t>
            </a:r>
            <a:r>
              <a:rPr lang="ru-RU" dirty="0"/>
              <a:t>переписи населения </a:t>
            </a:r>
            <a:r>
              <a:rPr lang="ky-KG" dirty="0"/>
              <a:t>в максимально близкие к 2020 году </a:t>
            </a:r>
            <a:r>
              <a:rPr lang="ru-RU" dirty="0"/>
              <a:t>сроки, предпочтительно в период с октября 2019 года по октябрь 2020 года. </a:t>
            </a:r>
          </a:p>
          <a:p>
            <a:endParaRPr lang="ru-RU" dirty="0"/>
          </a:p>
          <a:p>
            <a:endParaRPr lang="ky-KG" dirty="0"/>
          </a:p>
          <a:p>
            <a:pPr marL="340328" indent="-340328">
              <a:buFont typeface="Wingdings" pitchFamily="2" charset="2"/>
              <a:buChar char="§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 период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 23 марта по 1 апреля 2020 года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пройдет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одновременно на всей территории страны;</a:t>
            </a:r>
          </a:p>
          <a:p>
            <a:pPr marL="340328" indent="-340328">
              <a:buFont typeface="Wingdings" pitchFamily="2" charset="2"/>
              <a:buChar char="§"/>
              <a:defRPr/>
            </a:pPr>
            <a:r>
              <a:rPr lang="ky-KG" dirty="0">
                <a:latin typeface="Times New Roman" pitchFamily="18" charset="0"/>
                <a:cs typeface="Times New Roman" pitchFamily="18" charset="0"/>
              </a:rPr>
              <a:t>В отдельных зонах республики пройдет в период </a:t>
            </a:r>
            <a:r>
              <a:rPr lang="ky-KG" b="1" dirty="0">
                <a:latin typeface="Times New Roman" pitchFamily="18" charset="0"/>
                <a:cs typeface="Times New Roman" pitchFamily="18" charset="0"/>
              </a:rPr>
              <a:t>с 20 апреля по 29 апреля 2020г</a:t>
            </a:r>
            <a:r>
              <a:rPr lang="ky-KG" dirty="0">
                <a:latin typeface="Times New Roman" pitchFamily="18" charset="0"/>
                <a:cs typeface="Times New Roman" pitchFamily="18" charset="0"/>
              </a:rPr>
              <a:t>.;</a:t>
            </a:r>
          </a:p>
          <a:p>
            <a:pPr>
              <a:defRPr/>
            </a:pPr>
            <a:endParaRPr lang="ky-KG" dirty="0">
              <a:latin typeface="Times New Roman" pitchFamily="18" charset="0"/>
              <a:cs typeface="Times New Roman" pitchFamily="18" charset="0"/>
            </a:endParaRPr>
          </a:p>
          <a:p>
            <a:pPr defTabSz="907542">
              <a:defRPr/>
            </a:pPr>
            <a:r>
              <a:rPr lang="ru-RU" dirty="0"/>
              <a:t>Согласно постановлению Правительства Кыргызской Республики «О подготовке и проведению в 2020 году переписи населения и жилищного фонда в Кыргызской Республике» от 23 октября 2017 года № 690, Нацстатком Кыргызской Республики должен был провести перепись населения и жилфонда с 23 марта по 1 апреля 2020г. одновременно по всей территории страны в электронном формате, а в отдельных районах республики в период с 20 по 29 апреля 2020г. Но из-за сложившейся ситуации в стране в связи с распространением COVID-19 было принято решение о переносе сроков проведения переписи населения и жилищного фонда </a:t>
            </a:r>
            <a:r>
              <a:rPr lang="ru-RU" b="1" dirty="0"/>
              <a:t>на неопределенный период</a:t>
            </a:r>
            <a:r>
              <a:rPr lang="ru-RU" dirty="0"/>
              <a:t>. </a:t>
            </a:r>
          </a:p>
          <a:p>
            <a:pPr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ky-KG" dirty="0" smtClean="0"/>
          </a:p>
          <a:p>
            <a:endParaRPr lang="ky-KG" dirty="0" smtClean="0"/>
          </a:p>
          <a:p>
            <a:r>
              <a:rPr lang="ru-RU" dirty="0"/>
              <a:t>- Осуществлен набор переписного персонала (27899 человек). </a:t>
            </a:r>
          </a:p>
          <a:p>
            <a:r>
              <a:rPr lang="ru-RU" dirty="0"/>
              <a:t>- Проведены обучение только у 15537 человек (56%) и дальнейшее обучение приостановлены. Были выплачены заработные платы координаторам за отработанные дни.</a:t>
            </a:r>
          </a:p>
          <a:p>
            <a:r>
              <a:rPr lang="ru-RU" dirty="0"/>
              <a:t>- Проведена медиа работа на социальных страницах (Инстаграм, Фейсбук, одноклассники) и созданы ролики за счет средств ЮНФПА. На сегодняшний день работа приостановлена.</a:t>
            </a:r>
          </a:p>
          <a:p>
            <a:r>
              <a:rPr lang="ru-RU" dirty="0"/>
              <a:t>- Изготовлены баннеры и другие материалы по распространению информации по проведению переписи населения, которые осуществляются за счет средств местных органов власти.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7ED0FC-3E4A-44F3-933F-0EB29B2CBF54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70093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y-KG" b="1" dirty="0"/>
              <a:t>2020-жылы Кыргыз Республикасында эл жана турак жай фондун каттоодогу каттоо персоналы </a:t>
            </a:r>
            <a:endParaRPr lang="ru-RU" dirty="0"/>
          </a:p>
          <a:p>
            <a:r>
              <a:rPr lang="ky-KG" dirty="0"/>
              <a:t>Каттоо бөлүмүнүн Координатору 3 ай иштейт болжол менен 500-й адам</a:t>
            </a:r>
            <a:endParaRPr lang="ru-RU" dirty="0"/>
          </a:p>
          <a:p>
            <a:r>
              <a:rPr lang="ky-KG" dirty="0"/>
              <a:t>Инструктор – контролер 1,5 айга жумушка алынат болжол менен 2600 адам.</a:t>
            </a:r>
            <a:endParaRPr lang="ru-RU" dirty="0"/>
          </a:p>
          <a:p>
            <a:r>
              <a:rPr lang="ky-KG" dirty="0"/>
              <a:t>Каттоочу – 1 ай болжол менен 24000 адам.</a:t>
            </a:r>
            <a:endParaRPr lang="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7ED0FC-3E4A-44F3-933F-0EB29B2CBF54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3910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DBB5-BC2D-4D95-B3AF-6F4CC45B03EF}" type="datetime1">
              <a:rPr lang="ru-RU" smtClean="0"/>
              <a:t>11.11.2021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1BDE-C3F6-40A5-AD7C-82EA5CCE90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4099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34F0A-6E9E-45D4-8D2E-120959D19389}" type="datetime1">
              <a:rPr lang="ru-RU" smtClean="0"/>
              <a:t>11.11.2021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1BDE-C3F6-40A5-AD7C-82EA5CCE90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0534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C13F4-510C-4D99-994F-030A476C0C8C}" type="datetime1">
              <a:rPr lang="ru-RU" smtClean="0"/>
              <a:t>11.11.2021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1BDE-C3F6-40A5-AD7C-82EA5CCE90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760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6B4F5-B293-4FBB-8DE9-4ADA1AF63FA0}" type="datetime1">
              <a:rPr lang="ru-RU" smtClean="0"/>
              <a:t>11.11.2021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1BDE-C3F6-40A5-AD7C-82EA5CCE90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6695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9F919-5477-47AB-B681-C8168E25EF6C}" type="datetime1">
              <a:rPr lang="ru-RU" smtClean="0"/>
              <a:t>11.11.2021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1BDE-C3F6-40A5-AD7C-82EA5CCE90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6385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13F84-F6EB-4E97-BB0F-D3A9404E3F4B}" type="datetime1">
              <a:rPr lang="ru-RU" smtClean="0"/>
              <a:t>11.11.2021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1BDE-C3F6-40A5-AD7C-82EA5CCE90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7146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9C730-8332-402B-ABCF-E455626C868E}" type="datetime1">
              <a:rPr lang="ru-RU" smtClean="0"/>
              <a:t>11.11.2021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1BDE-C3F6-40A5-AD7C-82EA5CCE90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6194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BF69-D8CA-407A-A8BB-69170ED0A7D3}" type="datetime1">
              <a:rPr lang="ru-RU" smtClean="0"/>
              <a:t>11.11.2021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1BDE-C3F6-40A5-AD7C-82EA5CCE90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0112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ADBB-FD6C-48C9-A31A-63F96519711B}" type="datetime1">
              <a:rPr lang="ru-RU" smtClean="0"/>
              <a:t>11.11.2021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1BDE-C3F6-40A5-AD7C-82EA5CCE90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685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77E77-6CBE-49DF-978B-DC2A2CF3EBCC}" type="datetime1">
              <a:rPr lang="ru-RU" smtClean="0"/>
              <a:t>11.11.2021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1BDE-C3F6-40A5-AD7C-82EA5CCE90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998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27209-7302-4F62-9383-3CF93528282A}" type="datetime1">
              <a:rPr lang="ru-RU" smtClean="0"/>
              <a:t>11.11.2021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1BDE-C3F6-40A5-AD7C-82EA5CCE90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8880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1B0802-26A9-403E-8E03-FB683CCCE0CF}" type="datetime1">
              <a:rPr lang="ru-RU" altLang="ru-RU" smtClean="0">
                <a:solidFill>
                  <a:srgbClr val="000000"/>
                </a:solidFill>
              </a:rPr>
              <a:t>11.11.2021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B30CD0-0CC8-4C8C-A863-365AE380F0D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8410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5EDCF1-2B94-4A28-BFEB-40FE542C7FD3}" type="datetime1">
              <a:rPr lang="ru-RU" altLang="ru-RU" smtClean="0">
                <a:solidFill>
                  <a:srgbClr val="000000"/>
                </a:solidFill>
              </a:rPr>
              <a:t>11.11.2021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ECD08-C362-41D6-A579-1A63120B6A9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0947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FAF7FF-0C3C-4756-86F4-F120BF71778C}" type="datetime1">
              <a:rPr lang="ru-RU" altLang="ru-RU" smtClean="0">
                <a:solidFill>
                  <a:srgbClr val="000000"/>
                </a:solidFill>
              </a:rPr>
              <a:t>11.11.2021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BC101D-5826-44B2-9E70-D1C0DDB6140A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64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1887626-6EB8-49D5-8861-3F5F43858EB5}" type="datetime1">
              <a:rPr lang="ru-RU" altLang="ru-RU" smtClean="0">
                <a:solidFill>
                  <a:srgbClr val="000000"/>
                </a:solidFill>
              </a:rPr>
              <a:t>11.11.2021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E5E9C0-1908-4AAA-A56B-486471A78124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345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27F89A7-8458-4872-8CDD-66FB7F4BA1FE}" type="datetime1">
              <a:rPr lang="ru-RU" altLang="ru-RU" smtClean="0">
                <a:solidFill>
                  <a:srgbClr val="000000"/>
                </a:solidFill>
              </a:rPr>
              <a:t>11.11.2021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1F0735-2726-48EA-9940-36B288B6D6E4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9362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CDCCCD-742A-4A0F-9A80-D17B12DF4617}" type="datetime1">
              <a:rPr lang="ru-RU" altLang="ru-RU" smtClean="0">
                <a:solidFill>
                  <a:srgbClr val="000000"/>
                </a:solidFill>
              </a:rPr>
              <a:t>11.11.2021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609F3B-BA2A-4FFA-B055-F763808C6D15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2579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90B1D49-F87A-4A55-A725-72A1DA8472E5}" type="datetime1">
              <a:rPr lang="ru-RU" altLang="ru-RU" smtClean="0">
                <a:solidFill>
                  <a:srgbClr val="000000"/>
                </a:solidFill>
              </a:rPr>
              <a:t>11.11.2021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05D919-A7EE-4F42-A854-BEB2679D4FB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2000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66C7C86-761E-47C9-9EEA-19DADBEF5EC3}" type="datetime1">
              <a:rPr lang="ru-RU" altLang="ru-RU" smtClean="0">
                <a:solidFill>
                  <a:srgbClr val="000000"/>
                </a:solidFill>
              </a:rPr>
              <a:t>11.11.2021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5E7DFE-E767-4EE4-BF06-6C8A7641317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0850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808DAFB-72CB-43A7-AFDF-63F8EEDB189C}" type="datetime1">
              <a:rPr lang="ru-RU" altLang="ru-RU" smtClean="0">
                <a:solidFill>
                  <a:srgbClr val="000000"/>
                </a:solidFill>
              </a:rPr>
              <a:t>11.11.2021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49064F-4377-40FC-B8DA-44AF0C77B98A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3843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950F1D1-EADE-405A-9689-AF976E057786}" type="datetime1">
              <a:rPr lang="ru-RU" altLang="ru-RU" smtClean="0">
                <a:solidFill>
                  <a:srgbClr val="000000"/>
                </a:solidFill>
              </a:rPr>
              <a:t>11.11.2021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1D7176-BF9A-4202-8F6D-66834561C46A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330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603AC76-BF1C-4139-9758-C4A389B60DDB}" type="datetime1">
              <a:rPr lang="ru-RU" altLang="ru-RU" smtClean="0">
                <a:solidFill>
                  <a:srgbClr val="000000"/>
                </a:solidFill>
              </a:rPr>
              <a:t>11.11.2021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333904-C539-4D4B-A26B-3145F2A00A53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459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6D80E-8624-4C9F-9998-6ED97487AA05}" type="datetime1">
              <a:rPr lang="ru-RU" smtClean="0"/>
              <a:t>11.11.2021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861BDE-C3F6-40A5-AD7C-82EA5CCE90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0297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F08C38A-611F-479D-BBD3-3652ECDEDEFF}" type="datetime1">
              <a:rPr lang="ru-RU" altLang="ru-RU" smtClean="0">
                <a:solidFill>
                  <a:srgbClr val="000000"/>
                </a:solidFill>
              </a:rPr>
              <a:t>11.11.2021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EB2A089-87BF-4BFA-95DE-66FB064D6B86}" type="slidenum">
              <a:rPr lang="ru-RU" alt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90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5" Type="http://schemas.openxmlformats.org/officeDocument/2006/relationships/image" Target="../media/image1.pn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561728" y="101768"/>
            <a:ext cx="8973085" cy="1155422"/>
          </a:xfrm>
          <a:solidFill>
            <a:schemeClr val="bg1"/>
          </a:solidFill>
          <a:ln/>
        </p:spPr>
        <p:txBody>
          <a:bodyPr>
            <a:normAutofit fontScale="85000" lnSpcReduction="10000"/>
          </a:bodyPr>
          <a:lstStyle/>
          <a:p>
            <a:r>
              <a:rPr lang="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Подготовительные работы </a:t>
            </a:r>
            <a:r>
              <a:rPr lang="ru-RU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переписи 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населения и жилищного фонда 202</a:t>
            </a:r>
            <a:r>
              <a:rPr lang="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года</a:t>
            </a:r>
            <a:r>
              <a:rPr lang="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Кыргызской 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Республики</a:t>
            </a:r>
            <a:r>
              <a:rPr lang="ru-RU" alt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altLang="ru-RU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4" name="Rectangle 2"/>
          <p:cNvSpPr>
            <a:spLocks noChangeArrowheads="1"/>
          </p:cNvSpPr>
          <p:nvPr/>
        </p:nvSpPr>
        <p:spPr bwMode="auto">
          <a:xfrm>
            <a:off x="244230" y="5168398"/>
            <a:ext cx="4054305" cy="1106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15000"/>
              </a:lnSpc>
            </a:pPr>
            <a:endParaRPr lang="ru-RU" sz="1300" dirty="0">
              <a:latin typeface="Calibri" panose="020F0502020204030204" pitchFamily="34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</p:txBody>
      </p:sp>
      <p:pic>
        <p:nvPicPr>
          <p:cNvPr id="6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17" y="89340"/>
            <a:ext cx="683318" cy="660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2377910" y="6413157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Кыргызской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075" y="101768"/>
            <a:ext cx="725561" cy="72556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104" y="843780"/>
            <a:ext cx="9654746" cy="54307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1BDE-C3F6-40A5-AD7C-82EA5CCE90A4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635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2965466" y="134595"/>
            <a:ext cx="746457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Перепись населения и жилищного фонда </a:t>
            </a:r>
          </a:p>
          <a:p>
            <a:pPr algn="ctr">
              <a:defRPr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" sz="2800" b="1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года</a:t>
            </a:r>
            <a:r>
              <a:rPr lang="" sz="2800" b="1" dirty="0" smtClean="0">
                <a:latin typeface="Times New Roman" pitchFamily="18" charset="0"/>
                <a:cs typeface="Times New Roman" pitchFamily="18" charset="0"/>
              </a:rPr>
              <a:t> в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Кыргызской Республике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35892" y="1704941"/>
            <a:ext cx="1137529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§"/>
              <a:defRPr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 период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" sz="2800" b="1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марта по </a:t>
            </a:r>
            <a:r>
              <a:rPr lang="" sz="28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апреля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" sz="28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года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пройдет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одновременно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на всей территории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страны;</a:t>
            </a:r>
          </a:p>
          <a:p>
            <a:pPr marL="342900" indent="-342900">
              <a:buFont typeface="Wingdings" pitchFamily="2" charset="2"/>
              <a:buChar char="§"/>
              <a:defRPr/>
            </a:pPr>
            <a:r>
              <a:rPr lang="ky-KG" sz="2800" dirty="0" smtClean="0">
                <a:latin typeface="Times New Roman" pitchFamily="18" charset="0"/>
                <a:cs typeface="Times New Roman" pitchFamily="18" charset="0"/>
              </a:rPr>
              <a:t>В отдельных зонах республики пройдет в период </a:t>
            </a:r>
            <a:r>
              <a:rPr lang="ky-KG" sz="2800" b="1" dirty="0" smtClean="0">
                <a:latin typeface="Times New Roman" pitchFamily="18" charset="0"/>
                <a:cs typeface="Times New Roman" pitchFamily="18" charset="0"/>
              </a:rPr>
              <a:t>с 2</a:t>
            </a:r>
            <a:r>
              <a:rPr lang="" sz="28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ky-KG" sz="2800" b="1" dirty="0" smtClean="0">
                <a:latin typeface="Times New Roman" pitchFamily="18" charset="0"/>
                <a:cs typeface="Times New Roman" pitchFamily="18" charset="0"/>
              </a:rPr>
              <a:t> апреля по </a:t>
            </a:r>
            <a:r>
              <a:rPr lang="" sz="2800" b="1" dirty="0" smtClean="0">
                <a:latin typeface="Times New Roman" pitchFamily="18" charset="0"/>
                <a:cs typeface="Times New Roman" pitchFamily="18" charset="0"/>
              </a:rPr>
              <a:t>2 мая</a:t>
            </a:r>
            <a:r>
              <a:rPr lang="ky-KG" sz="2800" b="1" dirty="0" smtClean="0">
                <a:latin typeface="Times New Roman" pitchFamily="18" charset="0"/>
                <a:cs typeface="Times New Roman" pitchFamily="18" charset="0"/>
              </a:rPr>
              <a:t> 202</a:t>
            </a:r>
            <a:r>
              <a:rPr lang="" sz="28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y-KG" sz="2800" b="1" dirty="0" smtClean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ky-KG" sz="2800" dirty="0" smtClean="0">
                <a:latin typeface="Times New Roman" pitchFamily="18" charset="0"/>
                <a:cs typeface="Times New Roman" pitchFamily="18" charset="0"/>
              </a:rPr>
              <a:t>.;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spcBef>
                <a:spcPts val="600"/>
              </a:spcBef>
              <a:buFont typeface="Wingdings" pitchFamily="2" charset="2"/>
              <a:buChar char="§"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производится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независимо от наличия прописки и ее характера (постоянная или временная), а также права на жилплощадь в данном или другом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помещении;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spcBef>
                <a:spcPts val="600"/>
              </a:spcBef>
              <a:buFont typeface="Wingdings" pitchFamily="2" charset="2"/>
              <a:buChar char="§"/>
              <a:defRPr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ез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предъявления каких-либо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документов.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1BDE-C3F6-40A5-AD7C-82EA5CCE90A4}" type="slidenum">
              <a:rPr lang="ru-RU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fld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4" descr="logo NS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910" y="6014499"/>
            <a:ext cx="747970" cy="73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2353196" y="6553200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Кыргызской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10" y="134595"/>
            <a:ext cx="783787" cy="783787"/>
          </a:xfrm>
          <a:prstGeom prst="rect">
            <a:avLst/>
          </a:prstGeom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0759387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Объект 2"/>
          <p:cNvSpPr>
            <a:spLocks noGrp="1"/>
          </p:cNvSpPr>
          <p:nvPr>
            <p:ph sz="quarter" idx="4294967295"/>
          </p:nvPr>
        </p:nvSpPr>
        <p:spPr>
          <a:xfrm>
            <a:off x="204513" y="1485546"/>
            <a:ext cx="2991261" cy="4479418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Фамилия Имя Отчество; </a:t>
            </a:r>
          </a:p>
          <a:p>
            <a:pPr>
              <a:spcBef>
                <a:spcPts val="60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дата рождения;</a:t>
            </a:r>
          </a:p>
          <a:p>
            <a:pPr>
              <a:spcBef>
                <a:spcPts val="60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паспортные данные (ПИН, номер, дата и место выдачи паспорта);</a:t>
            </a:r>
          </a:p>
          <a:p>
            <a:pPr>
              <a:spcBef>
                <a:spcPts val="60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 проживание, должность, период работы; </a:t>
            </a:r>
          </a:p>
          <a:p>
            <a:pPr>
              <a:spcBef>
                <a:spcPts val="60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номер выданной сим-карты для работы в переписи населения.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111802" y="133596"/>
            <a:ext cx="9185737" cy="707886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АИС «Регистрация переписчика» вводиться следующая информация по переписному персоналу:</a:t>
            </a:r>
          </a:p>
        </p:txBody>
      </p:sp>
      <p:pic>
        <p:nvPicPr>
          <p:cNvPr id="7" name="Рисунок 6" descr="C:\Users\Rimma Chynybaeva\Downloads\WhatsApp Image 2019-11-25 at 10.22.01.jpe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774" y="1685600"/>
            <a:ext cx="2325615" cy="38577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8" name="Рисунок 7" descr="C:\Users\Rimma Chynybaeva\Downloads\WhatsApp Image 2019-11-25 at 17.05.47.jpe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2609" y="2823211"/>
            <a:ext cx="2941343" cy="39088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2" name="Стрелка вправо 1"/>
          <p:cNvSpPr/>
          <p:nvPr/>
        </p:nvSpPr>
        <p:spPr>
          <a:xfrm>
            <a:off x="6179610" y="1316849"/>
            <a:ext cx="1598141" cy="453081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>
            <a:off x="6179610" y="2189171"/>
            <a:ext cx="1598141" cy="453081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8664417" y="1285490"/>
            <a:ext cx="2281371" cy="400110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Трудовой договор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664417" y="2215656"/>
            <a:ext cx="2281371" cy="400110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Удостоверение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 descr="C:\Users\Rimma Chynybaeva\Downloads\WhatsApp Image 2019-11-25 at 14.42.52.jpe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467" y="2823211"/>
            <a:ext cx="2667036" cy="39088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13" y="184246"/>
            <a:ext cx="849930" cy="849930"/>
          </a:xfrm>
          <a:prstGeom prst="rect">
            <a:avLst/>
          </a:prstGeom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ECD08-C362-41D6-A579-1A63120B6A98}" type="slidenum">
              <a:rPr lang="ru-RU" altLang="ru-RU" smtClean="0">
                <a:solidFill>
                  <a:srgbClr val="000000"/>
                </a:solidFill>
              </a:rPr>
              <a:pPr/>
              <a:t>3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14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" y="947079"/>
            <a:ext cx="2673297" cy="2004973"/>
          </a:xfrm>
          <a:prstGeom prst="rect">
            <a:avLst/>
          </a:prstGeom>
        </p:spPr>
      </p:pic>
      <p:pic>
        <p:nvPicPr>
          <p:cNvPr id="10" name="Picture 2" descr="http://www.stat.kg/media/maksat/2021/01/22/img_20210122_092508_16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67" y="3103863"/>
            <a:ext cx="3125844" cy="1758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709907" y="796713"/>
            <a:ext cx="9441453" cy="5826863"/>
          </a:xfrm>
          <a:solidFill>
            <a:schemeClr val="bg1"/>
          </a:solidFill>
        </p:spPr>
        <p:txBody>
          <a:bodyPr/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133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</a:t>
            </a:r>
            <a:r>
              <a:rPr lang="ru-RU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ky-KG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13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ереносе</a:t>
            </a:r>
            <a:r>
              <a:rPr lang="ru-RU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сроков проведения переписи населения и жилищного фонда на неопределенный период. </a:t>
            </a:r>
          </a:p>
          <a:p>
            <a:r>
              <a:rPr lang="ru-RU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 алгоритм действий по предупреждению распространения коронавирусной инфекции (С</a:t>
            </a:r>
            <a:r>
              <a:rPr lang="en-US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OVID-19</a:t>
            </a:r>
            <a:r>
              <a:rPr lang="ru-RU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при проведении переписи населения и жилищного фонда Кыргызской Республики</a:t>
            </a:r>
            <a:r>
              <a:rPr lang="ky-KG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ky-KG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Дополнили программу переписи вопросами о распространении заболеваемости коронавирусной инфекцией.</a:t>
            </a:r>
          </a:p>
          <a:p>
            <a:r>
              <a:rPr lang="ky-KG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Сокращаем продолжительность обучения переписного персонала до трех дней и дополнительно разработали обучающие </a:t>
            </a:r>
            <a:r>
              <a:rPr lang="ky-KG" sz="2133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видеоролики</a:t>
            </a:r>
          </a:p>
          <a:p>
            <a:r>
              <a:rPr lang="ky-KG" sz="2133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Закуплены СИЗы для переписного персонала</a:t>
            </a:r>
            <a:endParaRPr lang="ky-KG" sz="213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y-KG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сроков проведения переписи (изменение в Постановление)</a:t>
            </a:r>
          </a:p>
          <a:p>
            <a:endParaRPr lang="ky-K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y-K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y-K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y-K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y-K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41623" y="207318"/>
            <a:ext cx="95806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ea typeface="Arial UniToktom" panose="020B0604020202020204" pitchFamily="34" charset="0"/>
                <a:cs typeface="Times New Roman" panose="02020603050405020304" pitchFamily="18" charset="0"/>
              </a:rPr>
              <a:t>Влияние </a:t>
            </a:r>
            <a:r>
              <a:rPr lang="en-US" sz="3600" b="1" dirty="0">
                <a:latin typeface="Times New Roman" panose="02020603050405020304" pitchFamily="18" charset="0"/>
                <a:ea typeface="Arial UniToktom" panose="020B0604020202020204" pitchFamily="34" charset="0"/>
                <a:cs typeface="Times New Roman" panose="02020603050405020304" pitchFamily="18" charset="0"/>
              </a:rPr>
              <a:t>COVID-19</a:t>
            </a:r>
            <a:r>
              <a:rPr lang="ky-KG" sz="3600" b="1" dirty="0">
                <a:latin typeface="Times New Roman" panose="02020603050405020304" pitchFamily="18" charset="0"/>
                <a:ea typeface="Arial UniToktom" panose="020B0604020202020204" pitchFamily="34" charset="0"/>
                <a:cs typeface="Times New Roman" panose="02020603050405020304" pitchFamily="18" charset="0"/>
              </a:rPr>
              <a:t> на перепись населения</a:t>
            </a:r>
            <a:endParaRPr lang="en-US" sz="3600" b="1" dirty="0">
              <a:latin typeface="Times New Roman" panose="02020603050405020304" pitchFamily="18" charset="0"/>
              <a:ea typeface="Arial UniToktom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19" descr="7oblastif-0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1" y="6021389"/>
            <a:ext cx="720725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2353196" y="6553201"/>
            <a:ext cx="78486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Кыргызской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67" y="68084"/>
            <a:ext cx="796713" cy="796713"/>
          </a:xfrm>
          <a:prstGeom prst="rect">
            <a:avLst/>
          </a:prstGeom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ECD08-C362-41D6-A579-1A63120B6A98}" type="slidenum">
              <a:rPr lang="ru-RU" altLang="ru-RU" smtClean="0">
                <a:solidFill>
                  <a:srgbClr val="000000"/>
                </a:solidFill>
              </a:rPr>
              <a:pPr/>
              <a:t>4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912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441622" y="207317"/>
            <a:ext cx="95806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ea typeface="Arial UniToktom" panose="020B0604020202020204" pitchFamily="34" charset="0"/>
                <a:cs typeface="Times New Roman" panose="02020603050405020304" pitchFamily="18" charset="0"/>
              </a:rPr>
              <a:t>Новые сроки проведения переписей населения</a:t>
            </a:r>
            <a:endParaRPr lang="ru-RU" sz="3200" b="1" dirty="0">
              <a:latin typeface="Times New Roman" panose="02020603050405020304" pitchFamily="18" charset="0"/>
              <a:ea typeface="Arial UniToktom" panose="020B06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852738"/>
              </p:ext>
            </p:extLst>
          </p:nvPr>
        </p:nvGraphicFramePr>
        <p:xfrm>
          <a:off x="1044575" y="909834"/>
          <a:ext cx="10265230" cy="505874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2533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6389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70833"/>
                <a:gridCol w="217983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2533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0612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79684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Азербайджан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1-10 октября</a:t>
                      </a:r>
                      <a:endParaRPr lang="ru-RU" sz="2000" dirty="0"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Таджикистан</a:t>
                      </a:r>
                      <a:r>
                        <a:rPr lang="ru-RU" sz="2000" dirty="0" smtClean="0"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1-15 октября</a:t>
                      </a:r>
                    </a:p>
                    <a:p>
                      <a:pPr algn="ctr"/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Россия </a:t>
                      </a:r>
                    </a:p>
                    <a:p>
                      <a:pPr marL="0" algn="ctr" defTabSz="914400" rtl="0" eaLnBrk="1" latinLnBrk="0" hangingPunct="1"/>
                      <a:r>
                        <a:rPr lang="" sz="20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15 октября</a:t>
                      </a:r>
                      <a:r>
                        <a:rPr lang="" sz="200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 по 14 ноября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Кыргызстан</a:t>
                      </a: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5 марта по 3 апреля</a:t>
                      </a:r>
                      <a:endParaRPr lang="ru-RU" sz="18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Молдова</a:t>
                      </a:r>
                    </a:p>
                    <a:p>
                      <a:pPr algn="ctr"/>
                      <a:r>
                        <a:rPr lang="ru-RU" sz="2000" b="1" dirty="0" smtClean="0"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апрель</a:t>
                      </a:r>
                      <a:endParaRPr lang="ru-RU" sz="2000" b="1" dirty="0"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79684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Беларусь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4-30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 октября</a:t>
                      </a:r>
                      <a:endParaRPr lang="ru-RU" sz="2000" dirty="0"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Казахстан</a:t>
                      </a:r>
                    </a:p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 сентября по 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 октября</a:t>
                      </a:r>
                      <a:endParaRPr lang="ru-RU" sz="20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Туркменистан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17-27 декабря</a:t>
                      </a:r>
                      <a:endParaRPr lang="ru-RU" sz="2000" dirty="0"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179684">
                <a:tc>
                  <a:txBody>
                    <a:bodyPr/>
                    <a:lstStyle/>
                    <a:p>
                      <a:pPr algn="ctr"/>
                      <a:endParaRPr lang="ru-RU" sz="2000" dirty="0"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 smtClean="0"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Армения </a:t>
                      </a:r>
                    </a:p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14-23 октября</a:t>
                      </a:r>
                    </a:p>
                    <a:p>
                      <a:pPr algn="ctr"/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Узбекистан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ea typeface="Arial UniToktom" panose="020B0604020202020204" pitchFamily="34" charset="0"/>
                          <a:cs typeface="Times New Roman" panose="02020603050405020304" pitchFamily="18" charset="0"/>
                        </a:rPr>
                        <a:t>1-22 ноября</a:t>
                      </a:r>
                      <a:endParaRPr lang="ru-RU" sz="2000" dirty="0"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73577"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1" dirty="0" smtClean="0"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ru-RU" sz="2000" dirty="0">
                        <a:latin typeface="Times New Roman" panose="02020603050405020304" pitchFamily="18" charset="0"/>
                        <a:ea typeface="Arial UniToktom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pic>
        <p:nvPicPr>
          <p:cNvPr id="9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709" y="6005384"/>
            <a:ext cx="774884" cy="692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ECD08-C362-41D6-A579-1A63120B6A98}" type="slidenum">
              <a:rPr lang="ru-RU" altLang="ru-RU" smtClean="0">
                <a:solidFill>
                  <a:srgbClr val="000000"/>
                </a:solidFill>
              </a:rPr>
              <a:pPr/>
              <a:t>5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2353196" y="6553200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ru-RU" altLang="ru-RU" sz="1400" b="1" dirty="0">
                <a:solidFill>
                  <a:srgbClr val="66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Национальный статистический комитет Кыргызской Республики </a:t>
            </a:r>
            <a:endParaRPr lang="en-US" altLang="ru-RU" sz="1400" b="1" dirty="0">
              <a:solidFill>
                <a:srgbClr val="66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0" y="133465"/>
            <a:ext cx="807308" cy="807308"/>
          </a:xfrm>
          <a:prstGeom prst="rect">
            <a:avLst/>
          </a:prstGeom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225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8140" y="266401"/>
            <a:ext cx="10725665" cy="1143000"/>
          </a:xfrm>
        </p:spPr>
        <p:txBody>
          <a:bodyPr/>
          <a:lstStyle/>
          <a:p>
            <a:pPr lvl="0" eaLnBrk="0" hangingPunct="0"/>
            <a:r>
              <a:rPr lang="ru-RU" altLang="ru-RU" sz="32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Переписной персонал </a:t>
            </a:r>
            <a:br>
              <a:rPr lang="ru-RU" altLang="ru-RU" sz="32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2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Переписи населения и жилищного фонда </a:t>
            </a:r>
            <a:r>
              <a:rPr lang="ru-RU" alt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Кыргызской </a:t>
            </a:r>
            <a:r>
              <a:rPr lang="ru-RU" altLang="ru-RU" sz="32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alt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" alt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ECD08-C362-41D6-A579-1A63120B6A98}" type="slidenum">
              <a:rPr lang="ru-RU" altLang="ru-RU" smtClean="0">
                <a:solidFill>
                  <a:srgbClr val="000000"/>
                </a:solidFill>
              </a:rPr>
              <a:pPr/>
              <a:t>6</a:t>
            </a:fld>
            <a:endParaRPr lang="ru-RU" altLang="ru-RU">
              <a:solidFill>
                <a:srgbClr val="000000"/>
              </a:solidFill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/>
          </p:nvPr>
        </p:nvGraphicFramePr>
        <p:xfrm>
          <a:off x="597335" y="1751841"/>
          <a:ext cx="11204407" cy="3861733"/>
        </p:xfrm>
        <a:graphic>
          <a:graphicData uri="http://schemas.openxmlformats.org/drawingml/2006/table">
            <a:tbl>
              <a:tblPr firstRow="1" firstCol="1" bandRow="1"/>
              <a:tblGrid>
                <a:gridCol w="288934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4409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213361"/>
                <a:gridCol w="36576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42719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персонала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Продолжительность работы</a:t>
                      </a:r>
                    </a:p>
                    <a:p>
                      <a:pPr algn="ctr" rtl="0" fontAlgn="ctr"/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Размер оплаты в месяц (сом.)</a:t>
                      </a:r>
                      <a:endParaRPr lang="ru-RU" sz="24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переписного персонала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5338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Координатор переписного отдела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месяца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x-none" sz="2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ru-RU" sz="2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x-none" sz="2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187</a:t>
                      </a:r>
                      <a:endParaRPr lang="ru-RU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Около 500 человек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9057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Инструктор – контролер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1,5 месяца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x-none" sz="2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2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x-none" sz="2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656</a:t>
                      </a:r>
                      <a:endParaRPr lang="ru-RU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Около </a:t>
                      </a:r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2 600 </a:t>
                      </a:r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человек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9057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Переписчик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месяц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x-none" sz="2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2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x-none" sz="2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656</a:t>
                      </a:r>
                      <a:endParaRPr lang="ru-RU" sz="3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Около </a:t>
                      </a:r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24 000 </a:t>
                      </a:r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человек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9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5955957"/>
            <a:ext cx="802890" cy="743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1266018" y="6207919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Aft>
                <a:spcPct val="0"/>
              </a:spcAft>
              <a:buNone/>
            </a:pPr>
            <a:r>
              <a:rPr lang="" alt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</a:t>
            </a:r>
            <a:r>
              <a:rPr lang="ru-RU" alt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</a:t>
            </a:r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статистический комитет Кыргызской Республики </a:t>
            </a:r>
            <a:endParaRPr lang="en-US" alt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150" y="82379"/>
            <a:ext cx="858580" cy="858580"/>
          </a:xfrm>
          <a:prstGeom prst="rect">
            <a:avLst/>
          </a:prstGeom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271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351257" y="268094"/>
            <a:ext cx="10267495" cy="830997"/>
          </a:xfrm>
          <a:prstGeom prst="rect">
            <a:avLst/>
          </a:prstGeom>
          <a:solidFill>
            <a:schemeClr val="accent1"/>
          </a:solidFill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временным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переписным работникам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предъявляются следующие требования: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351257" y="1298830"/>
            <a:ext cx="6697362" cy="5201424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гражданин Кыргызской Республики,</a:t>
            </a:r>
          </a:p>
          <a:p>
            <a:pPr>
              <a:spcBef>
                <a:spcPts val="1800"/>
              </a:spcBef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 возрасте 18 лет и старше,</a:t>
            </a:r>
          </a:p>
          <a:p>
            <a:pPr>
              <a:spcBef>
                <a:spcPts val="1800"/>
              </a:spcBef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принимавшие участие ранее в переписи населения или в каких-либо выборочных обследованиях (желательно)</a:t>
            </a:r>
          </a:p>
          <a:p>
            <a:pPr>
              <a:spcBef>
                <a:spcPts val="1800"/>
              </a:spcBef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наличие мобильного устройства под управлением операционной системы на версии Android 5 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выше (для переписчика).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800"/>
              </a:spcBef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91" y="268614"/>
            <a:ext cx="830477" cy="83047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4178" y="1015200"/>
            <a:ext cx="9243609" cy="5401163"/>
          </a:xfrm>
          <a:prstGeom prst="rect">
            <a:avLst/>
          </a:prstGeom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ECD08-C362-41D6-A579-1A63120B6A98}" type="slidenum">
              <a:rPr lang="ru-RU" altLang="ru-RU" smtClean="0">
                <a:solidFill>
                  <a:srgbClr val="000000"/>
                </a:solidFill>
              </a:rPr>
              <a:pPr/>
              <a:t>7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816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ontent Placeholder 2"/>
          <p:cNvSpPr>
            <a:spLocks noGrp="1"/>
          </p:cNvSpPr>
          <p:nvPr>
            <p:ph idx="4294967295"/>
          </p:nvPr>
        </p:nvSpPr>
        <p:spPr>
          <a:xfrm>
            <a:off x="3927919" y="6097587"/>
            <a:ext cx="4464050" cy="623888"/>
          </a:xfrm>
        </p:spPr>
        <p:txBody>
          <a:bodyPr/>
          <a:lstStyle/>
          <a:p>
            <a:pPr marL="0" indent="0" algn="ctr">
              <a:buNone/>
            </a:pP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Спасибо за </a:t>
            </a:r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внимание!</a:t>
            </a:r>
            <a:endParaRPr lang="en-US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435" name="Picture 1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46" y="85148"/>
            <a:ext cx="849175" cy="837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524000" y="282576"/>
            <a:ext cx="10305535" cy="40011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cap="small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Национальный статистический </a:t>
            </a:r>
            <a:r>
              <a:rPr lang="ru-RU" sz="2000" b="1" cap="small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комитет Кыргызской </a:t>
            </a:r>
            <a:r>
              <a:rPr lang="ru-RU" sz="2000" b="1" cap="small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Республики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5D919-A7EE-4F42-A854-BEB2679D4FB0}" type="slidenum">
              <a:rPr lang="ru-RU" altLang="ru-RU" smtClean="0">
                <a:solidFill>
                  <a:srgbClr val="000000"/>
                </a:solidFill>
              </a:rPr>
              <a:pPr/>
              <a:t>8</a:t>
            </a:fld>
            <a:endParaRPr lang="ru-RU" altLang="ru-RU">
              <a:solidFill>
                <a:srgbClr val="00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750" y="1428750"/>
            <a:ext cx="4000500" cy="400050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812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4982</TotalTime>
  <Words>896</Words>
  <Application>Microsoft Office PowerPoint</Application>
  <PresentationFormat>Широкоэкранный</PresentationFormat>
  <Paragraphs>128</Paragraphs>
  <Slides>8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Тема Office</vt:lpstr>
      <vt:lpstr>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Переписной персонал  Переписи населения и жилищного фонда  Кыргызской Республики 2022 года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Chynybaeva</dc:creator>
  <cp:lastModifiedBy>Айзада Тукашева</cp:lastModifiedBy>
  <cp:revision>308</cp:revision>
  <cp:lastPrinted>2021-11-11T04:41:20Z</cp:lastPrinted>
  <dcterms:created xsi:type="dcterms:W3CDTF">2019-08-12T09:01:13Z</dcterms:created>
  <dcterms:modified xsi:type="dcterms:W3CDTF">2021-11-11T13:37:41Z</dcterms:modified>
</cp:coreProperties>
</file>