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331" r:id="rId4"/>
    <p:sldId id="328" r:id="rId5"/>
    <p:sldId id="329" r:id="rId6"/>
    <p:sldId id="323" r:id="rId7"/>
    <p:sldId id="330" r:id="rId8"/>
    <p:sldId id="327" r:id="rId9"/>
    <p:sldId id="295" r:id="rId10"/>
    <p:sldId id="301" r:id="rId11"/>
    <p:sldId id="319" r:id="rId12"/>
    <p:sldId id="310" r:id="rId13"/>
  </p:sldIdLst>
  <p:sldSz cx="12192000" cy="6858000"/>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3" autoAdjust="0"/>
    <p:restoredTop sz="94195" autoAdjust="0"/>
  </p:normalViewPr>
  <p:slideViewPr>
    <p:cSldViewPr snapToGrid="0">
      <p:cViewPr varScale="1">
        <p:scale>
          <a:sx n="70" d="100"/>
          <a:sy n="70" d="100"/>
        </p:scale>
        <p:origin x="696"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3" Type="http://schemas.openxmlformats.org/officeDocument/2006/relationships/oleObject" Target="file:///\\192.168.1.2\fin_trud_nsc\&#1055;&#1088;&#1077;&#1079;&#1077;&#1085;&#1090;&#1072;&#1094;&#1080;&#1080;\2018\&#1047;&#1055;_2016-2017&#1075;&#107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_____Microsoft_Excel4.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Nazarova\Desktop\&#1055;&#1088;&#1077;&#1079;&#1077;&#1085;&#1090;&#1072;&#1094;&#1080;&#1103;_&#1047;&#1055;_2017.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Kyrghyz Times" pitchFamily="2" charset="0"/>
              <a:ea typeface="+mn-ea"/>
              <a:cs typeface="+mn-cs"/>
            </a:defRPr>
          </a:pPr>
          <a:endParaRPr lang="ru-RU"/>
        </a:p>
      </c:txPr>
    </c:title>
    <c:autoTitleDeleted val="0"/>
    <c:plotArea>
      <c:layout>
        <c:manualLayout>
          <c:layoutTarget val="inner"/>
          <c:xMode val="edge"/>
          <c:yMode val="edge"/>
          <c:x val="0.17647847008254403"/>
          <c:y val="2.5800799662080962E-2"/>
          <c:w val="0.79609399368557188"/>
          <c:h val="0.92266539625283073"/>
        </c:manualLayout>
      </c:layout>
      <c:barChart>
        <c:barDir val="bar"/>
        <c:grouping val="clustered"/>
        <c:varyColors val="0"/>
        <c:ser>
          <c:idx val="0"/>
          <c:order val="0"/>
          <c:tx>
            <c:strRef>
              <c:f>'Лист1 (2)'!$B$2</c:f>
              <c:strCache>
                <c:ptCount val="1"/>
              </c:strCache>
            </c:strRef>
          </c:tx>
          <c:spPr>
            <a:solidFill>
              <a:schemeClr val="accent1"/>
            </a:solidFill>
            <a:ln>
              <a:noFill/>
            </a:ln>
            <a:effectLst/>
          </c:spPr>
          <c:invertIfNegative val="0"/>
          <c:dLbls>
            <c:dLbl>
              <c:idx val="8"/>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Kyrghyz Times" pitchFamily="2" charset="0"/>
                      <a:ea typeface="+mn-ea"/>
                      <a:cs typeface="+mn-cs"/>
                    </a:defRPr>
                  </a:pPr>
                  <a:endParaRPr lang="ru-RU"/>
                </a:p>
              </c:txPr>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Kyrghyz Times" pitchFamily="2"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 (2)'!$A$3:$A$12</c:f>
              <c:strCache>
                <c:ptCount val="10"/>
                <c:pt idx="0">
                  <c:v>Ош облусу </c:v>
                </c:pt>
                <c:pt idx="1">
                  <c:v>Баткен облусу</c:v>
                </c:pt>
                <c:pt idx="2">
                  <c:v>Таласская облусу</c:v>
                </c:pt>
                <c:pt idx="3">
                  <c:v>Ысык-Кјл облусу</c:v>
                </c:pt>
                <c:pt idx="4">
                  <c:v> Ош ш.</c:v>
                </c:pt>
                <c:pt idx="5">
                  <c:v>Чій облусу</c:v>
                </c:pt>
                <c:pt idx="6">
                  <c:v>Жалал-Абад облусу</c:v>
                </c:pt>
                <c:pt idx="7">
                  <c:v>Нарын облусу</c:v>
                </c:pt>
                <c:pt idx="8">
                  <c:v>Кыргыз Республикасы</c:v>
                </c:pt>
                <c:pt idx="9">
                  <c:v>Бишкек ш.</c:v>
                </c:pt>
              </c:strCache>
            </c:strRef>
          </c:cat>
          <c:val>
            <c:numRef>
              <c:f>'Лист1 (2)'!$B$3:$B$12</c:f>
              <c:numCache>
                <c:formatCode>General</c:formatCode>
                <c:ptCount val="10"/>
                <c:pt idx="0">
                  <c:v>10163</c:v>
                </c:pt>
                <c:pt idx="1">
                  <c:v>10806</c:v>
                </c:pt>
                <c:pt idx="2">
                  <c:v>11547</c:v>
                </c:pt>
                <c:pt idx="3">
                  <c:v>11556</c:v>
                </c:pt>
                <c:pt idx="4">
                  <c:v>13676</c:v>
                </c:pt>
                <c:pt idx="5">
                  <c:v>14003</c:v>
                </c:pt>
                <c:pt idx="6">
                  <c:v>14152</c:v>
                </c:pt>
                <c:pt idx="7">
                  <c:v>14687</c:v>
                </c:pt>
                <c:pt idx="8">
                  <c:v>15391</c:v>
                </c:pt>
                <c:pt idx="9">
                  <c:v>20209</c:v>
                </c:pt>
              </c:numCache>
            </c:numRef>
          </c:val>
        </c:ser>
        <c:dLbls>
          <c:showLegendKey val="0"/>
          <c:showVal val="0"/>
          <c:showCatName val="0"/>
          <c:showSerName val="0"/>
          <c:showPercent val="0"/>
          <c:showBubbleSize val="0"/>
        </c:dLbls>
        <c:gapWidth val="182"/>
        <c:axId val="241143424"/>
        <c:axId val="241144600"/>
      </c:barChart>
      <c:catAx>
        <c:axId val="241143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Kyrghyz Times" pitchFamily="2" charset="0"/>
                <a:ea typeface="+mn-ea"/>
                <a:cs typeface="+mn-cs"/>
              </a:defRPr>
            </a:pPr>
            <a:endParaRPr lang="ru-RU"/>
          </a:p>
        </c:txPr>
        <c:crossAx val="241144600"/>
        <c:crosses val="autoZero"/>
        <c:auto val="1"/>
        <c:lblAlgn val="ctr"/>
        <c:lblOffset val="100"/>
        <c:noMultiLvlLbl val="0"/>
      </c:catAx>
      <c:valAx>
        <c:axId val="241144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Kyrghyz Times" pitchFamily="2" charset="0"/>
                <a:ea typeface="+mn-ea"/>
                <a:cs typeface="+mn-cs"/>
              </a:defRPr>
            </a:pPr>
            <a:endParaRPr lang="ru-RU"/>
          </a:p>
        </c:txPr>
        <c:crossAx val="24114342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Kyrghyz Times" pitchFamily="2" charset="0"/>
        </a:defRPr>
      </a:pPr>
      <a:endParaRPr lang="ru-RU"/>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Лист1!$B$3</c:f>
              <c:strCache>
                <c:ptCount val="1"/>
                <c:pt idx="0">
                  <c:v>2016ж. орточо айлык эмгек акы</c:v>
                </c:pt>
              </c:strCache>
            </c:strRef>
          </c:tx>
          <c:spPr>
            <a:solidFill>
              <a:schemeClr val="accent1"/>
            </a:solidFill>
            <a:ln>
              <a:noFill/>
            </a:ln>
            <a:effectLst/>
          </c:spPr>
          <c:invertIfNegative val="0"/>
          <c:dLbls>
            <c:delete val="1"/>
          </c:dLbls>
          <c:cat>
            <c:strRef>
              <c:f>Лист1!$A$4:$A$13</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Лист1!$B$4:$B$13</c:f>
              <c:numCache>
                <c:formatCode>General</c:formatCode>
                <c:ptCount val="10"/>
                <c:pt idx="0">
                  <c:v>14492</c:v>
                </c:pt>
                <c:pt idx="1">
                  <c:v>10472</c:v>
                </c:pt>
                <c:pt idx="2">
                  <c:v>13450</c:v>
                </c:pt>
                <c:pt idx="3">
                  <c:v>10691</c:v>
                </c:pt>
                <c:pt idx="4">
                  <c:v>14205</c:v>
                </c:pt>
                <c:pt idx="5">
                  <c:v>9998</c:v>
                </c:pt>
                <c:pt idx="6">
                  <c:v>10905</c:v>
                </c:pt>
                <c:pt idx="7">
                  <c:v>12828</c:v>
                </c:pt>
                <c:pt idx="8">
                  <c:v>18847</c:v>
                </c:pt>
                <c:pt idx="9">
                  <c:v>13139</c:v>
                </c:pt>
              </c:numCache>
            </c:numRef>
          </c:val>
        </c:ser>
        <c:ser>
          <c:idx val="1"/>
          <c:order val="1"/>
          <c:tx>
            <c:strRef>
              <c:f>Лист1!$C$3</c:f>
              <c:strCache>
                <c:ptCount val="1"/>
                <c:pt idx="0">
                  <c:v>2017ж. орточо айлык эмгек акы</c:v>
                </c:pt>
              </c:strCache>
            </c:strRef>
          </c:tx>
          <c:spPr>
            <a:solidFill>
              <a:schemeClr val="accent3"/>
            </a:solidFill>
            <a:ln>
              <a:noFill/>
            </a:ln>
            <a:effectLst/>
          </c:spPr>
          <c:invertIfNegative val="0"/>
          <c:dLbls>
            <c:delete val="1"/>
          </c:dLbls>
          <c:cat>
            <c:strRef>
              <c:f>Лист1!$A$4:$A$13</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Лист1!$C$4:$C$13</c:f>
              <c:numCache>
                <c:formatCode>General</c:formatCode>
                <c:ptCount val="10"/>
                <c:pt idx="0">
                  <c:v>15391</c:v>
                </c:pt>
                <c:pt idx="1">
                  <c:v>10806</c:v>
                </c:pt>
                <c:pt idx="2">
                  <c:v>14152</c:v>
                </c:pt>
                <c:pt idx="3">
                  <c:v>11556</c:v>
                </c:pt>
                <c:pt idx="4">
                  <c:v>14687</c:v>
                </c:pt>
                <c:pt idx="5">
                  <c:v>10163</c:v>
                </c:pt>
                <c:pt idx="6">
                  <c:v>11547</c:v>
                </c:pt>
                <c:pt idx="7">
                  <c:v>14003</c:v>
                </c:pt>
                <c:pt idx="8">
                  <c:v>20209</c:v>
                </c:pt>
                <c:pt idx="9">
                  <c:v>13676</c:v>
                </c:pt>
              </c:numCache>
            </c:numRef>
          </c:val>
        </c:ser>
        <c:dLbls>
          <c:showLegendKey val="0"/>
          <c:showVal val="1"/>
          <c:showCatName val="0"/>
          <c:showSerName val="0"/>
          <c:showPercent val="0"/>
          <c:showBubbleSize val="0"/>
        </c:dLbls>
        <c:gapWidth val="150"/>
        <c:axId val="239796480"/>
        <c:axId val="239797376"/>
      </c:barChart>
      <c:lineChart>
        <c:grouping val="standard"/>
        <c:varyColors val="0"/>
        <c:ser>
          <c:idx val="2"/>
          <c:order val="2"/>
          <c:tx>
            <c:strRef>
              <c:f>Лист1!$D$3</c:f>
              <c:strCache>
                <c:ptCount val="1"/>
                <c:pt idx="0">
                  <c:v>2017ж. 2016ж. карата пайыз менен</c:v>
                </c:pt>
              </c:strCache>
            </c:strRef>
          </c:tx>
          <c:spPr>
            <a:ln w="28575" cap="rnd">
              <a:solidFill>
                <a:schemeClr val="accent5"/>
              </a:solidFill>
              <a:round/>
            </a:ln>
            <a:effectLst/>
          </c:spPr>
          <c:marker>
            <c:symbol val="none"/>
          </c:marker>
          <c:dLbls>
            <c:dLbl>
              <c:idx val="0"/>
              <c:layout>
                <c:manualLayout>
                  <c:x val="-4.3478268311925444E-2"/>
                  <c:y val="-2.35294117647058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2705218912853285E-2"/>
                  <c:y val="-3.780974988420569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6618357487922708E-2"/>
                  <c:y val="-2.35294117647058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34782683119255E-2"/>
                  <c:y val="-3.235294117647060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2608701233944146E-2"/>
                  <c:y val="-6.764705882352940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4.3478268311925423E-2"/>
                  <c:y val="-5.882352941176470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4444444444444536E-2"/>
                  <c:y val="-2.05656283193813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3.9130441480733039E-2"/>
                  <c:y val="-1.76470588235294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3043480493577626E-2"/>
                  <c:y val="-2.941176470588236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0869567077981356E-2"/>
                  <c:y val="-3.235294117647056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Лист1!$A$4:$A$13</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Лист1!$D$4:$D$13</c:f>
              <c:numCache>
                <c:formatCode>General</c:formatCode>
                <c:ptCount val="10"/>
                <c:pt idx="0">
                  <c:v>106.7</c:v>
                </c:pt>
                <c:pt idx="1">
                  <c:v>103.5</c:v>
                </c:pt>
                <c:pt idx="2">
                  <c:v>105.3</c:v>
                </c:pt>
                <c:pt idx="3">
                  <c:v>108.2</c:v>
                </c:pt>
                <c:pt idx="4">
                  <c:v>104</c:v>
                </c:pt>
                <c:pt idx="5">
                  <c:v>102.1</c:v>
                </c:pt>
                <c:pt idx="6">
                  <c:v>106.6</c:v>
                </c:pt>
                <c:pt idx="7">
                  <c:v>109.1</c:v>
                </c:pt>
                <c:pt idx="8">
                  <c:v>107.9</c:v>
                </c:pt>
                <c:pt idx="9">
                  <c:v>104.3</c:v>
                </c:pt>
              </c:numCache>
            </c:numRef>
          </c:val>
          <c:smooth val="0"/>
        </c:ser>
        <c:dLbls>
          <c:showLegendKey val="0"/>
          <c:showVal val="1"/>
          <c:showCatName val="0"/>
          <c:showSerName val="0"/>
          <c:showPercent val="0"/>
          <c:showBubbleSize val="0"/>
        </c:dLbls>
        <c:marker val="1"/>
        <c:smooth val="0"/>
        <c:axId val="240691008"/>
        <c:axId val="240686528"/>
      </c:lineChart>
      <c:catAx>
        <c:axId val="23979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39797376"/>
        <c:crosses val="autoZero"/>
        <c:auto val="1"/>
        <c:lblAlgn val="ctr"/>
        <c:lblOffset val="100"/>
        <c:noMultiLvlLbl val="0"/>
      </c:catAx>
      <c:valAx>
        <c:axId val="23979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39796480"/>
        <c:crosses val="autoZero"/>
        <c:crossBetween val="between"/>
      </c:valAx>
      <c:valAx>
        <c:axId val="24068652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40691008"/>
        <c:crosses val="max"/>
        <c:crossBetween val="between"/>
      </c:valAx>
      <c:catAx>
        <c:axId val="240691008"/>
        <c:scaling>
          <c:orientation val="minMax"/>
        </c:scaling>
        <c:delete val="1"/>
        <c:axPos val="b"/>
        <c:numFmt formatCode="General" sourceLinked="1"/>
        <c:majorTickMark val="out"/>
        <c:minorTickMark val="none"/>
        <c:tickLblPos val="nextTo"/>
        <c:crossAx val="24068652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Times New Roman" panose="02020603050405020304" pitchFamily="18"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'ЗП и численность (2)'!$A$47:$A$66</c:f>
              <c:strCache>
                <c:ptCount val="20"/>
                <c:pt idx="0">
                  <c:v>Искусство, к¼¾³л ачуу жана эс алуу</c:v>
                </c:pt>
                <c:pt idx="1">
                  <c:v>Саламаттыкты сактоо жана калкты социалдык жактан тейл¼¼</c:v>
                </c:pt>
                <c:pt idx="2">
                  <c:v>Айыл чарбасы, токой чарбасы жана балык уулоочулук</c:v>
                </c:pt>
                <c:pt idx="3">
                  <c:v>Билим бер³³</c:v>
                </c:pt>
                <c:pt idx="4">
                  <c:v>Суу менен жабдуу, тазалоо, калдыктарды иштет³³ жана кайра пайдалануучу чийки затты алуу </c:v>
                </c:pt>
                <c:pt idx="5">
                  <c:v>Кыймылсыз м³лк операциялары</c:v>
                </c:pt>
                <c:pt idx="6">
                  <c:v>Мейманканалардын жана ресторандардын иши</c:v>
                </c:pt>
                <c:pt idx="7">
                  <c:v>Административдик жана к¼м¼кч³ иш</c:v>
                </c:pt>
                <c:pt idx="8">
                  <c:v>Иштет³³ ¼нд³р³ш³ (иштет³³ ¼н¼р жайы)</c:v>
                </c:pt>
                <c:pt idx="9">
                  <c:v>Бардыгы</c:v>
                </c:pt>
                <c:pt idx="10">
                  <c:v>Курулуш</c:v>
                </c:pt>
                <c:pt idx="11">
                  <c:v>Д³¾ жана чекене соода, автомобиль жана мотоциклдерди о¾доо</c:v>
                </c:pt>
                <c:pt idx="12">
                  <c:v>Башка тейл¼¼ иштери</c:v>
                </c:pt>
                <c:pt idx="13">
                  <c:v>Мамлекеттик башкаруу жана коргоо; милдетт³³ социалдык камсыздоо</c:v>
                </c:pt>
                <c:pt idx="14">
                  <c:v>Профессиональная, научная и техническая деятельность</c:v>
                </c:pt>
                <c:pt idx="15">
                  <c:v>Транспорт иши жана ж³кт¼рд³ сактоо</c:v>
                </c:pt>
                <c:pt idx="16">
                  <c:v>Пайдалуу кендерди казуу</c:v>
                </c:pt>
                <c:pt idx="17">
                  <c:v>Маалымат жана байланыш</c:v>
                </c:pt>
                <c:pt idx="18">
                  <c:v>Электр энергия, газ, буу жана кондицияланган аба менен камсыздоо (жабдуу)</c:v>
                </c:pt>
                <c:pt idx="19">
                  <c:v>Финансылык ортомчулук жана камсыздандыруу </c:v>
                </c:pt>
              </c:strCache>
            </c:strRef>
          </c:cat>
          <c:val>
            <c:numRef>
              <c:f>'ЗП и численность (2)'!$B$47:$B$66</c:f>
              <c:numCache>
                <c:formatCode>General</c:formatCode>
                <c:ptCount val="20"/>
                <c:pt idx="0">
                  <c:v>8541</c:v>
                </c:pt>
                <c:pt idx="1">
                  <c:v>9945</c:v>
                </c:pt>
                <c:pt idx="2">
                  <c:v>10017</c:v>
                </c:pt>
                <c:pt idx="3">
                  <c:v>11147</c:v>
                </c:pt>
                <c:pt idx="4">
                  <c:v>12778</c:v>
                </c:pt>
                <c:pt idx="5">
                  <c:v>13085</c:v>
                </c:pt>
                <c:pt idx="6">
                  <c:v>13522</c:v>
                </c:pt>
                <c:pt idx="7">
                  <c:v>13626</c:v>
                </c:pt>
                <c:pt idx="8">
                  <c:v>15222</c:v>
                </c:pt>
                <c:pt idx="9">
                  <c:v>15391</c:v>
                </c:pt>
                <c:pt idx="10">
                  <c:v>15507</c:v>
                </c:pt>
                <c:pt idx="11">
                  <c:v>15906</c:v>
                </c:pt>
                <c:pt idx="12">
                  <c:v>16329</c:v>
                </c:pt>
                <c:pt idx="13">
                  <c:v>18340</c:v>
                </c:pt>
                <c:pt idx="14">
                  <c:v>20614</c:v>
                </c:pt>
                <c:pt idx="15">
                  <c:v>24333</c:v>
                </c:pt>
                <c:pt idx="16">
                  <c:v>25309</c:v>
                </c:pt>
                <c:pt idx="17">
                  <c:v>29373</c:v>
                </c:pt>
                <c:pt idx="18">
                  <c:v>29281</c:v>
                </c:pt>
                <c:pt idx="19">
                  <c:v>34667</c:v>
                </c:pt>
              </c:numCache>
            </c:numRef>
          </c:val>
        </c:ser>
        <c:dLbls>
          <c:showLegendKey val="0"/>
          <c:showVal val="0"/>
          <c:showCatName val="0"/>
          <c:showSerName val="0"/>
          <c:showPercent val="0"/>
          <c:showBubbleSize val="0"/>
        </c:dLbls>
        <c:gapWidth val="182"/>
        <c:axId val="241144208"/>
        <c:axId val="241145776"/>
      </c:barChart>
      <c:catAx>
        <c:axId val="241144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Kyrghyz Times" pitchFamily="2" charset="0"/>
                <a:ea typeface="+mn-ea"/>
                <a:cs typeface="+mn-cs"/>
              </a:defRPr>
            </a:pPr>
            <a:endParaRPr lang="ru-RU"/>
          </a:p>
        </c:txPr>
        <c:crossAx val="241145776"/>
        <c:crosses val="autoZero"/>
        <c:auto val="1"/>
        <c:lblAlgn val="ctr"/>
        <c:lblOffset val="100"/>
        <c:noMultiLvlLbl val="0"/>
      </c:catAx>
      <c:valAx>
        <c:axId val="241145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41144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78953174331462E-2"/>
          <c:y val="1.1888535884618157E-2"/>
          <c:w val="0.86063600745558977"/>
          <c:h val="0.71143933199397513"/>
        </c:manualLayout>
      </c:layout>
      <c:barChart>
        <c:barDir val="col"/>
        <c:grouping val="clustered"/>
        <c:varyColors val="0"/>
        <c:ser>
          <c:idx val="0"/>
          <c:order val="0"/>
          <c:tx>
            <c:strRef>
              <c:f>'Отношение ЗП (2)'!$B$5</c:f>
              <c:strCache>
                <c:ptCount val="1"/>
                <c:pt idx="0">
                  <c:v>бюджеттик  ч¼йр¼нін орточо айлык эмгек акысы, сом</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 (2)'!$A$6:$A$15</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 </c:v>
                </c:pt>
              </c:strCache>
            </c:strRef>
          </c:cat>
          <c:val>
            <c:numRef>
              <c:f>'Отношение ЗП (2)'!$B$6:$B$15</c:f>
              <c:numCache>
                <c:formatCode>General</c:formatCode>
                <c:ptCount val="10"/>
                <c:pt idx="0">
                  <c:v>12116</c:v>
                </c:pt>
                <c:pt idx="1">
                  <c:v>10207</c:v>
                </c:pt>
                <c:pt idx="2">
                  <c:v>10183</c:v>
                </c:pt>
                <c:pt idx="3">
                  <c:v>10452</c:v>
                </c:pt>
                <c:pt idx="4">
                  <c:v>13698</c:v>
                </c:pt>
                <c:pt idx="5">
                  <c:v>9679</c:v>
                </c:pt>
                <c:pt idx="6">
                  <c:v>10091</c:v>
                </c:pt>
                <c:pt idx="7">
                  <c:v>11352</c:v>
                </c:pt>
                <c:pt idx="8">
                  <c:v>16099</c:v>
                </c:pt>
                <c:pt idx="9">
                  <c:v>11791</c:v>
                </c:pt>
              </c:numCache>
            </c:numRef>
          </c:val>
        </c:ser>
        <c:ser>
          <c:idx val="1"/>
          <c:order val="1"/>
          <c:tx>
            <c:strRef>
              <c:f>'Отношение ЗП (2)'!$C$5</c:f>
              <c:strCache>
                <c:ptCount val="1"/>
                <c:pt idx="0">
                  <c:v>бюджеттик эмес ч¼йр¼нін орточо айлык эмгек акысы, сом</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 (2)'!$A$6:$A$15</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 </c:v>
                </c:pt>
              </c:strCache>
            </c:strRef>
          </c:cat>
          <c:val>
            <c:numRef>
              <c:f>'Отношение ЗП (2)'!$C$6:$C$15</c:f>
              <c:numCache>
                <c:formatCode>General</c:formatCode>
                <c:ptCount val="10"/>
                <c:pt idx="0">
                  <c:v>21128</c:v>
                </c:pt>
                <c:pt idx="1">
                  <c:v>13311</c:v>
                </c:pt>
                <c:pt idx="2">
                  <c:v>23510</c:v>
                </c:pt>
                <c:pt idx="3">
                  <c:v>14209</c:v>
                </c:pt>
                <c:pt idx="4">
                  <c:v>20057</c:v>
                </c:pt>
                <c:pt idx="5">
                  <c:v>14230</c:v>
                </c:pt>
                <c:pt idx="6">
                  <c:v>19230</c:v>
                </c:pt>
                <c:pt idx="7">
                  <c:v>17442</c:v>
                </c:pt>
                <c:pt idx="8">
                  <c:v>23774</c:v>
                </c:pt>
                <c:pt idx="9">
                  <c:v>17539</c:v>
                </c:pt>
              </c:numCache>
            </c:numRef>
          </c:val>
        </c:ser>
        <c:dLbls>
          <c:showLegendKey val="0"/>
          <c:showVal val="0"/>
          <c:showCatName val="0"/>
          <c:showSerName val="0"/>
          <c:showPercent val="0"/>
          <c:showBubbleSize val="0"/>
        </c:dLbls>
        <c:gapWidth val="150"/>
        <c:axId val="241147736"/>
        <c:axId val="241148128"/>
      </c:barChart>
      <c:lineChart>
        <c:grouping val="standard"/>
        <c:varyColors val="0"/>
        <c:ser>
          <c:idx val="2"/>
          <c:order val="2"/>
          <c:tx>
            <c:strRef>
              <c:f>'Отношение ЗП (2)'!$D$5</c:f>
              <c:strCache>
                <c:ptCount val="1"/>
                <c:pt idx="0">
                  <c:v>Бюджеттик эмес ч¼йр¼нін орточо айлык эмгек акысынын бюджеттик  ч¼йр¼нін орточо айлык эмгек акысына болгон катышы % менен </c:v>
                </c:pt>
              </c:strCache>
            </c:strRef>
          </c:tx>
          <c:spPr>
            <a:ln w="28575" cap="rnd">
              <a:solidFill>
                <a:schemeClr val="accent4"/>
              </a:solidFill>
              <a:round/>
            </a:ln>
            <a:effectLst/>
          </c:spPr>
          <c:marker>
            <c:symbol val="none"/>
          </c:marker>
          <c:cat>
            <c:strRef>
              <c:f>'Отношение ЗП (2)'!$A$6:$A$15</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 </c:v>
                </c:pt>
              </c:strCache>
            </c:strRef>
          </c:cat>
          <c:val>
            <c:numRef>
              <c:f>'Отношение ЗП (2)'!$D$6:$D$15</c:f>
              <c:numCache>
                <c:formatCode>0.0</c:formatCode>
                <c:ptCount val="10"/>
                <c:pt idx="0">
                  <c:v>174.38098382304389</c:v>
                </c:pt>
                <c:pt idx="1">
                  <c:v>130.41050259625746</c:v>
                </c:pt>
                <c:pt idx="2">
                  <c:v>230.87498772463911</c:v>
                </c:pt>
                <c:pt idx="3">
                  <c:v>135.94527363184079</c:v>
                </c:pt>
                <c:pt idx="4">
                  <c:v>146.42283545043071</c:v>
                </c:pt>
                <c:pt idx="5">
                  <c:v>147.01932017770432</c:v>
                </c:pt>
                <c:pt idx="6">
                  <c:v>190.56585075810128</c:v>
                </c:pt>
                <c:pt idx="7">
                  <c:v>153.64693446088796</c:v>
                </c:pt>
                <c:pt idx="8">
                  <c:v>147.67376855705322</c:v>
                </c:pt>
                <c:pt idx="9">
                  <c:v>148.74904588245272</c:v>
                </c:pt>
              </c:numCache>
            </c:numRef>
          </c:val>
          <c:smooth val="0"/>
        </c:ser>
        <c:dLbls>
          <c:showLegendKey val="0"/>
          <c:showVal val="0"/>
          <c:showCatName val="0"/>
          <c:showSerName val="0"/>
          <c:showPercent val="0"/>
          <c:showBubbleSize val="0"/>
        </c:dLbls>
        <c:marker val="1"/>
        <c:smooth val="0"/>
        <c:axId val="237253256"/>
        <c:axId val="241148520"/>
      </c:lineChart>
      <c:catAx>
        <c:axId val="24114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Kyrghyz Times" pitchFamily="2" charset="0"/>
                <a:ea typeface="+mn-ea"/>
                <a:cs typeface="+mn-cs"/>
              </a:defRPr>
            </a:pPr>
            <a:endParaRPr lang="ru-RU"/>
          </a:p>
        </c:txPr>
        <c:crossAx val="241148128"/>
        <c:crosses val="autoZero"/>
        <c:auto val="1"/>
        <c:lblAlgn val="ctr"/>
        <c:lblOffset val="100"/>
        <c:noMultiLvlLbl val="0"/>
      </c:catAx>
      <c:valAx>
        <c:axId val="24114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41147736"/>
        <c:crosses val="autoZero"/>
        <c:crossBetween val="between"/>
      </c:valAx>
      <c:valAx>
        <c:axId val="241148520"/>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37253256"/>
        <c:crosses val="max"/>
        <c:crossBetween val="between"/>
      </c:valAx>
      <c:catAx>
        <c:axId val="237253256"/>
        <c:scaling>
          <c:orientation val="minMax"/>
        </c:scaling>
        <c:delete val="1"/>
        <c:axPos val="b"/>
        <c:numFmt formatCode="General" sourceLinked="1"/>
        <c:majorTickMark val="none"/>
        <c:minorTickMark val="none"/>
        <c:tickLblPos val="nextTo"/>
        <c:crossAx val="24114852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Kyrghyz Times" pitchFamily="2" charset="0"/>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'Отношение ЗП (3)'!$B$37</c:f>
              <c:strCache>
                <c:ptCount val="1"/>
                <c:pt idx="0">
                  <c:v>эркектердин орточо айлык эмгек акысы </c:v>
                </c:pt>
              </c:strCache>
            </c:strRef>
          </c:tx>
          <c:spPr>
            <a:solidFill>
              <a:schemeClr val="accent1"/>
            </a:solidFill>
            <a:ln>
              <a:noFill/>
            </a:ln>
            <a:effectLst/>
          </c:spPr>
          <c:invertIfNegative val="0"/>
          <c:cat>
            <c:strRef>
              <c:f>'Отношение ЗП (3)'!$A$38:$A$47</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'Отношение ЗП (3)'!$B$38:$B$47</c:f>
              <c:numCache>
                <c:formatCode>#,##0</c:formatCode>
                <c:ptCount val="10"/>
                <c:pt idx="0" formatCode="General">
                  <c:v>16802</c:v>
                </c:pt>
                <c:pt idx="1">
                  <c:v>12306</c:v>
                </c:pt>
                <c:pt idx="2">
                  <c:v>16387.3</c:v>
                </c:pt>
                <c:pt idx="3">
                  <c:v>12719.7</c:v>
                </c:pt>
                <c:pt idx="4">
                  <c:v>14338.8</c:v>
                </c:pt>
                <c:pt idx="5">
                  <c:v>10234.9</c:v>
                </c:pt>
                <c:pt idx="6">
                  <c:v>13245.7</c:v>
                </c:pt>
                <c:pt idx="7">
                  <c:v>15868.3</c:v>
                </c:pt>
                <c:pt idx="8">
                  <c:v>21521.200000000001</c:v>
                </c:pt>
                <c:pt idx="9">
                  <c:v>14364.5</c:v>
                </c:pt>
              </c:numCache>
            </c:numRef>
          </c:val>
        </c:ser>
        <c:ser>
          <c:idx val="1"/>
          <c:order val="1"/>
          <c:tx>
            <c:strRef>
              <c:f>'Отношение ЗП (3)'!$C$37</c:f>
              <c:strCache>
                <c:ptCount val="1"/>
                <c:pt idx="0">
                  <c:v>аялдардын орточо айлык эмгек акысы</c:v>
                </c:pt>
              </c:strCache>
            </c:strRef>
          </c:tx>
          <c:spPr>
            <a:solidFill>
              <a:schemeClr val="accent2"/>
            </a:solidFill>
            <a:ln>
              <a:noFill/>
            </a:ln>
            <a:effectLst/>
          </c:spPr>
          <c:invertIfNegative val="0"/>
          <c:cat>
            <c:strRef>
              <c:f>'Отношение ЗП (3)'!$A$38:$A$47</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'Отношение ЗП (3)'!$C$38:$C$47</c:f>
              <c:numCache>
                <c:formatCode>0.0</c:formatCode>
                <c:ptCount val="10"/>
                <c:pt idx="0" formatCode="#,##0">
                  <c:v>12182.8</c:v>
                </c:pt>
                <c:pt idx="1">
                  <c:v>9259</c:v>
                </c:pt>
                <c:pt idx="2">
                  <c:v>10007.5</c:v>
                </c:pt>
                <c:pt idx="3" formatCode="General">
                  <c:v>9732.2000000000007</c:v>
                </c:pt>
                <c:pt idx="4" formatCode="General">
                  <c:v>12572.5</c:v>
                </c:pt>
                <c:pt idx="5">
                  <c:v>9305.5</c:v>
                </c:pt>
                <c:pt idx="6" formatCode="General">
                  <c:v>9687.7000000000007</c:v>
                </c:pt>
                <c:pt idx="7" formatCode="General">
                  <c:v>11365.6</c:v>
                </c:pt>
                <c:pt idx="8" formatCode="General">
                  <c:v>16336.2</c:v>
                </c:pt>
                <c:pt idx="9">
                  <c:v>11362.4</c:v>
                </c:pt>
              </c:numCache>
            </c:numRef>
          </c:val>
        </c:ser>
        <c:dLbls>
          <c:showLegendKey val="0"/>
          <c:showVal val="0"/>
          <c:showCatName val="0"/>
          <c:showSerName val="0"/>
          <c:showPercent val="0"/>
          <c:showBubbleSize val="0"/>
        </c:dLbls>
        <c:gapWidth val="150"/>
        <c:axId val="339106672"/>
        <c:axId val="339107064"/>
      </c:barChart>
      <c:lineChart>
        <c:grouping val="standard"/>
        <c:varyColors val="0"/>
        <c:ser>
          <c:idx val="2"/>
          <c:order val="2"/>
          <c:tx>
            <c:strRef>
              <c:f>'Отношение ЗП (3)'!$D$37</c:f>
              <c:strCache>
                <c:ptCount val="1"/>
                <c:pt idx="0">
                  <c:v> аялдардын орточо эмгек акысынын эркектердин орточо эмгек акысына болгон катышы %</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'Отношение ЗП (3)'!$A$38:$A$47</c:f>
              <c:strCache>
                <c:ptCount val="10"/>
                <c:pt idx="0">
                  <c:v>Кыргыз Республикасы</c:v>
                </c:pt>
                <c:pt idx="1">
                  <c:v>Баткен облусу</c:v>
                </c:pt>
                <c:pt idx="2">
                  <c:v>Жалал-Абад облусу</c:v>
                </c:pt>
                <c:pt idx="3">
                  <c:v>Ысык-Кјл облусу</c:v>
                </c:pt>
                <c:pt idx="4">
                  <c:v>Нарын облусу</c:v>
                </c:pt>
                <c:pt idx="5">
                  <c:v>Ош облусу </c:v>
                </c:pt>
                <c:pt idx="6">
                  <c:v>Талас облусу</c:v>
                </c:pt>
                <c:pt idx="7">
                  <c:v>Чій облусу</c:v>
                </c:pt>
                <c:pt idx="8">
                  <c:v>Бишкек ш.</c:v>
                </c:pt>
                <c:pt idx="9">
                  <c:v>Ош ш.</c:v>
                </c:pt>
              </c:strCache>
            </c:strRef>
          </c:cat>
          <c:val>
            <c:numRef>
              <c:f>'Отношение ЗП (3)'!$D$38:$D$47</c:f>
              <c:numCache>
                <c:formatCode>0.0</c:formatCode>
                <c:ptCount val="10"/>
                <c:pt idx="0" formatCode="#,##0.0">
                  <c:v>72.508034757766922</c:v>
                </c:pt>
                <c:pt idx="1">
                  <c:v>75.239720461563465</c:v>
                </c:pt>
                <c:pt idx="2">
                  <c:v>61.068632416566494</c:v>
                </c:pt>
                <c:pt idx="3">
                  <c:v>76.512810836733564</c:v>
                </c:pt>
                <c:pt idx="4">
                  <c:v>87.68167489608615</c:v>
                </c:pt>
                <c:pt idx="5">
                  <c:v>90.919305513488169</c:v>
                </c:pt>
                <c:pt idx="6">
                  <c:v>73.138452478917699</c:v>
                </c:pt>
                <c:pt idx="7">
                  <c:v>71.624559656674009</c:v>
                </c:pt>
                <c:pt idx="8">
                  <c:v>75.907477278218678</c:v>
                </c:pt>
                <c:pt idx="9">
                  <c:v>79.100560409342464</c:v>
                </c:pt>
              </c:numCache>
            </c:numRef>
          </c:val>
          <c:smooth val="0"/>
        </c:ser>
        <c:dLbls>
          <c:showLegendKey val="0"/>
          <c:showVal val="0"/>
          <c:showCatName val="0"/>
          <c:showSerName val="0"/>
          <c:showPercent val="0"/>
          <c:showBubbleSize val="0"/>
        </c:dLbls>
        <c:marker val="1"/>
        <c:smooth val="0"/>
        <c:axId val="339107848"/>
        <c:axId val="339107456"/>
      </c:lineChart>
      <c:catAx>
        <c:axId val="33910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Kyrghyz Times" pitchFamily="2" charset="0"/>
                <a:ea typeface="+mn-ea"/>
                <a:cs typeface="+mn-cs"/>
              </a:defRPr>
            </a:pPr>
            <a:endParaRPr lang="ru-RU"/>
          </a:p>
        </c:txPr>
        <c:crossAx val="339107064"/>
        <c:crosses val="autoZero"/>
        <c:auto val="1"/>
        <c:lblAlgn val="ctr"/>
        <c:lblOffset val="100"/>
        <c:noMultiLvlLbl val="0"/>
      </c:catAx>
      <c:valAx>
        <c:axId val="33910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339106672"/>
        <c:crosses val="autoZero"/>
        <c:crossBetween val="between"/>
      </c:valAx>
      <c:valAx>
        <c:axId val="339107456"/>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339107848"/>
        <c:crosses val="max"/>
        <c:crossBetween val="between"/>
      </c:valAx>
      <c:catAx>
        <c:axId val="339107848"/>
        <c:scaling>
          <c:orientation val="minMax"/>
        </c:scaling>
        <c:delete val="1"/>
        <c:axPos val="b"/>
        <c:numFmt formatCode="General" sourceLinked="1"/>
        <c:majorTickMark val="none"/>
        <c:minorTickMark val="none"/>
        <c:tickLblPos val="nextTo"/>
        <c:crossAx val="339107456"/>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ЗП!$A$6</c:f>
              <c:strCache>
                <c:ptCount val="1"/>
                <c:pt idx="0">
                  <c:v>Среднемесячная заработная плата</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ЗП!$B$4:$L$4</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ЗП!$B$6:$L$6</c:f>
              <c:numCache>
                <c:formatCode>General</c:formatCode>
                <c:ptCount val="11"/>
                <c:pt idx="0">
                  <c:v>3970</c:v>
                </c:pt>
                <c:pt idx="1">
                  <c:v>5378</c:v>
                </c:pt>
                <c:pt idx="2">
                  <c:v>6161</c:v>
                </c:pt>
                <c:pt idx="3">
                  <c:v>7189</c:v>
                </c:pt>
                <c:pt idx="4">
                  <c:v>9304</c:v>
                </c:pt>
                <c:pt idx="5" formatCode="0">
                  <c:v>10726.4</c:v>
                </c:pt>
                <c:pt idx="6">
                  <c:v>11341</c:v>
                </c:pt>
                <c:pt idx="7">
                  <c:v>12285</c:v>
                </c:pt>
                <c:pt idx="8" formatCode="0">
                  <c:v>13482.8</c:v>
                </c:pt>
                <c:pt idx="9" formatCode="0">
                  <c:v>14847.3</c:v>
                </c:pt>
                <c:pt idx="10">
                  <c:v>15391</c:v>
                </c:pt>
              </c:numCache>
            </c:numRef>
          </c:val>
        </c:ser>
        <c:ser>
          <c:idx val="2"/>
          <c:order val="2"/>
          <c:tx>
            <c:strRef>
              <c:f>ЗП!$A$7</c:f>
              <c:strCache>
                <c:ptCount val="1"/>
                <c:pt idx="0">
                  <c:v>Размер минимальной заработной платы</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ЗП!$B$4:$L$4</c:f>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f>ЗП!$B$7:$L$7</c:f>
              <c:numCache>
                <c:formatCode>General</c:formatCode>
                <c:ptCount val="11"/>
                <c:pt idx="0">
                  <c:v>340</c:v>
                </c:pt>
                <c:pt idx="1">
                  <c:v>340</c:v>
                </c:pt>
                <c:pt idx="2">
                  <c:v>340</c:v>
                </c:pt>
                <c:pt idx="3">
                  <c:v>500</c:v>
                </c:pt>
                <c:pt idx="4">
                  <c:v>690</c:v>
                </c:pt>
                <c:pt idx="5">
                  <c:v>760</c:v>
                </c:pt>
                <c:pt idx="6">
                  <c:v>840</c:v>
                </c:pt>
                <c:pt idx="7">
                  <c:v>900</c:v>
                </c:pt>
                <c:pt idx="8">
                  <c:v>970</c:v>
                </c:pt>
                <c:pt idx="9">
                  <c:v>1060</c:v>
                </c:pt>
                <c:pt idx="10">
                  <c:v>1200</c:v>
                </c:pt>
              </c:numCache>
            </c:numRef>
          </c:val>
        </c:ser>
        <c:dLbls>
          <c:showLegendKey val="0"/>
          <c:showVal val="0"/>
          <c:showCatName val="0"/>
          <c:showSerName val="0"/>
          <c:showPercent val="0"/>
          <c:showBubbleSize val="0"/>
        </c:dLbls>
        <c:gapWidth val="100"/>
        <c:overlap val="-24"/>
        <c:axId val="240921464"/>
        <c:axId val="241044856"/>
        <c:extLst>
          <c:ext xmlns:c15="http://schemas.microsoft.com/office/drawing/2012/chart" uri="{02D57815-91ED-43cb-92C2-25804820EDAC}">
            <c15:filteredBarSeries>
              <c15:ser>
                <c:idx val="0"/>
                <c:order val="0"/>
                <c:tx>
                  <c:strRef>
                    <c:extLst>
                      <c:ext uri="{02D57815-91ED-43cb-92C2-25804820EDAC}">
                        <c15:formulaRef>
                          <c15:sqref>ЗП!$A$5</c15:sqref>
                        </c15:formulaRef>
                      </c:ext>
                    </c:extLst>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extLst>
                      <c:ext uri="{02D57815-91ED-43cb-92C2-25804820EDAC}">
                        <c15:formulaRef>
                          <c15:sqref>ЗП!$B$4:$L$4</c15:sqref>
                        </c15:formulaRef>
                      </c:ext>
                    </c:extLst>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extLst>
                      <c:ext uri="{02D57815-91ED-43cb-92C2-25804820EDAC}">
                        <c15:formulaRef>
                          <c15:sqref>ЗП!$B$5:$L$5</c15:sqref>
                        </c15:formulaRef>
                      </c:ext>
                    </c:extLst>
                    <c:numCache>
                      <c:formatCode>General</c:formatCode>
                      <c:ptCount val="11"/>
                    </c:numCache>
                  </c:numRef>
                </c:val>
              </c15:ser>
            </c15:filteredBarSeries>
            <c15:filteredBarSeries>
              <c15:ser>
                <c:idx val="3"/>
                <c:order val="3"/>
                <c:tx>
                  <c:strRef>
                    <c:extLst xmlns:c15="http://schemas.microsoft.com/office/drawing/2012/chart">
                      <c:ext xmlns:c15="http://schemas.microsoft.com/office/drawing/2012/chart" uri="{02D57815-91ED-43cb-92C2-25804820EDAC}">
                        <c15:formulaRef>
                          <c15:sqref>ЗП!$A$8</c15:sqref>
                        </c15:formulaRef>
                      </c:ext>
                    </c:extLst>
                    <c:strCache>
                      <c:ptCount val="1"/>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extLst xmlns:c15="http://schemas.microsoft.com/office/drawing/2012/chart">
                      <c:ext xmlns:c15="http://schemas.microsoft.com/office/drawing/2012/chart" uri="{02D57815-91ED-43cb-92C2-25804820EDAC}">
                        <c15:formulaRef>
                          <c15:sqref>ЗП!$B$4:$L$4</c15:sqref>
                        </c15:formulaRef>
                      </c:ext>
                    </c:extLst>
                    <c:numCache>
                      <c:formatCode>General</c:formatCode>
                      <c:ptCount val="11"/>
                      <c:pt idx="0">
                        <c:v>2007</c:v>
                      </c:pt>
                      <c:pt idx="1">
                        <c:v>2008</c:v>
                      </c:pt>
                      <c:pt idx="2">
                        <c:v>2009</c:v>
                      </c:pt>
                      <c:pt idx="3">
                        <c:v>2010</c:v>
                      </c:pt>
                      <c:pt idx="4">
                        <c:v>2011</c:v>
                      </c:pt>
                      <c:pt idx="5">
                        <c:v>2012</c:v>
                      </c:pt>
                      <c:pt idx="6">
                        <c:v>2013</c:v>
                      </c:pt>
                      <c:pt idx="7">
                        <c:v>2014</c:v>
                      </c:pt>
                      <c:pt idx="8">
                        <c:v>2015</c:v>
                      </c:pt>
                      <c:pt idx="9">
                        <c:v>2016</c:v>
                      </c:pt>
                      <c:pt idx="10">
                        <c:v>2017</c:v>
                      </c:pt>
                    </c:numCache>
                  </c:numRef>
                </c:cat>
                <c:val>
                  <c:numRef>
                    <c:extLst xmlns:c15="http://schemas.microsoft.com/office/drawing/2012/chart">
                      <c:ext xmlns:c15="http://schemas.microsoft.com/office/drawing/2012/chart" uri="{02D57815-91ED-43cb-92C2-25804820EDAC}">
                        <c15:formulaRef>
                          <c15:sqref>ЗП!$B$8:$L$8</c15:sqref>
                        </c15:formulaRef>
                      </c:ext>
                    </c:extLst>
                    <c:numCache>
                      <c:formatCode>General</c:formatCode>
                      <c:ptCount val="11"/>
                    </c:numCache>
                  </c:numRef>
                </c:val>
              </c15:ser>
            </c15:filteredBarSeries>
          </c:ext>
        </c:extLst>
      </c:barChart>
      <c:catAx>
        <c:axId val="2409214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41044856"/>
        <c:crosses val="autoZero"/>
        <c:auto val="1"/>
        <c:lblAlgn val="ctr"/>
        <c:lblOffset val="100"/>
        <c:noMultiLvlLbl val="0"/>
      </c:catAx>
      <c:valAx>
        <c:axId val="24104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40921464"/>
        <c:crosses val="autoZero"/>
        <c:crossBetween val="between"/>
      </c:valAx>
      <c:spPr>
        <a:noFill/>
        <a:ln>
          <a:noFill/>
        </a:ln>
        <a:effectLst/>
      </c:spPr>
    </c:plotArea>
    <c:plotVisOnly val="1"/>
    <c:dispBlanksAs val="gap"/>
    <c:showDLblsOverMax val="0"/>
  </c:chart>
  <c:spPr>
    <a:noFill/>
    <a:ln>
      <a:noFill/>
    </a:ln>
    <a:effectLst/>
  </c:spPr>
  <c:txPr>
    <a:bodyPr/>
    <a:lstStyle/>
    <a:p>
      <a:pPr>
        <a:defRPr sz="14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Lbls>
            <c:dLbl>
              <c:idx val="0"/>
              <c:layout>
                <c:manualLayout>
                  <c:x val="1.4831326554060147E-2"/>
                  <c:y val="-3.1573445500147602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8.3408657244330164E-3"/>
                  <c:y val="-2.1741069185904432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8.6007423071458172E-4"/>
                  <c:y val="5.1716002115545591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9.9839420087087294E-2"/>
                  <c:y val="9.0549641096674446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4.7495516185476816E-2"/>
                  <c:y val="6.800998833479148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6"/>
              <c:layout>
                <c:manualLayout>
                  <c:x val="-0.11567574365704288"/>
                  <c:y val="-3.7452245552639256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7"/>
              <c:layout>
                <c:manualLayout>
                  <c:x val="-1.2932961504811899E-2"/>
                  <c:y val="-6.082822980460776E-2"/>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Kyrghyz Times" pitchFamily="2" charset="0"/>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'ЗП в долларах_ИПЦ_Задолженность'!$A$13:$A$20</c:f>
              <c:strCache>
                <c:ptCount val="8"/>
                <c:pt idx="0">
                  <c:v>Ысык-К¼л облусу</c:v>
                </c:pt>
                <c:pt idx="1">
                  <c:v>Жалал-Абад облусу</c:v>
                </c:pt>
                <c:pt idx="2">
                  <c:v>Нарын облусу</c:v>
                </c:pt>
                <c:pt idx="3">
                  <c:v>Баткен облусу</c:v>
                </c:pt>
                <c:pt idx="4">
                  <c:v>Талас облусу</c:v>
                </c:pt>
                <c:pt idx="5">
                  <c:v>Ч³й облусу</c:v>
                </c:pt>
                <c:pt idx="6">
                  <c:v>Бишкек ш.</c:v>
                </c:pt>
                <c:pt idx="7">
                  <c:v>Ош облусу (Ош ш. кошкондо) </c:v>
                </c:pt>
              </c:strCache>
            </c:strRef>
          </c:cat>
          <c:val>
            <c:numRef>
              <c:f>'ЗП в долларах_ИПЦ_Задолженность'!$B$13:$B$20</c:f>
              <c:numCache>
                <c:formatCode>0.0</c:formatCode>
                <c:ptCount val="8"/>
                <c:pt idx="0">
                  <c:v>10.481247383842613</c:v>
                </c:pt>
                <c:pt idx="1">
                  <c:v>13.922896609460025</c:v>
                </c:pt>
                <c:pt idx="2">
                  <c:v>5.0213059857681035</c:v>
                </c:pt>
                <c:pt idx="3">
                  <c:v>7.8080786940142328</c:v>
                </c:pt>
                <c:pt idx="4">
                  <c:v>5.9218082879866056</c:v>
                </c:pt>
                <c:pt idx="5">
                  <c:v>43.605902051067389</c:v>
                </c:pt>
                <c:pt idx="6">
                  <c:v>11.272038509836753</c:v>
                </c:pt>
                <c:pt idx="7">
                  <c:v>1.9812055253244036</c:v>
                </c:pt>
              </c:numCache>
            </c:numRef>
          </c:val>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C020ED23-6DC8-4B85-BE7A-CB8932DD4942}" type="datetimeFigureOut">
              <a:rPr lang="ru-RU" smtClean="0"/>
              <a:t>13.02.2018</a:t>
            </a:fld>
            <a:endParaRPr lang="ru-RU"/>
          </a:p>
        </p:txBody>
      </p:sp>
      <p:sp>
        <p:nvSpPr>
          <p:cNvPr id="4" name="Нижний колонтитул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C8B8803B-1F94-4744-BB0A-CC95CE125494}" type="slidenum">
              <a:rPr lang="ru-RU" smtClean="0"/>
              <a:t>‹#›</a:t>
            </a:fld>
            <a:endParaRPr lang="ru-RU"/>
          </a:p>
        </p:txBody>
      </p:sp>
    </p:spTree>
    <p:extLst>
      <p:ext uri="{BB962C8B-B14F-4D97-AF65-F5344CB8AC3E}">
        <p14:creationId xmlns:p14="http://schemas.microsoft.com/office/powerpoint/2010/main" val="892577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F3E90D38-3EA5-4784-A95E-0B8F40B11C6C}" type="datetimeFigureOut">
              <a:rPr lang="ru-RU" smtClean="0"/>
              <a:t>13.02.2018</a:t>
            </a:fld>
            <a:endParaRPr lang="ru-RU"/>
          </a:p>
        </p:txBody>
      </p:sp>
      <p:sp>
        <p:nvSpPr>
          <p:cNvPr id="4" name="Образ слайда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DD05043C-D06A-452F-806E-82075BF3AEA1}" type="slidenum">
              <a:rPr lang="ru-RU" smtClean="0"/>
              <a:t>‹#›</a:t>
            </a:fld>
            <a:endParaRPr lang="ru-RU"/>
          </a:p>
        </p:txBody>
      </p:sp>
    </p:spTree>
    <p:extLst>
      <p:ext uri="{BB962C8B-B14F-4D97-AF65-F5344CB8AC3E}">
        <p14:creationId xmlns:p14="http://schemas.microsoft.com/office/powerpoint/2010/main" val="2181221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dirty="0" smtClean="0">
                <a:solidFill>
                  <a:schemeClr val="tx1"/>
                </a:solidFill>
                <a:effectLst/>
                <a:latin typeface="+mn-lt"/>
                <a:ea typeface="+mn-ea"/>
                <a:cs typeface="+mn-cs"/>
              </a:rPr>
              <a:t>Данные 15918</a:t>
            </a:r>
            <a:r>
              <a:rPr lang="ru-RU" dirty="0" smtClean="0"/>
              <a:t> </a:t>
            </a:r>
            <a:r>
              <a:rPr lang="ru-RU" sz="1200" b="0" i="0" u="none" strike="noStrike" kern="1200" dirty="0" smtClean="0">
                <a:solidFill>
                  <a:schemeClr val="tx1"/>
                </a:solidFill>
                <a:effectLst/>
                <a:latin typeface="+mn-lt"/>
                <a:ea typeface="+mn-ea"/>
                <a:cs typeface="+mn-cs"/>
              </a:rPr>
              <a:t>предприятий</a:t>
            </a:r>
            <a:r>
              <a:rPr lang="ru-RU" dirty="0" smtClean="0"/>
              <a:t> </a:t>
            </a:r>
            <a:r>
              <a:rPr lang="ru-RU" sz="1200" b="0" i="0" u="none" strike="noStrike" kern="1200" dirty="0" smtClean="0">
                <a:solidFill>
                  <a:schemeClr val="tx1"/>
                </a:solidFill>
                <a:effectLst/>
                <a:latin typeface="+mn-lt"/>
                <a:ea typeface="+mn-ea"/>
                <a:cs typeface="+mn-cs"/>
              </a:rPr>
              <a:t>535572 человек из них </a:t>
            </a:r>
            <a:r>
              <a:rPr lang="ru-RU" dirty="0" smtClean="0"/>
              <a:t> </a:t>
            </a:r>
            <a:r>
              <a:rPr lang="ru-RU" sz="1200" b="0" i="0" u="none" strike="noStrike" dirty="0" smtClean="0">
                <a:solidFill>
                  <a:srgbClr val="000000"/>
                </a:solidFill>
                <a:effectLst/>
                <a:latin typeface="Calibri" panose="020F0502020204030204" pitchFamily="34" charset="0"/>
              </a:rPr>
              <a:t>ОБРАЗОВАНИЕ</a:t>
            </a:r>
            <a:r>
              <a:rPr lang="ru-RU" dirty="0" smtClean="0"/>
              <a:t> </a:t>
            </a:r>
            <a:r>
              <a:rPr lang="ru-RU" sz="1200" b="0" i="0" u="none" strike="noStrike" dirty="0" smtClean="0">
                <a:solidFill>
                  <a:srgbClr val="000000"/>
                </a:solidFill>
                <a:effectLst/>
                <a:latin typeface="Calibri" panose="020F0502020204030204" pitchFamily="34" charset="0"/>
              </a:rPr>
              <a:t>-</a:t>
            </a:r>
            <a:r>
              <a:rPr lang="ru-RU" dirty="0" smtClean="0"/>
              <a:t> </a:t>
            </a:r>
            <a:r>
              <a:rPr lang="ru-RU" sz="1200" b="0" i="0" u="none" strike="noStrike" dirty="0" smtClean="0">
                <a:solidFill>
                  <a:srgbClr val="000000"/>
                </a:solidFill>
                <a:effectLst/>
                <a:latin typeface="Calibri" panose="020F0502020204030204" pitchFamily="34" charset="0"/>
              </a:rPr>
              <a:t>4097</a:t>
            </a:r>
            <a:r>
              <a:rPr lang="ru-RU" dirty="0" smtClean="0"/>
              <a:t> </a:t>
            </a:r>
            <a:r>
              <a:rPr lang="ru-RU" sz="1200" b="0" i="0" u="none" strike="noStrike" dirty="0" smtClean="0">
                <a:solidFill>
                  <a:srgbClr val="000000"/>
                </a:solidFill>
                <a:effectLst/>
                <a:latin typeface="Calibri" panose="020F0502020204030204" pitchFamily="34" charset="0"/>
              </a:rPr>
              <a:t>учреждений</a:t>
            </a:r>
            <a:r>
              <a:rPr lang="ru-RU" dirty="0" smtClean="0"/>
              <a:t> </a:t>
            </a:r>
            <a:r>
              <a:rPr lang="ru-RU" sz="1200" b="0" i="0" u="none" strike="noStrike" dirty="0" smtClean="0">
                <a:solidFill>
                  <a:srgbClr val="000000"/>
                </a:solidFill>
                <a:effectLst/>
                <a:latin typeface="Calibri" panose="020F0502020204030204" pitchFamily="34" charset="0"/>
              </a:rPr>
              <a:t>182364 человек,</a:t>
            </a:r>
            <a:r>
              <a:rPr lang="ru-RU" dirty="0" smtClean="0"/>
              <a:t> </a:t>
            </a:r>
            <a:r>
              <a:rPr lang="ru-RU" sz="1200" b="0" i="0" u="none" strike="noStrike" dirty="0" smtClean="0">
                <a:solidFill>
                  <a:srgbClr val="000000"/>
                </a:solidFill>
                <a:effectLst/>
                <a:latin typeface="Calibri" panose="020F0502020204030204" pitchFamily="34" charset="0"/>
              </a:rPr>
              <a:t>ЗДРАВООХРАНЕНИЕ И СОЦИАЛЬНОЕ ОБСЛУЖИВАНИЕ НАСЕЛЕНИЯ</a:t>
            </a:r>
            <a:r>
              <a:rPr lang="ru-RU" dirty="0" smtClean="0"/>
              <a:t> </a:t>
            </a:r>
            <a:r>
              <a:rPr lang="ru-RU" sz="1200" b="0" i="0" u="none" strike="noStrike" dirty="0" smtClean="0">
                <a:solidFill>
                  <a:srgbClr val="000000"/>
                </a:solidFill>
                <a:effectLst/>
                <a:latin typeface="Calibri" panose="020F0502020204030204" pitchFamily="34" charset="0"/>
              </a:rPr>
              <a:t>-1126</a:t>
            </a:r>
            <a:r>
              <a:rPr lang="ru-RU" dirty="0" smtClean="0"/>
              <a:t> учреждений</a:t>
            </a:r>
            <a:r>
              <a:rPr lang="ru-RU" baseline="0" dirty="0" smtClean="0"/>
              <a:t> -</a:t>
            </a:r>
            <a:r>
              <a:rPr lang="ru-RU" dirty="0" smtClean="0"/>
              <a:t> </a:t>
            </a:r>
            <a:r>
              <a:rPr lang="ru-RU" sz="1200" b="0" i="0" u="none" strike="noStrike" dirty="0" smtClean="0">
                <a:solidFill>
                  <a:srgbClr val="000000"/>
                </a:solidFill>
                <a:effectLst/>
                <a:latin typeface="Calibri" panose="020F0502020204030204" pitchFamily="34" charset="0"/>
              </a:rPr>
              <a:t>70788</a:t>
            </a:r>
            <a:r>
              <a:rPr lang="ru-RU" dirty="0" smtClean="0"/>
              <a:t> человек</a:t>
            </a:r>
          </a:p>
          <a:p>
            <a:r>
              <a:rPr lang="ru-RU" sz="1200" b="0" i="0" u="none" strike="noStrike" dirty="0" smtClean="0">
                <a:solidFill>
                  <a:srgbClr val="000000"/>
                </a:solidFill>
                <a:effectLst/>
                <a:latin typeface="Calibri" panose="020F0502020204030204" pitchFamily="34" charset="0"/>
              </a:rPr>
              <a:t>ИСКУССТВО, РАЗВЛЕЧЕНИЯ И ОТДЫХ</a:t>
            </a:r>
            <a:r>
              <a:rPr lang="ru-RU" dirty="0" smtClean="0"/>
              <a:t> </a:t>
            </a:r>
            <a:r>
              <a:rPr lang="ru-RU" sz="1200" b="0" i="0" u="none" strike="noStrike" dirty="0" smtClean="0">
                <a:solidFill>
                  <a:srgbClr val="000000"/>
                </a:solidFill>
                <a:effectLst/>
                <a:latin typeface="Calibri" panose="020F0502020204030204" pitchFamily="34" charset="0"/>
              </a:rPr>
              <a:t>-1501организаций</a:t>
            </a:r>
            <a:r>
              <a:rPr lang="ru-RU" dirty="0" smtClean="0"/>
              <a:t>  </a:t>
            </a:r>
            <a:r>
              <a:rPr lang="ru-RU" sz="1200" b="0" i="0" u="none" strike="noStrike" dirty="0" smtClean="0">
                <a:solidFill>
                  <a:srgbClr val="000000"/>
                </a:solidFill>
                <a:effectLst/>
                <a:latin typeface="Calibri" panose="020F0502020204030204" pitchFamily="34" charset="0"/>
              </a:rPr>
              <a:t>13179 человек,</a:t>
            </a:r>
            <a:r>
              <a:rPr lang="ru-RU" dirty="0" smtClean="0"/>
              <a:t> </a:t>
            </a:r>
            <a:r>
              <a:rPr lang="ru-RU" sz="1200" b="0" i="0" u="none" strike="noStrike" dirty="0" smtClean="0">
                <a:solidFill>
                  <a:srgbClr val="000000"/>
                </a:solidFill>
                <a:effectLst/>
                <a:latin typeface="Calibri" panose="020F0502020204030204" pitchFamily="34" charset="0"/>
              </a:rPr>
              <a:t>ФИНАНСОВОЕ ПОСРЕДНИЧЕСТВО И СТРАХОВАНИЕ</a:t>
            </a:r>
            <a:r>
              <a:rPr lang="ru-RU" dirty="0" smtClean="0"/>
              <a:t> </a:t>
            </a:r>
            <a:r>
              <a:rPr lang="ru-RU" sz="1200" b="0" i="0" u="none" strike="noStrike" dirty="0" smtClean="0">
                <a:solidFill>
                  <a:srgbClr val="000000"/>
                </a:solidFill>
                <a:effectLst/>
                <a:latin typeface="Calibri" panose="020F0502020204030204" pitchFamily="34" charset="0"/>
              </a:rPr>
              <a:t>-</a:t>
            </a:r>
            <a:r>
              <a:rPr lang="ru-RU" sz="1200" b="0" i="0" u="none" strike="noStrike" baseline="0" dirty="0" smtClean="0">
                <a:solidFill>
                  <a:srgbClr val="000000"/>
                </a:solidFill>
                <a:effectLst/>
                <a:latin typeface="Calibri" panose="020F0502020204030204" pitchFamily="34" charset="0"/>
              </a:rPr>
              <a:t> </a:t>
            </a:r>
            <a:r>
              <a:rPr lang="ru-RU" sz="1200" b="0" i="0" u="none" strike="noStrike" dirty="0" smtClean="0">
                <a:solidFill>
                  <a:srgbClr val="000000"/>
                </a:solidFill>
                <a:effectLst/>
                <a:latin typeface="Calibri" panose="020F0502020204030204" pitchFamily="34" charset="0"/>
              </a:rPr>
              <a:t>521</a:t>
            </a:r>
            <a:r>
              <a:rPr lang="ru-RU" dirty="0" smtClean="0"/>
              <a:t> </a:t>
            </a:r>
            <a:r>
              <a:rPr lang="ru-RU" sz="1200" b="0" i="0" u="none" strike="noStrike" dirty="0" smtClean="0">
                <a:solidFill>
                  <a:srgbClr val="000000"/>
                </a:solidFill>
                <a:effectLst/>
                <a:latin typeface="Calibri" panose="020F0502020204030204" pitchFamily="34" charset="0"/>
              </a:rPr>
              <a:t>банки</a:t>
            </a:r>
            <a:r>
              <a:rPr lang="ru-RU" sz="1200" b="0" i="0" u="none" strike="noStrike" baseline="0" dirty="0" smtClean="0">
                <a:solidFill>
                  <a:srgbClr val="000000"/>
                </a:solidFill>
                <a:effectLst/>
                <a:latin typeface="Calibri" panose="020F0502020204030204" pitchFamily="34" charset="0"/>
              </a:rPr>
              <a:t> и финансовые организации и учреждения</a:t>
            </a:r>
            <a:r>
              <a:rPr lang="ru-RU" dirty="0" smtClean="0"/>
              <a:t> </a:t>
            </a:r>
            <a:r>
              <a:rPr lang="ru-RU" sz="1200" b="0" i="0" u="none" strike="noStrike" dirty="0" smtClean="0">
                <a:solidFill>
                  <a:srgbClr val="000000"/>
                </a:solidFill>
                <a:effectLst/>
                <a:latin typeface="Calibri" panose="020F0502020204030204" pitchFamily="34" charset="0"/>
              </a:rPr>
              <a:t>18019</a:t>
            </a:r>
            <a:r>
              <a:rPr lang="ru-RU" dirty="0" smtClean="0"/>
              <a:t> человек</a:t>
            </a:r>
          </a:p>
          <a:p>
            <a:r>
              <a:rPr lang="ru-RU" sz="1200" b="0" i="0" u="none" strike="noStrike" dirty="0" smtClean="0">
                <a:solidFill>
                  <a:srgbClr val="000000"/>
                </a:solidFill>
                <a:effectLst/>
                <a:latin typeface="Calibri" panose="020F0502020204030204" pitchFamily="34" charset="0"/>
              </a:rPr>
              <a:t>ОБРАБАТЫВАЮЩАЯ ПРОМЫШЛЕННОСТЬ-</a:t>
            </a:r>
            <a:r>
              <a:rPr lang="ru-RU" dirty="0" smtClean="0"/>
              <a:t>  </a:t>
            </a:r>
            <a:r>
              <a:rPr lang="ru-RU" sz="1200" b="0" i="0" u="none" strike="noStrike" dirty="0" smtClean="0">
                <a:solidFill>
                  <a:srgbClr val="000000"/>
                </a:solidFill>
                <a:effectLst/>
                <a:latin typeface="Calibri" panose="020F0502020204030204" pitchFamily="34" charset="0"/>
              </a:rPr>
              <a:t>558</a:t>
            </a:r>
            <a:r>
              <a:rPr lang="ru-RU" dirty="0" smtClean="0"/>
              <a:t> </a:t>
            </a:r>
            <a:r>
              <a:rPr lang="ru-RU" sz="1200" b="0" i="0" u="none" strike="noStrike" dirty="0" smtClean="0">
                <a:solidFill>
                  <a:srgbClr val="000000"/>
                </a:solidFill>
                <a:effectLst/>
                <a:latin typeface="Calibri" panose="020F0502020204030204" pitchFamily="34" charset="0"/>
              </a:rPr>
              <a:t>предприятий</a:t>
            </a:r>
            <a:r>
              <a:rPr lang="ru-RU" dirty="0" smtClean="0"/>
              <a:t> </a:t>
            </a:r>
            <a:r>
              <a:rPr lang="ru-RU" sz="1200" b="0" i="0" u="none" strike="noStrike" dirty="0" smtClean="0">
                <a:solidFill>
                  <a:srgbClr val="000000"/>
                </a:solidFill>
                <a:effectLst/>
                <a:latin typeface="Calibri" panose="020F0502020204030204" pitchFamily="34" charset="0"/>
              </a:rPr>
              <a:t>35909</a:t>
            </a:r>
            <a:r>
              <a:rPr lang="ru-RU" dirty="0" smtClean="0"/>
              <a:t> человек, </a:t>
            </a:r>
            <a:r>
              <a:rPr lang="ru-RU" sz="1200" b="0" i="0" u="none" strike="noStrike" dirty="0" smtClean="0">
                <a:solidFill>
                  <a:srgbClr val="000000"/>
                </a:solidFill>
                <a:effectLst/>
                <a:latin typeface="Calibri" panose="020F0502020204030204" pitchFamily="34" charset="0"/>
              </a:rPr>
              <a:t>ОПТОВАЯ И РОЗНИЧНАЯ ТОРГОВЛЯ; РЕМОНТ АВТОМОБИЛЕЙ И МОТОЦИКЛОВ</a:t>
            </a:r>
            <a:r>
              <a:rPr lang="ru-RU" dirty="0" smtClean="0"/>
              <a:t> </a:t>
            </a:r>
            <a:r>
              <a:rPr lang="ru-RU" sz="1200" b="0" i="0" u="none" strike="noStrike" dirty="0" smtClean="0">
                <a:solidFill>
                  <a:srgbClr val="000000"/>
                </a:solidFill>
                <a:effectLst/>
                <a:latin typeface="Calibri" panose="020F0502020204030204" pitchFamily="34" charset="0"/>
              </a:rPr>
              <a:t>-</a:t>
            </a:r>
            <a:r>
              <a:rPr lang="ru-RU" sz="1200" b="0" i="0" u="none" strike="noStrike" baseline="0" dirty="0" smtClean="0">
                <a:solidFill>
                  <a:srgbClr val="000000"/>
                </a:solidFill>
                <a:effectLst/>
                <a:latin typeface="Calibri" panose="020F0502020204030204" pitchFamily="34" charset="0"/>
              </a:rPr>
              <a:t> </a:t>
            </a:r>
            <a:r>
              <a:rPr lang="ru-RU" sz="1200" b="0" i="0" u="none" strike="noStrike" dirty="0" smtClean="0">
                <a:solidFill>
                  <a:srgbClr val="000000"/>
                </a:solidFill>
                <a:effectLst/>
                <a:latin typeface="Calibri" panose="020F0502020204030204" pitchFamily="34" charset="0"/>
              </a:rPr>
              <a:t>471</a:t>
            </a:r>
            <a:r>
              <a:rPr lang="ru-RU" dirty="0" smtClean="0"/>
              <a:t> </a:t>
            </a:r>
            <a:r>
              <a:rPr lang="ru-RU" sz="1200" b="0" i="0" u="none" strike="noStrike" dirty="0" smtClean="0">
                <a:solidFill>
                  <a:srgbClr val="000000"/>
                </a:solidFill>
                <a:effectLst/>
                <a:latin typeface="Calibri" panose="020F0502020204030204" pitchFamily="34" charset="0"/>
              </a:rPr>
              <a:t>организаций</a:t>
            </a:r>
            <a:r>
              <a:rPr lang="ru-RU" dirty="0" smtClean="0"/>
              <a:t> </a:t>
            </a:r>
            <a:r>
              <a:rPr lang="ru-RU" sz="1200" b="0" i="0" u="none" strike="noStrike" dirty="0" smtClean="0">
                <a:solidFill>
                  <a:srgbClr val="000000"/>
                </a:solidFill>
                <a:effectLst/>
                <a:latin typeface="Calibri" panose="020F0502020204030204" pitchFamily="34" charset="0"/>
              </a:rPr>
              <a:t>20227</a:t>
            </a:r>
            <a:r>
              <a:rPr lang="ru-RU" dirty="0" smtClean="0"/>
              <a:t> человек</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2</a:t>
            </a:fld>
            <a:endParaRPr lang="ru-RU"/>
          </a:p>
        </p:txBody>
      </p:sp>
    </p:spTree>
    <p:extLst>
      <p:ext uri="{BB962C8B-B14F-4D97-AF65-F5344CB8AC3E}">
        <p14:creationId xmlns:p14="http://schemas.microsoft.com/office/powerpoint/2010/main" val="393796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Значительно выросла заработная плата по сравнению с 2016г.</a:t>
            </a:r>
            <a:r>
              <a:rPr lang="ru-RU" baseline="0" dirty="0" smtClean="0"/>
              <a:t> В Чуйской области –на 9,1 процента, Иссык-Кульской области- 8,2 и по </a:t>
            </a:r>
            <a:r>
              <a:rPr lang="ru-RU" baseline="0" dirty="0" err="1" smtClean="0"/>
              <a:t>г.Бишкек</a:t>
            </a:r>
            <a:r>
              <a:rPr lang="ru-RU" baseline="0" dirty="0" smtClean="0"/>
              <a:t> – на 7,9 процента,</a:t>
            </a:r>
          </a:p>
          <a:p>
            <a:r>
              <a:rPr lang="ru-RU" baseline="0" dirty="0" smtClean="0"/>
              <a:t>.</a:t>
            </a:r>
          </a:p>
          <a:p>
            <a:r>
              <a:rPr lang="ru-RU" baseline="0" dirty="0" smtClean="0"/>
              <a:t>Небольшой темп роста средней заработной платы отмечен в </a:t>
            </a:r>
            <a:r>
              <a:rPr lang="ru-RU" baseline="0" dirty="0" err="1" smtClean="0"/>
              <a:t>Ошской</a:t>
            </a:r>
            <a:r>
              <a:rPr lang="ru-RU" baseline="0" dirty="0" smtClean="0"/>
              <a:t> области (102,1) ,</a:t>
            </a:r>
            <a:r>
              <a:rPr lang="ru-RU" baseline="0" dirty="0" err="1" smtClean="0"/>
              <a:t>Баткенской</a:t>
            </a:r>
            <a:r>
              <a:rPr lang="ru-RU" baseline="0" dirty="0" smtClean="0"/>
              <a:t> -103,5 процента.</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6</a:t>
            </a:fld>
            <a:endParaRPr lang="ru-RU"/>
          </a:p>
        </p:txBody>
      </p:sp>
    </p:spTree>
    <p:extLst>
      <p:ext uri="{BB962C8B-B14F-4D97-AF65-F5344CB8AC3E}">
        <p14:creationId xmlns:p14="http://schemas.microsoft.com/office/powerpoint/2010/main" val="2563294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effectLst/>
                <a:latin typeface="+mn-lt"/>
                <a:ea typeface="+mn-ea"/>
                <a:cs typeface="+mn-cs"/>
              </a:rPr>
              <a:t>Минимальный размер оплаты труда</a:t>
            </a:r>
            <a:r>
              <a:rPr lang="ru-RU" sz="1200" kern="1200" dirty="0" smtClean="0">
                <a:solidFill>
                  <a:schemeClr val="tx1"/>
                </a:solidFill>
                <a:effectLst/>
                <a:latin typeface="+mn-lt"/>
                <a:ea typeface="+mn-ea"/>
                <a:cs typeface="+mn-cs"/>
              </a:rPr>
              <a:t>- установленный госу­дарством (утвержденный Законом КР «О республиканском бюджете КР») на определенный период времени минимум заработной платы для всех работников. Минимальный размер оплаты труда пересматривается ежегодно по мере роста индекса потребительских цен. Приводится в национальной валюте.</a:t>
            </a:r>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11</a:t>
            </a:fld>
            <a:endParaRPr lang="ru-RU"/>
          </a:p>
        </p:txBody>
      </p:sp>
    </p:spTree>
    <p:extLst>
      <p:ext uri="{BB962C8B-B14F-4D97-AF65-F5344CB8AC3E}">
        <p14:creationId xmlns:p14="http://schemas.microsoft.com/office/powerpoint/2010/main" val="295962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Задолженность по выплате заработной платы - фактически начисленные работникам суммы, но не выплаченные в срок, установленный коллективным договором или другими нормативными документами;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Значительная</a:t>
            </a:r>
            <a:r>
              <a:rPr lang="ru-RU" sz="1200" kern="1200" baseline="0" dirty="0" smtClean="0">
                <a:solidFill>
                  <a:schemeClr val="tx1"/>
                </a:solidFill>
                <a:effectLst/>
                <a:latin typeface="+mn-lt"/>
                <a:ea typeface="+mn-ea"/>
                <a:cs typeface="+mn-cs"/>
              </a:rPr>
              <a:t> часть задолженности отмечена в Чуйской области-43,6 процента, из них  которая основная доля приходится на ОБЕСПЕЧЕНИЕ (СНАБЖЕНИЕ) ЭЛЕКТРОЭНЕРГИЕЙ, ГАЗОМ, ПАРОМ И КОНДИЦИОНИРОВАННЫМ ВОЗДУХОМ- </a:t>
            </a:r>
            <a:r>
              <a:rPr lang="ru-RU" sz="1200" kern="1200" baseline="0" dirty="0" smtClean="0">
                <a:solidFill>
                  <a:srgbClr val="FF0000"/>
                </a:solidFill>
                <a:effectLst/>
                <a:latin typeface="+mn-lt"/>
                <a:ea typeface="+mn-ea"/>
                <a:cs typeface="+mn-cs"/>
              </a:rPr>
              <a:t>69 процентов</a:t>
            </a:r>
            <a:r>
              <a:rPr lang="ru-RU" sz="1200" kern="1200" baseline="0" dirty="0" smtClean="0">
                <a:solidFill>
                  <a:schemeClr val="tx1"/>
                </a:solidFill>
                <a:effectLst/>
                <a:latin typeface="+mn-lt"/>
                <a:ea typeface="+mn-ea"/>
                <a:cs typeface="+mn-cs"/>
              </a:rPr>
              <a:t>, ОБРАБАТЫВАЮЩИЕ ПРОИЗВОДСТВА (ОБРАБАТЫВАЮЩАЯ ПРОМЫШЛЕННОСТЬ)-26,3 процентов </a:t>
            </a:r>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D05043C-D06A-452F-806E-82075BF3AEA1}" type="slidenum">
              <a:rPr lang="ru-RU" smtClean="0"/>
              <a:t>12</a:t>
            </a:fld>
            <a:endParaRPr lang="ru-RU"/>
          </a:p>
        </p:txBody>
      </p:sp>
    </p:spTree>
    <p:extLst>
      <p:ext uri="{BB962C8B-B14F-4D97-AF65-F5344CB8AC3E}">
        <p14:creationId xmlns:p14="http://schemas.microsoft.com/office/powerpoint/2010/main" val="3206444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368833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012568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269099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870025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2733C7E-CE18-4CEB-8CD5-2E8C6666F9EC}" type="datetimeFigureOut">
              <a:rPr lang="ru-RU" smtClean="0"/>
              <a:t>13.02.2018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408575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2733C7E-CE18-4CEB-8CD5-2E8C6666F9EC}" type="datetimeFigureOut">
              <a:rPr lang="ru-RU" smtClean="0"/>
              <a:t>13.02.2018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89788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2733C7E-CE18-4CEB-8CD5-2E8C6666F9EC}" type="datetimeFigureOut">
              <a:rPr lang="ru-RU" smtClean="0"/>
              <a:t>13.02.2018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429287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419128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2733C7E-CE18-4CEB-8CD5-2E8C6666F9EC}" type="datetimeFigureOut">
              <a:rPr lang="ru-RU" smtClean="0"/>
              <a:t>13.02.2018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261036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1336511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7BE9A05-7447-44BD-8A04-DD205B063B6D}" type="slidenum">
              <a:rPr lang="ru-RU" smtClean="0"/>
              <a:t>‹#›</a:t>
            </a:fld>
            <a:endParaRPr lang="ru-RU"/>
          </a:p>
        </p:txBody>
      </p:sp>
    </p:spTree>
    <p:extLst>
      <p:ext uri="{BB962C8B-B14F-4D97-AF65-F5344CB8AC3E}">
        <p14:creationId xmlns:p14="http://schemas.microsoft.com/office/powerpoint/2010/main" val="3218255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33C7E-CE18-4CEB-8CD5-2E8C6666F9EC}" type="datetimeFigureOut">
              <a:rPr lang="ru-RU" smtClean="0"/>
              <a:t>13.02.2018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E9A05-7447-44BD-8A04-DD205B063B6D}" type="slidenum">
              <a:rPr lang="ru-RU" smtClean="0"/>
              <a:t>‹#›</a:t>
            </a:fld>
            <a:endParaRPr lang="ru-RU"/>
          </a:p>
        </p:txBody>
      </p:sp>
    </p:spTree>
    <p:extLst>
      <p:ext uri="{BB962C8B-B14F-4D97-AF65-F5344CB8AC3E}">
        <p14:creationId xmlns:p14="http://schemas.microsoft.com/office/powerpoint/2010/main" val="1624460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3938" y="125607"/>
            <a:ext cx="10341033" cy="4265417"/>
          </a:xfrm>
        </p:spPr>
        <p:txBody>
          <a:bodyPr>
            <a:normAutofit/>
          </a:bodyPr>
          <a:lstStyle/>
          <a:p>
            <a:r>
              <a:rPr lang="ru-RU" sz="3600" dirty="0" err="1" smtClean="0">
                <a:latin typeface="Times New Roman" panose="02020603050405020304" pitchFamily="18" charset="0"/>
                <a:cs typeface="Times New Roman" panose="02020603050405020304" pitchFamily="18" charset="0"/>
              </a:rPr>
              <a:t>Кыргыз</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Республикасынын</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Улуттук</a:t>
            </a:r>
            <a:r>
              <a:rPr lang="ru-RU" sz="3600" dirty="0" smtClean="0">
                <a:latin typeface="Times New Roman" panose="02020603050405020304" pitchFamily="18" charset="0"/>
                <a:cs typeface="Times New Roman" panose="02020603050405020304" pitchFamily="18" charset="0"/>
              </a:rPr>
              <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статистика </a:t>
            </a:r>
            <a:r>
              <a:rPr lang="ru-RU" sz="3600" dirty="0" err="1" smtClean="0">
                <a:latin typeface="Times New Roman" panose="02020603050405020304" pitchFamily="18" charset="0"/>
                <a:cs typeface="Times New Roman" panose="02020603050405020304" pitchFamily="18" charset="0"/>
              </a:rPr>
              <a:t>комитети</a:t>
            </a:r>
            <a:r>
              <a:rPr lang="ru-RU" sz="3600" dirty="0" smtClean="0">
                <a:latin typeface="Times New Roman" panose="02020603050405020304" pitchFamily="18" charset="0"/>
                <a:cs typeface="Times New Roman" panose="02020603050405020304" pitchFamily="18" charset="0"/>
              </a:rPr>
              <a:t> </a:t>
            </a:r>
            <a:br>
              <a:rPr lang="ru-RU" sz="3600" dirty="0" smtClean="0">
                <a:latin typeface="Times New Roman" panose="02020603050405020304" pitchFamily="18" charset="0"/>
                <a:cs typeface="Times New Roman" panose="02020603050405020304" pitchFamily="18" charset="0"/>
              </a:rPr>
            </a:br>
            <a:r>
              <a:rPr lang="ru-RU" dirty="0" smtClean="0">
                <a:solidFill>
                  <a:schemeClr val="accent6">
                    <a:lumMod val="75000"/>
                  </a:schemeClr>
                </a:solidFill>
                <a:latin typeface="Times New Roman" panose="02020603050405020304" pitchFamily="18" charset="0"/>
                <a:cs typeface="Times New Roman" panose="02020603050405020304" pitchFamily="18" charset="0"/>
              </a:rPr>
              <a:t/>
            </a:r>
            <a:br>
              <a:rPr lang="ru-RU" dirty="0" smtClean="0">
                <a:solidFill>
                  <a:schemeClr val="accent6">
                    <a:lumMod val="75000"/>
                  </a:schemeClr>
                </a:solidFill>
                <a:latin typeface="Times New Roman" panose="02020603050405020304" pitchFamily="18" charset="0"/>
                <a:cs typeface="Times New Roman" panose="02020603050405020304" pitchFamily="18" charset="0"/>
              </a:rPr>
            </a:br>
            <a:r>
              <a:rPr lang="ru-RU" b="1" i="1" dirty="0" smtClean="0">
                <a:solidFill>
                  <a:srgbClr val="0070C0"/>
                </a:solidFill>
                <a:latin typeface="Times New Roman" panose="02020603050405020304" pitchFamily="18" charset="0"/>
                <a:cs typeface="Times New Roman" panose="02020603050405020304" pitchFamily="18" charset="0"/>
              </a:rPr>
              <a:t>2017ж. </a:t>
            </a:r>
            <a:r>
              <a:rPr lang="ru-RU" b="1" i="1" dirty="0" err="1" smtClean="0">
                <a:solidFill>
                  <a:srgbClr val="0070C0"/>
                </a:solidFill>
                <a:latin typeface="Times New Roman" panose="02020603050405020304" pitchFamily="18" charset="0"/>
                <a:cs typeface="Times New Roman" panose="02020603050405020304" pitchFamily="18" charset="0"/>
              </a:rPr>
              <a:t>Кыргыз</a:t>
            </a:r>
            <a:r>
              <a:rPr lang="ru-RU" b="1" i="1" dirty="0" smtClean="0">
                <a:solidFill>
                  <a:srgbClr val="0070C0"/>
                </a:solidFill>
                <a:latin typeface="Times New Roman" panose="02020603050405020304" pitchFamily="18" charset="0"/>
                <a:cs typeface="Times New Roman" panose="02020603050405020304" pitchFamily="18" charset="0"/>
              </a:rPr>
              <a:t> </a:t>
            </a:r>
            <a:r>
              <a:rPr lang="ru-RU" b="1" i="1" dirty="0" err="1" smtClean="0">
                <a:solidFill>
                  <a:srgbClr val="0070C0"/>
                </a:solidFill>
                <a:latin typeface="Times New Roman" panose="02020603050405020304" pitchFamily="18" charset="0"/>
                <a:cs typeface="Times New Roman" panose="02020603050405020304" pitchFamily="18" charset="0"/>
              </a:rPr>
              <a:t>Республикасындагы</a:t>
            </a:r>
            <a:r>
              <a:rPr lang="ru-RU" sz="4900" b="1" i="1" dirty="0" smtClean="0">
                <a:solidFill>
                  <a:srgbClr val="0070C0"/>
                </a:solidFill>
                <a:latin typeface="Times New Roman" panose="02020603050405020304" pitchFamily="18" charset="0"/>
                <a:cs typeface="Times New Roman" panose="02020603050405020304" pitchFamily="18" charset="0"/>
              </a:rPr>
              <a:t> </a:t>
            </a:r>
            <a:r>
              <a:rPr lang="ru-RU" sz="4900" b="1" i="1" dirty="0" err="1" smtClean="0">
                <a:solidFill>
                  <a:srgbClr val="0070C0"/>
                </a:solidFill>
                <a:latin typeface="Times New Roman" panose="02020603050405020304" pitchFamily="18" charset="0"/>
                <a:cs typeface="Times New Roman" panose="02020603050405020304" pitchFamily="18" charset="0"/>
              </a:rPr>
              <a:t>орточо</a:t>
            </a:r>
            <a:r>
              <a:rPr lang="ru-RU" sz="4900" b="1" i="1" dirty="0" smtClean="0">
                <a:solidFill>
                  <a:srgbClr val="0070C0"/>
                </a:solidFill>
                <a:latin typeface="Times New Roman" panose="02020603050405020304" pitchFamily="18" charset="0"/>
                <a:cs typeface="Times New Roman" panose="02020603050405020304" pitchFamily="18" charset="0"/>
              </a:rPr>
              <a:t> </a:t>
            </a:r>
            <a:r>
              <a:rPr lang="ru-RU" sz="4900" b="1" i="1" dirty="0" err="1" smtClean="0">
                <a:solidFill>
                  <a:srgbClr val="0070C0"/>
                </a:solidFill>
                <a:latin typeface="Times New Roman" panose="02020603050405020304" pitchFamily="18" charset="0"/>
                <a:cs typeface="Times New Roman" panose="02020603050405020304" pitchFamily="18" charset="0"/>
              </a:rPr>
              <a:t>айлык</a:t>
            </a:r>
            <a:r>
              <a:rPr lang="ru-RU" sz="4900" b="1" i="1" dirty="0" smtClean="0">
                <a:solidFill>
                  <a:srgbClr val="0070C0"/>
                </a:solidFill>
                <a:latin typeface="Times New Roman" panose="02020603050405020304" pitchFamily="18" charset="0"/>
                <a:cs typeface="Times New Roman" panose="02020603050405020304" pitchFamily="18" charset="0"/>
              </a:rPr>
              <a:t> </a:t>
            </a:r>
            <a:r>
              <a:rPr lang="ru-RU" sz="4900" b="1" i="1" dirty="0" err="1" smtClean="0">
                <a:solidFill>
                  <a:srgbClr val="0070C0"/>
                </a:solidFill>
                <a:latin typeface="Times New Roman" panose="02020603050405020304" pitchFamily="18" charset="0"/>
                <a:cs typeface="Times New Roman" panose="02020603050405020304" pitchFamily="18" charset="0"/>
              </a:rPr>
              <a:t>эмгек</a:t>
            </a:r>
            <a:r>
              <a:rPr lang="ru-RU" sz="4900" b="1" i="1" dirty="0" smtClean="0">
                <a:solidFill>
                  <a:srgbClr val="0070C0"/>
                </a:solidFill>
                <a:latin typeface="Times New Roman" panose="02020603050405020304" pitchFamily="18" charset="0"/>
                <a:cs typeface="Times New Roman" panose="02020603050405020304" pitchFamily="18" charset="0"/>
              </a:rPr>
              <a:t> </a:t>
            </a:r>
            <a:r>
              <a:rPr lang="ru-RU" sz="4900" b="1" i="1" dirty="0" err="1" smtClean="0">
                <a:solidFill>
                  <a:srgbClr val="0070C0"/>
                </a:solidFill>
                <a:latin typeface="Times New Roman" panose="02020603050405020304" pitchFamily="18" charset="0"/>
                <a:cs typeface="Times New Roman" panose="02020603050405020304" pitchFamily="18" charset="0"/>
              </a:rPr>
              <a:t>акы</a:t>
            </a:r>
            <a:endParaRPr lang="ru-RU" sz="4900" b="1" i="1" dirty="0">
              <a:solidFill>
                <a:srgbClr val="0070C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5004262"/>
            <a:ext cx="9144000" cy="1346662"/>
          </a:xfrm>
        </p:spPr>
        <p:txBody>
          <a:bodyPr>
            <a:normAutofit/>
          </a:bodyPr>
          <a:lstStyle/>
          <a:p>
            <a:endParaRPr lang="ru-RU" dirty="0" smtClean="0"/>
          </a:p>
          <a:p>
            <a:endParaRPr lang="ru-RU" dirty="0">
              <a:latin typeface="Times New Roman" panose="02020603050405020304" pitchFamily="18" charset="0"/>
              <a:cs typeface="Times New Roman" panose="02020603050405020304" pitchFamily="18" charset="0"/>
            </a:endParaRPr>
          </a:p>
          <a:p>
            <a:r>
              <a:rPr lang="ru-RU" dirty="0" err="1" smtClean="0">
                <a:latin typeface="Times New Roman" panose="02020603050405020304" pitchFamily="18" charset="0"/>
                <a:cs typeface="Times New Roman" panose="02020603050405020304" pitchFamily="18" charset="0"/>
              </a:rPr>
              <a:t>Джайлобаева</a:t>
            </a:r>
            <a:r>
              <a:rPr lang="ru-RU" dirty="0" smtClean="0">
                <a:latin typeface="Times New Roman" panose="02020603050405020304" pitchFamily="18" charset="0"/>
                <a:cs typeface="Times New Roman" panose="02020603050405020304" pitchFamily="18" charset="0"/>
              </a:rPr>
              <a:t> Г.Ж.</a:t>
            </a:r>
            <a:r>
              <a:rPr lang="en-US" dirty="0" smtClean="0">
                <a:latin typeface="Times New Roman" panose="02020603050405020304" pitchFamily="18" charset="0"/>
                <a:cs typeface="Times New Roman" panose="02020603050405020304" pitchFamily="18" charset="0"/>
              </a:rPr>
              <a:t>    www.stat.kg</a:t>
            </a:r>
            <a:endParaRPr lang="ru-RU" dirty="0">
              <a:latin typeface="Times New Roman" panose="02020603050405020304" pitchFamily="18" charset="0"/>
              <a:cs typeface="Times New Roman" panose="02020603050405020304" pitchFamily="18" charset="0"/>
            </a:endParaRPr>
          </a:p>
        </p:txBody>
      </p:sp>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2478" y="332509"/>
            <a:ext cx="1267821" cy="122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626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86100" y="358322"/>
            <a:ext cx="6267687" cy="843189"/>
          </a:xfrm>
        </p:spPr>
        <p:txBody>
          <a:bodyPr>
            <a:normAutofit fontScale="90000"/>
          </a:bodyPr>
          <a:lstStyle/>
          <a:p>
            <a:r>
              <a:rPr lang="ru-RU" sz="3200" b="1" i="1" dirty="0" err="1" smtClean="0">
                <a:latin typeface="Times New Roman" panose="02020603050405020304" pitchFamily="18" charset="0"/>
                <a:cs typeface="Times New Roman" panose="02020603050405020304" pitchFamily="18" charset="0"/>
              </a:rPr>
              <a:t>Маалыматтарды</a:t>
            </a:r>
            <a:r>
              <a:rPr lang="ru-RU" sz="3200" b="1" i="1" dirty="0" smtClean="0">
                <a:latin typeface="Times New Roman" panose="02020603050405020304" pitchFamily="18" charset="0"/>
                <a:cs typeface="Times New Roman" panose="02020603050405020304" pitchFamily="18" charset="0"/>
              </a:rPr>
              <a:t> </a:t>
            </a:r>
            <a:r>
              <a:rPr lang="ru-RU" sz="3200" b="1" i="1" dirty="0" err="1" smtClean="0">
                <a:latin typeface="Times New Roman" panose="02020603050405020304" pitchFamily="18" charset="0"/>
                <a:cs typeface="Times New Roman" panose="02020603050405020304" pitchFamily="18" charset="0"/>
              </a:rPr>
              <a:t>алуу</a:t>
            </a:r>
            <a:r>
              <a:rPr lang="ru-RU" sz="3200" b="1" i="1" dirty="0" smtClean="0">
                <a:latin typeface="Times New Roman" panose="02020603050405020304" pitchFamily="18" charset="0"/>
                <a:cs typeface="Times New Roman" panose="02020603050405020304" pitchFamily="18" charset="0"/>
              </a:rPr>
              <a:t> </a:t>
            </a:r>
            <a:r>
              <a:rPr lang="ru-RU" sz="3200" b="1" i="1" dirty="0" err="1" smtClean="0">
                <a:latin typeface="Times New Roman" panose="02020603050405020304" pitchFamily="18" charset="0"/>
                <a:cs typeface="Times New Roman" panose="02020603050405020304" pitchFamily="18" charset="0"/>
              </a:rPr>
              <a:t>булактары</a:t>
            </a:r>
            <a:r>
              <a:rPr lang="ru-RU" sz="3200" b="1" i="1" dirty="0" smtClean="0">
                <a:latin typeface="Times New Roman" panose="02020603050405020304" pitchFamily="18" charset="0"/>
                <a:cs typeface="Times New Roman" panose="02020603050405020304" pitchFamily="18" charset="0"/>
              </a:rPr>
              <a:t> </a:t>
            </a:r>
            <a:endParaRPr lang="ru-RU" sz="32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502229"/>
            <a:ext cx="10515600" cy="4674734"/>
          </a:xfrm>
        </p:spPr>
        <p:txBody>
          <a:bodyPr>
            <a:normAutofit/>
          </a:bodyPr>
          <a:lstStyle/>
          <a:p>
            <a:r>
              <a:rPr lang="ru-RU" sz="3200" i="1" dirty="0" err="1">
                <a:latin typeface="Times New Roman" panose="02020603050405020304" pitchFamily="18" charset="0"/>
                <a:cs typeface="Times New Roman" panose="02020603050405020304" pitchFamily="18" charset="0"/>
              </a:rPr>
              <a:t>Эмгек</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акы</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боюнча</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маалыматтар</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мамлекеттик</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статистикалык</a:t>
            </a:r>
            <a:r>
              <a:rPr lang="ru-RU" sz="3200" i="1" dirty="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отчеттордун</a:t>
            </a:r>
            <a:r>
              <a:rPr lang="ru-RU" sz="3200" i="1" dirty="0" smtClean="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негизинде</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иштелип</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чыккан</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Жыл</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сайын</a:t>
            </a:r>
            <a:r>
              <a:rPr lang="ru-RU" sz="3200" i="1" dirty="0">
                <a:latin typeface="Times New Roman" panose="02020603050405020304" pitchFamily="18" charset="0"/>
                <a:cs typeface="Times New Roman" panose="02020603050405020304" pitchFamily="18" charset="0"/>
              </a:rPr>
              <a:t> </a:t>
            </a:r>
            <a:r>
              <a:rPr lang="ru-RU" sz="3200" i="1" dirty="0" smtClean="0">
                <a:latin typeface="Times New Roman" panose="02020603050405020304" pitchFamily="18" charset="0"/>
                <a:cs typeface="Times New Roman" panose="02020603050405020304" pitchFamily="18" charset="0"/>
              </a:rPr>
              <a:t>30 </a:t>
            </a:r>
            <a:r>
              <a:rPr lang="ru-RU" sz="3200" i="1" dirty="0" err="1" smtClean="0">
                <a:latin typeface="Times New Roman" panose="02020603050405020304" pitchFamily="18" charset="0"/>
                <a:cs typeface="Times New Roman" panose="02020603050405020304" pitchFamily="18" charset="0"/>
              </a:rPr>
              <a:t>минден</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ашык</a:t>
            </a:r>
            <a:r>
              <a:rPr lang="ru-RU" sz="3200" i="1" dirty="0" smtClean="0">
                <a:latin typeface="Times New Roman" panose="02020603050405020304" pitchFamily="18" charset="0"/>
                <a:cs typeface="Times New Roman" panose="02020603050405020304" pitchFamily="18" charset="0"/>
              </a:rPr>
              <a:t> ал </a:t>
            </a:r>
            <a:r>
              <a:rPr lang="ru-RU" sz="3200" i="1" dirty="0" err="1" smtClean="0">
                <a:latin typeface="Times New Roman" panose="02020603050405020304" pitchFamily="18" charset="0"/>
                <a:cs typeface="Times New Roman" panose="02020603050405020304" pitchFamily="18" charset="0"/>
              </a:rPr>
              <a:t>эми</a:t>
            </a:r>
            <a:r>
              <a:rPr lang="ru-RU" sz="3200" i="1" dirty="0" smtClean="0">
                <a:latin typeface="Times New Roman" panose="02020603050405020304" pitchFamily="18" charset="0"/>
                <a:cs typeface="Times New Roman" panose="02020603050405020304" pitchFamily="18" charset="0"/>
              </a:rPr>
              <a:t> ай </a:t>
            </a:r>
            <a:r>
              <a:rPr lang="ru-RU" sz="3200" i="1" dirty="0" err="1" smtClean="0">
                <a:latin typeface="Times New Roman" panose="02020603050405020304" pitchFamily="18" charset="0"/>
                <a:cs typeface="Times New Roman" panose="02020603050405020304" pitchFamily="18" charset="0"/>
              </a:rPr>
              <a:t>сайын</a:t>
            </a:r>
            <a:r>
              <a:rPr lang="ru-RU" sz="3200" i="1" dirty="0" smtClean="0">
                <a:latin typeface="Times New Roman" panose="02020603050405020304" pitchFamily="18" charset="0"/>
                <a:cs typeface="Times New Roman" panose="02020603050405020304" pitchFamily="18" charset="0"/>
              </a:rPr>
              <a:t> 16 </a:t>
            </a:r>
            <a:r>
              <a:rPr lang="ru-RU" sz="3200" i="1" dirty="0" err="1" smtClean="0">
                <a:latin typeface="Times New Roman" panose="02020603050405020304" pitchFamily="18" charset="0"/>
                <a:cs typeface="Times New Roman" panose="02020603050405020304" pitchFamily="18" charset="0"/>
              </a:rPr>
              <a:t>минге</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жакын</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юридикалык</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жактын</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статусуна</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ээ</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ишканалар</a:t>
            </a:r>
            <a:r>
              <a:rPr lang="ru-RU" sz="3200" i="1" dirty="0">
                <a:latin typeface="Times New Roman" panose="02020603050405020304" pitchFamily="18" charset="0"/>
                <a:cs typeface="Times New Roman" panose="02020603050405020304" pitchFamily="18" charset="0"/>
              </a:rPr>
              <a:t>,</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мекемелер</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жана</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уюмдар</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мамлекеттик</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отчетторду</a:t>
            </a:r>
            <a:r>
              <a:rPr lang="ru-RU" sz="3200" i="1" dirty="0" smtClean="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менчигинин</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түрүнө</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карабастан</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экономикалык</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иш-аракетине</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мекемелик</a:t>
            </a:r>
            <a:r>
              <a:rPr lang="ru-RU" sz="3200" i="1"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таандык</a:t>
            </a:r>
            <a:r>
              <a:rPr lang="ru-RU" sz="3200" i="1" dirty="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түрүнө</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карабастан</a:t>
            </a:r>
            <a:r>
              <a:rPr lang="ru-RU" sz="3200" i="1" dirty="0" smtClean="0">
                <a:latin typeface="Times New Roman" panose="02020603050405020304" pitchFamily="18" charset="0"/>
                <a:cs typeface="Times New Roman" panose="02020603050405020304" pitchFamily="18" charset="0"/>
              </a:rPr>
              <a:t> статистика </a:t>
            </a:r>
            <a:r>
              <a:rPr lang="ru-RU" sz="3200" i="1" dirty="0" err="1" smtClean="0">
                <a:latin typeface="Times New Roman" panose="02020603050405020304" pitchFamily="18" charset="0"/>
                <a:cs typeface="Times New Roman" panose="02020603050405020304" pitchFamily="18" charset="0"/>
              </a:rPr>
              <a:t>органдарына</a:t>
            </a:r>
            <a:r>
              <a:rPr lang="ru-RU"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тапшырышат</a:t>
            </a:r>
            <a:r>
              <a:rPr lang="ru-RU" sz="3200" i="1" dirty="0" smtClean="0">
                <a:latin typeface="Times New Roman" panose="02020603050405020304" pitchFamily="18" charset="0"/>
                <a:cs typeface="Times New Roman" panose="02020603050405020304" pitchFamily="18" charset="0"/>
              </a:rPr>
              <a:t>. </a:t>
            </a:r>
          </a:p>
        </p:txBody>
      </p:sp>
      <p:pic>
        <p:nvPicPr>
          <p:cNvPr id="4"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193" y="82097"/>
            <a:ext cx="1178014" cy="10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620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4974" y="365125"/>
            <a:ext cx="9648825" cy="1325563"/>
          </a:xfrm>
        </p:spPr>
        <p:txBody>
          <a:bodyPr/>
          <a:lstStyle/>
          <a:p>
            <a:r>
              <a:rPr lang="ru-RU" dirty="0" err="1" smtClean="0">
                <a:latin typeface="Kyrghyz Times" pitchFamily="2" charset="0"/>
              </a:rPr>
              <a:t>Орточо</a:t>
            </a:r>
            <a:r>
              <a:rPr lang="ru-RU" dirty="0" smtClean="0">
                <a:latin typeface="Kyrghyz Times" pitchFamily="2" charset="0"/>
              </a:rPr>
              <a:t> </a:t>
            </a:r>
            <a:r>
              <a:rPr lang="ru-RU" dirty="0" err="1" smtClean="0">
                <a:latin typeface="Kyrghyz Times" pitchFamily="2" charset="0"/>
              </a:rPr>
              <a:t>номиналдуу</a:t>
            </a:r>
            <a:r>
              <a:rPr lang="ru-RU" dirty="0" smtClean="0">
                <a:latin typeface="Kyrghyz Times" pitchFamily="2" charset="0"/>
              </a:rPr>
              <a:t> </a:t>
            </a:r>
            <a:r>
              <a:rPr lang="ru-RU" dirty="0" err="1" smtClean="0">
                <a:latin typeface="Kyrghyz Times" pitchFamily="2" charset="0"/>
              </a:rPr>
              <a:t>эмгек</a:t>
            </a:r>
            <a:r>
              <a:rPr lang="ru-RU" dirty="0" smtClean="0">
                <a:latin typeface="Kyrghyz Times" pitchFamily="2" charset="0"/>
              </a:rPr>
              <a:t> </a:t>
            </a:r>
            <a:r>
              <a:rPr lang="ru-RU" dirty="0" err="1" smtClean="0">
                <a:latin typeface="Kyrghyz Times" pitchFamily="2" charset="0"/>
              </a:rPr>
              <a:t>акы</a:t>
            </a:r>
            <a:endParaRPr lang="ru-RU" dirty="0">
              <a:latin typeface="Kyrghyz Times" pitchFamily="2" charset="0"/>
            </a:endParaRPr>
          </a:p>
        </p:txBody>
      </p:sp>
      <p:sp>
        <p:nvSpPr>
          <p:cNvPr id="3" name="Объект 2"/>
          <p:cNvSpPr>
            <a:spLocks noGrp="1"/>
          </p:cNvSpPr>
          <p:nvPr>
            <p:ph idx="1"/>
          </p:nvPr>
        </p:nvSpPr>
        <p:spPr/>
        <p:txBody>
          <a:bodyPr/>
          <a:lstStyle/>
          <a:p>
            <a:pPr indent="457200" algn="just">
              <a:spcAft>
                <a:spcPts val="600"/>
              </a:spcAft>
            </a:pPr>
            <a:r>
              <a:rPr lang="ru-RU" i="1" dirty="0" err="1">
                <a:solidFill>
                  <a:srgbClr val="000000"/>
                </a:solidFill>
                <a:latin typeface="Kyrghyz Times" pitchFamily="2" charset="0"/>
                <a:ea typeface="Times New Roman" panose="02020603050405020304" pitchFamily="18" charset="0"/>
              </a:rPr>
              <a:t>Ишкананын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ж</a:t>
            </a:r>
            <a:r>
              <a:rPr lang="ru-RU" i="1" dirty="0" err="1">
                <a:latin typeface="Kyrghyz Times" pitchFamily="2" charset="0"/>
                <a:ea typeface="Times New Roman" panose="02020603050405020304" pitchFamily="18" charset="0"/>
              </a:rPr>
              <a:t>умушчуларынын</a:t>
            </a:r>
            <a:r>
              <a:rPr lang="ru-RU" i="1" dirty="0">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орточо</a:t>
            </a:r>
            <a:r>
              <a:rPr lang="ru-RU" i="1" dirty="0">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номиналдуу</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эмгек</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акысы</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тизмедеги</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жана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тизмеде</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жок</a:t>
            </a:r>
            <a:r>
              <a:rPr lang="ru-RU" i="1" dirty="0">
                <a:solidFill>
                  <a:srgbClr val="000000"/>
                </a:solidFill>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жумушчулардын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фонддо</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чыныгы</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эсептелген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акысын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орточо</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эмгек</a:t>
            </a:r>
            <a:r>
              <a:rPr lang="ru-RU" i="1" dirty="0">
                <a:solidFill>
                  <a:srgbClr val="000000"/>
                </a:solidFill>
                <a:latin typeface="Kyrghyz Times" pitchFamily="2" charset="0"/>
                <a:ea typeface="Times New Roman" panose="02020603050405020304" pitchFamily="18" charset="0"/>
              </a:rPr>
              <a:t> акыны эсепт¼¼ ³ч³н </a:t>
            </a:r>
            <a:r>
              <a:rPr lang="ru-RU" i="1" dirty="0" err="1">
                <a:solidFill>
                  <a:srgbClr val="000000"/>
                </a:solidFill>
                <a:latin typeface="Kyrghyz Times" pitchFamily="2" charset="0"/>
                <a:ea typeface="Times New Roman" panose="02020603050405020304" pitchFamily="18" charset="0"/>
              </a:rPr>
              <a:t>кабыл</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алынган</a:t>
            </a:r>
            <a:r>
              <a:rPr lang="ru-RU" i="1" dirty="0">
                <a:solidFill>
                  <a:srgbClr val="000000"/>
                </a:solidFill>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жумушчулардын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санына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жана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отчеттук</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мезгилдеги</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айлардын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санына</a:t>
            </a:r>
            <a:r>
              <a:rPr lang="ru-RU" i="1" dirty="0">
                <a:solidFill>
                  <a:srgbClr val="000000"/>
                </a:solidFill>
                <a:latin typeface="Kyrghyz Times" pitchFamily="2" charset="0"/>
                <a:ea typeface="Times New Roman" panose="02020603050405020304" pitchFamily="18" charset="0"/>
              </a:rPr>
              <a:t> б¼л³³ </a:t>
            </a:r>
            <a:r>
              <a:rPr lang="ru-RU" i="1" dirty="0" err="1">
                <a:solidFill>
                  <a:srgbClr val="000000"/>
                </a:solidFill>
                <a:latin typeface="Kyrghyz Times" pitchFamily="2" charset="0"/>
                <a:ea typeface="Times New Roman" panose="02020603050405020304" pitchFamily="18" charset="0"/>
              </a:rPr>
              <a:t>аркылуу</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эсептелет</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Ишкананын</a:t>
            </a:r>
            <a:r>
              <a:rPr lang="ru-RU" i="1" dirty="0">
                <a:solidFill>
                  <a:srgbClr val="000000"/>
                </a:solidFill>
                <a:latin typeface="Kyrghyz Times" pitchFamily="2" charset="0"/>
                <a:ea typeface="Times New Roman" panose="02020603050405020304" pitchFamily="18" charset="0"/>
              </a:rPr>
              <a:t> де¾гээлинде </a:t>
            </a:r>
            <a:r>
              <a:rPr lang="ru-RU" i="1" dirty="0" err="1">
                <a:solidFill>
                  <a:srgbClr val="000000"/>
                </a:solidFill>
                <a:latin typeface="Kyrghyz Times" pitchFamily="2" charset="0"/>
                <a:ea typeface="Times New Roman" panose="02020603050405020304" pitchFamily="18" charset="0"/>
              </a:rPr>
              <a:t>орточо</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эмгек</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акы</a:t>
            </a:r>
            <a:r>
              <a:rPr lang="ru-RU" i="1" dirty="0">
                <a:solidFill>
                  <a:srgbClr val="000000"/>
                </a:solidFill>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жумушчулардын</a:t>
            </a:r>
            <a:r>
              <a:rPr lang="ru-RU" i="1" dirty="0">
                <a:solidFill>
                  <a:srgbClr val="000000"/>
                </a:solidFill>
                <a:latin typeface="Kyrghyz Times" pitchFamily="2" charset="0"/>
                <a:ea typeface="Times New Roman" panose="02020603050405020304" pitchFamily="18" charset="0"/>
              </a:rPr>
              <a:t> ар </a:t>
            </a:r>
            <a:r>
              <a:rPr lang="ru-RU" i="1" dirty="0" err="1">
                <a:solidFill>
                  <a:srgbClr val="000000"/>
                </a:solidFill>
                <a:latin typeface="Kyrghyz Times" pitchFamily="2" charset="0"/>
                <a:ea typeface="Times New Roman" panose="02020603050405020304" pitchFamily="18" charset="0"/>
              </a:rPr>
              <a:t>бир</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категориясы</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боюнча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эсептеле</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алат</a:t>
            </a:r>
            <a:r>
              <a:rPr lang="ru-RU" i="1" dirty="0">
                <a:solidFill>
                  <a:srgbClr val="000000"/>
                </a:solidFill>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жумушчулардын</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орточо</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тизмелик</a:t>
            </a:r>
            <a:r>
              <a:rPr lang="ru-RU" i="1" dirty="0">
                <a:solidFill>
                  <a:srgbClr val="000000"/>
                </a:solidFill>
                <a:latin typeface="Kyrghyz Times" pitchFamily="2" charset="0"/>
                <a:ea typeface="Times New Roman" panose="02020603050405020304" pitchFamily="18" charset="0"/>
              </a:rPr>
              <a:t> саны, </a:t>
            </a:r>
            <a:r>
              <a:rPr lang="ru-RU" i="1" dirty="0" err="1">
                <a:solidFill>
                  <a:srgbClr val="000000"/>
                </a:solidFill>
                <a:latin typeface="Kyrghyz Times" pitchFamily="2" charset="0"/>
                <a:ea typeface="Times New Roman" panose="02020603050405020304" pitchFamily="18" charset="0"/>
              </a:rPr>
              <a:t>тышкы</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кошумча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иштегендердин</a:t>
            </a:r>
            <a:r>
              <a:rPr lang="ru-RU" i="1" dirty="0">
                <a:solidFill>
                  <a:srgbClr val="000000"/>
                </a:solidFill>
                <a:latin typeface="Kyrghyz Times" pitchFamily="2" charset="0"/>
                <a:ea typeface="Times New Roman" panose="02020603050405020304" pitchFamily="18" charset="0"/>
              </a:rPr>
              <a:t> саны, </a:t>
            </a:r>
            <a:r>
              <a:rPr lang="ru-RU" i="1" dirty="0" err="1">
                <a:solidFill>
                  <a:srgbClr val="000000"/>
                </a:solidFill>
                <a:latin typeface="Kyrghyz Times" pitchFamily="2" charset="0"/>
                <a:ea typeface="Times New Roman" panose="02020603050405020304" pitchFamily="18" charset="0"/>
              </a:rPr>
              <a:t>жарандык-укуктук</a:t>
            </a:r>
            <a:r>
              <a:rPr lang="ru-RU" i="1" dirty="0">
                <a:solidFill>
                  <a:srgbClr val="000000"/>
                </a:solidFill>
                <a:latin typeface="Kyrghyz Times" pitchFamily="2" charset="0"/>
                <a:ea typeface="Times New Roman" panose="02020603050405020304" pitchFamily="18" charset="0"/>
              </a:rPr>
              <a:t> м³н¼зд¼г³ </a:t>
            </a:r>
            <a:r>
              <a:rPr lang="ru-RU" i="1" dirty="0" err="1">
                <a:solidFill>
                  <a:srgbClr val="000000"/>
                </a:solidFill>
                <a:latin typeface="Kyrghyz Times" pitchFamily="2" charset="0"/>
                <a:ea typeface="Times New Roman" panose="02020603050405020304" pitchFamily="18" charset="0"/>
              </a:rPr>
              <a:t>келишим</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боюнча</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иш</a:t>
            </a:r>
            <a:r>
              <a:rPr lang="ru-RU" i="1" dirty="0">
                <a:solidFill>
                  <a:srgbClr val="000000"/>
                </a:solidFill>
                <a:latin typeface="Kyrghyz Times" pitchFamily="2" charset="0"/>
                <a:ea typeface="Times New Roman" panose="02020603050405020304" pitchFamily="18" charset="0"/>
              </a:rPr>
              <a:t> </a:t>
            </a:r>
            <a:r>
              <a:rPr lang="ru-RU" i="1" dirty="0" err="1">
                <a:solidFill>
                  <a:srgbClr val="000000"/>
                </a:solidFill>
                <a:latin typeface="Kyrghyz Times" pitchFamily="2" charset="0"/>
                <a:ea typeface="Times New Roman" panose="02020603050405020304" pitchFamily="18" charset="0"/>
              </a:rPr>
              <a:t>аткарган</a:t>
            </a:r>
            <a:r>
              <a:rPr lang="ru-RU" i="1" dirty="0">
                <a:solidFill>
                  <a:srgbClr val="000000"/>
                </a:solidFill>
                <a:latin typeface="Kyrghyz Times" pitchFamily="2" charset="0"/>
                <a:ea typeface="Times New Roman" panose="02020603050405020304" pitchFamily="18" charset="0"/>
              </a:rPr>
              <a:t> </a:t>
            </a:r>
            <a:r>
              <a:rPr lang="ru-RU" i="1" dirty="0" err="1">
                <a:latin typeface="Kyrghyz Times" pitchFamily="2" charset="0"/>
                <a:ea typeface="Times New Roman" panose="02020603050405020304" pitchFamily="18" charset="0"/>
              </a:rPr>
              <a:t>жумушчулардын</a:t>
            </a:r>
            <a:r>
              <a:rPr lang="ru-RU" i="1" dirty="0">
                <a:solidFill>
                  <a:srgbClr val="000000"/>
                </a:solidFill>
                <a:latin typeface="Kyrghyz Times" pitchFamily="2" charset="0"/>
                <a:ea typeface="Times New Roman" panose="02020603050405020304" pitchFamily="18" charset="0"/>
              </a:rPr>
              <a:t> саны.</a:t>
            </a:r>
            <a:endParaRPr lang="ru-RU" sz="1600" dirty="0">
              <a:latin typeface="Times New Roman" panose="02020603050405020304" pitchFamily="18" charset="0"/>
              <a:ea typeface="Times New Roman" panose="02020603050405020304" pitchFamily="18" charset="0"/>
            </a:endParaRPr>
          </a:p>
          <a:p>
            <a:endParaRPr lang="ru-RU"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47" y="100239"/>
            <a:ext cx="1006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0372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9750" y="365125"/>
            <a:ext cx="9544050" cy="1325563"/>
          </a:xfrm>
        </p:spPr>
        <p:txBody>
          <a:bodyPr>
            <a:normAutofit fontScale="90000"/>
          </a:bodyPr>
          <a:lstStyle/>
          <a:p>
            <a:r>
              <a:rPr lang="ky-KG" sz="3100" b="1" dirty="0">
                <a:latin typeface="Times New Roman" panose="02020603050405020304" pitchFamily="18" charset="0"/>
                <a:cs typeface="Times New Roman" panose="02020603050405020304" pitchFamily="18" charset="0"/>
              </a:rPr>
              <a:t>2017-жылдагы аймактар боюнча орточо айлык номиналдык жана реалдуу эмгек акы</a:t>
            </a:r>
            <a:r>
              <a:rPr lang="ky-KG" sz="3100" b="1" baseline="30000" dirty="0">
                <a:latin typeface="Times New Roman" panose="02020603050405020304" pitchFamily="18" charset="0"/>
                <a:cs typeface="Times New Roman" panose="02020603050405020304" pitchFamily="18" charset="0"/>
              </a:rPr>
              <a:t>1</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p>
        </p:txBody>
      </p:sp>
      <p:pic>
        <p:nvPicPr>
          <p:cNvPr id="7" name="Объект 6"/>
          <p:cNvPicPr>
            <a:picLocks noGrp="1" noChangeAspect="1"/>
          </p:cNvPicPr>
          <p:nvPr>
            <p:ph idx="1"/>
          </p:nvPr>
        </p:nvPicPr>
        <p:blipFill>
          <a:blip r:embed="rId2"/>
          <a:stretch>
            <a:fillRect/>
          </a:stretch>
        </p:blipFill>
        <p:spPr>
          <a:xfrm>
            <a:off x="704850" y="1731631"/>
            <a:ext cx="11020425" cy="5024437"/>
          </a:xfrm>
          <a:prstGeom prst="rect">
            <a:avLst/>
          </a:prstGeom>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47" y="100239"/>
            <a:ext cx="10064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375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0224" y="365125"/>
            <a:ext cx="9553575" cy="1325563"/>
          </a:xfrm>
        </p:spPr>
        <p:txBody>
          <a:bodyPr>
            <a:noAutofit/>
          </a:bodyPr>
          <a:lstStyle/>
          <a:p>
            <a:r>
              <a:rPr lang="ky-KG" sz="2800" b="1" dirty="0">
                <a:latin typeface="Times New Roman" panose="02020603050405020304" pitchFamily="18" charset="0"/>
                <a:cs typeface="Times New Roman" panose="02020603050405020304" pitchFamily="18" charset="0"/>
              </a:rPr>
              <a:t>2017-жылдагы аймактар боюнча орточо айлык номиналдык </a:t>
            </a:r>
            <a:r>
              <a:rPr lang="ky-KG" sz="2800" b="1" dirty="0" smtClean="0">
                <a:latin typeface="Times New Roman" panose="02020603050405020304" pitchFamily="18" charset="0"/>
                <a:cs typeface="Times New Roman" panose="02020603050405020304" pitchFamily="18" charset="0"/>
              </a:rPr>
              <a:t>эмгек акы</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i="1" dirty="0" smtClean="0">
                <a:solidFill>
                  <a:prstClr val="black"/>
                </a:solidFill>
                <a:latin typeface="Times New Roman" panose="02020603050405020304" pitchFamily="18" charset="0"/>
                <a:ea typeface="Times New Roman" pitchFamily="18" charset="0"/>
                <a:cs typeface="Times New Roman" panose="02020603050405020304" pitchFamily="18" charset="0"/>
              </a:rPr>
              <a:t>(</a:t>
            </a:r>
            <a:r>
              <a:rPr lang="ru-RU" sz="2800" i="1" dirty="0" err="1" smtClean="0">
                <a:solidFill>
                  <a:prstClr val="black"/>
                </a:solidFill>
                <a:latin typeface="Times New Roman" panose="02020603050405020304" pitchFamily="18" charset="0"/>
                <a:ea typeface="Times New Roman" pitchFamily="18" charset="0"/>
                <a:cs typeface="Times New Roman" panose="02020603050405020304" pitchFamily="18" charset="0"/>
              </a:rPr>
              <a:t>сом,чакан</a:t>
            </a:r>
            <a:r>
              <a:rPr lang="ru-RU" sz="2800" i="1" dirty="0" smtClean="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800" i="1" dirty="0" err="1">
                <a:solidFill>
                  <a:prstClr val="black"/>
                </a:solidFill>
                <a:latin typeface="Times New Roman" panose="02020603050405020304" pitchFamily="18" charset="0"/>
                <a:ea typeface="Times New Roman" pitchFamily="18" charset="0"/>
                <a:cs typeface="Times New Roman" panose="02020603050405020304" pitchFamily="18" charset="0"/>
              </a:rPr>
              <a:t>ишканаларды</a:t>
            </a:r>
            <a:r>
              <a:rPr lang="ru-RU" sz="2800" i="1"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800" i="1" dirty="0" err="1">
                <a:solidFill>
                  <a:prstClr val="black"/>
                </a:solidFill>
                <a:latin typeface="Times New Roman" panose="02020603050405020304" pitchFamily="18" charset="0"/>
                <a:ea typeface="Times New Roman" pitchFamily="18" charset="0"/>
                <a:cs typeface="Times New Roman" panose="02020603050405020304" pitchFamily="18" charset="0"/>
              </a:rPr>
              <a:t>кошпогондо</a:t>
            </a:r>
            <a:r>
              <a:rPr lang="ru-RU" sz="2800" i="1" dirty="0">
                <a:solidFill>
                  <a:prstClr val="black"/>
                </a:solidFill>
                <a:latin typeface="Times New Roman" panose="02020603050405020304" pitchFamily="18" charset="0"/>
                <a:ea typeface="Times New Roman" pitchFamily="18" charset="0"/>
                <a:cs typeface="Times New Roman" panose="02020603050405020304" pitchFamily="18" charset="0"/>
              </a:rPr>
              <a:t>)</a:t>
            </a:r>
            <a:r>
              <a:rPr lang="ru-RU" sz="2800" dirty="0">
                <a:solidFill>
                  <a:prstClr val="black"/>
                </a:solidFill>
                <a:latin typeface="Times New Roman" panose="02020603050405020304" pitchFamily="18" charset="0"/>
                <a:cs typeface="Times New Roman" panose="02020603050405020304" pitchFamily="18" charset="0"/>
              </a:rPr>
              <a:t/>
            </a:r>
            <a:br>
              <a:rPr lang="ru-RU" sz="2800" dirty="0">
                <a:solidFill>
                  <a:prstClr val="black"/>
                </a:solidFill>
                <a:latin typeface="Times New Roman" panose="02020603050405020304" pitchFamily="18" charset="0"/>
                <a:cs typeface="Times New Roman" panose="02020603050405020304" pitchFamily="18" charset="0"/>
              </a:rPr>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07311170"/>
              </p:ext>
            </p:extLst>
          </p:nvPr>
        </p:nvGraphicFramePr>
        <p:xfrm>
          <a:off x="171449" y="1825624"/>
          <a:ext cx="11839575" cy="4727575"/>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31" y="139247"/>
            <a:ext cx="1178014" cy="10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0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8314" y="365125"/>
            <a:ext cx="10145486" cy="1325563"/>
          </a:xfrm>
        </p:spPr>
        <p:txBody>
          <a:bodyPr>
            <a:normAutofit fontScale="90000"/>
          </a:bodyPr>
          <a:lstStyle/>
          <a:p>
            <a:r>
              <a:rPr lang="ky-KG" sz="2400" b="1" dirty="0" smtClean="0">
                <a:latin typeface="Times New Roman" panose="02020603050405020304" pitchFamily="18" charset="0"/>
                <a:cs typeface="Times New Roman" panose="02020603050405020304" pitchFamily="18" charset="0"/>
              </a:rPr>
              <a:t>2016-2017-жылдардагы </a:t>
            </a:r>
            <a:r>
              <a:rPr lang="ky-KG" sz="2400" b="1" dirty="0">
                <a:latin typeface="Times New Roman" panose="02020603050405020304" pitchFamily="18" charset="0"/>
                <a:cs typeface="Times New Roman" panose="02020603050405020304" pitchFamily="18" charset="0"/>
              </a:rPr>
              <a:t>аймактар боюнча орточо айлык номиналдык эмгек акы</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i="1" dirty="0">
                <a:solidFill>
                  <a:prstClr val="black"/>
                </a:solidFill>
                <a:latin typeface="Times New Roman" panose="02020603050405020304" pitchFamily="18" charset="0"/>
                <a:ea typeface="Times New Roman" pitchFamily="18" charset="0"/>
                <a:cs typeface="Times New Roman" panose="02020603050405020304" pitchFamily="18" charset="0"/>
              </a:rPr>
              <a:t>(</a:t>
            </a:r>
            <a:r>
              <a:rPr lang="ru-RU" sz="2400" i="1" dirty="0" err="1">
                <a:solidFill>
                  <a:prstClr val="black"/>
                </a:solidFill>
                <a:latin typeface="Times New Roman" panose="02020603050405020304" pitchFamily="18" charset="0"/>
                <a:ea typeface="Times New Roman" pitchFamily="18" charset="0"/>
                <a:cs typeface="Times New Roman" panose="02020603050405020304" pitchFamily="18" charset="0"/>
              </a:rPr>
              <a:t>сом,чакан</a:t>
            </a:r>
            <a:r>
              <a:rPr lang="ru-RU" sz="2400" i="1"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400" i="1" dirty="0" err="1">
                <a:solidFill>
                  <a:prstClr val="black"/>
                </a:solidFill>
                <a:latin typeface="Times New Roman" panose="02020603050405020304" pitchFamily="18" charset="0"/>
                <a:ea typeface="Times New Roman" pitchFamily="18" charset="0"/>
                <a:cs typeface="Times New Roman" panose="02020603050405020304" pitchFamily="18" charset="0"/>
              </a:rPr>
              <a:t>ишканаларды</a:t>
            </a:r>
            <a:r>
              <a:rPr lang="ru-RU" sz="2400" i="1" dirty="0">
                <a:solidFill>
                  <a:prstClr val="black"/>
                </a:solidFill>
                <a:latin typeface="Times New Roman" panose="02020603050405020304" pitchFamily="18" charset="0"/>
                <a:ea typeface="Times New Roman" pitchFamily="18" charset="0"/>
                <a:cs typeface="Times New Roman" panose="02020603050405020304" pitchFamily="18" charset="0"/>
              </a:rPr>
              <a:t> </a:t>
            </a:r>
            <a:r>
              <a:rPr lang="ru-RU" sz="2400" i="1" dirty="0" err="1">
                <a:solidFill>
                  <a:prstClr val="black"/>
                </a:solidFill>
                <a:latin typeface="Times New Roman" panose="02020603050405020304" pitchFamily="18" charset="0"/>
                <a:ea typeface="Times New Roman" pitchFamily="18" charset="0"/>
                <a:cs typeface="Times New Roman" panose="02020603050405020304" pitchFamily="18" charset="0"/>
              </a:rPr>
              <a:t>кошпогондо</a:t>
            </a:r>
            <a:r>
              <a:rPr lang="ru-RU" sz="2400" i="1" dirty="0">
                <a:solidFill>
                  <a:prstClr val="black"/>
                </a:solidFill>
                <a:latin typeface="Times New Roman" panose="02020603050405020304" pitchFamily="18" charset="0"/>
                <a:ea typeface="Times New Roman" pitchFamily="18" charset="0"/>
                <a:cs typeface="Times New Roman" panose="02020603050405020304" pitchFamily="18" charset="0"/>
              </a:rPr>
              <a:t>)</a:t>
            </a:r>
            <a:r>
              <a:rPr lang="ru-RU" sz="2400" dirty="0">
                <a:solidFill>
                  <a:prstClr val="black"/>
                </a:solidFill>
                <a:latin typeface="Times New Roman" panose="02020603050405020304" pitchFamily="18" charset="0"/>
                <a:cs typeface="Times New Roman" panose="02020603050405020304" pitchFamily="18" charset="0"/>
              </a:rPr>
              <a:t/>
            </a:r>
            <a:br>
              <a:rPr lang="ru-RU" sz="2400" dirty="0">
                <a:solidFill>
                  <a:prstClr val="black"/>
                </a:solidFill>
                <a:latin typeface="Times New Roman" panose="02020603050405020304" pitchFamily="18" charset="0"/>
                <a:cs typeface="Times New Roman" panose="02020603050405020304" pitchFamily="18" charset="0"/>
              </a:rPr>
            </a:br>
            <a:endParaRPr lang="ru-RU" sz="2000" dirty="0"/>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56" y="277584"/>
            <a:ext cx="1004207" cy="82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Объект 7"/>
          <p:cNvGraphicFramePr>
            <a:graphicFrameLocks noGrp="1"/>
          </p:cNvGraphicFramePr>
          <p:nvPr>
            <p:ph idx="1"/>
            <p:extLst>
              <p:ext uri="{D42A27DB-BD31-4B8C-83A1-F6EECF244321}">
                <p14:modId xmlns:p14="http://schemas.microsoft.com/office/powerpoint/2010/main" val="3066750631"/>
              </p:ext>
            </p:extLst>
          </p:nvPr>
        </p:nvGraphicFramePr>
        <p:xfrm>
          <a:off x="838200" y="1436914"/>
          <a:ext cx="10515600" cy="5181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7604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3474" y="365125"/>
            <a:ext cx="10220325" cy="1325563"/>
          </a:xfrm>
        </p:spPr>
        <p:txBody>
          <a:bodyPr/>
          <a:lstStyle/>
          <a:p>
            <a:r>
              <a:rPr lang="ru-RU" sz="2400" b="1" dirty="0">
                <a:solidFill>
                  <a:srgbClr val="000000"/>
                </a:solidFill>
                <a:latin typeface="Kyrghyz Times" pitchFamily="2" charset="0"/>
              </a:rPr>
              <a:t>2017-ж. </a:t>
            </a:r>
            <a:r>
              <a:rPr lang="ru-RU" sz="2400" b="1" dirty="0" err="1">
                <a:solidFill>
                  <a:srgbClr val="000000"/>
                </a:solidFill>
                <a:latin typeface="Kyrghyz Times" pitchFamily="2" charset="0"/>
              </a:rPr>
              <a:t>экономикалык</a:t>
            </a:r>
            <a:r>
              <a:rPr lang="ru-RU" sz="2400" b="1" dirty="0">
                <a:solidFill>
                  <a:srgbClr val="000000"/>
                </a:solidFill>
                <a:latin typeface="Kyrghyz Times" pitchFamily="2" charset="0"/>
              </a:rPr>
              <a:t> </a:t>
            </a:r>
            <a:r>
              <a:rPr lang="ru-RU" sz="2400" b="1" dirty="0" err="1">
                <a:solidFill>
                  <a:srgbClr val="000000"/>
                </a:solidFill>
                <a:latin typeface="Kyrghyz Times" pitchFamily="2" charset="0"/>
              </a:rPr>
              <a:t>иштин</a:t>
            </a:r>
            <a:r>
              <a:rPr lang="ru-RU" sz="2400" b="1" dirty="0">
                <a:solidFill>
                  <a:srgbClr val="000000"/>
                </a:solidFill>
                <a:latin typeface="Kyrghyz Times" pitchFamily="2" charset="0"/>
              </a:rPr>
              <a:t> т³рл¼р³ </a:t>
            </a:r>
            <a:r>
              <a:rPr lang="ru-RU" sz="2400" b="1" dirty="0" err="1">
                <a:solidFill>
                  <a:srgbClr val="000000"/>
                </a:solidFill>
                <a:latin typeface="Kyrghyz Times" pitchFamily="2" charset="0"/>
              </a:rPr>
              <a:t>боюнча</a:t>
            </a:r>
            <a:r>
              <a:rPr lang="ru-RU" sz="2400" b="1" dirty="0">
                <a:solidFill>
                  <a:srgbClr val="000000"/>
                </a:solidFill>
                <a:latin typeface="Kyrghyz Times" pitchFamily="2" charset="0"/>
              </a:rPr>
              <a:t> </a:t>
            </a:r>
            <a:r>
              <a:rPr lang="ru-RU" sz="2400" b="1" dirty="0" err="1">
                <a:solidFill>
                  <a:srgbClr val="000000"/>
                </a:solidFill>
                <a:latin typeface="Kyrghyz Times" pitchFamily="2" charset="0"/>
              </a:rPr>
              <a:t>орточо</a:t>
            </a:r>
            <a:r>
              <a:rPr lang="ru-RU" sz="2400" b="1" dirty="0">
                <a:solidFill>
                  <a:srgbClr val="000000"/>
                </a:solidFill>
                <a:latin typeface="Kyrghyz Times" pitchFamily="2" charset="0"/>
              </a:rPr>
              <a:t> </a:t>
            </a:r>
            <a:r>
              <a:rPr lang="ru-RU" sz="2400" b="1" dirty="0" err="1">
                <a:solidFill>
                  <a:srgbClr val="000000"/>
                </a:solidFill>
                <a:latin typeface="Kyrghyz Times" pitchFamily="2" charset="0"/>
              </a:rPr>
              <a:t>айлык</a:t>
            </a:r>
            <a:r>
              <a:rPr lang="ru-RU" sz="2400" b="1" dirty="0">
                <a:solidFill>
                  <a:srgbClr val="000000"/>
                </a:solidFill>
                <a:latin typeface="Kyrghyz Times" pitchFamily="2" charset="0"/>
              </a:rPr>
              <a:t> </a:t>
            </a:r>
            <a:r>
              <a:rPr lang="ru-RU" sz="2400" b="1" dirty="0" err="1">
                <a:solidFill>
                  <a:srgbClr val="000000"/>
                </a:solidFill>
                <a:latin typeface="Kyrghyz Times" pitchFamily="2" charset="0"/>
              </a:rPr>
              <a:t>эмгек</a:t>
            </a:r>
            <a:r>
              <a:rPr lang="ru-RU" sz="2400" b="1" dirty="0">
                <a:solidFill>
                  <a:srgbClr val="000000"/>
                </a:solidFill>
                <a:latin typeface="Kyrghyz Times" pitchFamily="2" charset="0"/>
              </a:rPr>
              <a:t> </a:t>
            </a:r>
            <a:r>
              <a:rPr lang="ru-RU" sz="2400" b="1" dirty="0" err="1">
                <a:solidFill>
                  <a:srgbClr val="000000"/>
                </a:solidFill>
                <a:latin typeface="Kyrghyz Times" pitchFamily="2" charset="0"/>
              </a:rPr>
              <a:t>акысы</a:t>
            </a:r>
            <a:r>
              <a:rPr lang="ru-RU" sz="2400" dirty="0">
                <a:solidFill>
                  <a:prstClr val="black"/>
                </a:solidFill>
              </a:rPr>
              <a:t> </a:t>
            </a:r>
            <a:r>
              <a:rPr lang="ru-RU" sz="2000" i="1" dirty="0">
                <a:solidFill>
                  <a:prstClr val="black"/>
                </a:solidFill>
                <a:latin typeface="Times New Roman" panose="02020603050405020304" pitchFamily="18" charset="0"/>
                <a:cs typeface="Times New Roman" panose="02020603050405020304" pitchFamily="18" charset="0"/>
              </a:rPr>
              <a:t>(сом, </a:t>
            </a:r>
            <a:r>
              <a:rPr lang="ru-RU" sz="2000" i="1" dirty="0" err="1">
                <a:solidFill>
                  <a:prstClr val="black"/>
                </a:solidFill>
                <a:latin typeface="Times New Roman" panose="02020603050405020304" pitchFamily="18" charset="0"/>
                <a:cs typeface="Times New Roman" panose="02020603050405020304" pitchFamily="18" charset="0"/>
              </a:rPr>
              <a:t>чакан</a:t>
            </a:r>
            <a:r>
              <a:rPr lang="ru-RU" sz="2000" i="1" dirty="0">
                <a:solidFill>
                  <a:prstClr val="black"/>
                </a:solidFill>
                <a:latin typeface="Times New Roman" panose="02020603050405020304" pitchFamily="18" charset="0"/>
                <a:cs typeface="Times New Roman" panose="02020603050405020304" pitchFamily="18" charset="0"/>
              </a:rPr>
              <a:t> </a:t>
            </a:r>
            <a:r>
              <a:rPr lang="ru-RU" sz="2000" i="1" dirty="0" err="1">
                <a:solidFill>
                  <a:prstClr val="black"/>
                </a:solidFill>
                <a:latin typeface="Times New Roman" panose="02020603050405020304" pitchFamily="18" charset="0"/>
                <a:cs typeface="Times New Roman" panose="02020603050405020304" pitchFamily="18" charset="0"/>
              </a:rPr>
              <a:t>ишканаларды</a:t>
            </a:r>
            <a:r>
              <a:rPr lang="ru-RU" sz="2000" i="1" dirty="0">
                <a:solidFill>
                  <a:prstClr val="black"/>
                </a:solidFill>
                <a:latin typeface="Times New Roman" panose="02020603050405020304" pitchFamily="18" charset="0"/>
                <a:cs typeface="Times New Roman" panose="02020603050405020304" pitchFamily="18" charset="0"/>
              </a:rPr>
              <a:t> </a:t>
            </a:r>
            <a:r>
              <a:rPr lang="ru-RU" sz="2000" i="1" dirty="0" err="1">
                <a:solidFill>
                  <a:prstClr val="black"/>
                </a:solidFill>
                <a:latin typeface="Times New Roman" panose="02020603050405020304" pitchFamily="18" charset="0"/>
                <a:cs typeface="Times New Roman" panose="02020603050405020304" pitchFamily="18" charset="0"/>
              </a:rPr>
              <a:t>кошпогондо</a:t>
            </a:r>
            <a:r>
              <a:rPr lang="ru-RU" sz="2000" i="1" dirty="0">
                <a:solidFill>
                  <a:prstClr val="black"/>
                </a:solidFill>
                <a:latin typeface="Times New Roman" panose="02020603050405020304" pitchFamily="18" charset="0"/>
                <a:cs typeface="Times New Roman" panose="02020603050405020304" pitchFamily="18" charset="0"/>
              </a:rPr>
              <a: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86064437"/>
              </p:ext>
            </p:extLst>
          </p:nvPr>
        </p:nvGraphicFramePr>
        <p:xfrm>
          <a:off x="838200" y="1457326"/>
          <a:ext cx="10515600" cy="521017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55" y="203313"/>
            <a:ext cx="910319" cy="82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233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6092" y="365125"/>
            <a:ext cx="9957707" cy="1325563"/>
          </a:xfrm>
        </p:spPr>
        <p:txBody>
          <a:bodyPr/>
          <a:lstStyle/>
          <a:p>
            <a:pPr algn="ctr"/>
            <a:r>
              <a:rPr lang="ru-RU" sz="2400" b="1" dirty="0" smtClean="0">
                <a:solidFill>
                  <a:prstClr val="black"/>
                </a:solidFill>
                <a:latin typeface="Kyrghyz Times" pitchFamily="2" charset="0"/>
                <a:cs typeface="Times New Roman" panose="02020603050405020304" pitchFamily="18" charset="0"/>
              </a:rPr>
              <a:t>2017ж. бюджет </a:t>
            </a:r>
            <a:r>
              <a:rPr lang="ru-RU" sz="2400" b="1" dirty="0" err="1" smtClean="0">
                <a:solidFill>
                  <a:prstClr val="black"/>
                </a:solidFill>
                <a:latin typeface="Kyrghyz Times" pitchFamily="2" charset="0"/>
                <a:cs typeface="Times New Roman" panose="02020603050405020304" pitchFamily="18" charset="0"/>
              </a:rPr>
              <a:t>жана</a:t>
            </a:r>
            <a:r>
              <a:rPr lang="ru-RU" sz="2400" b="1" dirty="0" smtClean="0">
                <a:solidFill>
                  <a:prstClr val="black"/>
                </a:solidFill>
                <a:latin typeface="Kyrghyz Times" pitchFamily="2" charset="0"/>
                <a:cs typeface="Times New Roman" panose="02020603050405020304" pitchFamily="18" charset="0"/>
              </a:rPr>
              <a:t> и </a:t>
            </a:r>
            <a:r>
              <a:rPr lang="ru-RU" sz="2400" b="1" dirty="0" err="1" smtClean="0">
                <a:solidFill>
                  <a:prstClr val="black"/>
                </a:solidFill>
                <a:latin typeface="Kyrghyz Times" pitchFamily="2" charset="0"/>
                <a:cs typeface="Times New Roman" panose="02020603050405020304" pitchFamily="18" charset="0"/>
              </a:rPr>
              <a:t>бюджеттик</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эмес</a:t>
            </a:r>
            <a:r>
              <a:rPr lang="ru-RU" sz="2400" b="1" dirty="0" smtClean="0">
                <a:solidFill>
                  <a:prstClr val="black"/>
                </a:solidFill>
                <a:latin typeface="Kyrghyz Times" pitchFamily="2" charset="0"/>
                <a:cs typeface="Times New Roman" panose="02020603050405020304" pitchFamily="18" charset="0"/>
              </a:rPr>
              <a:t> </a:t>
            </a:r>
            <a:r>
              <a:rPr lang="ky-KG" sz="2400" b="1" dirty="0" smtClean="0">
                <a:latin typeface="Kyrghyz Times" pitchFamily="2" charset="0"/>
                <a:ea typeface="Times New Roman" panose="02020603050405020304" pitchFamily="18" charset="0"/>
                <a:cs typeface="Arial CYR" panose="020B0604020202020204" pitchFamily="34" charset="0"/>
              </a:rPr>
              <a:t>ч</a:t>
            </a:r>
            <a:r>
              <a:rPr lang="ky-KG" sz="2400" b="1" dirty="0" smtClean="0">
                <a:latin typeface="Kyrghyz Times" pitchFamily="2" charset="0"/>
                <a:ea typeface="Times New Roman" panose="02020603050405020304" pitchFamily="18" charset="0"/>
                <a:cs typeface="Times New Roman" panose="02020603050405020304" pitchFamily="18" charset="0"/>
              </a:rPr>
              <a:t>јйрјнін</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кызматкерлеринин</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орточо</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айлык</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эмгек</a:t>
            </a:r>
            <a:r>
              <a:rPr lang="ru-RU" sz="2400" b="1" dirty="0" smtClean="0">
                <a:solidFill>
                  <a:prstClr val="black"/>
                </a:solidFill>
                <a:latin typeface="Kyrghyz Times" pitchFamily="2" charset="0"/>
                <a:cs typeface="Times New Roman" panose="02020603050405020304" pitchFamily="18" charset="0"/>
              </a:rPr>
              <a:t> </a:t>
            </a:r>
            <a:r>
              <a:rPr lang="ru-RU" sz="2400" b="1" dirty="0" err="1" smtClean="0">
                <a:solidFill>
                  <a:prstClr val="black"/>
                </a:solidFill>
                <a:latin typeface="Kyrghyz Times" pitchFamily="2" charset="0"/>
                <a:cs typeface="Times New Roman" panose="02020603050405020304" pitchFamily="18" charset="0"/>
              </a:rPr>
              <a:t>акылары</a:t>
            </a:r>
            <a:r>
              <a:rPr lang="ru-RU" sz="2400" b="1" dirty="0" smtClean="0">
                <a:solidFill>
                  <a:prstClr val="black"/>
                </a:solidFill>
                <a:latin typeface="Kyrghyz Times" pitchFamily="2" charset="0"/>
                <a:cs typeface="Times New Roman" panose="02020603050405020304" pitchFamily="18" charset="0"/>
              </a:rPr>
              <a:t> </a:t>
            </a:r>
            <a:r>
              <a:rPr lang="ru-RU" sz="2000" i="1" dirty="0" smtClean="0">
                <a:solidFill>
                  <a:srgbClr val="FF0000"/>
                </a:solidFill>
                <a:latin typeface="Kyrghyz Times" pitchFamily="2" charset="0"/>
                <a:cs typeface="Times New Roman" panose="02020603050405020304" pitchFamily="18" charset="0"/>
              </a:rPr>
              <a:t>(</a:t>
            </a:r>
            <a:r>
              <a:rPr lang="ru-RU" sz="2000" i="1" dirty="0" err="1" smtClean="0">
                <a:solidFill>
                  <a:srgbClr val="FF0000"/>
                </a:solidFill>
                <a:latin typeface="Kyrghyz Times" pitchFamily="2" charset="0"/>
                <a:cs typeface="Times New Roman" panose="02020603050405020304" pitchFamily="18" charset="0"/>
              </a:rPr>
              <a:t>чакан</a:t>
            </a:r>
            <a:r>
              <a:rPr lang="ru-RU" sz="2000" i="1" dirty="0" smtClean="0">
                <a:solidFill>
                  <a:srgbClr val="FF0000"/>
                </a:solidFill>
                <a:latin typeface="Kyrghyz Times" pitchFamily="2" charset="0"/>
                <a:cs typeface="Times New Roman" panose="02020603050405020304" pitchFamily="18" charset="0"/>
              </a:rPr>
              <a:t> </a:t>
            </a:r>
            <a:r>
              <a:rPr lang="ru-RU" sz="2000" i="1" dirty="0" err="1" smtClean="0">
                <a:solidFill>
                  <a:srgbClr val="FF0000"/>
                </a:solidFill>
                <a:latin typeface="Kyrghyz Times" pitchFamily="2" charset="0"/>
                <a:cs typeface="Times New Roman" panose="02020603050405020304" pitchFamily="18" charset="0"/>
              </a:rPr>
              <a:t>ишканаларды</a:t>
            </a:r>
            <a:r>
              <a:rPr lang="ru-RU" sz="2000" i="1" dirty="0" smtClean="0">
                <a:solidFill>
                  <a:srgbClr val="FF0000"/>
                </a:solidFill>
                <a:latin typeface="Kyrghyz Times" pitchFamily="2" charset="0"/>
                <a:cs typeface="Times New Roman" panose="02020603050405020304" pitchFamily="18" charset="0"/>
              </a:rPr>
              <a:t> </a:t>
            </a:r>
            <a:r>
              <a:rPr lang="ru-RU" sz="2000" i="1" dirty="0" err="1" smtClean="0">
                <a:solidFill>
                  <a:srgbClr val="FF0000"/>
                </a:solidFill>
                <a:latin typeface="Kyrghyz Times" pitchFamily="2" charset="0"/>
                <a:cs typeface="Times New Roman" panose="02020603050405020304" pitchFamily="18" charset="0"/>
              </a:rPr>
              <a:t>кошпогондо</a:t>
            </a:r>
            <a:r>
              <a:rPr lang="ru-RU" sz="2000" i="1" dirty="0" smtClean="0">
                <a:solidFill>
                  <a:srgbClr val="FF0000"/>
                </a:solidFill>
                <a:latin typeface="Kyrghyz Times" pitchFamily="2" charset="0"/>
                <a:cs typeface="Times New Roman" panose="02020603050405020304" pitchFamily="18" charset="0"/>
              </a:rPr>
              <a:t>, сом)</a:t>
            </a:r>
            <a:endParaRPr lang="ru-RU" sz="2000" i="1" dirty="0">
              <a:solidFill>
                <a:srgbClr val="FF0000"/>
              </a:solidFill>
              <a:latin typeface="Kyrghyz Times" pitchFamily="2" charset="0"/>
            </a:endParaRPr>
          </a:p>
        </p:txBody>
      </p:sp>
      <p:pic>
        <p:nvPicPr>
          <p:cNvPr id="6"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956" y="277584"/>
            <a:ext cx="1004207" cy="96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Объект 7"/>
          <p:cNvGraphicFramePr>
            <a:graphicFrameLocks noGrp="1"/>
          </p:cNvGraphicFramePr>
          <p:nvPr>
            <p:ph idx="1"/>
            <p:extLst>
              <p:ext uri="{D42A27DB-BD31-4B8C-83A1-F6EECF244321}">
                <p14:modId xmlns:p14="http://schemas.microsoft.com/office/powerpoint/2010/main" val="1434773491"/>
              </p:ext>
            </p:extLst>
          </p:nvPr>
        </p:nvGraphicFramePr>
        <p:xfrm>
          <a:off x="838200" y="1825625"/>
          <a:ext cx="10515600" cy="61321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4333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4486" y="365126"/>
            <a:ext cx="10047514" cy="916668"/>
          </a:xfrm>
        </p:spPr>
        <p:txBody>
          <a:bodyPr>
            <a:noAutofit/>
          </a:bodyPr>
          <a:lstStyle/>
          <a:p>
            <a:pPr lvl="0" algn="ctr">
              <a:lnSpc>
                <a:spcPct val="100000"/>
              </a:lnSpc>
              <a:spcBef>
                <a:spcPts val="0"/>
              </a:spcBef>
            </a:pPr>
            <a:r>
              <a:rPr lang="ru-RU" sz="2800" b="1" dirty="0" smtClean="0">
                <a:latin typeface="Times New Roman" panose="02020603050405020304" pitchFamily="18" charset="0"/>
                <a:cs typeface="Times New Roman" pitchFamily="18" charset="0"/>
              </a:rPr>
              <a:t>2017ж. </a:t>
            </a:r>
            <a:r>
              <a:rPr lang="ru-RU" sz="2800" b="1" dirty="0" err="1" smtClean="0">
                <a:latin typeface="Times New Roman" panose="02020603050405020304" pitchFamily="18" charset="0"/>
                <a:cs typeface="Times New Roman" pitchFamily="18" charset="0"/>
              </a:rPr>
              <a:t>орточо</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айлык</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эмгек</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акынын</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эмгекке</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жарамдуу</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калктын</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жашоо</a:t>
            </a:r>
            <a:r>
              <a:rPr lang="ru-RU" sz="2800" b="1" dirty="0" smtClean="0">
                <a:latin typeface="Times New Roman" panose="02020603050405020304" pitchFamily="18" charset="0"/>
                <a:cs typeface="Times New Roman" pitchFamily="18" charset="0"/>
              </a:rPr>
              <a:t> </a:t>
            </a:r>
            <a:r>
              <a:rPr lang="ru-RU" sz="2800" b="1" dirty="0" err="1" smtClean="0">
                <a:latin typeface="Times New Roman" panose="02020603050405020304" pitchFamily="18" charset="0"/>
                <a:cs typeface="Times New Roman" pitchFamily="18" charset="0"/>
              </a:rPr>
              <a:t>минимумуна</a:t>
            </a:r>
            <a:r>
              <a:rPr lang="ru-RU" sz="2800" b="1" dirty="0" smtClean="0">
                <a:solidFill>
                  <a:prstClr val="black"/>
                </a:solidFill>
                <a:latin typeface="Times New Roman" pitchFamily="18" charset="0"/>
                <a:cs typeface="Times New Roman" pitchFamily="18" charset="0"/>
              </a:rPr>
              <a:t> </a:t>
            </a:r>
            <a:r>
              <a:rPr lang="ru-RU" sz="2800" b="1" dirty="0" err="1" smtClean="0">
                <a:solidFill>
                  <a:prstClr val="black"/>
                </a:solidFill>
                <a:latin typeface="Times New Roman" pitchFamily="18" charset="0"/>
                <a:cs typeface="Times New Roman" pitchFamily="18" charset="0"/>
              </a:rPr>
              <a:t>болгон</a:t>
            </a:r>
            <a:r>
              <a:rPr lang="ru-RU" sz="2800" b="1" dirty="0" smtClean="0">
                <a:solidFill>
                  <a:prstClr val="black"/>
                </a:solidFill>
                <a:latin typeface="Times New Roman" pitchFamily="18" charset="0"/>
                <a:cs typeface="Times New Roman" pitchFamily="18" charset="0"/>
              </a:rPr>
              <a:t> </a:t>
            </a:r>
            <a:r>
              <a:rPr lang="ru-RU" sz="2800" b="1" dirty="0" err="1" smtClean="0">
                <a:solidFill>
                  <a:prstClr val="black"/>
                </a:solidFill>
                <a:latin typeface="Times New Roman" pitchFamily="18" charset="0"/>
                <a:cs typeface="Times New Roman" pitchFamily="18" charset="0"/>
              </a:rPr>
              <a:t>катышы</a:t>
            </a:r>
            <a:r>
              <a:rPr lang="ru-RU" sz="2000" b="1" dirty="0" smtClean="0">
                <a:solidFill>
                  <a:prstClr val="black"/>
                </a:solidFill>
                <a:latin typeface="Times New Roman" pitchFamily="18" charset="0"/>
                <a:ea typeface="+mn-ea"/>
                <a:cs typeface="Times New Roman" pitchFamily="18" charset="0"/>
              </a:rPr>
              <a:t>                                     </a:t>
            </a:r>
            <a:r>
              <a:rPr lang="ru-RU" sz="2000" i="1" dirty="0" smtClean="0">
                <a:solidFill>
                  <a:prstClr val="black"/>
                </a:solidFill>
                <a:latin typeface="Times New Roman" pitchFamily="18" charset="0"/>
                <a:ea typeface="+mn-ea"/>
                <a:cs typeface="Times New Roman" pitchFamily="18" charset="0"/>
              </a:rPr>
              <a:t>(</a:t>
            </a:r>
            <a:r>
              <a:rPr lang="ru-RU" sz="2000" i="1" dirty="0" err="1" smtClean="0">
                <a:solidFill>
                  <a:prstClr val="black"/>
                </a:solidFill>
                <a:latin typeface="Times New Roman" pitchFamily="18" charset="0"/>
                <a:ea typeface="+mn-ea"/>
                <a:cs typeface="Times New Roman" pitchFamily="18" charset="0"/>
              </a:rPr>
              <a:t>пайыз</a:t>
            </a:r>
            <a:r>
              <a:rPr lang="ru-RU" sz="2000" i="1" dirty="0" smtClean="0">
                <a:solidFill>
                  <a:prstClr val="black"/>
                </a:solidFill>
                <a:latin typeface="Times New Roman" pitchFamily="18" charset="0"/>
                <a:ea typeface="+mn-ea"/>
                <a:cs typeface="Times New Roman" pitchFamily="18" charset="0"/>
              </a:rPr>
              <a:t> </a:t>
            </a:r>
            <a:r>
              <a:rPr lang="ru-RU" sz="2000" i="1" dirty="0" err="1" smtClean="0">
                <a:solidFill>
                  <a:prstClr val="black"/>
                </a:solidFill>
                <a:latin typeface="Times New Roman" pitchFamily="18" charset="0"/>
                <a:ea typeface="+mn-ea"/>
                <a:cs typeface="Times New Roman" pitchFamily="18" charset="0"/>
              </a:rPr>
              <a:t>менен</a:t>
            </a:r>
            <a:r>
              <a:rPr lang="ru-RU" sz="2000" i="1" dirty="0" smtClean="0">
                <a:solidFill>
                  <a:prstClr val="black"/>
                </a:solidFill>
                <a:latin typeface="Times New Roman" pitchFamily="18" charset="0"/>
                <a:ea typeface="+mn-ea"/>
                <a:cs typeface="Times New Roman" pitchFamily="18" charset="0"/>
              </a:rPr>
              <a:t>)</a:t>
            </a:r>
            <a:r>
              <a:rPr lang="ru-RU" sz="2000" dirty="0" smtClean="0">
                <a:solidFill>
                  <a:prstClr val="black"/>
                </a:solidFill>
                <a:latin typeface="Times New Roman" panose="02020603050405020304" pitchFamily="18" charset="0"/>
                <a:ea typeface="+mn-ea"/>
                <a:cs typeface="Times New Roman" panose="02020603050405020304" pitchFamily="18" charset="0"/>
              </a:rPr>
              <a:t/>
            </a:r>
            <a:br>
              <a:rPr lang="ru-RU" sz="2000" dirty="0" smtClean="0">
                <a:solidFill>
                  <a:prstClr val="black"/>
                </a:solidFill>
                <a:latin typeface="Times New Roman" panose="02020603050405020304" pitchFamily="18" charset="0"/>
                <a:ea typeface="+mn-ea"/>
                <a:cs typeface="Times New Roman" panose="02020603050405020304" pitchFamily="18" charset="0"/>
              </a:rPr>
            </a:b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635712480"/>
              </p:ext>
            </p:extLst>
          </p:nvPr>
        </p:nvGraphicFramePr>
        <p:xfrm>
          <a:off x="838200" y="1216479"/>
          <a:ext cx="10515600" cy="5641518"/>
        </p:xfrm>
        <a:graphic>
          <a:graphicData uri="http://schemas.openxmlformats.org/drawingml/2006/table">
            <a:tbl>
              <a:tblPr firstRow="1" bandRow="1">
                <a:tableStyleId>{5C22544A-7EE6-4342-B048-85BDC9FD1C3A}</a:tableStyleId>
              </a:tblPr>
              <a:tblGrid>
                <a:gridCol w="3151909"/>
                <a:gridCol w="2105891"/>
                <a:gridCol w="2628900"/>
                <a:gridCol w="2628900"/>
              </a:tblGrid>
              <a:tr h="851378">
                <a:tc>
                  <a:txBody>
                    <a:bodyPr/>
                    <a:lstStyle/>
                    <a:p>
                      <a:endParaRPr lang="ru-RU" dirty="0"/>
                    </a:p>
                  </a:txBody>
                  <a:tcPr/>
                </a:tc>
                <a:tc>
                  <a:txBody>
                    <a:bodyPr/>
                    <a:lstStyle/>
                    <a:p>
                      <a:pPr algn="ctr"/>
                      <a:r>
                        <a:rPr lang="ru-RU" dirty="0" err="1" smtClean="0">
                          <a:latin typeface="Times New Roman" pitchFamily="18" charset="0"/>
                          <a:cs typeface="Times New Roman" pitchFamily="18" charset="0"/>
                        </a:rPr>
                        <a:t>Эмгек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акы</a:t>
                      </a:r>
                      <a:r>
                        <a:rPr lang="ru-RU" dirty="0" smtClean="0">
                          <a:latin typeface="Times New Roman" pitchFamily="18" charset="0"/>
                          <a:cs typeface="Times New Roman" pitchFamily="18" charset="0"/>
                        </a:rPr>
                        <a:t>, сом </a:t>
                      </a:r>
                      <a:endParaRPr lang="ru-RU" dirty="0">
                        <a:latin typeface="Times New Roman" pitchFamily="18" charset="0"/>
                        <a:cs typeface="Times New Roman" pitchFamily="18" charset="0"/>
                      </a:endParaRPr>
                    </a:p>
                  </a:txBody>
                  <a:tcPr/>
                </a:tc>
                <a:tc>
                  <a:txBody>
                    <a:bodyPr/>
                    <a:lstStyle/>
                    <a:p>
                      <a:pPr algn="ctr"/>
                      <a:r>
                        <a:rPr lang="ru-RU" dirty="0" err="1" smtClean="0">
                          <a:latin typeface="Times New Roman" pitchFamily="18" charset="0"/>
                          <a:cs typeface="Times New Roman" pitchFamily="18" charset="0"/>
                        </a:rPr>
                        <a:t>Жашоо</a:t>
                      </a:r>
                      <a:r>
                        <a:rPr lang="ru-RU" dirty="0" smtClean="0">
                          <a:latin typeface="Times New Roman" pitchFamily="18" charset="0"/>
                          <a:cs typeface="Times New Roman" pitchFamily="18" charset="0"/>
                        </a:rPr>
                        <a:t> минимуму, сом </a:t>
                      </a:r>
                      <a:endParaRPr lang="ru-RU" dirty="0">
                        <a:latin typeface="Times New Roman" pitchFamily="18" charset="0"/>
                        <a:cs typeface="Times New Roman" pitchFamily="18" charset="0"/>
                      </a:endParaRPr>
                    </a:p>
                  </a:txBody>
                  <a:tcPr/>
                </a:tc>
                <a:tc>
                  <a:txBody>
                    <a:bodyPr/>
                    <a:lstStyle/>
                    <a:p>
                      <a:pPr algn="ctr"/>
                      <a:r>
                        <a:rPr lang="ru-RU" sz="1600" dirty="0" err="1" smtClean="0">
                          <a:latin typeface="Times New Roman" pitchFamily="18" charset="0"/>
                          <a:cs typeface="Times New Roman" pitchFamily="18" charset="0"/>
                        </a:rPr>
                        <a:t>Эмгек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акынын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жашоо</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минимумуна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болгон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катышы</a:t>
                      </a:r>
                      <a:r>
                        <a:rPr lang="ru-RU" sz="1600" dirty="0" smtClean="0">
                          <a:latin typeface="Times New Roman" pitchFamily="18" charset="0"/>
                          <a:cs typeface="Times New Roman" pitchFamily="18" charset="0"/>
                        </a:rPr>
                        <a:t>,</a:t>
                      </a:r>
                      <a:r>
                        <a:rPr lang="ru-RU" sz="1600" baseline="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txBody>
                  <a:tcPr/>
                </a:tc>
              </a:tr>
              <a:tr h="432095">
                <a:tc>
                  <a:txBody>
                    <a:bodyPr/>
                    <a:lstStyle/>
                    <a:p>
                      <a:pPr>
                        <a:spcBef>
                          <a:spcPts val="100"/>
                        </a:spcBef>
                        <a:spcAft>
                          <a:spcPts val="100"/>
                        </a:spcAft>
                      </a:pPr>
                      <a:r>
                        <a:rPr lang="ru-RU" sz="1800" b="1" dirty="0" err="1">
                          <a:effectLst/>
                          <a:latin typeface="Kyrghyz Times" pitchFamily="2" charset="0"/>
                          <a:ea typeface="Times New Roman" panose="02020603050405020304" pitchFamily="18" charset="0"/>
                          <a:cs typeface="Times New Roman" panose="02020603050405020304" pitchFamily="18" charset="0"/>
                        </a:rPr>
                        <a:t>Кыргыз</a:t>
                      </a:r>
                      <a:r>
                        <a:rPr lang="ru-RU" sz="1800" b="1" dirty="0">
                          <a:effectLst/>
                          <a:latin typeface="Kyrghyz Times" pitchFamily="2" charset="0"/>
                          <a:ea typeface="Times New Roman" panose="02020603050405020304" pitchFamily="18" charset="0"/>
                          <a:cs typeface="Times New Roman" panose="02020603050405020304" pitchFamily="18" charset="0"/>
                        </a:rPr>
                        <a:t> </a:t>
                      </a:r>
                      <a:r>
                        <a:rPr lang="ru-RU" sz="1800" b="1" dirty="0" err="1">
                          <a:effectLst/>
                          <a:latin typeface="Kyrghyz Times" pitchFamily="2" charset="0"/>
                          <a:ea typeface="Times New Roman" panose="02020603050405020304" pitchFamily="18" charset="0"/>
                          <a:cs typeface="Times New Roman" panose="02020603050405020304" pitchFamily="18" charset="0"/>
                        </a:rPr>
                        <a:t>Республикасы</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1" i="0" u="none" strike="noStrike" dirty="0">
                          <a:solidFill>
                            <a:srgbClr val="000000"/>
                          </a:solidFill>
                          <a:effectLst/>
                          <a:latin typeface="Times New Roman" panose="02020603050405020304" pitchFamily="18" charset="0"/>
                          <a:cs typeface="Arial CYR" panose="020B0604020202020204" pitchFamily="34" charset="0"/>
                        </a:rPr>
                        <a:t>15391</a:t>
                      </a:r>
                      <a:endParaRPr lang="ru-RU" sz="18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800" b="1" i="0" u="none" strike="noStrike" dirty="0">
                          <a:solidFill>
                            <a:srgbClr val="000000"/>
                          </a:solidFill>
                          <a:effectLst/>
                          <a:latin typeface="Times New Roman" panose="02020603050405020304" pitchFamily="18" charset="0"/>
                        </a:rPr>
                        <a:t>5479,1</a:t>
                      </a:r>
                    </a:p>
                  </a:txBody>
                  <a:tcPr marL="9525" marR="9525" marT="9525" marB="0" anchor="ctr"/>
                </a:tc>
                <a:tc>
                  <a:txBody>
                    <a:bodyPr/>
                    <a:lstStyle/>
                    <a:p>
                      <a:pPr algn="ctr" fontAlgn="ctr"/>
                      <a:r>
                        <a:rPr lang="ru-RU" sz="1800" b="1" i="0" u="none" strike="noStrike" dirty="0">
                          <a:solidFill>
                            <a:srgbClr val="000000"/>
                          </a:solidFill>
                          <a:effectLst/>
                          <a:latin typeface="Times New Roman" panose="02020603050405020304" pitchFamily="18" charset="0"/>
                        </a:rPr>
                        <a:t>280,9</a:t>
                      </a:r>
                    </a:p>
                  </a:txBody>
                  <a:tcPr marL="9525" marR="9525" marT="9525" marB="0" anchor="ctr"/>
                </a:tc>
              </a:tr>
              <a:tr h="432095">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Баткен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10806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5209,6</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207,4</a:t>
                      </a:r>
                    </a:p>
                  </a:txBody>
                  <a:tcPr marL="9525" marR="9525" marT="9525" marB="0" anchor="ctr"/>
                </a:tc>
              </a:tr>
              <a:tr h="568235">
                <a:tc>
                  <a:txBody>
                    <a:bodyPr/>
                    <a:lstStyle/>
                    <a:p>
                      <a:pPr marL="143510" indent="-71755">
                        <a:spcBef>
                          <a:spcPts val="100"/>
                        </a:spcBef>
                        <a:spcAft>
                          <a:spcPts val="100"/>
                        </a:spcAft>
                      </a:pPr>
                      <a:r>
                        <a:rPr lang="ru-RU" sz="1800" dirty="0" err="1">
                          <a:effectLst/>
                          <a:latin typeface="Kyrghyz Times" pitchFamily="2" charset="0"/>
                          <a:ea typeface="Times New Roman" panose="02020603050405020304" pitchFamily="18" charset="0"/>
                          <a:cs typeface="Times New Roman" panose="02020603050405020304" pitchFamily="18" charset="0"/>
                        </a:rPr>
                        <a:t>Жалал-Абад</a:t>
                      </a:r>
                      <a:r>
                        <a:rPr lang="ru-RU" sz="1800" dirty="0">
                          <a:effectLst/>
                          <a:latin typeface="Kyrghyz Times" pitchFamily="2" charset="0"/>
                          <a:ea typeface="Times New Roman" panose="02020603050405020304" pitchFamily="18" charset="0"/>
                          <a:cs typeface="Times New Roman" panose="02020603050405020304" pitchFamily="18" charset="0"/>
                        </a:rPr>
                        <a:t>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14152</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5798,0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244,1</a:t>
                      </a:r>
                    </a:p>
                  </a:txBody>
                  <a:tcPr marL="9525" marR="9525" marT="9525" marB="0" anchor="ctr"/>
                </a:tc>
              </a:tr>
              <a:tr h="432095">
                <a:tc>
                  <a:txBody>
                    <a:bodyPr/>
                    <a:lstStyle/>
                    <a:p>
                      <a:pPr marL="143510" indent="-71755">
                        <a:spcBef>
                          <a:spcPts val="100"/>
                        </a:spcBef>
                        <a:spcAft>
                          <a:spcPts val="100"/>
                        </a:spcAft>
                      </a:pPr>
                      <a:r>
                        <a:rPr lang="ru-RU" sz="1800" dirty="0" err="1">
                          <a:effectLst/>
                          <a:latin typeface="Kyrghyz Times" pitchFamily="2" charset="0"/>
                          <a:ea typeface="Times New Roman" panose="02020603050405020304" pitchFamily="18" charset="0"/>
                          <a:cs typeface="Times New Roman" panose="02020603050405020304" pitchFamily="18" charset="0"/>
                        </a:rPr>
                        <a:t>Ысык-Кјл</a:t>
                      </a:r>
                      <a:r>
                        <a:rPr lang="ru-RU" sz="1800" dirty="0">
                          <a:effectLst/>
                          <a:latin typeface="Kyrghyz Times" pitchFamily="2" charset="0"/>
                          <a:ea typeface="Times New Roman" panose="02020603050405020304" pitchFamily="18" charset="0"/>
                          <a:cs typeface="Times New Roman" panose="02020603050405020304" pitchFamily="18" charset="0"/>
                        </a:rPr>
                        <a:t>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11556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4964,6</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232,8</a:t>
                      </a:r>
                    </a:p>
                  </a:txBody>
                  <a:tcPr marL="9525" marR="9525" marT="9525" marB="0" anchor="ctr"/>
                </a:tc>
              </a:tr>
              <a:tr h="432095">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Нарын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14687</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5388,1</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272,6</a:t>
                      </a:r>
                    </a:p>
                  </a:txBody>
                  <a:tcPr marL="9525" marR="9525" marT="9525" marB="0" anchor="ctr"/>
                </a:tc>
              </a:tr>
              <a:tr h="432095">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Ош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r>
                        <a:rPr lang="ru-RU" sz="1800" dirty="0">
                          <a:effectLst/>
                          <a:latin typeface="Kyrghyz Times" pitchFamily="2" charset="0"/>
                          <a:ea typeface="Times New Roman" panose="02020603050405020304" pitchFamily="18" charset="0"/>
                          <a:cs typeface="Times New Roman" panose="02020603050405020304" pitchFamily="18" charset="0"/>
                        </a:rPr>
                        <a:t> </a:t>
                      </a: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10163</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5531,0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183,7</a:t>
                      </a:r>
                    </a:p>
                  </a:txBody>
                  <a:tcPr marL="9525" marR="9525" marT="9525" marB="0" anchor="ctr"/>
                </a:tc>
              </a:tr>
              <a:tr h="432095">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Талас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11547</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5095,2</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226,6</a:t>
                      </a:r>
                    </a:p>
                  </a:txBody>
                  <a:tcPr marL="9525" marR="9525" marT="9525" marB="0" anchor="ctr"/>
                </a:tc>
              </a:tr>
              <a:tr h="432095">
                <a:tc>
                  <a:txBody>
                    <a:bodyPr/>
                    <a:lstStyle/>
                    <a:p>
                      <a:pPr marL="143510" indent="-71755">
                        <a:spcBef>
                          <a:spcPts val="100"/>
                        </a:spcBef>
                        <a:spcAft>
                          <a:spcPts val="100"/>
                        </a:spcAft>
                      </a:pPr>
                      <a:r>
                        <a:rPr lang="ru-RU" sz="1800" dirty="0" err="1">
                          <a:effectLst/>
                          <a:latin typeface="Kyrghyz Times" pitchFamily="2" charset="0"/>
                          <a:ea typeface="Times New Roman" panose="02020603050405020304" pitchFamily="18" charset="0"/>
                          <a:cs typeface="Times New Roman" panose="02020603050405020304" pitchFamily="18" charset="0"/>
                        </a:rPr>
                        <a:t>Чій</a:t>
                      </a:r>
                      <a:r>
                        <a:rPr lang="ru-RU" sz="1800" dirty="0">
                          <a:effectLst/>
                          <a:latin typeface="Kyrghyz Times" pitchFamily="2" charset="0"/>
                          <a:ea typeface="Times New Roman" panose="02020603050405020304" pitchFamily="18" charset="0"/>
                          <a:cs typeface="Times New Roman" panose="02020603050405020304" pitchFamily="18" charset="0"/>
                        </a:rPr>
                        <a:t> </a:t>
                      </a:r>
                      <a:r>
                        <a:rPr lang="ru-RU" sz="1800" dirty="0" err="1">
                          <a:effectLst/>
                          <a:latin typeface="Kyrghyz Times" pitchFamily="2" charset="0"/>
                          <a:ea typeface="Times New Roman" panose="02020603050405020304" pitchFamily="18" charset="0"/>
                          <a:cs typeface="Times New Roman" panose="02020603050405020304" pitchFamily="18" charset="0"/>
                        </a:rPr>
                        <a:t>облусу</a:t>
                      </a:r>
                      <a:endParaRPr lang="ru-RU" sz="1800" dirty="0">
                        <a:effectLst/>
                        <a:latin typeface="Kyrghyz Times"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14003</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5375,5</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260,5</a:t>
                      </a:r>
                    </a:p>
                  </a:txBody>
                  <a:tcPr marL="9525" marR="9525" marT="9525" marB="0" anchor="ctr"/>
                </a:tc>
              </a:tr>
              <a:tr h="432095">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Бишкек ш.</a:t>
                      </a: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20209</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5498,9</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367,5</a:t>
                      </a:r>
                    </a:p>
                  </a:txBody>
                  <a:tcPr marL="9525" marR="9525" marT="9525" marB="0" anchor="ctr"/>
                </a:tc>
              </a:tr>
              <a:tr h="333050">
                <a:tc>
                  <a:txBody>
                    <a:bodyPr/>
                    <a:lstStyle/>
                    <a:p>
                      <a:pPr marL="143510" indent="-71755">
                        <a:spcBef>
                          <a:spcPts val="100"/>
                        </a:spcBef>
                        <a:spcAft>
                          <a:spcPts val="100"/>
                        </a:spcAft>
                      </a:pPr>
                      <a:r>
                        <a:rPr lang="ru-RU" sz="1800" dirty="0">
                          <a:effectLst/>
                          <a:latin typeface="Kyrghyz Times" pitchFamily="2" charset="0"/>
                          <a:ea typeface="Times New Roman" panose="02020603050405020304" pitchFamily="18" charset="0"/>
                          <a:cs typeface="Times New Roman" panose="02020603050405020304" pitchFamily="18" charset="0"/>
                        </a:rPr>
                        <a:t>Ош ш.</a:t>
                      </a:r>
                    </a:p>
                  </a:txBody>
                  <a:tcPr marL="68580" marR="68580" marT="0" marB="0"/>
                </a:tc>
                <a:tc>
                  <a:txBody>
                    <a:bodyPr/>
                    <a:lstStyle/>
                    <a:p>
                      <a:pPr algn="ctr" fontAlgn="ctr"/>
                      <a:r>
                        <a:rPr lang="ru-RU" sz="1800" b="0" i="0" u="none" strike="noStrike" dirty="0">
                          <a:solidFill>
                            <a:srgbClr val="000000"/>
                          </a:solidFill>
                          <a:effectLst/>
                          <a:latin typeface="Times New Roman" panose="02020603050405020304" pitchFamily="18" charset="0"/>
                        </a:rPr>
                        <a:t>13676</a:t>
                      </a:r>
                    </a:p>
                  </a:txBody>
                  <a:tcPr marL="9525" marR="9525" marT="9525" marB="0" anchor="ctr"/>
                </a:tc>
                <a:tc>
                  <a:txBody>
                    <a:bodyPr/>
                    <a:lstStyle/>
                    <a:p>
                      <a:pPr algn="ctr" fontAlgn="ctr"/>
                      <a:r>
                        <a:rPr lang="ru-RU" sz="1800" b="0" i="0" u="none" strike="noStrike">
                          <a:solidFill>
                            <a:srgbClr val="000000"/>
                          </a:solidFill>
                          <a:effectLst/>
                          <a:latin typeface="Times New Roman" panose="02020603050405020304" pitchFamily="18" charset="0"/>
                        </a:rPr>
                        <a:t>5670,0</a:t>
                      </a:r>
                    </a:p>
                  </a:txBody>
                  <a:tcPr marL="9525" marR="9525" marT="9525" marB="0" anchor="ctr"/>
                </a:tc>
                <a:tc>
                  <a:txBody>
                    <a:bodyPr/>
                    <a:lstStyle/>
                    <a:p>
                      <a:pPr algn="ctr" fontAlgn="ctr"/>
                      <a:r>
                        <a:rPr lang="ru-RU" sz="1800" b="0" i="0" u="none" strike="noStrike" dirty="0">
                          <a:solidFill>
                            <a:srgbClr val="000000"/>
                          </a:solidFill>
                          <a:effectLst/>
                          <a:latin typeface="Times New Roman" panose="02020603050405020304" pitchFamily="18" charset="0"/>
                        </a:rPr>
                        <a:t>241,2</a:t>
                      </a:r>
                    </a:p>
                  </a:txBody>
                  <a:tcPr marL="9525" marR="9525" marT="9525" marB="0" anchor="ctr"/>
                </a:tc>
              </a:tr>
              <a:tr h="432095">
                <a:tc gridSpan="3">
                  <a:txBody>
                    <a:bodyPr/>
                    <a:lstStyle/>
                    <a:p>
                      <a:r>
                        <a:rPr lang="ru-RU" sz="1400" dirty="0" smtClean="0">
                          <a:latin typeface="Times New Roman" pitchFamily="18" charset="0"/>
                          <a:cs typeface="Times New Roman" pitchFamily="18" charset="0"/>
                        </a:rPr>
                        <a:t>*</a:t>
                      </a:r>
                      <a:r>
                        <a:rPr lang="ru-RU" sz="1400" i="1" dirty="0" smtClean="0">
                          <a:latin typeface="Times New Roman" pitchFamily="18" charset="0"/>
                          <a:cs typeface="Times New Roman" pitchFamily="18" charset="0"/>
                        </a:rPr>
                        <a:t>данные без</a:t>
                      </a:r>
                      <a:r>
                        <a:rPr lang="ru-RU" sz="1400" i="1" baseline="0" dirty="0" smtClean="0">
                          <a:latin typeface="Times New Roman" pitchFamily="18" charset="0"/>
                          <a:cs typeface="Times New Roman" pitchFamily="18" charset="0"/>
                        </a:rPr>
                        <a:t> учета малых предприятий</a:t>
                      </a:r>
                      <a:endParaRPr lang="ru-RU" sz="1400" i="1" dirty="0">
                        <a:latin typeface="Times New Roman" pitchFamily="18" charset="0"/>
                        <a:cs typeface="Times New Roman" pitchFamily="18" charset="0"/>
                      </a:endParaRPr>
                    </a:p>
                  </a:txBody>
                  <a:tcPr/>
                </a:tc>
                <a:tc hMerge="1">
                  <a:txBody>
                    <a:bodyPr/>
                    <a:lstStyle/>
                    <a:p>
                      <a:endParaRPr lang="ru-RU" dirty="0"/>
                    </a:p>
                  </a:txBody>
                  <a:tcPr/>
                </a:tc>
                <a:tc hMerge="1">
                  <a:txBody>
                    <a:bodyPr/>
                    <a:lstStyle/>
                    <a:p>
                      <a:endParaRPr lang="ru-RU" dirty="0"/>
                    </a:p>
                  </a:txBody>
                  <a:tcPr/>
                </a:tc>
                <a:tc>
                  <a:txBody>
                    <a:bodyPr/>
                    <a:lstStyle/>
                    <a:p>
                      <a:endParaRPr lang="ru-RU" dirty="0"/>
                    </a:p>
                  </a:txBody>
                  <a:tcPr/>
                </a:tc>
              </a:tr>
            </a:tbl>
          </a:graphicData>
        </a:graphic>
      </p:graphicFrame>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763" y="151039"/>
            <a:ext cx="1004207" cy="90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190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2366" y="272140"/>
            <a:ext cx="10515600" cy="630918"/>
          </a:xfrm>
        </p:spPr>
        <p:txBody>
          <a:bodyPr>
            <a:normAutofit fontScale="90000"/>
          </a:bodyPr>
          <a:lstStyle/>
          <a:p>
            <a:pPr algn="ctr"/>
            <a:r>
              <a:rPr lang="ru-RU" sz="2700" b="1" dirty="0" err="1" smtClean="0">
                <a:latin typeface="Times New Roman" pitchFamily="18" charset="0"/>
                <a:cs typeface="Times New Roman" pitchFamily="18" charset="0"/>
              </a:rPr>
              <a:t>Аялдардын</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орточо</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эмгек</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акысынын</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эркектердин</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орточо</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эмгек</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акысына</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болгон</a:t>
            </a:r>
            <a:r>
              <a:rPr lang="ru-RU" sz="2700" b="1" dirty="0" smtClean="0">
                <a:latin typeface="Times New Roman" pitchFamily="18" charset="0"/>
                <a:cs typeface="Times New Roman" pitchFamily="18" charset="0"/>
              </a:rPr>
              <a:t> </a:t>
            </a:r>
            <a:r>
              <a:rPr lang="ru-RU" sz="2700" b="1" dirty="0" err="1" smtClean="0">
                <a:latin typeface="Times New Roman" pitchFamily="18" charset="0"/>
                <a:cs typeface="Times New Roman" pitchFamily="18" charset="0"/>
              </a:rPr>
              <a:t>катышы</a:t>
            </a:r>
            <a:r>
              <a:rPr lang="ru-RU" sz="2700" b="1" dirty="0" smtClean="0">
                <a:solidFill>
                  <a:prstClr val="black"/>
                </a:solidFill>
                <a:latin typeface="Times New Roman" pitchFamily="18" charset="0"/>
                <a:cs typeface="Times New Roman" pitchFamily="18" charset="0"/>
              </a:rPr>
              <a:t> 2017ж. </a:t>
            </a:r>
            <a:r>
              <a:rPr lang="ru-RU" sz="2200" i="1" dirty="0" smtClean="0">
                <a:solidFill>
                  <a:prstClr val="black"/>
                </a:solidFill>
                <a:latin typeface="Times New Roman" pitchFamily="18" charset="0"/>
                <a:cs typeface="Times New Roman" pitchFamily="18" charset="0"/>
              </a:rPr>
              <a:t>(</a:t>
            </a:r>
            <a:r>
              <a:rPr lang="ru-RU" sz="2200" i="1" dirty="0" err="1" smtClean="0">
                <a:solidFill>
                  <a:prstClr val="black"/>
                </a:solidFill>
                <a:latin typeface="Times New Roman" pitchFamily="18" charset="0"/>
                <a:cs typeface="Times New Roman" pitchFamily="18" charset="0"/>
              </a:rPr>
              <a:t>пайыз</a:t>
            </a:r>
            <a:r>
              <a:rPr lang="ru-RU" sz="2200" i="1" dirty="0" smtClean="0">
                <a:solidFill>
                  <a:prstClr val="black"/>
                </a:solidFill>
                <a:latin typeface="Times New Roman" pitchFamily="18" charset="0"/>
                <a:cs typeface="Times New Roman" pitchFamily="18" charset="0"/>
              </a:rPr>
              <a:t> </a:t>
            </a:r>
            <a:r>
              <a:rPr lang="ru-RU" sz="2200" i="1" dirty="0" err="1" smtClean="0">
                <a:solidFill>
                  <a:prstClr val="black"/>
                </a:solidFill>
                <a:latin typeface="Times New Roman" pitchFamily="18" charset="0"/>
                <a:cs typeface="Times New Roman" pitchFamily="18" charset="0"/>
              </a:rPr>
              <a:t>менен</a:t>
            </a:r>
            <a:r>
              <a:rPr lang="ru-RU" sz="2200" i="1" dirty="0" smtClean="0">
                <a:solidFill>
                  <a:prstClr val="black"/>
                </a:solidFill>
                <a:latin typeface="Times New Roman" pitchFamily="18" charset="0"/>
                <a:cs typeface="Times New Roman" pitchFamily="18" charset="0"/>
              </a:rPr>
              <a:t>)</a:t>
            </a:r>
            <a:endParaRPr lang="ru-RU" sz="22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393" y="272140"/>
            <a:ext cx="1004207" cy="10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Объект 3"/>
          <p:cNvGraphicFramePr>
            <a:graphicFrameLocks noGrp="1"/>
          </p:cNvGraphicFramePr>
          <p:nvPr>
            <p:ph idx="1"/>
            <p:extLst>
              <p:ext uri="{D42A27DB-BD31-4B8C-83A1-F6EECF244321}">
                <p14:modId xmlns:p14="http://schemas.microsoft.com/office/powerpoint/2010/main" val="326148921"/>
              </p:ext>
            </p:extLst>
          </p:nvPr>
        </p:nvGraphicFramePr>
        <p:xfrm>
          <a:off x="222422" y="1099750"/>
          <a:ext cx="11640064" cy="57582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6117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692" y="365126"/>
            <a:ext cx="9729107" cy="951056"/>
          </a:xfrm>
        </p:spPr>
        <p:txBody>
          <a:bodyPr>
            <a:normAutofit/>
          </a:bodyPr>
          <a:lstStyle/>
          <a:p>
            <a:pPr algn="ctr"/>
            <a:r>
              <a:rPr lang="ru-RU" sz="2800" b="1" dirty="0" err="1" smtClean="0">
                <a:latin typeface="Times New Roman" pitchFamily="18" charset="0"/>
                <a:cs typeface="Times New Roman" pitchFamily="18" charset="0"/>
              </a:rPr>
              <a:t>Эмгек</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акынын</a:t>
            </a:r>
            <a:r>
              <a:rPr lang="ru-RU" sz="2800" b="1" dirty="0" smtClean="0">
                <a:latin typeface="Times New Roman" pitchFamily="18" charset="0"/>
                <a:cs typeface="Times New Roman" pitchFamily="18" charset="0"/>
              </a:rPr>
              <a:t> 2007-2017жж. </a:t>
            </a:r>
            <a:r>
              <a:rPr lang="ru-RU" sz="2800" b="1" dirty="0" err="1">
                <a:latin typeface="Times New Roman" pitchFamily="18" charset="0"/>
                <a:cs typeface="Times New Roman" pitchFamily="18" charset="0"/>
              </a:rPr>
              <a:t>д</a:t>
            </a:r>
            <a:r>
              <a:rPr lang="ru-RU" sz="2800" b="1" dirty="0" err="1" smtClean="0">
                <a:latin typeface="Times New Roman" pitchFamily="18" charset="0"/>
                <a:cs typeface="Times New Roman" pitchFamily="18" charset="0"/>
              </a:rPr>
              <a:t>инамикасы</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i="1" dirty="0" smtClean="0">
                <a:latin typeface="Times New Roman" pitchFamily="18" charset="0"/>
                <a:cs typeface="Times New Roman" pitchFamily="18" charset="0"/>
              </a:rPr>
              <a:t>сом </a:t>
            </a:r>
            <a:r>
              <a:rPr lang="ru-RU" sz="2800" i="1" dirty="0" err="1" smtClean="0">
                <a:latin typeface="Times New Roman" pitchFamily="18" charset="0"/>
                <a:cs typeface="Times New Roman" pitchFamily="18" charset="0"/>
              </a:rPr>
              <a:t>менен</a:t>
            </a:r>
            <a:endParaRPr lang="ru-RU" sz="28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601" y="88901"/>
            <a:ext cx="965743" cy="8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Объект 5"/>
          <p:cNvGraphicFramePr>
            <a:graphicFrameLocks noGrp="1"/>
          </p:cNvGraphicFramePr>
          <p:nvPr>
            <p:ph idx="1"/>
            <p:extLst/>
          </p:nvPr>
        </p:nvGraphicFramePr>
        <p:xfrm>
          <a:off x="838200" y="1427018"/>
          <a:ext cx="10515600" cy="50846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93748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0586" y="365125"/>
            <a:ext cx="9933214" cy="1325563"/>
          </a:xfrm>
        </p:spPr>
        <p:txBody>
          <a:bodyPr>
            <a:normAutofit/>
          </a:bodyPr>
          <a:lstStyle/>
          <a:p>
            <a:pPr algn="ctr"/>
            <a:r>
              <a:rPr lang="ky-KG" sz="2800" dirty="0" smtClean="0">
                <a:latin typeface="Kyrghyz Times" pitchFamily="2" charset="0"/>
                <a:ea typeface="Times New Roman" panose="02020603050405020304" pitchFamily="18" charset="0"/>
                <a:cs typeface="Times New Roman" panose="02020603050405020304" pitchFamily="18" charset="0"/>
              </a:rPr>
              <a:t>2018ж. 1-январына карата республиканын аймактары </a:t>
            </a:r>
            <a:r>
              <a:rPr lang="ky-KG" sz="2800" dirty="0">
                <a:latin typeface="Kyrghyz Times" pitchFamily="2" charset="0"/>
                <a:ea typeface="Times New Roman" panose="02020603050405020304" pitchFamily="18" charset="0"/>
                <a:cs typeface="Times New Roman" panose="02020603050405020304" pitchFamily="18" charset="0"/>
              </a:rPr>
              <a:t>боюнча эмгек акы т¼л¼¼ боюнча жалпы </a:t>
            </a:r>
            <a:r>
              <a:rPr lang="ky-KG" sz="2800" dirty="0" smtClean="0">
                <a:latin typeface="Kyrghyz Times" pitchFamily="2" charset="0"/>
                <a:ea typeface="Times New Roman" panose="02020603050405020304" pitchFamily="18" charset="0"/>
                <a:cs typeface="Times New Roman" panose="02020603050405020304" pitchFamily="18" charset="0"/>
              </a:rPr>
              <a:t>карыз</a:t>
            </a:r>
            <a:r>
              <a:rPr lang="ru-RU" sz="2800" b="1" dirty="0" smtClean="0">
                <a:latin typeface="Times New Roman" pitchFamily="18" charset="0"/>
                <a:cs typeface="Times New Roman" pitchFamily="18" charset="0"/>
              </a:rPr>
              <a:t> </a:t>
            </a:r>
            <a:r>
              <a:rPr lang="ru-RU" sz="2400" i="1" dirty="0" smtClean="0">
                <a:latin typeface="Times New Roman" pitchFamily="18" charset="0"/>
                <a:cs typeface="Times New Roman" pitchFamily="18" charset="0"/>
              </a:rPr>
              <a:t>(</a:t>
            </a:r>
            <a:r>
              <a:rPr lang="ru-RU" sz="2400" i="1" dirty="0" err="1" smtClean="0">
                <a:latin typeface="Times New Roman" pitchFamily="18" charset="0"/>
                <a:cs typeface="Times New Roman" pitchFamily="18" charset="0"/>
              </a:rPr>
              <a:t>жыйынтыкка</a:t>
            </a:r>
            <a:r>
              <a:rPr lang="ru-RU" sz="2400" i="1" dirty="0" smtClean="0">
                <a:latin typeface="Times New Roman" pitchFamily="18" charset="0"/>
                <a:cs typeface="Times New Roman" pitchFamily="18" charset="0"/>
              </a:rPr>
              <a:t> % </a:t>
            </a:r>
            <a:r>
              <a:rPr lang="ru-RU" sz="2400" i="1" dirty="0" err="1" smtClean="0">
                <a:latin typeface="Times New Roman" pitchFamily="18" charset="0"/>
                <a:cs typeface="Times New Roman" pitchFamily="18" charset="0"/>
              </a:rPr>
              <a:t>менен</a:t>
            </a:r>
            <a:r>
              <a:rPr lang="ru-RU" sz="2400" i="1" dirty="0" smtClean="0">
                <a:latin typeface="Times New Roman" pitchFamily="18" charset="0"/>
                <a:cs typeface="Times New Roman" pitchFamily="18" charset="0"/>
              </a:rPr>
              <a:t>)</a:t>
            </a:r>
            <a:endParaRPr lang="ru-RU" sz="2400" i="1" dirty="0">
              <a:latin typeface="Times New Roman" pitchFamily="18" charset="0"/>
              <a:cs typeface="Times New Roman" pitchFamily="18" charset="0"/>
            </a:endParaRPr>
          </a:p>
        </p:txBody>
      </p:sp>
      <p:pic>
        <p:nvPicPr>
          <p:cNvPr id="5" name="Picture 2" descr="logo N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52" y="228600"/>
            <a:ext cx="1004207" cy="91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Объект 5"/>
          <p:cNvGraphicFramePr>
            <a:graphicFrameLocks noGrp="1"/>
          </p:cNvGraphicFramePr>
          <p:nvPr>
            <p:ph idx="1"/>
            <p:extLst>
              <p:ext uri="{D42A27DB-BD31-4B8C-83A1-F6EECF244321}">
                <p14:modId xmlns:p14="http://schemas.microsoft.com/office/powerpoint/2010/main" val="2183398269"/>
              </p:ext>
            </p:extLst>
          </p:nvPr>
        </p:nvGraphicFramePr>
        <p:xfrm>
          <a:off x="838200" y="1690688"/>
          <a:ext cx="10515600" cy="49819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8128934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4351</TotalTime>
  <Words>572</Words>
  <Application>Microsoft Office PowerPoint</Application>
  <PresentationFormat>Широкоэкранный</PresentationFormat>
  <Paragraphs>92</Paragraphs>
  <Slides>12</Slides>
  <Notes>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Arial CYR</vt:lpstr>
      <vt:lpstr>Calibri</vt:lpstr>
      <vt:lpstr>Calibri Light</vt:lpstr>
      <vt:lpstr>Kyrghyz Times</vt:lpstr>
      <vt:lpstr>Times New Roman</vt:lpstr>
      <vt:lpstr>Тема Office</vt:lpstr>
      <vt:lpstr>Кыргыз Республикасынын Улуттук статистика комитети   2017ж. Кыргыз Республикасындагы орточо айлык эмгек акы</vt:lpstr>
      <vt:lpstr>Маалыматтарды алуу булактары </vt:lpstr>
      <vt:lpstr>Орточо номиналдуу эмгек акы</vt:lpstr>
      <vt:lpstr>2017-жылдагы аймактар боюнча орточо айлык номиналдык жана реалдуу эмгек акы1 </vt:lpstr>
      <vt:lpstr>2017-жылдагы аймактар боюнча орточо айлык номиналдык эмгек акы (сом,чакан ишканаларды кошпогондо) </vt:lpstr>
      <vt:lpstr>2016-2017-жылдардагы аймактар боюнча орточо айлык номиналдык эмгек акы (сом,чакан ишканаларды кошпогондо) </vt:lpstr>
      <vt:lpstr>2017-ж. экономикалык иштин т³рл¼р³ боюнча орточо айлык эмгек акысы (сом, чакан ишканаларды кошпогондо)</vt:lpstr>
      <vt:lpstr>2017ж. бюджет жана и бюджеттик эмес чјйрјнін кызматкерлеринин орточо айлык эмгек акылары (чакан ишканаларды кошпогондо, сом)</vt:lpstr>
      <vt:lpstr>2017ж. орточо айлык эмгек акынын эмгекке жарамдуу калктын жашоо минимумуна болгон катышы                                     (пайыз менен)  </vt:lpstr>
      <vt:lpstr>Аялдардын орточо эмгек акысынын эркектердин орточо эмгек акысына болгон катышы 2017ж. (пайыз менен)</vt:lpstr>
      <vt:lpstr>Эмгек акынын 2007-2017жж. динамикасы сом менен</vt:lpstr>
      <vt:lpstr>2018ж. 1-январына карата республиканын аймактары боюнча эмгек акы т¼л¼¼ боюнча жалпы карыз (жыйынтыкка % менен)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Молодежь Кыргызской Республики</dc:title>
  <dc:creator>Asanbekova</dc:creator>
  <cp:lastModifiedBy>Администратор</cp:lastModifiedBy>
  <cp:revision>239</cp:revision>
  <cp:lastPrinted>2018-02-13T03:15:45Z</cp:lastPrinted>
  <dcterms:created xsi:type="dcterms:W3CDTF">2014-05-26T08:23:18Z</dcterms:created>
  <dcterms:modified xsi:type="dcterms:W3CDTF">2018-02-13T03:42:45Z</dcterms:modified>
</cp:coreProperties>
</file>