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4.xml" ContentType="application/vnd.openxmlformats-officedocument.themeOverr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5.xml" ContentType="application/vnd.openxmlformats-officedocument.themeOverr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6.xml" ContentType="application/vnd.openxmlformats-officedocument.themeOverr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theme/themeOverride7.xml" ContentType="application/vnd.openxmlformats-officedocument.themeOverr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theme/themeOverride8.xml" ContentType="application/vnd.openxmlformats-officedocument.themeOverr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theme/themeOverride9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</p:sldMasterIdLst>
  <p:notesMasterIdLst>
    <p:notesMasterId r:id="rId13"/>
  </p:notesMasterIdLst>
  <p:sldIdLst>
    <p:sldId id="267" r:id="rId2"/>
    <p:sldId id="257" r:id="rId3"/>
    <p:sldId id="261" r:id="rId4"/>
    <p:sldId id="262" r:id="rId5"/>
    <p:sldId id="277" r:id="rId6"/>
    <p:sldId id="259" r:id="rId7"/>
    <p:sldId id="276" r:id="rId8"/>
    <p:sldId id="264" r:id="rId9"/>
    <p:sldId id="265" r:id="rId10"/>
    <p:sldId id="274" r:id="rId11"/>
    <p:sldId id="272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Обложка" id="{09BD8EDA-5430-4B4C-9E05-F32D4CA76277}">
          <p14:sldIdLst>
            <p14:sldId id="267"/>
          </p14:sldIdLst>
        </p14:section>
        <p14:section name="Основная часть" id="{1F1C8C30-0E0A-473A-85B6-DBD365E752C7}">
          <p14:sldIdLst>
            <p14:sldId id="257"/>
            <p14:sldId id="261"/>
            <p14:sldId id="262"/>
            <p14:sldId id="277"/>
            <p14:sldId id="259"/>
            <p14:sldId id="276"/>
            <p14:sldId id="264"/>
            <p14:sldId id="265"/>
            <p14:sldId id="274"/>
          </p14:sldIdLst>
        </p14:section>
        <p14:section name="Последняя страница" id="{4FE91FCE-F239-445C-9A5B-61A7535B0391}">
          <p14:sldIdLst>
            <p14:sldId id="272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00" autoAdjust="0"/>
    <p:restoredTop sz="94604" autoAdjust="0"/>
  </p:normalViewPr>
  <p:slideViewPr>
    <p:cSldViewPr snapToGrid="0">
      <p:cViewPr varScale="1">
        <p:scale>
          <a:sx n="110" d="100"/>
          <a:sy n="110" d="100"/>
        </p:scale>
        <p:origin x="576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7" d="100"/>
          <a:sy n="87" d="100"/>
        </p:scale>
        <p:origin x="384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NULL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_____Microsoft_Excel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package" Target="../embeddings/_____Microsoft_Excel2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oleObject" Target="NULL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package" Target="../embeddings/_____Microsoft_Excel3.xlsx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.xm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package" Target="../embeddings/_____Microsoft_Excel4.xlsx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7.xml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package" Target="../embeddings/_____Microsoft_Excel5.xlsx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8.xml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package" Target="../embeddings/_____Microsoft_Excel6.xlsx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9.xml"/><Relationship Id="rId2" Type="http://schemas.microsoft.com/office/2011/relationships/chartColorStyle" Target="colors9.xml"/><Relationship Id="rId1" Type="http://schemas.microsoft.com/office/2011/relationships/chartStyle" Target="style9.xml"/><Relationship Id="rId4" Type="http://schemas.openxmlformats.org/officeDocument/2006/relationships/package" Target="../embeddings/_____Microsoft_Excel7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7.1776012163341063E-2"/>
          <c:y val="5.2966879515386735E-2"/>
          <c:w val="0.89526661967385168"/>
          <c:h val="0.7528422259245174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'Темп отрас'!$A$2</c:f>
              <c:strCache>
                <c:ptCount val="1"/>
                <c:pt idx="0">
                  <c:v>Сельское хозяйство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'Темп отрас'!$B$1:$D$1</c:f>
              <c:numCache>
                <c:formatCode>General</c:formatCode>
                <c:ptCount val="3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</c:numCache>
            </c:numRef>
          </c:cat>
          <c:val>
            <c:numRef>
              <c:f>'Темп отрас'!$B$2:$D$2</c:f>
              <c:numCache>
                <c:formatCode>General</c:formatCode>
                <c:ptCount val="3"/>
                <c:pt idx="0">
                  <c:v>100.6</c:v>
                </c:pt>
                <c:pt idx="1">
                  <c:v>106.3</c:v>
                </c:pt>
                <c:pt idx="2">
                  <c:v>102.2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74A3-4368-8658-C9B067AE39CC}"/>
            </c:ext>
          </c:extLst>
        </c:ser>
        <c:ser>
          <c:idx val="1"/>
          <c:order val="1"/>
          <c:tx>
            <c:strRef>
              <c:f>'Темп отрас'!$A$3</c:f>
              <c:strCache>
                <c:ptCount val="1"/>
                <c:pt idx="0">
                  <c:v>Растениеводство</c:v>
                </c:pt>
              </c:strCache>
            </c:strRef>
          </c:tx>
          <c:spPr>
            <a:solidFill>
              <a:srgbClr val="0059A3">
                <a:lumMod val="40000"/>
                <a:lumOff val="60000"/>
              </a:srgb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'Темп отрас'!$B$1:$D$1</c:f>
              <c:numCache>
                <c:formatCode>General</c:formatCode>
                <c:ptCount val="3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</c:numCache>
            </c:numRef>
          </c:cat>
          <c:val>
            <c:numRef>
              <c:f>'Темп отрас'!$B$3:$D$3</c:f>
              <c:numCache>
                <c:formatCode>General</c:formatCode>
                <c:ptCount val="3"/>
                <c:pt idx="0">
                  <c:v>98.4</c:v>
                </c:pt>
                <c:pt idx="1">
                  <c:v>110.3</c:v>
                </c:pt>
                <c:pt idx="2">
                  <c:v>100.2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74A3-4368-8658-C9B067AE39CC}"/>
            </c:ext>
          </c:extLst>
        </c:ser>
        <c:ser>
          <c:idx val="2"/>
          <c:order val="2"/>
          <c:tx>
            <c:strRef>
              <c:f>'Темп отрас'!$A$4</c:f>
              <c:strCache>
                <c:ptCount val="1"/>
                <c:pt idx="0">
                  <c:v>Животноводство</c:v>
                </c:pt>
              </c:strCache>
            </c:strRef>
          </c:tx>
          <c:spPr>
            <a:solidFill>
              <a:srgbClr val="79AFDF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'Темп отрас'!$B$1:$D$1</c:f>
              <c:numCache>
                <c:formatCode>General</c:formatCode>
                <c:ptCount val="3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</c:numCache>
            </c:numRef>
          </c:cat>
          <c:val>
            <c:numRef>
              <c:f>'Темп отрас'!$B$4:$D$4</c:f>
              <c:numCache>
                <c:formatCode>General</c:formatCode>
                <c:ptCount val="3"/>
                <c:pt idx="0">
                  <c:v>102.3</c:v>
                </c:pt>
                <c:pt idx="1">
                  <c:v>102.7</c:v>
                </c:pt>
                <c:pt idx="2" formatCode="0.0">
                  <c:v>104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74A3-4368-8658-C9B067AE39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03549640"/>
        <c:axId val="503540624"/>
      </c:barChart>
      <c:catAx>
        <c:axId val="503549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03540624"/>
        <c:crosses val="autoZero"/>
        <c:auto val="1"/>
        <c:lblAlgn val="ctr"/>
        <c:lblOffset val="100"/>
        <c:noMultiLvlLbl val="0"/>
      </c:catAx>
      <c:valAx>
        <c:axId val="503540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03549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26304609621682"/>
          <c:y val="0.89556437347655271"/>
          <c:w val="0.73302462589526396"/>
          <c:h val="0.1035010456034294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'Области ИФО'!$B$1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rgbClr val="0059A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'Области ИФО'!$A$2:$A$10</c:f>
              <c:strCache>
                <c:ptCount val="9"/>
                <c:pt idx="0">
                  <c:v>Баткенская область</c:v>
                </c:pt>
                <c:pt idx="1">
                  <c:v>Джалал-Абадская область</c:v>
                </c:pt>
                <c:pt idx="2">
                  <c:v>Иссык-Кульская область</c:v>
                </c:pt>
                <c:pt idx="3">
                  <c:v>Нарынская область</c:v>
                </c:pt>
                <c:pt idx="4">
                  <c:v>Ошская область</c:v>
                </c:pt>
                <c:pt idx="5">
                  <c:v>Таласская область</c:v>
                </c:pt>
                <c:pt idx="6">
                  <c:v>Чуйская область</c:v>
                </c:pt>
                <c:pt idx="7">
                  <c:v>г. Бишкек</c:v>
                </c:pt>
                <c:pt idx="8">
                  <c:v>г.Ош</c:v>
                </c:pt>
              </c:strCache>
            </c:strRef>
          </c:cat>
          <c:val>
            <c:numRef>
              <c:f>'Области ИФО'!$B$2:$B$10</c:f>
              <c:numCache>
                <c:formatCode>General</c:formatCode>
                <c:ptCount val="9"/>
                <c:pt idx="0">
                  <c:v>106.6</c:v>
                </c:pt>
                <c:pt idx="1">
                  <c:v>105.3</c:v>
                </c:pt>
                <c:pt idx="2">
                  <c:v>107.4</c:v>
                </c:pt>
                <c:pt idx="3" formatCode="0.0">
                  <c:v>103</c:v>
                </c:pt>
                <c:pt idx="4">
                  <c:v>103.4</c:v>
                </c:pt>
                <c:pt idx="5">
                  <c:v>99.2</c:v>
                </c:pt>
                <c:pt idx="6">
                  <c:v>98.3</c:v>
                </c:pt>
                <c:pt idx="7">
                  <c:v>73.900000000000006</c:v>
                </c:pt>
                <c:pt idx="8">
                  <c:v>96.4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269-4C8B-AF88-D3A23E0A8455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503555912"/>
        <c:axId val="503554344"/>
      </c:barChart>
      <c:catAx>
        <c:axId val="503555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03554344"/>
        <c:crosses val="autoZero"/>
        <c:auto val="1"/>
        <c:lblAlgn val="ctr"/>
        <c:lblOffset val="100"/>
        <c:noMultiLvlLbl val="0"/>
      </c:catAx>
      <c:valAx>
        <c:axId val="503554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035559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6433337713226868"/>
          <c:y val="0.15810573054025534"/>
          <c:w val="0.40263937726125698"/>
          <c:h val="0.74212365942593561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F804-43C7-ABB5-6482579A00F1}"/>
              </c:ext>
            </c:extLst>
          </c:dPt>
          <c:dPt>
            <c:idx val="1"/>
            <c:bubble3D val="0"/>
            <c:spPr>
              <a:solidFill>
                <a:srgbClr val="0059A3">
                  <a:lumMod val="20000"/>
                  <a:lumOff val="80000"/>
                </a:srgb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F804-43C7-ABB5-6482579A00F1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F804-43C7-ABB5-6482579A00F1}"/>
              </c:ext>
            </c:extLst>
          </c:dPt>
          <c:dPt>
            <c:idx val="3"/>
            <c:bubble3D val="0"/>
            <c:spPr>
              <a:solidFill>
                <a:srgbClr val="5AC1DE">
                  <a:lumMod val="20000"/>
                  <a:lumOff val="80000"/>
                </a:srgb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F804-43C7-ABB5-6482579A00F1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F804-43C7-ABB5-6482579A00F1}"/>
              </c:ext>
            </c:extLst>
          </c:dPt>
          <c:dPt>
            <c:idx val="5"/>
            <c:bubble3D val="0"/>
            <c:spPr>
              <a:solidFill>
                <a:srgbClr val="0059A3">
                  <a:lumMod val="60000"/>
                  <a:lumOff val="40000"/>
                </a:srgb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F804-43C7-ABB5-6482579A00F1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F804-43C7-ABB5-6482579A00F1}"/>
              </c:ext>
            </c:extLst>
          </c:dPt>
          <c:dPt>
            <c:idx val="7"/>
            <c:bubble3D val="0"/>
            <c:spPr>
              <a:solidFill>
                <a:srgbClr val="5AC1DE">
                  <a:lumMod val="60000"/>
                  <a:lumOff val="40000"/>
                </a:srgb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F-F804-43C7-ABB5-6482579A00F1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1-F804-43C7-ABB5-6482579A00F1}"/>
              </c:ext>
            </c:extLst>
          </c:dPt>
          <c:dLbls>
            <c:dLbl>
              <c:idx val="0"/>
              <c:layout>
                <c:manualLayout>
                  <c:x val="0.13313298583405009"/>
                  <c:y val="1.7168941463837989E-2"/>
                </c:manualLayout>
              </c:layout>
              <c:tx>
                <c:rich>
                  <a:bodyPr/>
                  <a:lstStyle/>
                  <a:p>
                    <a:fld id="{F1E5EF21-01B9-4E1B-B9BF-0FE75C178215}" type="CATEGORYNAME">
                      <a:rPr lang="ru-RU" dirty="0"/>
                      <a:pPr/>
                      <a:t>[ИМЯ КАТЕГОРИИ]</a:t>
                    </a:fld>
                    <a:r>
                      <a:rPr lang="ru-RU" baseline="0" dirty="0"/>
                      <a:t>
6,9%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F804-43C7-ABB5-6482579A00F1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1"/>
              <c:layout>
                <c:manualLayout>
                  <c:x val="5.1468252160939816E-2"/>
                  <c:y val="0.11626880162256167"/>
                </c:manualLayout>
              </c:layout>
              <c:tx>
                <c:rich>
                  <a:bodyPr/>
                  <a:lstStyle/>
                  <a:p>
                    <a:fld id="{5C346067-559B-45EB-893F-620D85481B69}" type="CATEGORYNAME">
                      <a:rPr lang="ru-RU" dirty="0"/>
                      <a:pPr/>
                      <a:t>[ИМЯ КАТЕГОРИИ]</a:t>
                    </a:fld>
                    <a:r>
                      <a:rPr lang="ru-RU" baseline="0" dirty="0"/>
                      <a:t>
19,3%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F804-43C7-ABB5-6482579A00F1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2"/>
              <c:layout>
                <c:manualLayout>
                  <c:x val="5.1230686593201236E-2"/>
                  <c:y val="-2.1942575317160866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400" b="0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3F9BFA28-5697-47AA-AE44-4A7A2EA0857A}" type="CATEGORYNAME">
                      <a:rPr lang="ru-RU" dirty="0">
                        <a:solidFill>
                          <a:schemeClr val="tx1"/>
                        </a:solidFill>
                      </a:rPr>
                      <a:pPr>
                        <a:defRPr sz="1400" b="0">
                          <a:solidFill>
                            <a:schemeClr val="tx1"/>
                          </a:solidFill>
                        </a:defRPr>
                      </a:pPr>
                      <a:t>[ИМЯ КАТЕГОРИИ]</a:t>
                    </a:fld>
                    <a:r>
                      <a:rPr lang="ru-RU" baseline="0" dirty="0">
                        <a:solidFill>
                          <a:schemeClr val="tx1"/>
                        </a:solidFill>
                      </a:rPr>
                      <a:t>
13,5%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F804-43C7-ABB5-6482579A00F1}"/>
                </c:ext>
                <c:ext xmlns:c15="http://schemas.microsoft.com/office/drawing/2012/chart" uri="{CE6537A1-D6FC-4f65-9D91-7224C49458BB}">
                  <c15:layout>
                    <c:manualLayout>
                      <c:w val="0.17239749988932143"/>
                      <c:h val="0.18540471892487576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3"/>
              <c:layout>
                <c:manualLayout>
                  <c:x val="4.9164798040952196E-2"/>
                  <c:y val="-6.4437773239685509E-4"/>
                </c:manualLayout>
              </c:layout>
              <c:tx>
                <c:rich>
                  <a:bodyPr/>
                  <a:lstStyle/>
                  <a:p>
                    <a:fld id="{CA7CBFFE-F3EA-411D-BE1E-BAB1D5B88A7C}" type="CATEGORYNAME">
                      <a:rPr lang="ru-RU"/>
                      <a:pPr/>
                      <a:t>[ИМЯ КАТЕГОРИИ]</a:t>
                    </a:fld>
                    <a:r>
                      <a:rPr lang="ru-RU" baseline="0" dirty="0"/>
                      <a:t>
7,3%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F804-43C7-ABB5-6482579A00F1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4"/>
              <c:layout>
                <c:manualLayout>
                  <c:x val="-0.13453556528087735"/>
                  <c:y val="-3.150377856212104E-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400" b="0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5FB5AFFF-DB24-435B-8452-E48E51961880}" type="CATEGORYNAME">
                      <a:rPr lang="ru-RU" sz="1400" b="0">
                        <a:solidFill>
                          <a:schemeClr val="tx1"/>
                        </a:solidFill>
                      </a:rPr>
                      <a:pPr>
                        <a:defRPr sz="1400" b="0">
                          <a:solidFill>
                            <a:schemeClr val="tx1"/>
                          </a:solidFill>
                        </a:defRPr>
                      </a:pPr>
                      <a:t>[ИМЯ КАТЕГОРИИ]</a:t>
                    </a:fld>
                    <a:r>
                      <a:rPr lang="ru-RU" sz="1400" b="0" baseline="0" dirty="0">
                        <a:solidFill>
                          <a:schemeClr val="tx1"/>
                        </a:solidFill>
                      </a:rPr>
                      <a:t>
18,7%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F804-43C7-ABB5-6482579A00F1}"/>
                </c:ext>
                <c:ext xmlns:c15="http://schemas.microsoft.com/office/drawing/2012/chart" uri="{CE6537A1-D6FC-4f65-9D91-7224C49458BB}">
                  <c15:layout>
                    <c:manualLayout>
                      <c:w val="0.16483012659939908"/>
                      <c:h val="0.19461598803252689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5"/>
              <c:layout>
                <c:manualLayout>
                  <c:x val="-6.1872528609180147E-2"/>
                  <c:y val="-0.14473855804823893"/>
                </c:manualLayout>
              </c:layout>
              <c:tx>
                <c:rich>
                  <a:bodyPr/>
                  <a:lstStyle/>
                  <a:p>
                    <a:fld id="{32599403-2CFF-47AE-8047-B7E6837B9399}" type="CATEGORYNAME">
                      <a:rPr lang="ru-RU"/>
                      <a:pPr/>
                      <a:t>[ИМЯ КАТЕГОРИИ]</a:t>
                    </a:fld>
                    <a:r>
                      <a:rPr lang="ru-RU" baseline="0" dirty="0"/>
                      <a:t>
7,6%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B-F804-43C7-ABB5-6482579A00F1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6"/>
              <c:layout>
                <c:manualLayout>
                  <c:x val="-5.5459254751877539E-2"/>
                  <c:y val="8.9119610305227054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400" b="0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33DAB8D5-5168-44E9-B4F0-E89B4D2CDA96}" type="CATEGORYNAME">
                      <a:rPr lang="ru-RU" sz="1400" b="0" dirty="0">
                        <a:solidFill>
                          <a:schemeClr val="tx1"/>
                        </a:solidFill>
                      </a:rPr>
                      <a:pPr>
                        <a:defRPr sz="1400" b="0">
                          <a:solidFill>
                            <a:schemeClr val="tx1"/>
                          </a:solidFill>
                        </a:defRPr>
                      </a:pPr>
                      <a:t>[ИМЯ КАТЕГОРИИ]</a:t>
                    </a:fld>
                    <a:r>
                      <a:rPr lang="ru-RU" sz="1400" b="0" baseline="0" dirty="0">
                        <a:solidFill>
                          <a:schemeClr val="tx1"/>
                        </a:solidFill>
                      </a:rPr>
                      <a:t>
</a:t>
                    </a:r>
                    <a:r>
                      <a:rPr lang="ru-RU" sz="1400" b="0" baseline="0" dirty="0">
                        <a:solidFill>
                          <a:srgbClr val="FF0000"/>
                        </a:solidFill>
                      </a:rPr>
                      <a:t>24,7%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D-F804-43C7-ABB5-6482579A00F1}"/>
                </c:ext>
                <c:ext xmlns:c15="http://schemas.microsoft.com/office/drawing/2012/chart" uri="{CE6537A1-D6FC-4f65-9D91-7224C49458BB}">
                  <c15:layout>
                    <c:manualLayout>
                      <c:w val="0.17381517175976111"/>
                      <c:h val="0.24018341708182639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7"/>
              <c:layout>
                <c:manualLayout>
                  <c:x val="-0.12980592163205179"/>
                  <c:y val="9.4253061146540428E-3"/>
                </c:manualLayout>
              </c:layout>
              <c:tx>
                <c:rich>
                  <a:bodyPr/>
                  <a:lstStyle/>
                  <a:p>
                    <a:fld id="{E1008903-16A6-439E-B67E-4B3C5958DB6A}" type="CATEGORYNAME">
                      <a:rPr lang="ru-RU"/>
                      <a:pPr/>
                      <a:t>[ИМЯ КАТЕГОРИИ]</a:t>
                    </a:fld>
                    <a:r>
                      <a:rPr lang="ru-RU" baseline="0" dirty="0"/>
                      <a:t>
1,3%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F-F804-43C7-ABB5-6482579A00F1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8"/>
              <c:layout>
                <c:manualLayout>
                  <c:x val="4.9989027960070057E-2"/>
                  <c:y val="-1.6332790858320356E-2"/>
                </c:manualLayout>
              </c:layout>
              <c:tx>
                <c:rich>
                  <a:bodyPr/>
                  <a:lstStyle/>
                  <a:p>
                    <a:fld id="{E51E9610-0ABD-418C-9DD3-421AD09657E6}" type="CATEGORYNAME">
                      <a:rPr lang="ru-RU"/>
                      <a:pPr/>
                      <a:t>[ИМЯ КАТЕГОРИИ]</a:t>
                    </a:fld>
                    <a:r>
                      <a:rPr lang="ru-RU" baseline="0" dirty="0"/>
                      <a:t>
0,7%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1-F804-43C7-ABB5-6482579A00F1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ИФО!$A$8:$A$16</c:f>
              <c:strCache>
                <c:ptCount val="9"/>
                <c:pt idx="0">
                  <c:v>Баткенская область</c:v>
                </c:pt>
                <c:pt idx="1">
                  <c:v>Джалал-Абадская область</c:v>
                </c:pt>
                <c:pt idx="2">
                  <c:v>Иссык-Кульская область</c:v>
                </c:pt>
                <c:pt idx="3">
                  <c:v>Нарынская область</c:v>
                </c:pt>
                <c:pt idx="4">
                  <c:v>Ошская область</c:v>
                </c:pt>
                <c:pt idx="5">
                  <c:v>Таласская область</c:v>
                </c:pt>
                <c:pt idx="6">
                  <c:v>Чуйская область</c:v>
                </c:pt>
                <c:pt idx="7">
                  <c:v>   г. Бишкек </c:v>
                </c:pt>
                <c:pt idx="8">
                  <c:v>   г. Ош </c:v>
                </c:pt>
              </c:strCache>
            </c:strRef>
          </c:cat>
          <c:val>
            <c:numRef>
              <c:f>ИФО!$B$8:$B$16</c:f>
              <c:numCache>
                <c:formatCode>0</c:formatCode>
                <c:ptCount val="9"/>
                <c:pt idx="0">
                  <c:v>7</c:v>
                </c:pt>
                <c:pt idx="1">
                  <c:v>19</c:v>
                </c:pt>
                <c:pt idx="2">
                  <c:v>12</c:v>
                </c:pt>
                <c:pt idx="3">
                  <c:v>7</c:v>
                </c:pt>
                <c:pt idx="4">
                  <c:v>18</c:v>
                </c:pt>
                <c:pt idx="5">
                  <c:v>8</c:v>
                </c:pt>
                <c:pt idx="6">
                  <c:v>26</c:v>
                </c:pt>
                <c:pt idx="7">
                  <c:v>2</c:v>
                </c:pt>
                <c:pt idx="8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B62-4AC7-B5BD-412F692C46AF}"/>
            </c:ext>
          </c:extLst>
        </c:ser>
        <c:dLbls>
          <c:dLblPos val="in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layout>
        <c:manualLayout>
          <c:xMode val="edge"/>
          <c:yMode val="edge"/>
          <c:x val="6.3441635442280916E-2"/>
          <c:y val="1.7872711321059119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cap="all" spc="50" baseline="0">
              <a:solidFill>
                <a:srgbClr val="FF0000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doughnutChart>
        <c:varyColors val="1"/>
        <c:ser>
          <c:idx val="0"/>
          <c:order val="0"/>
          <c:tx>
            <c:strRef>
              <c:f>Лист3!$B$3</c:f>
              <c:strCache>
                <c:ptCount val="1"/>
                <c:pt idx="0">
                  <c:v>2024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573C-45E0-A6D6-573CD747C1BE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573C-45E0-A6D6-573CD747C1BE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573C-45E0-A6D6-573CD747C1BE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573C-45E0-A6D6-573CD747C1BE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573C-45E0-A6D6-573CD747C1BE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573C-45E0-A6D6-573CD747C1BE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573C-45E0-A6D6-573CD747C1BE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F-573C-45E0-A6D6-573CD747C1BE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1-573C-45E0-A6D6-573CD747C1BE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3-573C-45E0-A6D6-573CD747C1BE}"/>
              </c:ext>
            </c:extLst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5-573C-45E0-A6D6-573CD747C1BE}"/>
              </c:ext>
            </c:extLst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7-573C-45E0-A6D6-573CD747C1BE}"/>
              </c:ext>
            </c:extLst>
          </c:dPt>
          <c:dLbls>
            <c:dLbl>
              <c:idx val="0"/>
              <c:layout>
                <c:manualLayout>
                  <c:x val="0.10576757953891044"/>
                  <c:y val="-0.17214808280288543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573C-45E0-A6D6-573CD747C1BE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14721878437334843"/>
                  <c:y val="-0.13116523055407475"/>
                </c:manualLayout>
              </c:layout>
              <c:tx>
                <c:rich>
                  <a:bodyPr/>
                  <a:lstStyle/>
                  <a:p>
                    <a:fld id="{1ECDC13C-2A08-4FE5-B808-CE8C17972278}" type="CATEGORYNAME">
                      <a:rPr lang="ru-RU"/>
                      <a:pPr/>
                      <a:t>[ИМЯ КАТЕГОРИИ]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12,3%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573C-45E0-A6D6-573CD747C1BE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2"/>
              <c:layout>
                <c:manualLayout>
                  <c:x val="0.20876086438377034"/>
                  <c:y val="-3.2923149865713805E-2"/>
                </c:manualLayout>
              </c:layout>
              <c:tx>
                <c:rich>
                  <a:bodyPr/>
                  <a:lstStyle/>
                  <a:p>
                    <a:fld id="{FA5946C1-5807-4B18-ACA9-0F5BD704D002}" type="CATEGORYNAME">
                      <a:rPr lang="ru-RU"/>
                      <a:pPr/>
                      <a:t>[ИМЯ КАТЕГОРИИ]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22,7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573C-45E0-A6D6-573CD747C1BE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3"/>
              <c:layout>
                <c:manualLayout>
                  <c:x val="0.18047682634898971"/>
                  <c:y val="0.10894688926928185"/>
                </c:manualLayout>
              </c:layout>
              <c:tx>
                <c:rich>
                  <a:bodyPr/>
                  <a:lstStyle/>
                  <a:p>
                    <a:fld id="{11EDC2AB-D1D0-43C5-B840-3A9E95578039}" type="CATEGORYNAME">
                      <a:rPr lang="ru-RU"/>
                      <a:pPr/>
                      <a:t>[ИМЯ КАТЕГОРИИ]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2,4%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573C-45E0-A6D6-573CD747C1BE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4"/>
              <c:layout>
                <c:manualLayout>
                  <c:x val="-0.16716772491550541"/>
                  <c:y val="0.11454140591777681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573C-45E0-A6D6-573CD747C1BE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0.16217836168571712"/>
                  <c:y val="0.14556988315037978"/>
                </c:manualLayout>
              </c:layout>
              <c:tx>
                <c:rich>
                  <a:bodyPr/>
                  <a:lstStyle/>
                  <a:p>
                    <a:fld id="{85C1819A-D37B-4A2F-85AF-B6FF07D66F8E}" type="CATEGORYNAME">
                      <a:rPr lang="ru-RU"/>
                      <a:pPr/>
                      <a:t>[ИМЯ КАТЕГОРИИ]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17,4%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B-573C-45E0-A6D6-573CD747C1BE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6"/>
              <c:layout>
                <c:manualLayout>
                  <c:x val="-0.21708726444772439"/>
                  <c:y val="9.2256512420822945E-2"/>
                </c:manualLayout>
              </c:layout>
              <c:tx>
                <c:rich>
                  <a:bodyPr/>
                  <a:lstStyle/>
                  <a:p>
                    <a:fld id="{3392A233-4E2C-4EC6-9B94-C229F1CFDB6B}" type="CATEGORYNAME">
                      <a:rPr lang="ru-RU"/>
                      <a:pPr/>
                      <a:t>[ИМЯ КАТЕГОРИИ]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7,0%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D-573C-45E0-A6D6-573CD747C1BE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7"/>
              <c:layout>
                <c:manualLayout>
                  <c:x val="-0.2494555779755939"/>
                  <c:y val="-3.0103630973950316E-2"/>
                </c:manualLayout>
              </c:layout>
              <c:tx>
                <c:rich>
                  <a:bodyPr/>
                  <a:lstStyle/>
                  <a:p>
                    <a:fld id="{FB1CAA0A-5688-430A-A240-34FB8AEC762C}" type="CATEGORYNAME">
                      <a:rPr lang="ru-RU"/>
                      <a:pPr/>
                      <a:t>[ИМЯ КАТЕГОРИИ]</a:t>
                    </a:fld>
                    <a:r>
                      <a:rPr lang="ru-RU" baseline="0" dirty="0"/>
                      <a:t>
0,4%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F-573C-45E0-A6D6-573CD747C1BE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8"/>
              <c:layout>
                <c:manualLayout>
                  <c:x val="-0.20875383242016501"/>
                  <c:y val="-0.12859838057813677"/>
                </c:manualLayout>
              </c:layout>
              <c:tx>
                <c:rich>
                  <a:bodyPr/>
                  <a:lstStyle/>
                  <a:p>
                    <a:fld id="{C8F01086-1080-48CF-A071-05B114D94033}" type="CATEGORYNAME">
                      <a:rPr lang="ru-RU"/>
                      <a:pPr/>
                      <a:t>[ИМЯ КАТЕГОРИИ]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1,6%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1-573C-45E0-A6D6-573CD747C1BE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9"/>
              <c:layout>
                <c:manualLayout>
                  <c:x val="-8.1209371905010749E-2"/>
                  <c:y val="-0.20315361099681215"/>
                </c:manualLayout>
              </c:layout>
              <c:tx>
                <c:rich>
                  <a:bodyPr/>
                  <a:lstStyle/>
                  <a:p>
                    <a:fld id="{2412720D-F868-4759-A7B7-4C74BA582847}" type="CATEGORYNAME">
                      <a:rPr lang="ru-RU"/>
                      <a:pPr/>
                      <a:t>[ИМЯ КАТЕГОРИИ]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0,8%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3-573C-45E0-A6D6-573CD747C1BE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10"/>
              <c:layout>
                <c:manualLayout>
                  <c:x val="4.8070503207315568E-2"/>
                  <c:y val="-0.22307406503895255"/>
                </c:manualLayout>
              </c:layout>
              <c:tx>
                <c:rich>
                  <a:bodyPr/>
                  <a:lstStyle/>
                  <a:p>
                    <a:fld id="{6AB49A39-1ABA-4E56-8113-6DD4FDEB5601}" type="CATEGORYNAME">
                      <a:rPr lang="ru-RU"/>
                      <a:pPr/>
                      <a:t>[ИМЯ КАТЕГОРИИ]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10,1%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5-573C-45E0-A6D6-573CD747C1BE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numFmt formatCode="General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Лист3!$A$4:$A$15</c:f>
              <c:strCache>
                <c:ptCount val="11"/>
                <c:pt idx="0">
                  <c:v>Капуста </c:v>
                </c:pt>
                <c:pt idx="1">
                  <c:v>Огурцы</c:v>
                </c:pt>
                <c:pt idx="2">
                  <c:v>Помидоры</c:v>
                </c:pt>
                <c:pt idx="3">
                  <c:v>Свекла столовая</c:v>
                </c:pt>
                <c:pt idx="4">
                  <c:v>Морковь столовая</c:v>
                </c:pt>
                <c:pt idx="5">
                  <c:v>Лук репчатый</c:v>
                </c:pt>
                <c:pt idx="6">
                  <c:v>Чеснок</c:v>
                </c:pt>
                <c:pt idx="7">
                  <c:v>Редиска</c:v>
                </c:pt>
                <c:pt idx="8">
                  <c:v>Редька</c:v>
                </c:pt>
                <c:pt idx="9">
                  <c:v> Зелень (укроп, петрушка, сельдерей)</c:v>
                </c:pt>
                <c:pt idx="10">
                  <c:v>Прочие овощи</c:v>
                </c:pt>
              </c:strCache>
            </c:strRef>
          </c:cat>
          <c:val>
            <c:numRef>
              <c:f>Лист3!$B$4:$B$15</c:f>
              <c:numCache>
                <c:formatCode>0.0</c:formatCode>
                <c:ptCount val="12"/>
                <c:pt idx="0">
                  <c:v>11</c:v>
                </c:pt>
                <c:pt idx="1">
                  <c:v>12.3</c:v>
                </c:pt>
                <c:pt idx="2">
                  <c:v>22.7</c:v>
                </c:pt>
                <c:pt idx="3">
                  <c:v>2.4</c:v>
                </c:pt>
                <c:pt idx="4">
                  <c:v>14.3</c:v>
                </c:pt>
                <c:pt idx="5">
                  <c:v>17.399999999999999</c:v>
                </c:pt>
                <c:pt idx="6">
                  <c:v>7</c:v>
                </c:pt>
                <c:pt idx="7">
                  <c:v>0.4</c:v>
                </c:pt>
                <c:pt idx="8">
                  <c:v>1.6</c:v>
                </c:pt>
                <c:pt idx="9">
                  <c:v>0.8</c:v>
                </c:pt>
                <c:pt idx="10">
                  <c:v>10.1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8-573C-45E0-A6D6-573CD747C1BE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solidFill>
        <a:srgbClr val="79AFDF">
          <a:lumMod val="20000"/>
          <a:lumOff val="80000"/>
        </a:srgbClr>
      </a:solidFill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layout>
        <c:manualLayout>
          <c:xMode val="edge"/>
          <c:yMode val="edge"/>
          <c:x val="5.3640825678824847E-2"/>
          <c:y val="3.370327861404522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cap="all" spc="50" baseline="0">
              <a:solidFill>
                <a:srgbClr val="FF0000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21280043378250355"/>
          <c:y val="0.17612997409588449"/>
          <c:w val="0.57439931233815467"/>
          <c:h val="0.73727320043984812"/>
        </c:manualLayout>
      </c:layout>
      <c:doughnutChart>
        <c:varyColors val="1"/>
        <c:ser>
          <c:idx val="0"/>
          <c:order val="0"/>
          <c:tx>
            <c:strRef>
              <c:f>Лист3!$B$22</c:f>
              <c:strCache>
                <c:ptCount val="1"/>
                <c:pt idx="0">
                  <c:v>2025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C6E4-4290-9B6C-8FAC6301E73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C6E4-4290-9B6C-8FAC6301E73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C6E4-4290-9B6C-8FAC6301E732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C6E4-4290-9B6C-8FAC6301E732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C6E4-4290-9B6C-8FAC6301E732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C6E4-4290-9B6C-8FAC6301E732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C6E4-4290-9B6C-8FAC6301E732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F-C6E4-4290-9B6C-8FAC6301E732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1-C6E4-4290-9B6C-8FAC6301E732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3-C6E4-4290-9B6C-8FAC6301E732}"/>
              </c:ext>
            </c:extLst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5-C6E4-4290-9B6C-8FAC6301E732}"/>
              </c:ext>
            </c:extLst>
          </c:dPt>
          <c:dLbls>
            <c:dLbl>
              <c:idx val="0"/>
              <c:layout>
                <c:manualLayout>
                  <c:x val="0.12339557862793607"/>
                  <c:y val="-0.13765319520268157"/>
                </c:manualLayout>
              </c:layout>
              <c:tx>
                <c:rich>
                  <a:bodyPr/>
                  <a:lstStyle/>
                  <a:p>
                    <a:fld id="{5699E0EA-5CEC-4915-B7BE-687C97E53430}" type="CATEGORYNAME">
                      <a:rPr lang="ru-RU"/>
                      <a:pPr/>
                      <a:t>[ИМЯ КАТЕГОРИИ]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10,2%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C6E4-4290-9B6C-8FAC6301E732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1"/>
              <c:layout>
                <c:manualLayout>
                  <c:x val="0.16771310339070669"/>
                  <c:y val="-3.4252870165839042E-2"/>
                </c:manualLayout>
              </c:layout>
              <c:tx>
                <c:rich>
                  <a:bodyPr/>
                  <a:lstStyle/>
                  <a:p>
                    <a:fld id="{843905FA-2FC1-473F-A2FF-E9DBE09615D2}" type="CATEGORYNAME">
                      <a:rPr lang="ru-RU"/>
                      <a:pPr/>
                      <a:t>[ИМЯ КАТЕГОРИИ]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11,7%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C6E4-4290-9B6C-8FAC6301E732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2"/>
              <c:layout>
                <c:manualLayout>
                  <c:x val="0.18913183411633186"/>
                  <c:y val="7.0253771660463505E-3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C6E4-4290-9B6C-8FAC6301E732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0.19807571980154515"/>
                  <c:y val="0.10637982942724149"/>
                </c:manualLayout>
              </c:layout>
              <c:tx>
                <c:rich>
                  <a:bodyPr/>
                  <a:lstStyle/>
                  <a:p>
                    <a:fld id="{6512805A-5824-4926-8333-606A454E77C0}" type="CATEGORYNAME">
                      <a:rPr lang="ru-RU"/>
                      <a:pPr/>
                      <a:t>[ИМЯ КАТЕГОРИИ]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2,3%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C6E4-4290-9B6C-8FAC6301E732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4"/>
              <c:layout>
                <c:manualLayout>
                  <c:x val="-0.14444444444444443"/>
                  <c:y val="0.1388888888888889"/>
                </c:manualLayout>
              </c:layout>
              <c:tx>
                <c:rich>
                  <a:bodyPr/>
                  <a:lstStyle/>
                  <a:p>
                    <a:fld id="{B3581816-13B5-472A-8AA0-76A652DF0FC7}" type="CATEGORYNAME">
                      <a:rPr lang="ru-RU"/>
                      <a:pPr/>
                      <a:t>[ИМЯ КАТЕГОРИИ]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16,5%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C6E4-4290-9B6C-8FAC6301E732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5"/>
              <c:layout>
                <c:manualLayout>
                  <c:x val="-0.16133913437075093"/>
                  <c:y val="0.11852483705438478"/>
                </c:manualLayout>
              </c:layout>
              <c:tx>
                <c:rich>
                  <a:bodyPr/>
                  <a:lstStyle/>
                  <a:p>
                    <a:fld id="{B3049E18-A542-4C7D-8D07-B3FEB55CAD92}" type="CATEGORYNAME">
                      <a:rPr lang="ru-RU"/>
                      <a:pPr/>
                      <a:t>[ИМЯ КАТЕГОРИИ]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15,3%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B-C6E4-4290-9B6C-8FAC6301E732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6"/>
              <c:layout>
                <c:manualLayout>
                  <c:x val="-0.22320819149468224"/>
                  <c:y val="0.14137601701016905"/>
                </c:manualLayout>
              </c:layout>
              <c:tx>
                <c:rich>
                  <a:bodyPr/>
                  <a:lstStyle/>
                  <a:p>
                    <a:fld id="{4A986FAD-D25B-49C1-A427-7B4B86882F1A}" type="CATEGORYNAME">
                      <a:rPr lang="ru-RU"/>
                      <a:pPr/>
                      <a:t>[ИМЯ КАТЕГОРИИ]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6,4%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D-C6E4-4290-9B6C-8FAC6301E732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7"/>
              <c:layout>
                <c:manualLayout>
                  <c:x val="-0.22204187929721189"/>
                  <c:y val="2.6245177904329807E-2"/>
                </c:manualLayout>
              </c:layout>
              <c:tx>
                <c:rich>
                  <a:bodyPr/>
                  <a:lstStyle/>
                  <a:p>
                    <a:fld id="{AD1CA229-80B2-4906-B4BF-4CA65E2A4B5B}" type="CATEGORYNAME">
                      <a:rPr lang="ru-RU"/>
                      <a:pPr/>
                      <a:t>[ИМЯ КАТЕГОРИИ]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0,3%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F-C6E4-4290-9B6C-8FAC6301E732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8"/>
              <c:layout>
                <c:manualLayout>
                  <c:x val="-0.19193166702227524"/>
                  <c:y val="-8.0549145081058288E-2"/>
                </c:manualLayout>
              </c:layout>
              <c:tx>
                <c:rich>
                  <a:bodyPr/>
                  <a:lstStyle/>
                  <a:p>
                    <a:fld id="{C19C3F75-2386-4EEB-A210-B8F2484BE00C}" type="CATEGORYNAME">
                      <a:rPr lang="ru-RU"/>
                      <a:pPr/>
                      <a:t>[ИМЯ КАТЕГОРИИ]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1,7%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1-C6E4-4290-9B6C-8FAC6301E732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9"/>
              <c:layout>
                <c:manualLayout>
                  <c:x val="-6.8282784742628777E-2"/>
                  <c:y val="-0.19115842521081441"/>
                </c:manualLayout>
              </c:layout>
              <c:tx>
                <c:rich>
                  <a:bodyPr/>
                  <a:lstStyle/>
                  <a:p>
                    <a:fld id="{9C9E06EB-1B2E-4041-872F-78A2E83813F2}" type="CATEGORYNAME">
                      <a:rPr lang="ru-RU"/>
                      <a:pPr/>
                      <a:t>[ИМЯ КАТЕГОРИИ]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0,8%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3-C6E4-4290-9B6C-8FAC6301E732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10"/>
              <c:layout>
                <c:manualLayout>
                  <c:x val="8.0555518997932965E-2"/>
                  <c:y val="-0.19162777838560621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5-C6E4-4290-9B6C-8FAC6301E732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numFmt formatCode="General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Лист3!$A$23:$A$33</c:f>
              <c:strCache>
                <c:ptCount val="11"/>
                <c:pt idx="0">
                  <c:v>Капуста </c:v>
                </c:pt>
                <c:pt idx="1">
                  <c:v>Огурцы</c:v>
                </c:pt>
                <c:pt idx="2">
                  <c:v>Помидоры</c:v>
                </c:pt>
                <c:pt idx="3">
                  <c:v>Свекла столовая</c:v>
                </c:pt>
                <c:pt idx="4">
                  <c:v>Морковь столовая</c:v>
                </c:pt>
                <c:pt idx="5">
                  <c:v>Лук репчатый</c:v>
                </c:pt>
                <c:pt idx="6">
                  <c:v>Чеснок</c:v>
                </c:pt>
                <c:pt idx="7">
                  <c:v>Редиска</c:v>
                </c:pt>
                <c:pt idx="8">
                  <c:v>Редька</c:v>
                </c:pt>
                <c:pt idx="9">
                  <c:v> Зелень (укроп, петрушка, сельдерей)</c:v>
                </c:pt>
                <c:pt idx="10">
                  <c:v>Прочие овощи</c:v>
                </c:pt>
              </c:strCache>
            </c:strRef>
          </c:cat>
          <c:val>
            <c:numRef>
              <c:f>Лист3!$B$23:$B$33</c:f>
              <c:numCache>
                <c:formatCode>0.0</c:formatCode>
                <c:ptCount val="11"/>
                <c:pt idx="0">
                  <c:v>10.157562899143294</c:v>
                </c:pt>
                <c:pt idx="1">
                  <c:v>11.730535448066476</c:v>
                </c:pt>
                <c:pt idx="2">
                  <c:v>22.956712720451797</c:v>
                </c:pt>
                <c:pt idx="3">
                  <c:v>2.2922464370739264</c:v>
                </c:pt>
                <c:pt idx="4">
                  <c:v>16.526285022962494</c:v>
                </c:pt>
                <c:pt idx="5">
                  <c:v>15.342792317714624</c:v>
                </c:pt>
                <c:pt idx="6">
                  <c:v>6.4232413984684253</c:v>
                </c:pt>
                <c:pt idx="7">
                  <c:v>0.33033557821020465</c:v>
                </c:pt>
                <c:pt idx="8">
                  <c:v>1.6790399807038361</c:v>
                </c:pt>
                <c:pt idx="9">
                  <c:v>0.82673906240898209</c:v>
                </c:pt>
                <c:pt idx="10">
                  <c:v>11.7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6-C6E4-4290-9B6C-8FAC6301E732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solidFill>
        <a:srgbClr val="79AFDF">
          <a:lumMod val="20000"/>
          <a:lumOff val="80000"/>
        </a:srgbClr>
      </a:solidFill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9.2939675736318103E-2"/>
          <c:y val="8.1917895224907222E-2"/>
          <c:w val="0.8884145833217566"/>
          <c:h val="0.7003094376236146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'гр произ жив'!$B$1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rgbClr val="0059A3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/>
                      <a:t>102,6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0F13-4231-8313-A652B019F636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/>
                      <a:t>102,6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0F13-4231-8313-A652B019F636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/>
                      <a:t>115,3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0F13-4231-8313-A652B019F636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/>
                      <a:t>101,6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0F13-4231-8313-A652B019F636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'гр произ жив'!$A$2:$A$5</c:f>
              <c:strCache>
                <c:ptCount val="4"/>
                <c:pt idx="0">
                  <c:v>Скот и птица на убой (в живом  весе)</c:v>
                </c:pt>
                <c:pt idx="1">
                  <c:v>Молоко сырое</c:v>
                </c:pt>
                <c:pt idx="2">
                  <c:v>Яйца</c:v>
                </c:pt>
                <c:pt idx="3">
                  <c:v>Шерсть (в физическом весе)</c:v>
                </c:pt>
              </c:strCache>
            </c:strRef>
          </c:cat>
          <c:val>
            <c:numRef>
              <c:f>'гр произ жив'!$B$2:$B$5</c:f>
              <c:numCache>
                <c:formatCode>0.0</c:formatCode>
                <c:ptCount val="4"/>
                <c:pt idx="0">
                  <c:v>102.6</c:v>
                </c:pt>
                <c:pt idx="1">
                  <c:v>102.6</c:v>
                </c:pt>
                <c:pt idx="2">
                  <c:v>115.3</c:v>
                </c:pt>
                <c:pt idx="3">
                  <c:v>101.6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674-4607-9FF2-7E17A399EF1A}"/>
            </c:ext>
          </c:extLst>
        </c:ser>
        <c:ser>
          <c:idx val="1"/>
          <c:order val="1"/>
          <c:tx>
            <c:strRef>
              <c:f>'гр произ жив'!$C$1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rgbClr val="79AFDF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'гр произ жив'!$A$2:$A$5</c:f>
              <c:strCache>
                <c:ptCount val="4"/>
                <c:pt idx="0">
                  <c:v>Скот и птица на убой (в живом  весе)</c:v>
                </c:pt>
                <c:pt idx="1">
                  <c:v>Молоко сырое</c:v>
                </c:pt>
                <c:pt idx="2">
                  <c:v>Яйца</c:v>
                </c:pt>
                <c:pt idx="3">
                  <c:v>Шерсть (в физическом весе)</c:v>
                </c:pt>
              </c:strCache>
            </c:strRef>
          </c:cat>
          <c:val>
            <c:numRef>
              <c:f>'гр произ жив'!$C$2:$C$5</c:f>
              <c:numCache>
                <c:formatCode>0.0</c:formatCode>
                <c:ptCount val="4"/>
                <c:pt idx="0">
                  <c:v>103.6</c:v>
                </c:pt>
                <c:pt idx="1">
                  <c:v>103.2</c:v>
                </c:pt>
                <c:pt idx="2">
                  <c:v>118.7</c:v>
                </c:pt>
                <c:pt idx="3">
                  <c:v>101.4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4674-4607-9FF2-7E17A399EF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03565320"/>
        <c:axId val="503553560"/>
      </c:barChart>
      <c:catAx>
        <c:axId val="5035653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03553560"/>
        <c:crosses val="autoZero"/>
        <c:auto val="1"/>
        <c:lblAlgn val="ctr"/>
        <c:lblOffset val="100"/>
        <c:noMultiLvlLbl val="0"/>
      </c:catAx>
      <c:valAx>
        <c:axId val="503553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035653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5584418756564368"/>
          <c:y val="0.8896676926274818"/>
          <c:w val="0.33906396516375592"/>
          <c:h val="8.823975361187179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/>
      </a:pPr>
      <a:endParaRPr lang="ru-RU"/>
    </a:p>
  </c:txPr>
  <c:externalData r:id="rId4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200" dirty="0"/>
              <a:t>Скот</a:t>
            </a:r>
            <a:r>
              <a:rPr lang="ru-RU" sz="1200" baseline="0" dirty="0"/>
              <a:t> и домашняя птица на убой в живом весе</a:t>
            </a:r>
            <a:endParaRPr lang="ru-RU" sz="1200" dirty="0"/>
          </a:p>
        </c:rich>
      </c:tx>
      <c:layout>
        <c:manualLayout>
          <c:xMode val="edge"/>
          <c:yMode val="edge"/>
          <c:x val="0.25726811988145137"/>
          <c:y val="1.876814237273379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28019703225295112"/>
          <c:y val="0.21363852041017395"/>
          <c:w val="0.42959008987072911"/>
          <c:h val="0.68695719341388628"/>
        </c:manualLayout>
      </c:layout>
      <c:pieChart>
        <c:varyColors val="1"/>
        <c:ser>
          <c:idx val="0"/>
          <c:order val="0"/>
          <c:tx>
            <c:strRef>
              <c:f>Лист4!$B$2</c:f>
              <c:strCache>
                <c:ptCount val="1"/>
                <c:pt idx="0">
                  <c:v>СКОТ И ПТИЦА НА УБОЙ 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E9F6-4D2E-A013-7D55B4896B0B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E9F6-4D2E-A013-7D55B4896B0B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E9F6-4D2E-A013-7D55B4896B0B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E9F6-4D2E-A013-7D55B4896B0B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E9F6-4D2E-A013-7D55B4896B0B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E9F6-4D2E-A013-7D55B4896B0B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E9F6-4D2E-A013-7D55B4896B0B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F-E9F6-4D2E-A013-7D55B4896B0B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1-E9F6-4D2E-A013-7D55B4896B0B}"/>
              </c:ext>
            </c:extLst>
          </c:dPt>
          <c:dLbls>
            <c:dLbl>
              <c:idx val="0"/>
              <c:layout>
                <c:manualLayout>
                  <c:x val="7.7621275603240725E-2"/>
                  <c:y val="4.0040040040040012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900" b="1" i="0" u="none" strike="noStrike" kern="1200" spc="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9DACD56D-31B1-4C5E-9DFA-4907ACFD94E5}" type="CATEGORYNAME">
                      <a:rPr lang="ru-RU" sz="900">
                        <a:solidFill>
                          <a:schemeClr val="tx1"/>
                        </a:solidFill>
                      </a:rPr>
                      <a:pPr>
                        <a:defRPr sz="900">
                          <a:solidFill>
                            <a:schemeClr val="tx1"/>
                          </a:solidFill>
                        </a:defRPr>
                      </a:pPr>
                      <a:t>[ИМЯ КАТЕГОРИИ]</a:t>
                    </a:fld>
                    <a:r>
                      <a:rPr lang="ru-RU" sz="900" dirty="0">
                        <a:solidFill>
                          <a:schemeClr val="tx1"/>
                        </a:solidFill>
                      </a:rPr>
                      <a:t> </a:t>
                    </a:r>
                    <a:r>
                      <a:rPr lang="ru-RU" sz="900" baseline="0" dirty="0">
                        <a:solidFill>
                          <a:schemeClr val="tx1"/>
                        </a:solidFill>
                      </a:rPr>
                      <a:t> </a:t>
                    </a:r>
                    <a:fld id="{D7DA53AC-ADCA-4DE8-AFEA-039E2DA7DCF3}" type="VALUE">
                      <a:rPr lang="ru-RU" sz="900" baseline="0" smtClean="0">
                        <a:solidFill>
                          <a:schemeClr val="tx1"/>
                        </a:solidFill>
                      </a:rPr>
                      <a:pPr>
                        <a:defRPr sz="900">
                          <a:solidFill>
                            <a:schemeClr val="tx1"/>
                          </a:solidFill>
                        </a:defRPr>
                      </a:pPr>
                      <a:t>[ЗНАЧЕНИЕ]</a:t>
                    </a:fld>
                    <a:r>
                      <a:rPr lang="ru-RU" sz="900" baseline="0" dirty="0" smtClean="0">
                        <a:solidFill>
                          <a:schemeClr val="tx1"/>
                        </a:solidFill>
                      </a:rPr>
                      <a:t>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900" b="1" i="0" u="none" strike="noStrike" kern="1200" spc="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E9F6-4D2E-A013-7D55B4896B0B}"/>
                </c:ext>
                <c:ext xmlns:c15="http://schemas.microsoft.com/office/drawing/2012/chart" uri="{CE6537A1-D6FC-4f65-9D91-7224C49458BB}">
                  <c15:layout>
                    <c:manualLayout>
                      <c:w val="0.1581346682799484"/>
                      <c:h val="0.17381381381381381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1"/>
              <c:layout>
                <c:manualLayout>
                  <c:x val="2.5039121162335715E-2"/>
                  <c:y val="9.2092092092092098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900" b="1" i="0" u="none" strike="noStrike" kern="1200" spc="0" baseline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84653C28-37DE-4BF5-92E8-D8EF4B3E3A39}" type="CATEGORYNAME">
                      <a:rPr lang="ru-RU" sz="9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rPr>
                      <a:pPr>
                        <a:defRPr sz="9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defRPr>
                      </a:pPr>
                      <a:t>[ИМЯ КАТЕГОРИИ]</a:t>
                    </a:fld>
                    <a:r>
                      <a:rPr lang="ru-RU" sz="9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rPr>
                      <a:t> </a:t>
                    </a:r>
                    <a:r>
                      <a:rPr lang="ru-RU" sz="900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rPr>
                      <a:t> </a:t>
                    </a:r>
                    <a:r>
                      <a:rPr lang="ru-RU" sz="900" baseline="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rPr>
                      <a:t>16%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900" b="1" i="0" u="none" strike="noStrike" kern="1200" spc="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5079800862094969"/>
                      <c:h val="0.23869885633665161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2"/>
              <c:layout>
                <c:manualLayout>
                  <c:x val="4.006259385973706E-2"/>
                  <c:y val="-4.004004004004004E-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900" b="1" i="0" u="none" strike="noStrike" kern="1200" spc="0" baseline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9571B0E9-90A6-4E02-90C0-38E3F6799648}" type="CATEGORYNAME">
                      <a:rPr lang="ru-RU" sz="9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rPr>
                      <a:pPr>
                        <a:defRPr sz="9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defRPr>
                      </a:pPr>
                      <a:t>[ИМЯ КАТЕГОРИИ]</a:t>
                    </a:fld>
                    <a:r>
                      <a:rPr lang="ru-RU" sz="900" baseline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rPr>
                      <a:t> </a:t>
                    </a:r>
                    <a:fld id="{5A4BC93A-26E9-45B6-B89E-BF423850303C}" type="VALUE">
                      <a:rPr lang="ru-RU" sz="900" baseline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rPr>
                      <a:pPr>
                        <a:defRPr sz="9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defRPr>
                      </a:pPr>
                      <a:t>[ЗНАЧЕНИЕ]</a:t>
                    </a:fld>
                    <a:r>
                      <a:rPr lang="ru-RU" sz="900" baseline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rPr>
                      <a:t>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900" b="1" i="0" u="none" strike="noStrike" kern="1200" spc="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E9F6-4D2E-A013-7D55B4896B0B}"/>
                </c:ext>
                <c:ext xmlns:c15="http://schemas.microsoft.com/office/drawing/2012/chart" uri="{CE6537A1-D6FC-4f65-9D91-7224C49458BB}">
                  <c15:layout>
                    <c:manualLayout>
                      <c:w val="0.14179654314230719"/>
                      <c:h val="0.20984984984984986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3"/>
              <c:layout>
                <c:manualLayout>
                  <c:x val="6.7605627138306451E-2"/>
                  <c:y val="-1.001001001001002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900" b="1" i="0" u="none" strike="noStrike" kern="1200" spc="0" baseline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AF62C19A-E5CC-4D63-8149-9D9AF348A3B2}" type="CATEGORYNAME">
                      <a:rPr lang="ru-RU" sz="9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rPr>
                      <a:pPr>
                        <a:defRPr sz="9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defRPr>
                      </a:pPr>
                      <a:t>[ИМЯ КАТЕГОРИИ]</a:t>
                    </a:fld>
                    <a:r>
                      <a:rPr lang="ru-RU" sz="9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rPr>
                      <a:t> </a:t>
                    </a:r>
                    <a:fld id="{CB5B8A7C-8162-4831-9627-4F9DE9F0BE71}" type="VALUE">
                      <a:rPr lang="ru-RU" sz="900" baseline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rPr>
                      <a:pPr>
                        <a:defRPr sz="9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defRPr>
                      </a:pPr>
                      <a:t>[ЗНАЧЕНИЕ]</a:t>
                    </a:fld>
                    <a:r>
                      <a:rPr lang="ru-RU" sz="900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rPr>
                      <a:t>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900" b="1" i="0" u="none" strike="noStrike" kern="1200" spc="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E9F6-4D2E-A013-7D55B4896B0B}"/>
                </c:ext>
                <c:ext xmlns:c15="http://schemas.microsoft.com/office/drawing/2012/chart" uri="{CE6537A1-D6FC-4f65-9D91-7224C49458BB}">
                  <c15:layout>
                    <c:manualLayout>
                      <c:w val="0.15014699147072896"/>
                      <c:h val="0.16180180180180179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4"/>
              <c:layout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900" b="1" i="0" u="none" strike="noStrike" kern="1200" spc="0" baseline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096BAB76-085F-4366-B7FD-DF042E6C2068}" type="CATEGORYNAME">
                      <a:rPr lang="ru-RU" sz="900"/>
                      <a:pPr>
                        <a:defRPr sz="9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defRPr>
                      </a:pPr>
                      <a:t>[ИМЯ КАТЕГОРИИ]</a:t>
                    </a:fld>
                    <a:r>
                      <a:rPr lang="ru-RU" sz="900" baseline="0"/>
                      <a:t> </a:t>
                    </a:r>
                    <a:fld id="{4213E616-552B-4122-9D58-8E4AF81FE7FB}" type="VALUE">
                      <a:rPr lang="ru-RU" sz="900" baseline="0"/>
                      <a:pPr>
                        <a:defRPr sz="9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defRPr>
                      </a:pPr>
                      <a:t>[ЗНАЧЕНИЕ]</a:t>
                    </a:fld>
                    <a:r>
                      <a:rPr lang="ru-RU" sz="900" baseline="0"/>
                      <a:t>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1" i="0" u="none" strike="noStrike" kern="1200" spc="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E9F6-4D2E-A013-7D55B4896B0B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5"/>
              <c:layout>
                <c:manualLayout>
                  <c:x val="-2.3787165104218945E-2"/>
                  <c:y val="1.6016173653968856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900" b="1" i="0" u="none" strike="noStrike" kern="1200" spc="0" baseline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54FF84A0-179F-4E78-AAE3-CFB144D0D933}" type="CATEGORYNAME">
                      <a:rPr lang="ru-RU" sz="9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rPr>
                      <a:pPr>
                        <a:defRPr sz="9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defRPr>
                      </a:pPr>
                      <a:t>[ИМЯ КАТЕГОРИИ]</a:t>
                    </a:fld>
                    <a:r>
                      <a:rPr lang="ru-RU" sz="9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rPr>
                      <a:t> </a:t>
                    </a:r>
                    <a:r>
                      <a:rPr lang="ru-RU" sz="900" baseline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rPr>
                      <a:t> </a:t>
                    </a:r>
                    <a:fld id="{B15FD33A-70CC-48A4-A6AD-789746C526F6}" type="VALUE">
                      <a:rPr lang="ru-RU" sz="900" baseline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rPr>
                      <a:pPr>
                        <a:defRPr sz="9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defRPr>
                      </a:pPr>
                      <a:t>[ЗНАЧЕНИЕ]</a:t>
                    </a:fld>
                    <a:r>
                      <a:rPr lang="ru-RU" sz="900" baseline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rPr>
                      <a:t>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900" b="1" i="0" u="none" strike="noStrike" kern="1200" spc="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B-E9F6-4D2E-A013-7D55B4896B0B}"/>
                </c:ext>
                <c:ext xmlns:c15="http://schemas.microsoft.com/office/drawing/2012/chart" uri="{CE6537A1-D6FC-4f65-9D91-7224C49458BB}">
                  <c15:layout>
                    <c:manualLayout>
                      <c:w val="0.13559945923384625"/>
                      <c:h val="0.18982982982982979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6"/>
              <c:layout>
                <c:manualLayout>
                  <c:x val="-1.0015648464934288E-2"/>
                  <c:y val="5.6056056056056021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900" b="1" i="0" u="none" strike="noStrike" kern="1200" spc="0" baseline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DA6AC9CB-A726-4A2C-8EFB-BA6546151413}" type="CATEGORYNAME">
                      <a:rPr lang="ru-RU" sz="900">
                        <a:solidFill>
                          <a:srgbClr val="FF0000"/>
                        </a:solidFill>
                      </a:rPr>
                      <a:pPr>
                        <a:defRPr sz="900">
                          <a:solidFill>
                            <a:srgbClr val="FF0000"/>
                          </a:solidFill>
                        </a:defRPr>
                      </a:pPr>
                      <a:t>[ИМЯ КАТЕГОРИИ]</a:t>
                    </a:fld>
                    <a:r>
                      <a:rPr lang="ru-RU" sz="900" dirty="0">
                        <a:solidFill>
                          <a:srgbClr val="FF0000"/>
                        </a:solidFill>
                      </a:rPr>
                      <a:t> </a:t>
                    </a:r>
                    <a:fld id="{05CE2018-60B1-499D-B994-B169871B187F}" type="VALUE">
                      <a:rPr lang="ru-RU" sz="900" baseline="0" smtClean="0">
                        <a:solidFill>
                          <a:srgbClr val="FF0000"/>
                        </a:solidFill>
                      </a:rPr>
                      <a:pPr>
                        <a:defRPr sz="900">
                          <a:solidFill>
                            <a:srgbClr val="FF0000"/>
                          </a:solidFill>
                        </a:defRPr>
                      </a:pPr>
                      <a:t>[ЗНАЧЕНИЕ]</a:t>
                    </a:fld>
                    <a:r>
                      <a:rPr lang="ru-RU" sz="900" baseline="0" dirty="0" smtClean="0">
                        <a:solidFill>
                          <a:srgbClr val="FF0000"/>
                        </a:solidFill>
                      </a:rPr>
                      <a:t>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1" i="0" u="none" strike="noStrike" kern="1200" spc="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D-E9F6-4D2E-A013-7D55B4896B0B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7"/>
              <c:layout>
                <c:manualLayout>
                  <c:x val="-0.17527384813635005"/>
                  <c:y val="-2.8028028028028028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900" b="1" i="0" u="none" strike="noStrike" kern="1200" spc="0" baseline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FBA0E961-26D0-4346-A2BD-FC7B45E0EF83}" type="CATEGORYNAME">
                      <a:rPr lang="ru-RU" sz="900"/>
                      <a:pPr>
                        <a:defRPr sz="9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defRPr>
                      </a:pPr>
                      <a:t>[ИМЯ КАТЕГОРИИ]</a:t>
                    </a:fld>
                    <a:r>
                      <a:rPr lang="ru-RU" sz="900" dirty="0"/>
                      <a:t> </a:t>
                    </a:r>
                    <a:fld id="{8F3E6171-E707-47A9-868C-0226ACD5AA67}" type="VALUE">
                      <a:rPr lang="ru-RU" sz="900" baseline="0" smtClean="0"/>
                      <a:pPr>
                        <a:defRPr sz="9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defRPr>
                      </a:pPr>
                      <a:t>[ЗНАЧЕНИЕ]</a:t>
                    </a:fld>
                    <a:r>
                      <a:rPr lang="ru-RU" sz="900" baseline="0" dirty="0" smtClean="0"/>
                      <a:t>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1" i="0" u="none" strike="noStrike" kern="1200" spc="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F-E9F6-4D2E-A013-7D55B4896B0B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8"/>
              <c:layout>
                <c:manualLayout>
                  <c:x val="5.0078242324671438E-3"/>
                  <c:y val="-4.8048048048048068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900" b="1" i="0" u="none" strike="noStrike" kern="1200" spc="0" baseline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5CCFD3A2-CC7E-4717-A71D-57DAFBEEF91A}" type="CATEGORYNAME">
                      <a:rPr lang="ru-RU" sz="900"/>
                      <a:pPr>
                        <a:defRPr sz="9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defRPr>
                      </a:pPr>
                      <a:t>[ИМЯ КАТЕГОРИИ]</a:t>
                    </a:fld>
                    <a:r>
                      <a:rPr lang="ru-RU" sz="900" dirty="0"/>
                      <a:t> </a:t>
                    </a:r>
                    <a:fld id="{424343F8-A6B0-4E9C-973B-35901209EEBC}" type="VALUE">
                      <a:rPr lang="ru-RU" sz="900" baseline="0" smtClean="0"/>
                      <a:pPr>
                        <a:defRPr sz="9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defRPr>
                      </a:pPr>
                      <a:t>[ЗНАЧЕНИЕ]</a:t>
                    </a:fld>
                    <a:r>
                      <a:rPr lang="ru-RU" sz="900" baseline="0" dirty="0" smtClean="0"/>
                      <a:t>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1" i="0" u="none" strike="noStrike" kern="1200" spc="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1-E9F6-4D2E-A013-7D55B4896B0B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spc="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Лист4!$A$3:$A$11</c:f>
              <c:strCache>
                <c:ptCount val="9"/>
                <c:pt idx="0">
                  <c:v>Баткенская область</c:v>
                </c:pt>
                <c:pt idx="1">
                  <c:v>Джалал-Абадская область</c:v>
                </c:pt>
                <c:pt idx="2">
                  <c:v>Иссык-Кульская область</c:v>
                </c:pt>
                <c:pt idx="3">
                  <c:v>Нарынская область</c:v>
                </c:pt>
                <c:pt idx="4">
                  <c:v>Ошская область</c:v>
                </c:pt>
                <c:pt idx="5">
                  <c:v>Таласская область</c:v>
                </c:pt>
                <c:pt idx="6">
                  <c:v>Чуйская область</c:v>
                </c:pt>
                <c:pt idx="7">
                  <c:v>г.Бишкек</c:v>
                </c:pt>
                <c:pt idx="8">
                  <c:v>г.Ош</c:v>
                </c:pt>
              </c:strCache>
            </c:strRef>
          </c:cat>
          <c:val>
            <c:numRef>
              <c:f>Лист4!$B$3:$B$11</c:f>
              <c:numCache>
                <c:formatCode>General</c:formatCode>
                <c:ptCount val="9"/>
                <c:pt idx="0" formatCode="0.0">
                  <c:v>6.4</c:v>
                </c:pt>
                <c:pt idx="1">
                  <c:v>16.2</c:v>
                </c:pt>
                <c:pt idx="2">
                  <c:v>15.7</c:v>
                </c:pt>
                <c:pt idx="3">
                  <c:v>13.4</c:v>
                </c:pt>
                <c:pt idx="4">
                  <c:v>19.8</c:v>
                </c:pt>
                <c:pt idx="5">
                  <c:v>5.5</c:v>
                </c:pt>
                <c:pt idx="6">
                  <c:v>21.7</c:v>
                </c:pt>
                <c:pt idx="7">
                  <c:v>0.7</c:v>
                </c:pt>
                <c:pt idx="8">
                  <c:v>0.6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2-E9F6-4D2E-A013-7D55B4896B0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layout>
        <c:manualLayout>
          <c:xMode val="edge"/>
          <c:yMode val="edge"/>
          <c:x val="0.39898755391743174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Лист4!$B$13</c:f>
              <c:strCache>
                <c:ptCount val="1"/>
                <c:pt idx="0">
                  <c:v>молоко 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38AB-436D-9034-46844E771395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38AB-436D-9034-46844E771395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38AB-436D-9034-46844E771395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38AB-436D-9034-46844E771395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38AB-436D-9034-46844E771395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38AB-436D-9034-46844E771395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38AB-436D-9034-46844E771395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F-38AB-436D-9034-46844E771395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1-38AB-436D-9034-46844E771395}"/>
              </c:ext>
            </c:extLst>
          </c:dPt>
          <c:dLbls>
            <c:dLbl>
              <c:idx val="0"/>
              <c:layout>
                <c:manualLayout>
                  <c:x val="9.5151047572978265E-2"/>
                  <c:y val="4.3981481481481483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0">
                    <a:noAutofit/>
                  </a:bodyPr>
                  <a:lstStyle/>
                  <a:p>
                    <a:pPr>
                      <a:defRPr sz="900" b="0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06696DA4-EF79-4D28-832F-C498DF85F1A0}" type="CATEGORYNAME">
                      <a:rPr lang="ru-RU">
                        <a:solidFill>
                          <a:schemeClr val="tx1"/>
                        </a:solidFill>
                      </a:rPr>
                      <a:pPr>
                        <a:defRPr>
                          <a:solidFill>
                            <a:schemeClr val="tx1"/>
                          </a:solidFill>
                        </a:defRPr>
                      </a:pPr>
                      <a:t>[ИМЯ КАТЕГОРИИ]</a:t>
                    </a:fld>
                    <a:r>
                      <a:rPr lang="ru-RU" baseline="0">
                        <a:solidFill>
                          <a:schemeClr val="tx1"/>
                        </a:solidFill>
                      </a:rPr>
                      <a:t> </a:t>
                    </a:r>
                    <a:fld id="{B60B97F4-C67E-48AC-A5AA-D3605340BC47}" type="VALUE">
                      <a:rPr lang="ru-RU" baseline="0">
                        <a:solidFill>
                          <a:schemeClr val="tx1"/>
                        </a:solidFill>
                      </a:rPr>
                      <a:pPr>
                        <a:defRPr>
                          <a:solidFill>
                            <a:schemeClr val="tx1"/>
                          </a:solidFill>
                        </a:defRPr>
                      </a:pPr>
                      <a:t>[ЗНАЧЕНИЕ]</a:t>
                    </a:fld>
                    <a:r>
                      <a:rPr lang="ru-RU" baseline="0">
                        <a:solidFill>
                          <a:schemeClr val="tx1"/>
                        </a:solidFill>
                      </a:rPr>
                      <a:t>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no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 </c:separator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38AB-436D-9034-46844E771395}"/>
                </c:ext>
                <c:ext xmlns:c15="http://schemas.microsoft.com/office/drawing/2012/chart" uri="{CE6537A1-D6FC-4f65-9D91-7224C49458BB}">
                  <c15:layout>
                    <c:manualLayout>
                      <c:w val="0.14797192845217083"/>
                      <c:h val="0.2313425925925926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fld id="{44C9C1C6-C6EB-4CA5-8DDF-9F48AF2BEBA2}" type="CATEGORYNAME">
                      <a:rPr lang="ru-RU"/>
                      <a:pPr/>
                      <a:t>[ИМЯ КАТЕГОРИИ]</a:t>
                    </a:fld>
                    <a:r>
                      <a:rPr lang="ru-RU" baseline="0"/>
                      <a:t> </a:t>
                    </a:r>
                    <a:fld id="{C7A85F0B-DC03-4998-9D66-4FD07A7BAAC9}" type="VALUE">
                      <a:rPr lang="ru-RU" baseline="0"/>
                      <a:pPr/>
                      <a:t>[ЗНАЧЕНИЕ]</a:t>
                    </a:fld>
                    <a:r>
                      <a:rPr lang="ru-RU" baseline="0"/>
                      <a:t>%</a:t>
                    </a:r>
                  </a:p>
                </c:rich>
              </c:tx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  <c:separator> </c:separator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38AB-436D-9034-46844E771395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2"/>
              <c:layout>
                <c:manualLayout>
                  <c:x val="1.2198839938348792E-2"/>
                  <c:y val="-8.3333333333333329E-2"/>
                </c:manualLayout>
              </c:layout>
              <c:tx>
                <c:rich>
                  <a:bodyPr/>
                  <a:lstStyle/>
                  <a:p>
                    <a:fld id="{18B130E8-AB66-41FE-AE41-8CC67BCEE0AC}" type="CATEGORYNAME">
                      <a:rPr lang="ru-RU"/>
                      <a:pPr/>
                      <a:t>[ИМЯ КАТЕГОРИИ]</a:t>
                    </a:fld>
                    <a:r>
                      <a:rPr lang="ru-RU" baseline="0"/>
                      <a:t> </a:t>
                    </a:r>
                    <a:fld id="{B99DF6A3-A6C0-448C-8478-82E3824E7E25}" type="VALUE">
                      <a:rPr lang="ru-RU" baseline="0"/>
                      <a:pPr/>
                      <a:t>[ЗНАЧЕНИЕ]</a:t>
                    </a:fld>
                    <a:r>
                      <a:rPr lang="ru-RU" baseline="0"/>
                      <a:t>%</a:t>
                    </a: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 </c:separator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38AB-436D-9034-46844E771395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3"/>
              <c:layout>
                <c:manualLayout>
                  <c:x val="4.1476055790385803E-2"/>
                  <c:y val="-4.6296296296296294E-2"/>
                </c:manualLayout>
              </c:layout>
              <c:tx>
                <c:rich>
                  <a:bodyPr/>
                  <a:lstStyle/>
                  <a:p>
                    <a:fld id="{F0A0D975-16BE-465F-BAD8-D143EB630ADF}" type="CATEGORYNAME">
                      <a:rPr lang="ru-RU"/>
                      <a:pPr/>
                      <a:t>[ИМЯ КАТЕГОРИИ]</a:t>
                    </a:fld>
                    <a:r>
                      <a:rPr lang="ru-RU" baseline="0"/>
                      <a:t> </a:t>
                    </a:r>
                    <a:fld id="{EDD572DB-0E87-4C73-ACF1-61EAD67638AC}" type="VALUE">
                      <a:rPr lang="ru-RU" baseline="0"/>
                      <a:pPr/>
                      <a:t>[ЗНАЧЕНИЕ]</a:t>
                    </a:fld>
                    <a:r>
                      <a:rPr lang="ru-RU" baseline="0"/>
                      <a:t>%</a:t>
                    </a: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 </c:separator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38AB-436D-9034-46844E771395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fld id="{77107AC4-2234-4734-9443-AFCA72D21F1F}" type="CATEGORYNAME">
                      <a:rPr lang="ru-RU"/>
                      <a:pPr/>
                      <a:t>[ИМЯ КАТЕГОРИИ]</a:t>
                    </a:fld>
                    <a:r>
                      <a:rPr lang="ru-RU" baseline="0"/>
                      <a:t> </a:t>
                    </a:r>
                    <a:fld id="{F389A035-F2D9-4082-AB25-8195B1D0C425}" type="VALUE">
                      <a:rPr lang="ru-RU" baseline="0"/>
                      <a:pPr/>
                      <a:t>[ЗНАЧЕНИЕ]</a:t>
                    </a:fld>
                    <a:r>
                      <a:rPr lang="ru-RU" baseline="0"/>
                      <a:t>%</a:t>
                    </a:r>
                  </a:p>
                </c:rich>
              </c:tx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  <c:separator> </c:separator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38AB-436D-9034-46844E771395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fld id="{18147698-6688-4D3E-9393-DD8C376693CD}" type="CATEGORYNAME">
                      <a:rPr lang="ru-RU"/>
                      <a:pPr/>
                      <a:t>[ИМЯ КАТЕГОРИИ]</a:t>
                    </a:fld>
                    <a:r>
                      <a:rPr lang="ru-RU" baseline="0"/>
                      <a:t> </a:t>
                    </a:r>
                    <a:fld id="{711A65F2-D46A-4D72-AFD2-3A2EB76C062D}" type="VALUE">
                      <a:rPr lang="ru-RU" baseline="0"/>
                      <a:pPr/>
                      <a:t>[ЗНАЧЕНИЕ]</a:t>
                    </a:fld>
                    <a:r>
                      <a:rPr lang="ru-RU" baseline="0"/>
                      <a:t>%</a:t>
                    </a:r>
                  </a:p>
                </c:rich>
              </c:tx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  <c:separator> </c:separator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B-38AB-436D-9034-46844E771395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6"/>
              <c:layout/>
              <c:tx>
                <c:rich>
                  <a:bodyPr rot="0" spcFirstLastPara="1" vertOverflow="ellipsis" vert="horz" wrap="square" lIns="38100" tIns="19050" rIns="38100" bIns="19050" anchor="ctr" anchorCtr="0">
                    <a:spAutoFit/>
                  </a:bodyPr>
                  <a:lstStyle/>
                  <a:p>
                    <a:pPr>
                      <a:defRPr sz="900" b="0" i="0" u="none" strike="noStrike" kern="1200" baseline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7B0B7ACE-BCC8-4468-A08A-DD73972C2A4F}" type="CATEGORYNAME">
                      <a:rPr lang="ru-RU">
                        <a:solidFill>
                          <a:srgbClr val="FF0000"/>
                        </a:solidFill>
                      </a:rPr>
                      <a:pPr>
                        <a:defRPr>
                          <a:solidFill>
                            <a:srgbClr val="FF0000"/>
                          </a:solidFill>
                        </a:defRPr>
                      </a:pPr>
                      <a:t>[ИМЯ КАТЕГОРИИ]</a:t>
                    </a:fld>
                    <a:r>
                      <a:rPr lang="ru-RU" baseline="0">
                        <a:solidFill>
                          <a:srgbClr val="FF0000"/>
                        </a:solidFill>
                      </a:rPr>
                      <a:t> </a:t>
                    </a:r>
                    <a:fld id="{EA239D90-6560-48ED-B799-DFC53E61CEE4}" type="VALUE">
                      <a:rPr lang="ru-RU" baseline="0">
                        <a:solidFill>
                          <a:srgbClr val="FF0000"/>
                        </a:solidFill>
                      </a:rPr>
                      <a:pPr>
                        <a:defRPr>
                          <a:solidFill>
                            <a:srgbClr val="FF0000"/>
                          </a:solidFill>
                        </a:defRPr>
                      </a:pPr>
                      <a:t>[ЗНАЧЕНИЕ]</a:t>
                    </a:fld>
                    <a:r>
                      <a:rPr lang="ru-RU" baseline="0">
                        <a:solidFill>
                          <a:srgbClr val="FF0000"/>
                        </a:solidFill>
                      </a:rPr>
                      <a:t>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  <c:separator> </c:separator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D-38AB-436D-9034-46844E771395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7"/>
              <c:layout>
                <c:manualLayout>
                  <c:x val="-0.12198839938348796"/>
                  <c:y val="2.546296296296293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0">
                    <a:noAutofit/>
                  </a:bodyPr>
                  <a:lstStyle/>
                  <a:p>
                    <a:pPr>
                      <a:defRPr sz="900" b="0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348BCBD7-126D-425B-B66E-BAD4C1FD66E1}" type="CATEGORYNAME">
                      <a:rPr lang="ru-RU">
                        <a:solidFill>
                          <a:schemeClr val="tx1"/>
                        </a:solidFill>
                      </a:rPr>
                      <a:pPr>
                        <a:defRPr>
                          <a:solidFill>
                            <a:schemeClr val="tx1"/>
                          </a:solidFill>
                        </a:defRPr>
                      </a:pPr>
                      <a:t>[ИМЯ КАТЕГОРИИ]</a:t>
                    </a:fld>
                    <a:r>
                      <a:rPr lang="ru-RU" baseline="0">
                        <a:solidFill>
                          <a:schemeClr val="tx1"/>
                        </a:solidFill>
                      </a:rPr>
                      <a:t> </a:t>
                    </a:r>
                    <a:fld id="{576C1A18-DCDB-4EC5-B778-1D6815F04673}" type="VALUE">
                      <a:rPr lang="ru-RU" baseline="0">
                        <a:solidFill>
                          <a:schemeClr val="tx1"/>
                        </a:solidFill>
                      </a:rPr>
                      <a:pPr>
                        <a:defRPr>
                          <a:solidFill>
                            <a:schemeClr val="tx1"/>
                          </a:solidFill>
                        </a:defRPr>
                      </a:pPr>
                      <a:t>[ЗНАЧЕНИЕ]</a:t>
                    </a:fld>
                    <a:r>
                      <a:rPr lang="ru-RU" baseline="0">
                        <a:solidFill>
                          <a:schemeClr val="tx1"/>
                        </a:solidFill>
                      </a:rPr>
                      <a:t>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no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 </c:separator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F-38AB-436D-9034-46844E771395}"/>
                </c:ext>
                <c:ext xmlns:c15="http://schemas.microsoft.com/office/drawing/2012/chart" uri="{CE6537A1-D6FC-4f65-9D91-7224C49458BB}">
                  <c15:layout>
                    <c:manualLayout>
                      <c:w val="0.1070326216190723"/>
                      <c:h val="0.1434492563429571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8"/>
              <c:layout>
                <c:manualLayout>
                  <c:x val="1.0978955944513816E-2"/>
                  <c:y val="-1.6203703703703706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0">
                    <a:noAutofit/>
                  </a:bodyPr>
                  <a:lstStyle/>
                  <a:p>
                    <a:pPr>
                      <a:defRPr sz="900" b="0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50711A65-ABB5-48F9-9E5B-9CFDE5BA4607}" type="CATEGORYNAME">
                      <a:rPr lang="ru-RU">
                        <a:solidFill>
                          <a:schemeClr val="tx1"/>
                        </a:solidFill>
                      </a:rPr>
                      <a:pPr>
                        <a:defRPr>
                          <a:solidFill>
                            <a:schemeClr val="tx1"/>
                          </a:solidFill>
                        </a:defRPr>
                      </a:pPr>
                      <a:t>[ИМЯ КАТЕГОРИИ]</a:t>
                    </a:fld>
                    <a:r>
                      <a:rPr lang="ru-RU" baseline="0">
                        <a:solidFill>
                          <a:schemeClr val="tx1"/>
                        </a:solidFill>
                      </a:rPr>
                      <a:t> </a:t>
                    </a:r>
                    <a:fld id="{808EA58D-E47B-4E6A-8C14-E554CFD38891}" type="VALUE">
                      <a:rPr lang="ru-RU" baseline="0">
                        <a:solidFill>
                          <a:schemeClr val="tx1"/>
                        </a:solidFill>
                      </a:rPr>
                      <a:pPr>
                        <a:defRPr>
                          <a:solidFill>
                            <a:schemeClr val="tx1"/>
                          </a:solidFill>
                        </a:defRPr>
                      </a:pPr>
                      <a:t>[ЗНАЧЕНИЕ]</a:t>
                    </a:fld>
                    <a:r>
                      <a:rPr lang="ru-RU" baseline="0">
                        <a:solidFill>
                          <a:schemeClr val="tx1"/>
                        </a:solidFill>
                      </a:rPr>
                      <a:t>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no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 </c:separator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1-38AB-436D-9034-46844E771395}"/>
                </c:ext>
                <c:ext xmlns:c15="http://schemas.microsoft.com/office/drawing/2012/chart" uri="{CE6537A1-D6FC-4f65-9D91-7224C49458BB}">
                  <c15:layout>
                    <c:manualLayout>
                      <c:w val="9.4492214162449725E-2"/>
                      <c:h val="0.13418999708369786"/>
                    </c:manualLayout>
                  </c15:layout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1"/>
            <c:showSerName val="0"/>
            <c:showPercent val="0"/>
            <c:showBubbleSize val="0"/>
            <c:separator> 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Лист4!$A$14:$A$22</c:f>
              <c:strCache>
                <c:ptCount val="9"/>
                <c:pt idx="0">
                  <c:v>Баткенская область</c:v>
                </c:pt>
                <c:pt idx="1">
                  <c:v>Джалал-Абадская область</c:v>
                </c:pt>
                <c:pt idx="2">
                  <c:v>Иссык-Кульская область</c:v>
                </c:pt>
                <c:pt idx="3">
                  <c:v>Нарынская область</c:v>
                </c:pt>
                <c:pt idx="4">
                  <c:v>Ошская область</c:v>
                </c:pt>
                <c:pt idx="5">
                  <c:v>Таласская область</c:v>
                </c:pt>
                <c:pt idx="6">
                  <c:v>Чуйская область</c:v>
                </c:pt>
                <c:pt idx="7">
                  <c:v>г.Бишкек</c:v>
                </c:pt>
                <c:pt idx="8">
                  <c:v>г.Ош</c:v>
                </c:pt>
              </c:strCache>
            </c:strRef>
          </c:cat>
          <c:val>
            <c:numRef>
              <c:f>Лист4!$B$14:$B$22</c:f>
              <c:numCache>
                <c:formatCode>General</c:formatCode>
                <c:ptCount val="9"/>
                <c:pt idx="0">
                  <c:v>5.7</c:v>
                </c:pt>
                <c:pt idx="1">
                  <c:v>20.7</c:v>
                </c:pt>
                <c:pt idx="2">
                  <c:v>15.2</c:v>
                </c:pt>
                <c:pt idx="3">
                  <c:v>7.9</c:v>
                </c:pt>
                <c:pt idx="4" formatCode="0.0">
                  <c:v>19</c:v>
                </c:pt>
                <c:pt idx="5">
                  <c:v>4.0999999999999996</c:v>
                </c:pt>
                <c:pt idx="6">
                  <c:v>26.3</c:v>
                </c:pt>
                <c:pt idx="7">
                  <c:v>0.6</c:v>
                </c:pt>
                <c:pt idx="8">
                  <c:v>0.5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2-38AB-436D-9034-46844E771395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layout>
        <c:manualLayout>
          <c:xMode val="edge"/>
          <c:yMode val="edge"/>
          <c:x val="0.45689566929133851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Лист4!$B$25</c:f>
              <c:strCache>
                <c:ptCount val="1"/>
                <c:pt idx="0">
                  <c:v>яйцо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BBBC-4197-B0D2-E75B90F5BD1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BBBC-4197-B0D2-E75B90F5BD11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BBBC-4197-B0D2-E75B90F5BD11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BBBC-4197-B0D2-E75B90F5BD11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BBBC-4197-B0D2-E75B90F5BD11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BBBC-4197-B0D2-E75B90F5BD11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BBBC-4197-B0D2-E75B90F5BD11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F-BBBC-4197-B0D2-E75B90F5BD11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1-BBBC-4197-B0D2-E75B90F5BD11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3-BBBC-4197-B0D2-E75B90F5BD11}"/>
              </c:ext>
            </c:extLst>
          </c:dPt>
          <c:dLbls>
            <c:dLbl>
              <c:idx val="0"/>
              <c:layout>
                <c:manualLayout>
                  <c:x val="3.888888888888889E-2"/>
                  <c:y val="-4.6296296296296294E-3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 </c:separator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BBBC-4197-B0D2-E75B90F5BD11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5.8333333333333334E-2"/>
                  <c:y val="1.3888888888888867E-2"/>
                </c:manualLayout>
              </c:layout>
              <c:tx>
                <c:rich>
                  <a:bodyPr/>
                  <a:lstStyle/>
                  <a:p>
                    <a:fld id="{DAA835A2-9225-457B-BD03-D73F1CAEFCA6}" type="CATEGORYNAME">
                      <a:rPr lang="ru-RU"/>
                      <a:pPr/>
                      <a:t>[ИМЯ КАТЕГОРИИ]</a:t>
                    </a:fld>
                    <a:r>
                      <a:rPr lang="ru-RU" baseline="0"/>
                      <a:t> </a:t>
                    </a:r>
                    <a:fld id="{14B3C3AF-86C2-4559-8EA4-2A442C448FC7}" type="VALUE">
                      <a:rPr lang="ru-RU" baseline="0"/>
                      <a:pPr/>
                      <a:t>[ЗНАЧЕНИЕ]</a:t>
                    </a:fld>
                    <a:r>
                      <a:rPr lang="ru-RU" baseline="0"/>
                      <a:t>%</a:t>
                    </a: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 </c:separator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BBBC-4197-B0D2-E75B90F5BD11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2"/>
              <c:layout>
                <c:manualLayout>
                  <c:x val="4.1666666666666664E-2"/>
                  <c:y val="3.7037037037037035E-2"/>
                </c:manualLayout>
              </c:layout>
              <c:tx>
                <c:rich>
                  <a:bodyPr/>
                  <a:lstStyle/>
                  <a:p>
                    <a:fld id="{4348EF65-7B04-4445-8E76-47238D3239B6}" type="CATEGORYNAME">
                      <a:rPr lang="ru-RU"/>
                      <a:pPr/>
                      <a:t>[ИМЯ КАТЕГОРИИ]</a:t>
                    </a:fld>
                    <a:r>
                      <a:rPr lang="ru-RU" baseline="0"/>
                      <a:t> </a:t>
                    </a:r>
                    <a:fld id="{93B3E455-7B00-4C80-9428-502102387997}" type="VALUE">
                      <a:rPr lang="ru-RU" baseline="0"/>
                      <a:pPr/>
                      <a:t>[ЗНАЧЕНИЕ]</a:t>
                    </a:fld>
                    <a:r>
                      <a:rPr lang="ru-RU" baseline="0"/>
                      <a:t>%</a:t>
                    </a: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 </c:separator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BBBC-4197-B0D2-E75B90F5BD11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3"/>
              <c:layout>
                <c:manualLayout>
                  <c:x val="4.1666666666666664E-2"/>
                  <c:y val="9.7222222222222224E-2"/>
                </c:manualLayout>
              </c:layout>
              <c:tx>
                <c:rich>
                  <a:bodyPr/>
                  <a:lstStyle/>
                  <a:p>
                    <a:fld id="{A5459280-7A74-4E6A-8EF8-57BF4FDE3CAF}" type="CATEGORYNAME">
                      <a:rPr lang="ru-RU"/>
                      <a:pPr/>
                      <a:t>[ИМЯ КАТЕГОРИИ]</a:t>
                    </a:fld>
                    <a:r>
                      <a:rPr lang="ru-RU" baseline="0"/>
                      <a:t> </a:t>
                    </a:r>
                    <a:fld id="{44D50A89-9915-492A-BEFF-B62DEBAC5189}" type="VALUE">
                      <a:rPr lang="ru-RU" baseline="0"/>
                      <a:pPr/>
                      <a:t>[ЗНАЧЕНИЕ]</a:t>
                    </a:fld>
                    <a:r>
                      <a:rPr lang="ru-RU" baseline="0"/>
                      <a:t>%</a:t>
                    </a: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 </c:separator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BBBC-4197-B0D2-E75B90F5BD11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4"/>
              <c:layout>
                <c:manualLayout>
                  <c:x val="1.6666666666666666E-2"/>
                  <c:y val="0.1111111111111111"/>
                </c:manualLayout>
              </c:layout>
              <c:tx>
                <c:rich>
                  <a:bodyPr/>
                  <a:lstStyle/>
                  <a:p>
                    <a:fld id="{6D1043AA-A3CE-4CF7-8F4C-28426A4D836D}" type="CATEGORYNAME">
                      <a:rPr lang="ru-RU"/>
                      <a:pPr/>
                      <a:t>[ИМЯ КАТЕГОРИИ]</a:t>
                    </a:fld>
                    <a:r>
                      <a:rPr lang="ru-RU" baseline="0"/>
                      <a:t> </a:t>
                    </a:r>
                    <a:fld id="{3087CD2E-6F6D-446D-89AB-E8B0CACAC075}" type="VALUE">
                      <a:rPr lang="ru-RU" baseline="0"/>
                      <a:pPr/>
                      <a:t>[ЗНАЧЕНИЕ]</a:t>
                    </a:fld>
                    <a:r>
                      <a:rPr lang="ru-RU" baseline="0"/>
                      <a:t>%</a:t>
                    </a: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 </c:separator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BBBC-4197-B0D2-E75B90F5BD11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5"/>
              <c:layout>
                <c:manualLayout>
                  <c:x val="1.6666666666666767E-2"/>
                  <c:y val="0.125"/>
                </c:manualLayout>
              </c:layout>
              <c:tx>
                <c:rich>
                  <a:bodyPr/>
                  <a:lstStyle/>
                  <a:p>
                    <a:fld id="{8A8D5853-2638-4D35-95A8-3391C66CFF33}" type="CATEGORYNAME">
                      <a:rPr lang="ru-RU"/>
                      <a:pPr/>
                      <a:t>[ИМЯ КАТЕГОРИИ]</a:t>
                    </a:fld>
                    <a:r>
                      <a:rPr lang="ru-RU" baseline="0"/>
                      <a:t> </a:t>
                    </a:r>
                    <a:fld id="{B352C933-BAE8-461F-90B6-DD9A5DEA7F2F}" type="VALUE">
                      <a:rPr lang="ru-RU" baseline="0"/>
                      <a:pPr/>
                      <a:t>[ЗНАЧЕНИЕ]</a:t>
                    </a:fld>
                    <a:r>
                      <a:rPr lang="ru-RU" baseline="0"/>
                      <a:t>%</a:t>
                    </a: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 </c:separator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B-BBBC-4197-B0D2-E75B90F5BD11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6"/>
              <c:layout>
                <c:manualLayout>
                  <c:x val="-5.0000000000000024E-2"/>
                  <c:y val="-0.1759259259259259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900" b="0" i="0" u="none" strike="noStrike" kern="1200" baseline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37888B16-4314-4DEA-8784-134A9799D204}" type="CATEGORYNAME">
                      <a:rPr lang="ru-RU">
                        <a:solidFill>
                          <a:srgbClr val="FF0000"/>
                        </a:solidFill>
                      </a:rPr>
                      <a:pPr>
                        <a:defRPr>
                          <a:solidFill>
                            <a:srgbClr val="FF0000"/>
                          </a:solidFill>
                        </a:defRPr>
                      </a:pPr>
                      <a:t>[ИМЯ КАТЕГОРИИ]</a:t>
                    </a:fld>
                    <a:r>
                      <a:rPr lang="ru-RU" baseline="0">
                        <a:solidFill>
                          <a:srgbClr val="FF0000"/>
                        </a:solidFill>
                      </a:rPr>
                      <a:t> </a:t>
                    </a:r>
                    <a:fld id="{4986029A-3038-4C9C-9878-58149C18CBF9}" type="VALUE">
                      <a:rPr lang="ru-RU" baseline="0">
                        <a:solidFill>
                          <a:srgbClr val="FF0000"/>
                        </a:solidFill>
                      </a:rPr>
                      <a:pPr>
                        <a:defRPr>
                          <a:solidFill>
                            <a:srgbClr val="FF0000"/>
                          </a:solidFill>
                        </a:defRPr>
                      </a:pPr>
                      <a:t>[ЗНАЧЕНИЕ]</a:t>
                    </a:fld>
                    <a:r>
                      <a:rPr lang="ru-RU" baseline="0">
                        <a:solidFill>
                          <a:srgbClr val="FF0000"/>
                        </a:solidFill>
                      </a:rPr>
                      <a:t>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 </c:separator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D-BBBC-4197-B0D2-E75B90F5BD11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7"/>
              <c:layout>
                <c:manualLayout>
                  <c:x val="-7.4999999999999997E-2"/>
                  <c:y val="1.3888888888888888E-2"/>
                </c:manualLayout>
              </c:layout>
              <c:tx>
                <c:rich>
                  <a:bodyPr/>
                  <a:lstStyle/>
                  <a:p>
                    <a:fld id="{ACB6AB40-A46D-4B6D-91C6-558F865FF028}" type="CATEGORYNAME">
                      <a:rPr lang="ru-RU"/>
                      <a:pPr/>
                      <a:t>[ИМЯ КАТЕГОРИИ]</a:t>
                    </a:fld>
                    <a:r>
                      <a:rPr lang="ru-RU" baseline="0"/>
                      <a:t> </a:t>
                    </a:r>
                    <a:fld id="{E592E9E2-8EDF-42B1-BBC3-EB15A241C6F8}" type="VALUE">
                      <a:rPr lang="ru-RU" baseline="0"/>
                      <a:pPr/>
                      <a:t>[ЗНАЧЕНИЕ]</a:t>
                    </a:fld>
                    <a:r>
                      <a:rPr lang="ru-RU" baseline="0"/>
                      <a:t>%</a:t>
                    </a: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 </c:separator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F-BBBC-4197-B0D2-E75B90F5BD11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8"/>
              <c:layout>
                <c:manualLayout>
                  <c:x val="-7.7777777777777724E-2"/>
                  <c:y val="-2.7755575615628914E-17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900" b="0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917DFA3B-C3D6-440B-8E28-DC9326E0A9F4}" type="CATEGORYNAME">
                      <a:rPr lang="ru-RU">
                        <a:solidFill>
                          <a:schemeClr val="tx1"/>
                        </a:solidFill>
                      </a:rPr>
                      <a:pPr>
                        <a:defRPr>
                          <a:solidFill>
                            <a:schemeClr val="tx1"/>
                          </a:solidFill>
                        </a:defRPr>
                      </a:pPr>
                      <a:t>[ИМЯ КАТЕГОРИИ]</a:t>
                    </a:fld>
                    <a:r>
                      <a:rPr lang="ru-RU" baseline="0">
                        <a:solidFill>
                          <a:schemeClr val="tx1"/>
                        </a:solidFill>
                      </a:rPr>
                      <a:t> </a:t>
                    </a:r>
                    <a:fld id="{3313FC12-1F85-432D-BD81-F99519F3E1CB}" type="VALUE">
                      <a:rPr lang="ru-RU" baseline="0">
                        <a:solidFill>
                          <a:schemeClr val="tx1"/>
                        </a:solidFill>
                      </a:rPr>
                      <a:pPr>
                        <a:defRPr>
                          <a:solidFill>
                            <a:schemeClr val="tx1"/>
                          </a:solidFill>
                        </a:defRPr>
                      </a:pPr>
                      <a:t>[ЗНАЧЕНИЕ]</a:t>
                    </a:fld>
                    <a:r>
                      <a:rPr lang="ru-RU" baseline="0">
                        <a:solidFill>
                          <a:schemeClr val="tx1"/>
                        </a:solidFill>
                      </a:rPr>
                      <a:t>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 </c:separator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1-BBBC-4197-B0D2-E75B90F5BD11}"/>
                </c:ext>
                <c:ext xmlns:c15="http://schemas.microsoft.com/office/drawing/2012/chart" uri="{CE6537A1-D6FC-4f65-9D91-7224C49458BB}">
                  <c15:layout>
                    <c:manualLayout>
                      <c:w val="0.10359733158355207"/>
                      <c:h val="0.13881962671332748"/>
                    </c:manualLayout>
                  </c15:layout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1"/>
            <c:showSerName val="0"/>
            <c:showPercent val="0"/>
            <c:showBubbleSize val="0"/>
            <c:separator> 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Лист4!$A$26:$A$35</c:f>
              <c:strCache>
                <c:ptCount val="9"/>
                <c:pt idx="0">
                  <c:v>Баткенская область</c:v>
                </c:pt>
                <c:pt idx="1">
                  <c:v>Джалал-Абадская область</c:v>
                </c:pt>
                <c:pt idx="2">
                  <c:v>Иссык-Кульская область</c:v>
                </c:pt>
                <c:pt idx="3">
                  <c:v>Нарынская область</c:v>
                </c:pt>
                <c:pt idx="4">
                  <c:v>Ошская область</c:v>
                </c:pt>
                <c:pt idx="5">
                  <c:v>Таласская область</c:v>
                </c:pt>
                <c:pt idx="6">
                  <c:v>Чуйская область</c:v>
                </c:pt>
                <c:pt idx="7">
                  <c:v>г.Бишкек</c:v>
                </c:pt>
                <c:pt idx="8">
                  <c:v>г.Ош</c:v>
                </c:pt>
              </c:strCache>
            </c:strRef>
          </c:cat>
          <c:val>
            <c:numRef>
              <c:f>Лист4!$B$26:$B$35</c:f>
              <c:numCache>
                <c:formatCode>General</c:formatCode>
                <c:ptCount val="10"/>
                <c:pt idx="0" formatCode="0.0">
                  <c:v>3</c:v>
                </c:pt>
                <c:pt idx="1">
                  <c:v>8.9</c:v>
                </c:pt>
                <c:pt idx="2">
                  <c:v>4.3</c:v>
                </c:pt>
                <c:pt idx="3">
                  <c:v>0.9</c:v>
                </c:pt>
                <c:pt idx="4">
                  <c:v>9.5</c:v>
                </c:pt>
                <c:pt idx="5">
                  <c:v>2.4</c:v>
                </c:pt>
                <c:pt idx="6">
                  <c:v>63.5</c:v>
                </c:pt>
                <c:pt idx="7">
                  <c:v>6.9</c:v>
                </c:pt>
                <c:pt idx="8">
                  <c:v>0.9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4-BBBC-4197-B0D2-E75B90F5BD1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E4FB91-E4E2-4F4A-9549-32C4CD7BFB74}" type="datetimeFigureOut">
              <a:rPr lang="ru-RU" smtClean="0"/>
              <a:t>13.03.2026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816FCC-19CE-4B9E-95B6-5266DFEBED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80773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558032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sv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2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5AE23C6-22F8-0E68-8087-F4505786D7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66FB8FF0-8C69-4F30-7AA7-E4A0D04CE54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66500" y="6350923"/>
            <a:ext cx="12300065" cy="523703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10FFEE43-4DC5-016E-8357-9A938A274F3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8851" y="5599921"/>
            <a:ext cx="1154083" cy="1154083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="" xmlns:a16="http://schemas.microsoft.com/office/drawing/2014/main" id="{F7982F31-5075-74ED-6E8B-B0BFDEE86DB3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82942" y="6509809"/>
            <a:ext cx="1328394" cy="231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90860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000" b="1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7.svg"/><Relationship Id="rId7" Type="http://schemas.openxmlformats.org/officeDocument/2006/relationships/image" Target="../media/image8.jpeg"/><Relationship Id="rId12" Type="http://schemas.openxmlformats.org/officeDocument/2006/relationships/image" Target="../media/image13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11" Type="http://schemas.openxmlformats.org/officeDocument/2006/relationships/image" Target="../media/image12.jpeg"/><Relationship Id="rId5" Type="http://schemas.openxmlformats.org/officeDocument/2006/relationships/image" Target="../media/image6.jpeg"/><Relationship Id="rId10" Type="http://schemas.openxmlformats.org/officeDocument/2006/relationships/image" Target="../media/image11.png"/><Relationship Id="rId4" Type="http://schemas.openxmlformats.org/officeDocument/2006/relationships/image" Target="../media/image5.jpeg"/><Relationship Id="rId9" Type="http://schemas.openxmlformats.org/officeDocument/2006/relationships/image" Target="../media/image10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svg"/><Relationship Id="rId3" Type="http://schemas.openxmlformats.org/officeDocument/2006/relationships/image" Target="../media/image18.png"/><Relationship Id="rId7" Type="http://schemas.openxmlformats.org/officeDocument/2006/relationships/image" Target="../media/image21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svg"/><Relationship Id="rId5" Type="http://schemas.openxmlformats.org/officeDocument/2006/relationships/image" Target="../media/image20.png"/><Relationship Id="rId10" Type="http://schemas.openxmlformats.org/officeDocument/2006/relationships/image" Target="../media/image28.svg"/><Relationship Id="rId4" Type="http://schemas.openxmlformats.org/officeDocument/2006/relationships/image" Target="../media/image19.png"/><Relationship Id="rId9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8832CCFF-6D83-21AF-DA1C-F7CD8E53A5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0537" y="-13447"/>
            <a:ext cx="2034210" cy="1746544"/>
          </a:xfrm>
          <a:prstGeom prst="rect">
            <a:avLst/>
          </a:prstGeom>
        </p:spPr>
      </p:pic>
      <p:sp>
        <p:nvSpPr>
          <p:cNvPr id="6" name="Прямоугольник 15">
            <a:extLst>
              <a:ext uri="{FF2B5EF4-FFF2-40B4-BE49-F238E27FC236}">
                <a16:creationId xmlns="" xmlns:a16="http://schemas.microsoft.com/office/drawing/2014/main" id="{109A796F-F81A-ABB0-5471-8B8640DC882B}"/>
              </a:ext>
            </a:extLst>
          </p:cNvPr>
          <p:cNvSpPr/>
          <p:nvPr/>
        </p:nvSpPr>
        <p:spPr>
          <a:xfrm>
            <a:off x="-5359" y="-13446"/>
            <a:ext cx="1669267" cy="1242640"/>
          </a:xfrm>
          <a:custGeom>
            <a:avLst/>
            <a:gdLst>
              <a:gd name="connsiteX0" fmla="*/ 0 w 5801718"/>
              <a:gd name="connsiteY0" fmla="*/ 0 h 4959962"/>
              <a:gd name="connsiteX1" fmla="*/ 5801718 w 5801718"/>
              <a:gd name="connsiteY1" fmla="*/ 0 h 4959962"/>
              <a:gd name="connsiteX2" fmla="*/ 5801718 w 5801718"/>
              <a:gd name="connsiteY2" fmla="*/ 4959962 h 4959962"/>
              <a:gd name="connsiteX3" fmla="*/ 0 w 5801718"/>
              <a:gd name="connsiteY3" fmla="*/ 4959962 h 4959962"/>
              <a:gd name="connsiteX4" fmla="*/ 0 w 5801718"/>
              <a:gd name="connsiteY4" fmla="*/ 0 h 4959962"/>
              <a:gd name="connsiteX0" fmla="*/ 0 w 5801718"/>
              <a:gd name="connsiteY0" fmla="*/ 0 h 4959962"/>
              <a:gd name="connsiteX1" fmla="*/ 5368581 w 5801718"/>
              <a:gd name="connsiteY1" fmla="*/ 9625 h 4959962"/>
              <a:gd name="connsiteX2" fmla="*/ 5801718 w 5801718"/>
              <a:gd name="connsiteY2" fmla="*/ 4959962 h 4959962"/>
              <a:gd name="connsiteX3" fmla="*/ 0 w 5801718"/>
              <a:gd name="connsiteY3" fmla="*/ 4959962 h 4959962"/>
              <a:gd name="connsiteX4" fmla="*/ 0 w 5801718"/>
              <a:gd name="connsiteY4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801718 w 5801718"/>
              <a:gd name="connsiteY2" fmla="*/ 4959962 h 4959962"/>
              <a:gd name="connsiteX3" fmla="*/ 0 w 5801718"/>
              <a:gd name="connsiteY3" fmla="*/ 4959962 h 4959962"/>
              <a:gd name="connsiteX4" fmla="*/ 0 w 5801718"/>
              <a:gd name="connsiteY4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657338 w 5801718"/>
              <a:gd name="connsiteY2" fmla="*/ 2043507 h 4959962"/>
              <a:gd name="connsiteX3" fmla="*/ 5801718 w 5801718"/>
              <a:gd name="connsiteY3" fmla="*/ 4959962 h 4959962"/>
              <a:gd name="connsiteX4" fmla="*/ 0 w 5801718"/>
              <a:gd name="connsiteY4" fmla="*/ 4959962 h 4959962"/>
              <a:gd name="connsiteX5" fmla="*/ 0 w 5801718"/>
              <a:gd name="connsiteY5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763216 w 5801718"/>
              <a:gd name="connsiteY2" fmla="*/ 984728 h 4959962"/>
              <a:gd name="connsiteX3" fmla="*/ 5801718 w 5801718"/>
              <a:gd name="connsiteY3" fmla="*/ 4959962 h 4959962"/>
              <a:gd name="connsiteX4" fmla="*/ 0 w 5801718"/>
              <a:gd name="connsiteY4" fmla="*/ 4959962 h 4959962"/>
              <a:gd name="connsiteX5" fmla="*/ 0 w 5801718"/>
              <a:gd name="connsiteY5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763216 w 5801718"/>
              <a:gd name="connsiteY2" fmla="*/ 984728 h 4959962"/>
              <a:gd name="connsiteX3" fmla="*/ 5801718 w 5801718"/>
              <a:gd name="connsiteY3" fmla="*/ 4959962 h 4959962"/>
              <a:gd name="connsiteX4" fmla="*/ 0 w 5801718"/>
              <a:gd name="connsiteY4" fmla="*/ 4959962 h 4959962"/>
              <a:gd name="connsiteX5" fmla="*/ 0 w 5801718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1941987 w 5763216"/>
              <a:gd name="connsiteY3" fmla="*/ 4430573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5249"/>
              <a:gd name="connsiteY0" fmla="*/ 0 h 4959962"/>
              <a:gd name="connsiteX1" fmla="*/ 5570712 w 5765249"/>
              <a:gd name="connsiteY1" fmla="*/ 9625 h 4959962"/>
              <a:gd name="connsiteX2" fmla="*/ 5763216 w 5765249"/>
              <a:gd name="connsiteY2" fmla="*/ 984728 h 4959962"/>
              <a:gd name="connsiteX3" fmla="*/ 4175048 w 5765249"/>
              <a:gd name="connsiteY3" fmla="*/ 4122565 h 4959962"/>
              <a:gd name="connsiteX4" fmla="*/ 0 w 5765249"/>
              <a:gd name="connsiteY4" fmla="*/ 4959962 h 4959962"/>
              <a:gd name="connsiteX5" fmla="*/ 0 w 5765249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209192"/>
              <a:gd name="connsiteX1" fmla="*/ 5570712 w 5763216"/>
              <a:gd name="connsiteY1" fmla="*/ 9625 h 4209192"/>
              <a:gd name="connsiteX2" fmla="*/ 5763216 w 5763216"/>
              <a:gd name="connsiteY2" fmla="*/ 984728 h 4209192"/>
              <a:gd name="connsiteX3" fmla="*/ 4175048 w 5763216"/>
              <a:gd name="connsiteY3" fmla="*/ 4122565 h 4209192"/>
              <a:gd name="connsiteX4" fmla="*/ 28876 w 5763216"/>
              <a:gd name="connsiteY4" fmla="*/ 4209192 h 4209192"/>
              <a:gd name="connsiteX5" fmla="*/ 0 w 5763216"/>
              <a:gd name="connsiteY5" fmla="*/ 0 h 4209192"/>
              <a:gd name="connsiteX0" fmla="*/ 0 w 5763216"/>
              <a:gd name="connsiteY0" fmla="*/ 0 h 4536451"/>
              <a:gd name="connsiteX1" fmla="*/ 5570712 w 5763216"/>
              <a:gd name="connsiteY1" fmla="*/ 9625 h 4536451"/>
              <a:gd name="connsiteX2" fmla="*/ 5763216 w 5763216"/>
              <a:gd name="connsiteY2" fmla="*/ 984728 h 4536451"/>
              <a:gd name="connsiteX3" fmla="*/ 4175048 w 5763216"/>
              <a:gd name="connsiteY3" fmla="*/ 4122565 h 4536451"/>
              <a:gd name="connsiteX4" fmla="*/ 0 w 5763216"/>
              <a:gd name="connsiteY4" fmla="*/ 4536451 h 4536451"/>
              <a:gd name="connsiteX5" fmla="*/ 0 w 5763216"/>
              <a:gd name="connsiteY5" fmla="*/ 0 h 4536451"/>
              <a:gd name="connsiteX0" fmla="*/ 0 w 5763216"/>
              <a:gd name="connsiteY0" fmla="*/ 0 h 4848486"/>
              <a:gd name="connsiteX1" fmla="*/ 5570712 w 5763216"/>
              <a:gd name="connsiteY1" fmla="*/ 9625 h 4848486"/>
              <a:gd name="connsiteX2" fmla="*/ 5763216 w 5763216"/>
              <a:gd name="connsiteY2" fmla="*/ 984728 h 4848486"/>
              <a:gd name="connsiteX3" fmla="*/ 4175048 w 5763216"/>
              <a:gd name="connsiteY3" fmla="*/ 4122565 h 4848486"/>
              <a:gd name="connsiteX4" fmla="*/ 0 w 5763216"/>
              <a:gd name="connsiteY4" fmla="*/ 4536451 h 4848486"/>
              <a:gd name="connsiteX5" fmla="*/ 0 w 5763216"/>
              <a:gd name="connsiteY5" fmla="*/ 0 h 4848486"/>
              <a:gd name="connsiteX0" fmla="*/ 0 w 5763216"/>
              <a:gd name="connsiteY0" fmla="*/ 0 h 4965470"/>
              <a:gd name="connsiteX1" fmla="*/ 5570712 w 5763216"/>
              <a:gd name="connsiteY1" fmla="*/ 9625 h 4965470"/>
              <a:gd name="connsiteX2" fmla="*/ 5763216 w 5763216"/>
              <a:gd name="connsiteY2" fmla="*/ 984728 h 4965470"/>
              <a:gd name="connsiteX3" fmla="*/ 4175048 w 5763216"/>
              <a:gd name="connsiteY3" fmla="*/ 4122565 h 4965470"/>
              <a:gd name="connsiteX4" fmla="*/ 0 w 5763216"/>
              <a:gd name="connsiteY4" fmla="*/ 4536451 h 4965470"/>
              <a:gd name="connsiteX5" fmla="*/ 0 w 5763216"/>
              <a:gd name="connsiteY5" fmla="*/ 0 h 4965470"/>
              <a:gd name="connsiteX0" fmla="*/ 0 w 5763216"/>
              <a:gd name="connsiteY0" fmla="*/ 0 h 4816920"/>
              <a:gd name="connsiteX1" fmla="*/ 5570712 w 5763216"/>
              <a:gd name="connsiteY1" fmla="*/ 9625 h 4816920"/>
              <a:gd name="connsiteX2" fmla="*/ 5763216 w 5763216"/>
              <a:gd name="connsiteY2" fmla="*/ 984728 h 4816920"/>
              <a:gd name="connsiteX3" fmla="*/ 4175048 w 5763216"/>
              <a:gd name="connsiteY3" fmla="*/ 4122565 h 4816920"/>
              <a:gd name="connsiteX4" fmla="*/ 0 w 5763216"/>
              <a:gd name="connsiteY4" fmla="*/ 4536451 h 4816920"/>
              <a:gd name="connsiteX5" fmla="*/ 0 w 5763216"/>
              <a:gd name="connsiteY5" fmla="*/ 0 h 4816920"/>
              <a:gd name="connsiteX0" fmla="*/ 0 w 5763216"/>
              <a:gd name="connsiteY0" fmla="*/ 0 h 4884711"/>
              <a:gd name="connsiteX1" fmla="*/ 5570712 w 5763216"/>
              <a:gd name="connsiteY1" fmla="*/ 9625 h 4884711"/>
              <a:gd name="connsiteX2" fmla="*/ 5763216 w 5763216"/>
              <a:gd name="connsiteY2" fmla="*/ 984728 h 4884711"/>
              <a:gd name="connsiteX3" fmla="*/ 4175048 w 5763216"/>
              <a:gd name="connsiteY3" fmla="*/ 4122565 h 4884711"/>
              <a:gd name="connsiteX4" fmla="*/ 0 w 5763216"/>
              <a:gd name="connsiteY4" fmla="*/ 4536451 h 4884711"/>
              <a:gd name="connsiteX5" fmla="*/ 0 w 5763216"/>
              <a:gd name="connsiteY5" fmla="*/ 0 h 4884711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  <a:gd name="connsiteX0" fmla="*/ 0 w 5763216"/>
              <a:gd name="connsiteY0" fmla="*/ 1 h 4882250"/>
              <a:gd name="connsiteX1" fmla="*/ 5416708 w 5763216"/>
              <a:gd name="connsiteY1" fmla="*/ 0 h 4882250"/>
              <a:gd name="connsiteX2" fmla="*/ 5763216 w 5763216"/>
              <a:gd name="connsiteY2" fmla="*/ 984729 h 4882250"/>
              <a:gd name="connsiteX3" fmla="*/ 4175048 w 5763216"/>
              <a:gd name="connsiteY3" fmla="*/ 4122566 h 4882250"/>
              <a:gd name="connsiteX4" fmla="*/ 0 w 5763216"/>
              <a:gd name="connsiteY4" fmla="*/ 4536452 h 4882250"/>
              <a:gd name="connsiteX5" fmla="*/ 0 w 5763216"/>
              <a:gd name="connsiteY5" fmla="*/ 1 h 4882250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63216" h="4882249">
                <a:moveTo>
                  <a:pt x="0" y="0"/>
                </a:moveTo>
                <a:lnTo>
                  <a:pt x="5570712" y="9625"/>
                </a:lnTo>
                <a:cubicBezTo>
                  <a:pt x="5663755" y="334659"/>
                  <a:pt x="5708673" y="178431"/>
                  <a:pt x="5763216" y="984728"/>
                </a:cubicBezTo>
                <a:cubicBezTo>
                  <a:pt x="5753591" y="1751541"/>
                  <a:pt x="5599586" y="3009241"/>
                  <a:pt x="4175048" y="4122565"/>
                </a:cubicBezTo>
                <a:cubicBezTo>
                  <a:pt x="3139500" y="4828418"/>
                  <a:pt x="1545687" y="5197386"/>
                  <a:pt x="0" y="4536451"/>
                </a:cubicBezTo>
                <a:lnTo>
                  <a:pt x="0" y="0"/>
                </a:lnTo>
                <a:close/>
              </a:path>
            </a:pathLst>
          </a:cu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Заголовок 1">
            <a:extLst>
              <a:ext uri="{FF2B5EF4-FFF2-40B4-BE49-F238E27FC236}">
                <a16:creationId xmlns="" xmlns:a16="http://schemas.microsoft.com/office/drawing/2014/main" id="{6132D5C3-95C1-D5DC-3525-456EA284740D}"/>
              </a:ext>
            </a:extLst>
          </p:cNvPr>
          <p:cNvSpPr txBox="1">
            <a:spLocks/>
          </p:cNvSpPr>
          <p:nvPr/>
        </p:nvSpPr>
        <p:spPr>
          <a:xfrm>
            <a:off x="53151" y="2053652"/>
            <a:ext cx="4156076" cy="25992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ctr" fontAlgn="base">
              <a:lnSpc>
                <a:spcPct val="100000"/>
              </a:lnSpc>
              <a:spcAft>
                <a:spcPct val="0"/>
              </a:spcAft>
            </a:pPr>
            <a:endParaRPr lang="ru-RU" sz="3200" b="1" dirty="0">
              <a:ea typeface="+mn-ea"/>
              <a:cs typeface="Times New Roman" panose="02020603050405020304" pitchFamily="18" charset="0"/>
            </a:endParaRPr>
          </a:p>
          <a:p>
            <a:pPr lvl="0" algn="ctr" fontAlgn="base">
              <a:lnSpc>
                <a:spcPct val="100000"/>
              </a:lnSpc>
              <a:spcAft>
                <a:spcPct val="0"/>
              </a:spcAft>
            </a:pPr>
            <a:r>
              <a:rPr lang="ru-RU" sz="2800" b="1" dirty="0">
                <a:ea typeface="+mn-ea"/>
                <a:cs typeface="Times New Roman" panose="02020603050405020304" pitchFamily="18" charset="0"/>
              </a:rPr>
              <a:t>Итоги  производства сельскохозяйственной</a:t>
            </a:r>
          </a:p>
          <a:p>
            <a:pPr lvl="0" algn="ctr" fontAlgn="base">
              <a:lnSpc>
                <a:spcPct val="100000"/>
              </a:lnSpc>
              <a:spcAft>
                <a:spcPct val="0"/>
              </a:spcAft>
            </a:pPr>
            <a:r>
              <a:rPr lang="ru-RU" sz="2800" b="1" dirty="0">
                <a:ea typeface="+mn-ea"/>
                <a:cs typeface="Times New Roman" panose="02020603050405020304" pitchFamily="18" charset="0"/>
              </a:rPr>
              <a:t> продукции в 2025г</a:t>
            </a:r>
            <a:r>
              <a:rPr lang="ru-RU" sz="2800" b="1" dirty="0">
                <a:solidFill>
                  <a:srgbClr val="000099"/>
                </a:solidFill>
                <a:ea typeface="+mn-ea"/>
                <a:cs typeface="Times New Roman" panose="02020603050405020304" pitchFamily="18" charset="0"/>
              </a:rPr>
              <a:t>. </a:t>
            </a:r>
          </a:p>
          <a:p>
            <a:pPr algn="ctr"/>
            <a:r>
              <a:rPr lang="ky-KG" altLang="ru-RU" sz="4400" b="1" dirty="0"/>
              <a:t/>
            </a:r>
            <a:br>
              <a:rPr lang="ky-KG" altLang="ru-RU" sz="4400" b="1" dirty="0"/>
            </a:br>
            <a:endParaRPr lang="ru-RU" dirty="0"/>
          </a:p>
        </p:txBody>
      </p:sp>
      <p:sp>
        <p:nvSpPr>
          <p:cNvPr id="8" name="Текст 2">
            <a:extLst>
              <a:ext uri="{FF2B5EF4-FFF2-40B4-BE49-F238E27FC236}">
                <a16:creationId xmlns="" xmlns:a16="http://schemas.microsoft.com/office/drawing/2014/main" id="{6E6B8F1C-3146-A55C-E893-C16537806AF6}"/>
              </a:ext>
            </a:extLst>
          </p:cNvPr>
          <p:cNvSpPr txBox="1">
            <a:spLocks/>
          </p:cNvSpPr>
          <p:nvPr/>
        </p:nvSpPr>
        <p:spPr>
          <a:xfrm>
            <a:off x="4545488" y="5187860"/>
            <a:ext cx="6781800" cy="13255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4970973" y="5187859"/>
            <a:ext cx="5930829" cy="784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300" b="1" i="1" dirty="0">
              <a:solidFill>
                <a:prstClr val="black"/>
              </a:solidFill>
              <a:latin typeface="Arial" pitchFamily="34" charset="0"/>
              <a:ea typeface="Times New Roman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600" i="1" dirty="0" err="1">
                <a:solidFill>
                  <a:srgbClr val="0070C0"/>
                </a:solidFill>
                <a:ea typeface="Times New Roman" pitchFamily="18" charset="0"/>
                <a:cs typeface="Times New Roman" pitchFamily="18" charset="0"/>
              </a:rPr>
              <a:t>Мурсабекова</a:t>
            </a:r>
            <a:r>
              <a:rPr lang="ru-RU" sz="1600" i="1" dirty="0">
                <a:solidFill>
                  <a:srgbClr val="0070C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600" i="1" dirty="0" err="1">
                <a:solidFill>
                  <a:srgbClr val="0070C0"/>
                </a:solidFill>
                <a:ea typeface="Times New Roman" pitchFamily="18" charset="0"/>
                <a:cs typeface="Times New Roman" pitchFamily="18" charset="0"/>
              </a:rPr>
              <a:t>Гульзейнеп</a:t>
            </a:r>
            <a:r>
              <a:rPr lang="ru-RU" sz="1600" i="1" dirty="0">
                <a:solidFill>
                  <a:srgbClr val="0070C0"/>
                </a:solidFill>
                <a:ea typeface="Times New Roman" pitchFamily="18" charset="0"/>
                <a:cs typeface="Times New Roman" pitchFamily="18" charset="0"/>
              </a:rPr>
              <a:t>  </a:t>
            </a:r>
            <a:r>
              <a:rPr lang="ky-KG" sz="1600" i="1" dirty="0">
                <a:solidFill>
                  <a:srgbClr val="0070C0"/>
                </a:solidFill>
                <a:ea typeface="Times New Roman" pitchFamily="18" charset="0"/>
                <a:cs typeface="Times New Roman" pitchFamily="18" charset="0"/>
              </a:rPr>
              <a:t>Турдубековна</a:t>
            </a:r>
            <a:endParaRPr lang="en-US" sz="1600" i="1" dirty="0">
              <a:solidFill>
                <a:srgbClr val="0070C0"/>
              </a:solidFill>
              <a:ea typeface="Times New Roman" pitchFamily="18" charset="0"/>
              <a:cs typeface="Times New Roman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600" i="1" dirty="0">
                <a:solidFill>
                  <a:srgbClr val="0070C0"/>
                </a:solidFill>
                <a:ea typeface="Times New Roman" pitchFamily="18" charset="0"/>
                <a:cs typeface="Times New Roman" pitchFamily="18" charset="0"/>
              </a:rPr>
              <a:t>Заведующая отделом статистики сельского хозяйства</a:t>
            </a:r>
            <a:endParaRPr lang="ru-RU" sz="1600" dirty="0">
              <a:solidFill>
                <a:srgbClr val="0070C0"/>
              </a:solidFill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970973" y="4647124"/>
            <a:ext cx="458699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600" i="1" dirty="0">
                <a:solidFill>
                  <a:srgbClr val="0070C0"/>
                </a:solidFill>
              </a:rPr>
              <a:t>Пресс-Конференция, </a:t>
            </a:r>
            <a:r>
              <a:rPr lang="ru-RU" sz="1600" i="1" dirty="0" err="1">
                <a:solidFill>
                  <a:srgbClr val="0070C0"/>
                </a:solidFill>
              </a:rPr>
              <a:t>Нацстатком</a:t>
            </a:r>
            <a:endParaRPr lang="ru-RU" sz="1600" i="1" dirty="0">
              <a:solidFill>
                <a:srgbClr val="0070C0"/>
              </a:solidFill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600" i="1" dirty="0">
                <a:solidFill>
                  <a:srgbClr val="0070C0"/>
                </a:solidFill>
              </a:rPr>
              <a:t>13.03.2026г.</a:t>
            </a:r>
            <a:endParaRPr lang="ru-RU" sz="1600" dirty="0">
              <a:solidFill>
                <a:srgbClr val="0070C0"/>
              </a:solidFill>
            </a:endParaRPr>
          </a:p>
        </p:txBody>
      </p:sp>
      <p:grpSp>
        <p:nvGrpSpPr>
          <p:cNvPr id="22" name="Группа 21"/>
          <p:cNvGrpSpPr/>
          <p:nvPr/>
        </p:nvGrpSpPr>
        <p:grpSpPr>
          <a:xfrm>
            <a:off x="4243721" y="543521"/>
            <a:ext cx="7660895" cy="3218582"/>
            <a:chOff x="2302621" y="415012"/>
            <a:chExt cx="7776269" cy="2977776"/>
          </a:xfrm>
        </p:grpSpPr>
        <p:pic>
          <p:nvPicPr>
            <p:cNvPr id="9" name="Рисунок 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20467" y="415012"/>
              <a:ext cx="2022217" cy="1357844"/>
            </a:xfrm>
            <a:prstGeom prst="rect">
              <a:avLst/>
            </a:prstGeom>
            <a:ln>
              <a:solidFill>
                <a:schemeClr val="tx2"/>
              </a:solidFill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0" name="Рисунок 9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48280" y="423840"/>
              <a:ext cx="2159528" cy="1354516"/>
            </a:xfrm>
            <a:prstGeom prst="rect">
              <a:avLst/>
            </a:prstGeom>
            <a:ln>
              <a:solidFill>
                <a:schemeClr val="tx2"/>
              </a:solidFill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3" name="Рисунок 12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22531" y="423840"/>
              <a:ext cx="2073596" cy="1354516"/>
            </a:xfrm>
            <a:prstGeom prst="rect">
              <a:avLst/>
            </a:prstGeom>
            <a:ln>
              <a:solidFill>
                <a:schemeClr val="tx2"/>
              </a:solidFill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4" name="Рисунок 13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96127" y="432626"/>
              <a:ext cx="1482763" cy="1345730"/>
            </a:xfrm>
            <a:prstGeom prst="rect">
              <a:avLst/>
            </a:prstGeom>
            <a:ln>
              <a:solidFill>
                <a:schemeClr val="tx2"/>
              </a:solidFill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5" name="Рисунок 14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02621" y="1774690"/>
              <a:ext cx="2025340" cy="1618098"/>
            </a:xfrm>
            <a:prstGeom prst="rect">
              <a:avLst/>
            </a:prstGeom>
            <a:ln>
              <a:solidFill>
                <a:schemeClr val="tx2"/>
              </a:solidFill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6" name="Рисунок 15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8596127" y="1778356"/>
              <a:ext cx="1482763" cy="1599005"/>
            </a:xfrm>
            <a:prstGeom prst="rect">
              <a:avLst/>
            </a:prstGeom>
            <a:ln>
              <a:solidFill>
                <a:schemeClr val="tx2"/>
              </a:solidFill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7" name="Рисунок 16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22531" y="1778356"/>
              <a:ext cx="2055750" cy="1599005"/>
            </a:xfrm>
            <a:prstGeom prst="rect">
              <a:avLst/>
            </a:prstGeom>
            <a:ln>
              <a:solidFill>
                <a:schemeClr val="tx2"/>
              </a:solidFill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8" name="Рисунок 17"/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57407" y="1778356"/>
              <a:ext cx="2147278" cy="1605604"/>
            </a:xfrm>
            <a:prstGeom prst="rect">
              <a:avLst/>
            </a:prstGeom>
            <a:ln>
              <a:solidFill>
                <a:schemeClr val="tx2"/>
              </a:solidFill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4818673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05380AD-E601-34CC-B55A-9C7931602F00}"/>
              </a:ext>
            </a:extLst>
          </p:cNvPr>
          <p:cNvSpPr txBox="1">
            <a:spLocks/>
          </p:cNvSpPr>
          <p:nvPr/>
        </p:nvSpPr>
        <p:spPr>
          <a:xfrm>
            <a:off x="1245064" y="85508"/>
            <a:ext cx="9795849" cy="11176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ea typeface="+mn-ea"/>
                <a:cs typeface="Times New Roman" pitchFamily="18" charset="0"/>
              </a:rPr>
              <a:t>Темп роста продукции сельского хозяйства, </a:t>
            </a:r>
            <a:br>
              <a:rPr lang="ru-RU" sz="2400" b="1" dirty="0">
                <a:ea typeface="+mn-ea"/>
                <a:cs typeface="Times New Roman" pitchFamily="18" charset="0"/>
              </a:rPr>
            </a:br>
            <a:r>
              <a:rPr lang="ru-RU" sz="2400" b="1" dirty="0">
                <a:solidFill>
                  <a:schemeClr val="tx2"/>
                </a:solidFill>
                <a:cs typeface="Times New Roman" pitchFamily="18" charset="0"/>
              </a:rPr>
              <a:t>лесного хозяйства и рыболовства</a:t>
            </a:r>
            <a:r>
              <a:rPr lang="ru-RU" sz="2400" b="1" dirty="0">
                <a:ea typeface="+mn-ea"/>
                <a:cs typeface="Times New Roman" pitchFamily="18" charset="0"/>
              </a:rPr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7D74E26F-7B1E-193A-2064-433C1C7BA8FB}"/>
              </a:ext>
            </a:extLst>
          </p:cNvPr>
          <p:cNvSpPr txBox="1"/>
          <p:nvPr/>
        </p:nvSpPr>
        <p:spPr>
          <a:xfrm>
            <a:off x="4054910" y="960104"/>
            <a:ext cx="355266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600" b="0" i="1" dirty="0">
                <a:solidFill>
                  <a:schemeClr val="tx2"/>
                </a:solidFill>
              </a:rPr>
              <a:t>(в процентах)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="" xmlns:a16="http://schemas.microsoft.com/office/drawing/2014/main" id="{342DBA3B-2E1C-3596-EA1E-908F68EFDB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672699" y="2797475"/>
            <a:ext cx="2861048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8" name="Диаграмма 7">
            <a:extLst>
              <a:ext uri="{FF2B5EF4-FFF2-40B4-BE49-F238E27FC236}">
                <a16:creationId xmlns="" xmlns:a16="http://schemas.microsoft.com/office/drawing/2014/main" id="{1976CC80-D3CC-4D45-BDED-5A390FE2D84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64600091"/>
              </p:ext>
            </p:extLst>
          </p:nvPr>
        </p:nvGraphicFramePr>
        <p:xfrm>
          <a:off x="2391708" y="1516400"/>
          <a:ext cx="8180129" cy="44180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360539" y="1516400"/>
            <a:ext cx="1769049" cy="3046988"/>
          </a:xfrm>
          <a:prstGeom prst="rect">
            <a:avLst/>
          </a:prstGeom>
          <a:ln>
            <a:solidFill>
              <a:srgbClr val="0070C0"/>
            </a:solidFill>
          </a:ln>
        </p:spPr>
        <p:style>
          <a:lnRef idx="2">
            <a:schemeClr val="accent2"/>
          </a:lnRef>
          <a:fillRef idx="100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1600" dirty="0">
                <a:solidFill>
                  <a:schemeClr val="tx1"/>
                </a:solidFill>
                <a:cs typeface="Times New Roman" pitchFamily="18" charset="0"/>
              </a:rPr>
              <a:t>В январе - декабре 2025 г.   валовой выпуск продукции  сельского, лесного хозяйства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1600" dirty="0">
                <a:solidFill>
                  <a:schemeClr val="tx1"/>
                </a:solidFill>
                <a:cs typeface="Times New Roman" pitchFamily="18" charset="0"/>
              </a:rPr>
              <a:t>и рыболовства составил более 459,7 млрд. сом,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1600" dirty="0">
                <a:solidFill>
                  <a:schemeClr val="tx1"/>
                </a:solidFill>
                <a:cs typeface="Times New Roman" pitchFamily="18" charset="0"/>
              </a:rPr>
              <a:t> при этом </a:t>
            </a:r>
            <a:br>
              <a:rPr lang="ru-RU" sz="1600" dirty="0">
                <a:solidFill>
                  <a:schemeClr val="tx1"/>
                </a:solidFill>
                <a:cs typeface="Times New Roman" pitchFamily="18" charset="0"/>
              </a:rPr>
            </a:br>
            <a:r>
              <a:rPr lang="ru-RU" sz="1600" dirty="0">
                <a:solidFill>
                  <a:schemeClr val="tx1"/>
                </a:solidFill>
                <a:cs typeface="Times New Roman" pitchFamily="18" charset="0"/>
              </a:rPr>
              <a:t> ИФО 102,2%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56C654A8-B8A5-5E10-9DA0-34D5A023B263}"/>
              </a:ext>
            </a:extLst>
          </p:cNvPr>
          <p:cNvSpPr/>
          <p:nvPr/>
        </p:nvSpPr>
        <p:spPr>
          <a:xfrm>
            <a:off x="360540" y="4563388"/>
            <a:ext cx="1769049" cy="584775"/>
          </a:xfrm>
          <a:prstGeom prst="rect">
            <a:avLst/>
          </a:prstGeom>
          <a:ln>
            <a:solidFill>
              <a:srgbClr val="0070C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1600" dirty="0">
                <a:solidFill>
                  <a:schemeClr val="tx1"/>
                </a:solidFill>
                <a:cs typeface="Times New Roman" pitchFamily="18" charset="0"/>
              </a:rPr>
              <a:t>Доля к ВВП составил 8,0 %</a:t>
            </a:r>
          </a:p>
        </p:txBody>
      </p:sp>
    </p:spTree>
    <p:extLst>
      <p:ext uri="{BB962C8B-B14F-4D97-AF65-F5344CB8AC3E}">
        <p14:creationId xmlns:p14="http://schemas.microsoft.com/office/powerpoint/2010/main" val="29777013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9C00707E-E343-234E-B8DB-E14F9D493CE2}"/>
              </a:ext>
            </a:extLst>
          </p:cNvPr>
          <p:cNvSpPr txBox="1"/>
          <p:nvPr/>
        </p:nvSpPr>
        <p:spPr>
          <a:xfrm>
            <a:off x="4790321" y="769441"/>
            <a:ext cx="261135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ru-RU" altLang="ru-RU" sz="1600" i="1" dirty="0">
                <a:solidFill>
                  <a:srgbClr val="0059A3"/>
                </a:solidFill>
              </a:rPr>
              <a:t>(в процентах)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="" xmlns:a16="http://schemas.microsoft.com/office/drawing/2014/main" id="{4A7956CD-13C0-D265-7012-FB03ACD902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5099751" y="2752436"/>
            <a:ext cx="27732996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7" name="Заголовок 1">
            <a:extLst>
              <a:ext uri="{FF2B5EF4-FFF2-40B4-BE49-F238E27FC236}">
                <a16:creationId xmlns="" xmlns:a16="http://schemas.microsoft.com/office/drawing/2014/main" id="{96F20C09-F2EE-C7CD-45A6-739A4BB3521C}"/>
              </a:ext>
            </a:extLst>
          </p:cNvPr>
          <p:cNvSpPr txBox="1">
            <a:spLocks/>
          </p:cNvSpPr>
          <p:nvPr/>
        </p:nvSpPr>
        <p:spPr>
          <a:xfrm>
            <a:off x="1171162" y="0"/>
            <a:ext cx="9849676" cy="9541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ctr" fontAlgn="base">
              <a:lnSpc>
                <a:spcPct val="100000"/>
              </a:lnSpc>
              <a:spcAft>
                <a:spcPct val="0"/>
              </a:spcAft>
            </a:pPr>
            <a:r>
              <a:rPr lang="ru-RU" sz="2400" b="1" dirty="0">
                <a:ea typeface="+mn-ea"/>
                <a:cs typeface="Times New Roman" pitchFamily="18" charset="0"/>
              </a:rPr>
              <a:t>Индекс физического объема продукции сельского хозяйства по территории за 2025 год</a:t>
            </a:r>
          </a:p>
        </p:txBody>
      </p:sp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2894039"/>
              </p:ext>
            </p:extLst>
          </p:nvPr>
        </p:nvGraphicFramePr>
        <p:xfrm>
          <a:off x="1482467" y="1270702"/>
          <a:ext cx="8857895" cy="47830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74F56B75-B80B-1434-5449-30BEB404C2DD}"/>
              </a:ext>
            </a:extLst>
          </p:cNvPr>
          <p:cNvSpPr txBox="1"/>
          <p:nvPr/>
        </p:nvSpPr>
        <p:spPr>
          <a:xfrm>
            <a:off x="354412" y="1283884"/>
            <a:ext cx="1403927" cy="646331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>
            <a:spAutoFit/>
          </a:bodyPr>
          <a:lstStyle/>
          <a:p>
            <a:r>
              <a:rPr lang="ru-RU" sz="1800" dirty="0">
                <a:solidFill>
                  <a:srgbClr val="0070C0"/>
                </a:solidFill>
                <a:cs typeface="Times New Roman" pitchFamily="18" charset="0"/>
              </a:rPr>
              <a:t>КР ИФО 102,2%</a:t>
            </a:r>
            <a:endParaRPr lang="ru-RU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7805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2B72ED28-7E54-C30C-C7A7-6B86FB052307}"/>
              </a:ext>
            </a:extLst>
          </p:cNvPr>
          <p:cNvSpPr txBox="1"/>
          <p:nvPr/>
        </p:nvSpPr>
        <p:spPr>
          <a:xfrm>
            <a:off x="3469008" y="862149"/>
            <a:ext cx="4128677" cy="33855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600" b="0" i="1" dirty="0"/>
              <a:t>(в процентах к предыдущему году)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="" xmlns:a16="http://schemas.microsoft.com/office/drawing/2014/main" id="{93F5CB1B-A1AA-4773-C240-667BA9D9D4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6172" y="2826234"/>
            <a:ext cx="29563284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7" name="Диаграмма 6">
            <a:extLst>
              <a:ext uri="{FF2B5EF4-FFF2-40B4-BE49-F238E27FC236}">
                <a16:creationId xmlns="" xmlns:a16="http://schemas.microsoft.com/office/drawing/2014/main" id="{D6D9AB4E-25D0-D102-526A-8B0DA7C52CE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41548250"/>
              </p:ext>
            </p:extLst>
          </p:nvPr>
        </p:nvGraphicFramePr>
        <p:xfrm>
          <a:off x="1852049" y="1327982"/>
          <a:ext cx="8493064" cy="46079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Заголовок 1">
            <a:extLst>
              <a:ext uri="{FF2B5EF4-FFF2-40B4-BE49-F238E27FC236}">
                <a16:creationId xmlns="" xmlns:a16="http://schemas.microsoft.com/office/drawing/2014/main" id="{333687E6-7A2F-92D8-8127-A26763F202B5}"/>
              </a:ext>
            </a:extLst>
          </p:cNvPr>
          <p:cNvSpPr txBox="1">
            <a:spLocks/>
          </p:cNvSpPr>
          <p:nvPr/>
        </p:nvSpPr>
        <p:spPr>
          <a:xfrm>
            <a:off x="1171162" y="0"/>
            <a:ext cx="9849676" cy="9541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ctr" fontAlgn="base">
              <a:lnSpc>
                <a:spcPct val="100000"/>
              </a:lnSpc>
              <a:spcAft>
                <a:spcPct val="0"/>
              </a:spcAft>
            </a:pPr>
            <a:r>
              <a:rPr lang="ru-RU" sz="2400" b="1" dirty="0">
                <a:ea typeface="+mn-ea"/>
                <a:cs typeface="Times New Roman" pitchFamily="18" charset="0"/>
              </a:rPr>
              <a:t>Распределение валовой продукции сельского хозяйства </a:t>
            </a:r>
            <a:br>
              <a:rPr lang="ru-RU" sz="2400" b="1" dirty="0">
                <a:ea typeface="+mn-ea"/>
                <a:cs typeface="Times New Roman" pitchFamily="18" charset="0"/>
              </a:rPr>
            </a:br>
            <a:r>
              <a:rPr lang="ru-RU" sz="2400" b="1" dirty="0">
                <a:ea typeface="+mn-ea"/>
                <a:cs typeface="Times New Roman" pitchFamily="18" charset="0"/>
              </a:rPr>
              <a:t> в разрезе территории по итогам  2025г.</a:t>
            </a:r>
          </a:p>
        </p:txBody>
      </p:sp>
    </p:spTree>
    <p:extLst>
      <p:ext uri="{BB962C8B-B14F-4D97-AF65-F5344CB8AC3E}">
        <p14:creationId xmlns:p14="http://schemas.microsoft.com/office/powerpoint/2010/main" val="22194651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D612D47C-8B5C-183F-54D3-F503B5D482A5}"/>
              </a:ext>
            </a:extLst>
          </p:cNvPr>
          <p:cNvSpPr/>
          <p:nvPr/>
        </p:nvSpPr>
        <p:spPr>
          <a:xfrm>
            <a:off x="4155912" y="177600"/>
            <a:ext cx="5504508" cy="83099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600" dirty="0">
                <a:solidFill>
                  <a:schemeClr val="tx2"/>
                </a:solidFill>
              </a:rPr>
              <a:t>В 2025 году валовой выпуск сельскохозяйственной </a:t>
            </a:r>
            <a:r>
              <a:rPr lang="ru-RU" sz="1600" dirty="0" smtClean="0">
                <a:solidFill>
                  <a:schemeClr val="tx2"/>
                </a:solidFill>
              </a:rPr>
              <a:t>продукции по растениеводству </a:t>
            </a:r>
            <a:r>
              <a:rPr lang="ru-RU" sz="1600" dirty="0">
                <a:solidFill>
                  <a:schemeClr val="tx2"/>
                </a:solidFill>
              </a:rPr>
              <a:t>снизился по сравнению к предыдущему году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BFF26585-E715-8411-B464-F7EF757E2D96}"/>
              </a:ext>
            </a:extLst>
          </p:cNvPr>
          <p:cNvSpPr/>
          <p:nvPr/>
        </p:nvSpPr>
        <p:spPr>
          <a:xfrm>
            <a:off x="1174747" y="1758028"/>
            <a:ext cx="4024967" cy="378565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Times New Roman" panose="02020603050405020304" pitchFamily="18" charset="0"/>
              </a:rPr>
              <a:t>По итогам 2025 года зерновых культур </a:t>
            </a:r>
          </a:p>
          <a:p>
            <a:pPr lvl="0"/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Times New Roman" panose="02020603050405020304" pitchFamily="18" charset="0"/>
              </a:rPr>
              <a:t>(без зернобобовых, риса и гречихи) убрано с площади 605,9 тыс. гектаров, п</a:t>
            </a:r>
            <a:r>
              <a:rPr kumimoji="0" lang="ky-KG" sz="16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Times New Roman" panose="02020603050405020304" pitchFamily="18" charset="0"/>
              </a:rPr>
              <a:t>ри этом,</a:t>
            </a: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Times New Roman" panose="02020603050405020304" pitchFamily="18" charset="0"/>
              </a:rPr>
              <a:t> намолочено  </a:t>
            </a:r>
            <a:r>
              <a:rPr kumimoji="0" 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Times New Roman" panose="02020603050405020304" pitchFamily="18" charset="0"/>
              </a:rPr>
              <a:t>1,8 </a:t>
            </a: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Times New Roman" panose="02020603050405020304" pitchFamily="18" charset="0"/>
              </a:rPr>
              <a:t>млн. тонн зерна в весе после доработки</a:t>
            </a:r>
            <a:r>
              <a:rPr kumimoji="0" lang="ky-KG" sz="16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Times New Roman" panose="02020603050405020304" pitchFamily="18" charset="0"/>
              </a:rPr>
              <a:t>, что </a:t>
            </a: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Times New Roman" panose="02020603050405020304" pitchFamily="18" charset="0"/>
              </a:rPr>
              <a:t>на 14,2</a:t>
            </a:r>
            <a:r>
              <a:rPr kumimoji="0" lang="ky-KG" sz="16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Times New Roman" panose="02020603050405020304" pitchFamily="18" charset="0"/>
              </a:rPr>
              <a:t>% </a:t>
            </a: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Times New Roman" panose="02020603050405020304" pitchFamily="18" charset="0"/>
              </a:rPr>
              <a:t>меньше, уровня прошлого года </a:t>
            </a:r>
            <a:r>
              <a:rPr lang="ky-KG" sz="1600" b="1" i="1" u="sng" dirty="0">
                <a:solidFill>
                  <a:srgbClr val="0059A3"/>
                </a:solidFill>
              </a:rPr>
              <a:t>Кроме того, </a:t>
            </a:r>
            <a:r>
              <a:rPr lang="ky-KG" sz="1600" dirty="0">
                <a:solidFill>
                  <a:srgbClr val="0059A3"/>
                </a:solidFill>
              </a:rPr>
              <a:t>уменьшилось производство </a:t>
            </a:r>
            <a:endParaRPr lang="ky-KG" sz="1600" dirty="0" smtClean="0">
              <a:solidFill>
                <a:srgbClr val="0059A3"/>
              </a:solidFill>
            </a:endParaRPr>
          </a:p>
          <a:p>
            <a:pPr lvl="0"/>
            <a:r>
              <a:rPr lang="ru-RU" sz="1600" dirty="0" smtClean="0">
                <a:solidFill>
                  <a:srgbClr val="0059A3"/>
                </a:solidFill>
              </a:rPr>
              <a:t>зернобобовых </a:t>
            </a:r>
            <a:r>
              <a:rPr lang="ru-RU" sz="1600" dirty="0">
                <a:solidFill>
                  <a:srgbClr val="0059A3"/>
                </a:solidFill>
              </a:rPr>
              <a:t>культур на – </a:t>
            </a:r>
            <a:r>
              <a:rPr lang="ru-RU" sz="1600" dirty="0" smtClean="0">
                <a:solidFill>
                  <a:srgbClr val="0059A3"/>
                </a:solidFill>
              </a:rPr>
              <a:t>3,6%</a:t>
            </a:r>
            <a:endParaRPr lang="ru-RU" sz="1600" dirty="0">
              <a:solidFill>
                <a:srgbClr val="0059A3"/>
              </a:solidFill>
            </a:endParaRPr>
          </a:p>
          <a:p>
            <a:pPr lvl="0"/>
            <a:r>
              <a:rPr lang="ru-RU" sz="1600" dirty="0">
                <a:solidFill>
                  <a:srgbClr val="0059A3"/>
                </a:solidFill>
              </a:rPr>
              <a:t>Сахарной свеклы на </a:t>
            </a:r>
            <a:r>
              <a:rPr lang="ru-RU" sz="1600" dirty="0" smtClean="0">
                <a:solidFill>
                  <a:srgbClr val="0059A3"/>
                </a:solidFill>
              </a:rPr>
              <a:t>– 43,7 </a:t>
            </a:r>
            <a:r>
              <a:rPr lang="ru-RU" sz="1600" dirty="0">
                <a:solidFill>
                  <a:srgbClr val="0059A3"/>
                </a:solidFill>
              </a:rPr>
              <a:t>%</a:t>
            </a:r>
          </a:p>
          <a:p>
            <a:pPr lvl="0"/>
            <a:r>
              <a:rPr lang="ru-RU" sz="1600" dirty="0">
                <a:solidFill>
                  <a:srgbClr val="0059A3"/>
                </a:solidFill>
              </a:rPr>
              <a:t>Хлопка на – </a:t>
            </a:r>
            <a:r>
              <a:rPr lang="ru-RU" sz="1600" dirty="0" smtClean="0">
                <a:solidFill>
                  <a:srgbClr val="0059A3"/>
                </a:solidFill>
              </a:rPr>
              <a:t>49,2%</a:t>
            </a:r>
            <a:endParaRPr lang="ru-RU" sz="1600" dirty="0">
              <a:solidFill>
                <a:srgbClr val="0059A3"/>
              </a:solidFill>
            </a:endParaRPr>
          </a:p>
          <a:p>
            <a:pPr lvl="0"/>
            <a:r>
              <a:rPr lang="ru-RU" sz="1600" dirty="0">
                <a:solidFill>
                  <a:srgbClr val="0059A3"/>
                </a:solidFill>
              </a:rPr>
              <a:t>табака на – </a:t>
            </a:r>
            <a:r>
              <a:rPr lang="ru-RU" sz="1600" dirty="0" smtClean="0">
                <a:solidFill>
                  <a:srgbClr val="0059A3"/>
                </a:solidFill>
              </a:rPr>
              <a:t>44,2%</a:t>
            </a:r>
            <a:endParaRPr lang="ru-RU" sz="1600" dirty="0">
              <a:solidFill>
                <a:srgbClr val="0059A3"/>
              </a:solidFill>
            </a:endParaRPr>
          </a:p>
          <a:p>
            <a:pPr lvl="0"/>
            <a:r>
              <a:rPr lang="ru-RU" sz="1600" dirty="0">
                <a:solidFill>
                  <a:srgbClr val="0059A3"/>
                </a:solidFill>
              </a:rPr>
              <a:t>Масличных культур на – </a:t>
            </a:r>
            <a:r>
              <a:rPr lang="ru-RU" sz="1600" dirty="0" smtClean="0">
                <a:solidFill>
                  <a:srgbClr val="0059A3"/>
                </a:solidFill>
              </a:rPr>
              <a:t>11,7%</a:t>
            </a:r>
            <a:endParaRPr lang="ru-RU" sz="1600" dirty="0">
              <a:solidFill>
                <a:srgbClr val="0059A3"/>
              </a:solidFill>
            </a:endParaRPr>
          </a:p>
          <a:p>
            <a:pPr lvl="0"/>
            <a:r>
              <a:rPr lang="ru-RU" sz="1600" dirty="0">
                <a:solidFill>
                  <a:srgbClr val="0059A3"/>
                </a:solidFill>
              </a:rPr>
              <a:t>Картофеля на – </a:t>
            </a:r>
            <a:r>
              <a:rPr lang="ru-RU" sz="1600" dirty="0" smtClean="0">
                <a:solidFill>
                  <a:srgbClr val="0059A3"/>
                </a:solidFill>
              </a:rPr>
              <a:t>1,7%</a:t>
            </a:r>
            <a:endParaRPr lang="ru-RU" sz="1600" dirty="0">
              <a:solidFill>
                <a:srgbClr val="0059A3"/>
              </a:solidFill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BFF26585-E715-8411-B464-F7EF757E2D96}"/>
              </a:ext>
            </a:extLst>
          </p:cNvPr>
          <p:cNvSpPr/>
          <p:nvPr/>
        </p:nvSpPr>
        <p:spPr>
          <a:xfrm>
            <a:off x="7647936" y="3235355"/>
            <a:ext cx="4024967" cy="255454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>
              <a:defRPr/>
            </a:pPr>
            <a:r>
              <a:rPr lang="ru-RU" sz="1600" kern="0" dirty="0">
                <a:solidFill>
                  <a:srgbClr val="0059A3"/>
                </a:solidFill>
              </a:rPr>
              <a:t>Снижение об</a:t>
            </a:r>
            <a:r>
              <a:rPr lang="ky-KG" sz="1600" cap="small" spc="150" dirty="0">
                <a:solidFill>
                  <a:srgbClr val="0059A3"/>
                </a:solidFill>
                <a:ea typeface="Times New Roman" panose="02020603050405020304" pitchFamily="18" charset="0"/>
              </a:rPr>
              <a:t>ъ</a:t>
            </a:r>
            <a:r>
              <a:rPr lang="ru-RU" sz="1600" kern="0" dirty="0" err="1">
                <a:solidFill>
                  <a:srgbClr val="0059A3"/>
                </a:solidFill>
              </a:rPr>
              <a:t>емов</a:t>
            </a:r>
            <a:r>
              <a:rPr lang="ru-RU" sz="1600" kern="0" dirty="0">
                <a:solidFill>
                  <a:srgbClr val="0059A3"/>
                </a:solidFill>
              </a:rPr>
              <a:t> намолота </a:t>
            </a:r>
          </a:p>
          <a:p>
            <a:pPr lvl="0">
              <a:defRPr/>
            </a:pPr>
            <a:r>
              <a:rPr lang="ru-RU" sz="1600" kern="0" dirty="0">
                <a:solidFill>
                  <a:srgbClr val="0059A3"/>
                </a:solidFill>
              </a:rPr>
              <a:t>обусловлено уменьшением урожайности зерновых культур по сравнению с </a:t>
            </a:r>
            <a:r>
              <a:rPr lang="ru-RU" sz="1600" kern="0" dirty="0" err="1">
                <a:solidFill>
                  <a:srgbClr val="0059A3"/>
                </a:solidFill>
              </a:rPr>
              <a:t>соответсвующей</a:t>
            </a:r>
            <a:r>
              <a:rPr lang="ru-RU" sz="1600" kern="0" dirty="0">
                <a:solidFill>
                  <a:srgbClr val="0059A3"/>
                </a:solidFill>
              </a:rPr>
              <a:t> датой прошлого года на 15,3%</a:t>
            </a:r>
          </a:p>
          <a:p>
            <a:pPr lvl="0"/>
            <a:r>
              <a:rPr lang="ru-RU" sz="1600" dirty="0">
                <a:solidFill>
                  <a:srgbClr val="0059A3"/>
                </a:solidFill>
              </a:rPr>
              <a:t>А </a:t>
            </a:r>
            <a:r>
              <a:rPr lang="ru-RU" sz="1600" dirty="0" smtClean="0">
                <a:solidFill>
                  <a:srgbClr val="0059A3"/>
                </a:solidFill>
              </a:rPr>
              <a:t>также снижение валового сбора сахарной свеклы и табака связано  </a:t>
            </a:r>
            <a:r>
              <a:rPr lang="ru-RU" sz="1600" dirty="0">
                <a:solidFill>
                  <a:srgbClr val="0059A3"/>
                </a:solidFill>
              </a:rPr>
              <a:t>уменьшением урожайности: </a:t>
            </a:r>
          </a:p>
          <a:p>
            <a:pPr lvl="0"/>
            <a:r>
              <a:rPr lang="ru-RU" sz="1600" dirty="0">
                <a:solidFill>
                  <a:srgbClr val="0059A3"/>
                </a:solidFill>
              </a:rPr>
              <a:t>Сахарной свеклы с 710 на 401,9 ц/га;</a:t>
            </a:r>
          </a:p>
          <a:p>
            <a:pPr lvl="0"/>
            <a:r>
              <a:rPr lang="ru-RU" sz="1600" dirty="0">
                <a:solidFill>
                  <a:srgbClr val="0059A3"/>
                </a:solidFill>
              </a:rPr>
              <a:t>Табака  с 32,2 на 26,8 ц/га</a:t>
            </a:r>
          </a:p>
        </p:txBody>
      </p:sp>
      <p:cxnSp>
        <p:nvCxnSpPr>
          <p:cNvPr id="7" name="Прямая со стрелкой 6"/>
          <p:cNvCxnSpPr/>
          <p:nvPr/>
        </p:nvCxnSpPr>
        <p:spPr>
          <a:xfrm flipH="1">
            <a:off x="4583430" y="1008597"/>
            <a:ext cx="1064335" cy="74943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>
            <a:endCxn id="5" idx="1"/>
          </p:cNvCxnSpPr>
          <p:nvPr/>
        </p:nvCxnSpPr>
        <p:spPr>
          <a:xfrm>
            <a:off x="5199713" y="3632212"/>
            <a:ext cx="2448223" cy="8804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13025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1798A26F-941D-4C00-EB94-0AF6EDBF0460}"/>
              </a:ext>
            </a:extLst>
          </p:cNvPr>
          <p:cNvSpPr/>
          <p:nvPr/>
        </p:nvSpPr>
        <p:spPr>
          <a:xfrm>
            <a:off x="5632262" y="2261811"/>
            <a:ext cx="2266950" cy="2362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Заголовок 1">
            <a:extLst>
              <a:ext uri="{FF2B5EF4-FFF2-40B4-BE49-F238E27FC236}">
                <a16:creationId xmlns="" xmlns:a16="http://schemas.microsoft.com/office/drawing/2014/main" id="{D325BA18-7D56-0557-573C-A3B0B05921D0}"/>
              </a:ext>
            </a:extLst>
          </p:cNvPr>
          <p:cNvSpPr txBox="1">
            <a:spLocks/>
          </p:cNvSpPr>
          <p:nvPr/>
        </p:nvSpPr>
        <p:spPr>
          <a:xfrm>
            <a:off x="3181479" y="586210"/>
            <a:ext cx="9646920" cy="4888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ru-RU" sz="3400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2856789" y="135212"/>
            <a:ext cx="5982687" cy="40011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ky-KG" sz="2000" b="1" dirty="0">
                <a:solidFill>
                  <a:schemeClr val="tx2"/>
                </a:solidFill>
                <a:ea typeface="Times New Roman" panose="02020603050405020304" pitchFamily="18" charset="0"/>
              </a:rPr>
              <a:t>Вместе с тем увеличился валовый сбор </a:t>
            </a:r>
            <a:endParaRPr lang="ru-RU" sz="2000" b="1" dirty="0">
              <a:solidFill>
                <a:schemeClr val="tx2"/>
              </a:solidFill>
              <a:effectLst/>
              <a:ea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643731" y="2969530"/>
            <a:ext cx="6377353" cy="70788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ky-KG" sz="2000" b="1" dirty="0">
                <a:solidFill>
                  <a:schemeClr val="tx2"/>
                </a:solidFill>
                <a:ea typeface="Times New Roman" panose="02020603050405020304" pitchFamily="18" charset="0"/>
              </a:rPr>
              <a:t>Рост валового сбора обеспечен увеличением            урожайности:</a:t>
            </a:r>
            <a:endParaRPr lang="ru-RU" sz="2000" b="1" dirty="0">
              <a:solidFill>
                <a:schemeClr val="tx2"/>
              </a:solidFill>
              <a:effectLst/>
              <a:ea typeface="Times New Roman" panose="02020603050405020304" pitchFamily="18" charset="0"/>
            </a:endParaRPr>
          </a:p>
        </p:txBody>
      </p:sp>
      <p:cxnSp>
        <p:nvCxnSpPr>
          <p:cNvPr id="3" name="Прямая со стрелкой 2"/>
          <p:cNvCxnSpPr/>
          <p:nvPr/>
        </p:nvCxnSpPr>
        <p:spPr>
          <a:xfrm flipH="1">
            <a:off x="4224181" y="534084"/>
            <a:ext cx="1142398" cy="66829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7246891" y="961945"/>
            <a:ext cx="3579837" cy="40011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ky-KG" sz="2000" dirty="0">
                <a:solidFill>
                  <a:schemeClr val="tx2"/>
                </a:solidFill>
                <a:ea typeface="Times New Roman" panose="02020603050405020304" pitchFamily="18" charset="0"/>
              </a:rPr>
              <a:t>Риса на –17,0%</a:t>
            </a:r>
            <a:endParaRPr lang="ru-RU" sz="2000" dirty="0">
              <a:solidFill>
                <a:schemeClr val="tx2"/>
              </a:solidFill>
              <a:effectLst/>
              <a:ea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98816" y="1068262"/>
            <a:ext cx="3727059" cy="40011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ky-KG" sz="2000" dirty="0">
                <a:solidFill>
                  <a:schemeClr val="tx2"/>
                </a:solidFill>
                <a:ea typeface="Times New Roman" panose="02020603050405020304" pitchFamily="18" charset="0"/>
              </a:rPr>
              <a:t>Кукурузы на зерно на – </a:t>
            </a:r>
            <a:r>
              <a:rPr lang="ky-KG" sz="2000" dirty="0" smtClean="0">
                <a:solidFill>
                  <a:schemeClr val="tx2"/>
                </a:solidFill>
                <a:ea typeface="Times New Roman" panose="02020603050405020304" pitchFamily="18" charset="0"/>
              </a:rPr>
              <a:t>5,1%</a:t>
            </a:r>
            <a:endParaRPr lang="ru-RU" sz="2000" dirty="0">
              <a:solidFill>
                <a:schemeClr val="tx2"/>
              </a:solidFill>
              <a:effectLst/>
              <a:ea typeface="Times New Roman" panose="02020603050405020304" pitchFamily="18" charset="0"/>
            </a:endParaRPr>
          </a:p>
        </p:txBody>
      </p:sp>
      <p:cxnSp>
        <p:nvCxnSpPr>
          <p:cNvPr id="12" name="Прямая со стрелкой 11"/>
          <p:cNvCxnSpPr/>
          <p:nvPr/>
        </p:nvCxnSpPr>
        <p:spPr>
          <a:xfrm flipH="1">
            <a:off x="4584645" y="535345"/>
            <a:ext cx="733570" cy="118445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>
            <a:off x="5848132" y="534084"/>
            <a:ext cx="1371116" cy="79195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Прямоугольник 14"/>
          <p:cNvSpPr/>
          <p:nvPr/>
        </p:nvSpPr>
        <p:spPr>
          <a:xfrm>
            <a:off x="1381006" y="1766388"/>
            <a:ext cx="3235144" cy="40011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ky-KG" sz="2000" dirty="0">
                <a:solidFill>
                  <a:schemeClr val="tx2"/>
                </a:solidFill>
                <a:ea typeface="Times New Roman" panose="02020603050405020304" pitchFamily="18" charset="0"/>
              </a:rPr>
              <a:t>Овощей </a:t>
            </a:r>
            <a:r>
              <a:rPr lang="ky-KG" sz="2000">
                <a:solidFill>
                  <a:schemeClr val="tx2"/>
                </a:solidFill>
                <a:ea typeface="Times New Roman" panose="02020603050405020304" pitchFamily="18" charset="0"/>
              </a:rPr>
              <a:t>на </a:t>
            </a:r>
            <a:r>
              <a:rPr lang="ky-KG" sz="2000" smtClean="0">
                <a:solidFill>
                  <a:schemeClr val="tx2"/>
                </a:solidFill>
                <a:ea typeface="Times New Roman" panose="02020603050405020304" pitchFamily="18" charset="0"/>
              </a:rPr>
              <a:t>–11,3%</a:t>
            </a:r>
            <a:endParaRPr lang="ru-RU" sz="2000" dirty="0">
              <a:solidFill>
                <a:schemeClr val="tx2"/>
              </a:solidFill>
              <a:effectLst/>
              <a:ea typeface="Times New Roman" panose="02020603050405020304" pitchFamily="18" charset="0"/>
            </a:endParaRPr>
          </a:p>
        </p:txBody>
      </p:sp>
      <p:cxnSp>
        <p:nvCxnSpPr>
          <p:cNvPr id="34" name="Прямая со стрелкой 33"/>
          <p:cNvCxnSpPr/>
          <p:nvPr/>
        </p:nvCxnSpPr>
        <p:spPr>
          <a:xfrm flipH="1">
            <a:off x="4584645" y="3755477"/>
            <a:ext cx="936262" cy="156245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Прямоугольник 40"/>
          <p:cNvSpPr/>
          <p:nvPr/>
        </p:nvSpPr>
        <p:spPr>
          <a:xfrm>
            <a:off x="6636426" y="1662420"/>
            <a:ext cx="4344598" cy="40011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ky-KG" sz="2000" dirty="0">
                <a:solidFill>
                  <a:schemeClr val="tx2"/>
                </a:solidFill>
                <a:ea typeface="Times New Roman" panose="02020603050405020304" pitchFamily="18" charset="0"/>
              </a:rPr>
              <a:t>Плодов и ягод на </a:t>
            </a:r>
            <a:r>
              <a:rPr lang="ky-KG" sz="2000" dirty="0" smtClean="0">
                <a:solidFill>
                  <a:schemeClr val="tx2"/>
                </a:solidFill>
                <a:ea typeface="Times New Roman" panose="02020603050405020304" pitchFamily="18" charset="0"/>
              </a:rPr>
              <a:t>–17,5%</a:t>
            </a:r>
            <a:endParaRPr lang="ru-RU" sz="2000" dirty="0">
              <a:solidFill>
                <a:schemeClr val="tx2"/>
              </a:solidFill>
              <a:effectLst/>
              <a:ea typeface="Times New Roman" panose="02020603050405020304" pitchFamily="18" charset="0"/>
            </a:endParaRPr>
          </a:p>
        </p:txBody>
      </p:sp>
      <p:cxnSp>
        <p:nvCxnSpPr>
          <p:cNvPr id="46" name="Прямая со стрелкой 45"/>
          <p:cNvCxnSpPr/>
          <p:nvPr/>
        </p:nvCxnSpPr>
        <p:spPr>
          <a:xfrm>
            <a:off x="7060078" y="3737329"/>
            <a:ext cx="1165237" cy="67195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 стрелкой 48"/>
          <p:cNvCxnSpPr/>
          <p:nvPr/>
        </p:nvCxnSpPr>
        <p:spPr>
          <a:xfrm flipH="1">
            <a:off x="3935129" y="3755477"/>
            <a:ext cx="892777" cy="76200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>
            <a:off x="5716435" y="540405"/>
            <a:ext cx="892348" cy="111778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Прямоугольник 24"/>
          <p:cNvSpPr/>
          <p:nvPr/>
        </p:nvSpPr>
        <p:spPr>
          <a:xfrm>
            <a:off x="105871" y="4446181"/>
            <a:ext cx="4597421" cy="40011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ky-KG" sz="2000" dirty="0">
                <a:solidFill>
                  <a:schemeClr val="tx2"/>
                </a:solidFill>
                <a:ea typeface="Times New Roman" panose="02020603050405020304" pitchFamily="18" charset="0"/>
              </a:rPr>
              <a:t>Кукурузы на зерно с 72,2 на 74,5</a:t>
            </a:r>
            <a:r>
              <a:rPr lang="ru-RU" sz="2000" dirty="0">
                <a:solidFill>
                  <a:schemeClr val="tx2"/>
                </a:solidFill>
              </a:rPr>
              <a:t>ц/га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847484" y="5420725"/>
            <a:ext cx="3855808" cy="40011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ky-KG" sz="2000" dirty="0">
                <a:solidFill>
                  <a:schemeClr val="tx2"/>
                </a:solidFill>
                <a:ea typeface="Times New Roman" panose="02020603050405020304" pitchFamily="18" charset="0"/>
              </a:rPr>
              <a:t>Овощей  с 210,2 на 224,5 ц/га </a:t>
            </a:r>
            <a:endParaRPr lang="ru-RU" sz="2000" dirty="0">
              <a:solidFill>
                <a:schemeClr val="tx2"/>
              </a:solidFill>
              <a:effectLst/>
              <a:ea typeface="Times New Roman" panose="02020603050405020304" pitchFamily="18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7510794" y="4446181"/>
            <a:ext cx="3579837" cy="40011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ky-KG" sz="2000" dirty="0">
                <a:solidFill>
                  <a:schemeClr val="tx2"/>
                </a:solidFill>
                <a:ea typeface="Times New Roman" panose="02020603050405020304" pitchFamily="18" charset="0"/>
              </a:rPr>
              <a:t>Риса с 39,5 на 42,2 ц/га </a:t>
            </a:r>
            <a:endParaRPr lang="ru-RU" sz="2000" dirty="0">
              <a:solidFill>
                <a:schemeClr val="tx2"/>
              </a:solidFill>
              <a:effectLst/>
              <a:ea typeface="Times New Roman" panose="02020603050405020304" pitchFamily="18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6864510" y="5317931"/>
            <a:ext cx="4344598" cy="40011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ky-KG" sz="2000" dirty="0">
                <a:solidFill>
                  <a:schemeClr val="tx2"/>
                </a:solidFill>
                <a:ea typeface="Times New Roman" panose="02020603050405020304" pitchFamily="18" charset="0"/>
              </a:rPr>
              <a:t>Плодов и ягод с 51,4 на 59,5 ц/га</a:t>
            </a:r>
            <a:endParaRPr lang="ru-RU" sz="2000" dirty="0">
              <a:solidFill>
                <a:schemeClr val="tx2"/>
              </a:solidFill>
              <a:effectLst/>
              <a:ea typeface="Times New Roman" panose="02020603050405020304" pitchFamily="18" charset="0"/>
            </a:endParaRPr>
          </a:p>
        </p:txBody>
      </p:sp>
      <p:cxnSp>
        <p:nvCxnSpPr>
          <p:cNvPr id="31" name="Прямая со стрелкой 30"/>
          <p:cNvCxnSpPr/>
          <p:nvPr/>
        </p:nvCxnSpPr>
        <p:spPr>
          <a:xfrm>
            <a:off x="6242463" y="3724377"/>
            <a:ext cx="1143717" cy="159355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Прямоугольник 31"/>
          <p:cNvSpPr/>
          <p:nvPr/>
        </p:nvSpPr>
        <p:spPr>
          <a:xfrm>
            <a:off x="2711359" y="2221917"/>
            <a:ext cx="6377353" cy="40011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ky-KG" sz="2000" b="1" dirty="0" smtClean="0">
                <a:solidFill>
                  <a:schemeClr val="tx2"/>
                </a:solidFill>
                <a:ea typeface="Times New Roman" panose="02020603050405020304" pitchFamily="18" charset="0"/>
              </a:rPr>
              <a:t>Бахчевых культур на- 0,7%</a:t>
            </a:r>
            <a:endParaRPr lang="ru-RU" sz="2000" b="1" dirty="0">
              <a:solidFill>
                <a:schemeClr val="tx2"/>
              </a:solidFill>
              <a:effectLst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62574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71D53CC2-2AD1-3D8A-2BE0-E1262802DF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>
            <a:extLst>
              <a:ext uri="{FF2B5EF4-FFF2-40B4-BE49-F238E27FC236}">
                <a16:creationId xmlns="" xmlns:a16="http://schemas.microsoft.com/office/drawing/2014/main" id="{B6E16AE8-8B37-215B-9DE9-E879030C74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6172" y="2826234"/>
            <a:ext cx="29563284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" name="Заголовок 1">
            <a:extLst>
              <a:ext uri="{FF2B5EF4-FFF2-40B4-BE49-F238E27FC236}">
                <a16:creationId xmlns="" xmlns:a16="http://schemas.microsoft.com/office/drawing/2014/main" id="{1C2D0794-823F-2410-5DA0-AF0E20221F25}"/>
              </a:ext>
            </a:extLst>
          </p:cNvPr>
          <p:cNvSpPr txBox="1">
            <a:spLocks/>
          </p:cNvSpPr>
          <p:nvPr/>
        </p:nvSpPr>
        <p:spPr>
          <a:xfrm>
            <a:off x="1171161" y="0"/>
            <a:ext cx="10282901" cy="9541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ctr" fontAlgn="base">
              <a:lnSpc>
                <a:spcPct val="100000"/>
              </a:lnSpc>
              <a:spcAft>
                <a:spcPct val="0"/>
              </a:spcAft>
            </a:pPr>
            <a:r>
              <a:rPr lang="ru-RU" sz="2400" b="1" dirty="0">
                <a:ea typeface="+mn-ea"/>
                <a:cs typeface="Times New Roman" pitchFamily="18" charset="0"/>
              </a:rPr>
              <a:t>Структура производства овощей по видам 2024- 2025гг</a:t>
            </a:r>
            <a:r>
              <a:rPr lang="ru-RU" sz="2800" b="1" dirty="0">
                <a:ea typeface="+mn-ea"/>
                <a:cs typeface="Times New Roman" pitchFamily="18" charset="0"/>
              </a:rPr>
              <a:t>.</a:t>
            </a:r>
          </a:p>
        </p:txBody>
      </p:sp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66612277"/>
              </p:ext>
            </p:extLst>
          </p:nvPr>
        </p:nvGraphicFramePr>
        <p:xfrm>
          <a:off x="674175" y="954107"/>
          <a:ext cx="5403896" cy="43574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85017859"/>
              </p:ext>
            </p:extLst>
          </p:nvPr>
        </p:nvGraphicFramePr>
        <p:xfrm>
          <a:off x="6086607" y="954107"/>
          <a:ext cx="5604649" cy="43581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9255924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B1C3DD3C-70A0-C5A1-C0B3-20A1E4C79B35}"/>
              </a:ext>
            </a:extLst>
          </p:cNvPr>
          <p:cNvSpPr txBox="1"/>
          <p:nvPr/>
        </p:nvSpPr>
        <p:spPr>
          <a:xfrm>
            <a:off x="1576607" y="69387"/>
            <a:ext cx="959800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chemeClr val="tx2"/>
                </a:solidFill>
                <a:latin typeface="+mj-lt"/>
                <a:cs typeface="Times New Roman" panose="02020603050405020304" pitchFamily="18" charset="0"/>
              </a:rPr>
              <a:t>Производство продукции животноводства по видам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E14FC25D-6415-61CA-85D0-C34A7DB6DAC2}"/>
              </a:ext>
            </a:extLst>
          </p:cNvPr>
          <p:cNvSpPr txBox="1"/>
          <p:nvPr/>
        </p:nvSpPr>
        <p:spPr>
          <a:xfrm>
            <a:off x="5220047" y="660006"/>
            <a:ext cx="77349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0" i="1" dirty="0">
                <a:solidFill>
                  <a:schemeClr val="tx2"/>
                </a:solidFill>
              </a:rPr>
              <a:t>(</a:t>
            </a:r>
            <a:r>
              <a:rPr lang="ru-RU" altLang="ru-RU" sz="1400" b="0" i="1" dirty="0">
                <a:solidFill>
                  <a:schemeClr val="tx2"/>
                </a:solidFill>
              </a:rPr>
              <a:t>в процентах к предыдущего года</a:t>
            </a:r>
            <a:r>
              <a:rPr lang="ru-RU" altLang="ru-RU" sz="1800" b="0" i="1" dirty="0">
                <a:solidFill>
                  <a:schemeClr val="tx2"/>
                </a:solidFill>
              </a:rPr>
              <a:t>)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="" xmlns:a16="http://schemas.microsoft.com/office/drawing/2014/main" id="{874FF0B4-D8F0-66EB-9992-08D98CAF01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-4210766" y="2481483"/>
            <a:ext cx="31407895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8" name="Диаграмма 7">
            <a:extLst>
              <a:ext uri="{FF2B5EF4-FFF2-40B4-BE49-F238E27FC236}">
                <a16:creationId xmlns="" xmlns:a16="http://schemas.microsoft.com/office/drawing/2014/main" id="{081B5858-6816-44B0-9512-6DB7652A92B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04617064"/>
              </p:ext>
            </p:extLst>
          </p:nvPr>
        </p:nvGraphicFramePr>
        <p:xfrm>
          <a:off x="4065149" y="1058951"/>
          <a:ext cx="7109461" cy="48052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5947477"/>
              </p:ext>
            </p:extLst>
          </p:nvPr>
        </p:nvGraphicFramePr>
        <p:xfrm>
          <a:off x="539262" y="1195755"/>
          <a:ext cx="3395867" cy="4298085"/>
        </p:xfrm>
        <a:graphic>
          <a:graphicData uri="http://schemas.openxmlformats.org/drawingml/2006/table">
            <a:tbl>
              <a:tblPr/>
              <a:tblGrid>
                <a:gridCol w="174610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83832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811439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34235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9pPr>
                    </a:lstStyle>
                    <a:p>
                      <a:pPr algn="just" rtl="0" fontAlgn="ctr"/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9pPr>
                    </a:lstStyle>
                    <a:p>
                      <a:pPr algn="ctr" rtl="0" fontAlgn="ctr"/>
                      <a:endParaRPr lang="ru-RU" sz="1600" b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  <a:p>
                      <a:pPr algn="ctr" rtl="0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2024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9pPr>
                    </a:lstStyle>
                    <a:p>
                      <a:pPr algn="ctr" rtl="0" fontAlgn="ctr"/>
                      <a:endParaRPr lang="ru-RU" sz="1600" b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  <a:p>
                      <a:pPr algn="ctr" rtl="0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2025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20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88319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9pPr>
                    </a:lstStyle>
                    <a:p>
                      <a:pPr algn="l" rtl="0" fontAlgn="ctr"/>
                      <a:r>
                        <a:rPr lang="ky-KG" sz="16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Скот и птица</a:t>
                      </a:r>
                      <a:r>
                        <a:rPr lang="ky-KG" sz="160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 на убой (в живом весе</a:t>
                      </a:r>
                      <a:r>
                        <a:rPr lang="ky-KG" sz="1600" b="0" i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)</a:t>
                      </a:r>
                    </a:p>
                    <a:p>
                      <a:pPr algn="l" rtl="0" fontAlgn="ctr"/>
                      <a:r>
                        <a:rPr lang="ky-KG" sz="1400" b="0" i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(в тоннах)</a:t>
                      </a:r>
                      <a:endParaRPr lang="ru-RU" sz="1400" b="0" i="1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y-KG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459 671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y-KG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476 085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79335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9pPr>
                    </a:lstStyle>
                    <a:p>
                      <a:pPr algn="l" rtl="0" fontAlgn="ctr"/>
                      <a:endParaRPr lang="ru-RU" sz="160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  <a:p>
                      <a:pPr algn="l" rtl="0" fontAlgn="ctr"/>
                      <a:r>
                        <a:rPr lang="ru-RU" sz="16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Молоко сырое</a:t>
                      </a:r>
                    </a:p>
                    <a:p>
                      <a:pPr algn="l" rtl="0" fontAlgn="ctr"/>
                      <a:r>
                        <a:rPr lang="ky-KG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(</a:t>
                      </a:r>
                      <a:r>
                        <a:rPr lang="ky-KG" sz="1400" b="0" i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в тоннах)</a:t>
                      </a:r>
                      <a:endParaRPr lang="ru-RU" sz="1400" b="0" i="1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y-KG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1 823 796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y-KG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1 881 506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75635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9pPr>
                    </a:lstStyle>
                    <a:p>
                      <a:pPr algn="l" rtl="0" fontAlgn="ctr"/>
                      <a:r>
                        <a:rPr lang="ky-KG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Яйцо</a:t>
                      </a:r>
                    </a:p>
                    <a:p>
                      <a:pPr algn="l" rtl="0" fontAlgn="ctr"/>
                      <a:r>
                        <a:rPr lang="ky-KG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(</a:t>
                      </a:r>
                      <a:r>
                        <a:rPr lang="ky-KG" sz="1400" b="0" i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в тыс.штуках)</a:t>
                      </a:r>
                      <a:endParaRPr lang="ru-RU" sz="1400" i="1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y-KG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790 282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y-KG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938 364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94727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9pPr>
                    </a:lstStyle>
                    <a:p>
                      <a:pPr algn="l" rtl="0" fontAlgn="ctr"/>
                      <a:endParaRPr lang="ru-RU" sz="160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  <a:p>
                      <a:pPr algn="l" rtl="0" fontAlgn="ctr"/>
                      <a:r>
                        <a:rPr lang="ky-KG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Шерсть </a:t>
                      </a:r>
                      <a:r>
                        <a:rPr lang="ky-KG" sz="14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(</a:t>
                      </a:r>
                      <a:r>
                        <a:rPr lang="ky-KG" sz="1400" b="0" i="1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физическом весе, в тоннах)</a:t>
                      </a:r>
                    </a:p>
                    <a:p>
                      <a:pPr algn="l" rtl="0" fontAlgn="ctr"/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y-KG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13 139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y-KG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13 326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715905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>
            <a:extLst>
              <a:ext uri="{FF2B5EF4-FFF2-40B4-BE49-F238E27FC236}">
                <a16:creationId xmlns="" xmlns:a16="http://schemas.microsoft.com/office/drawing/2014/main" id="{FFE88DC4-68B5-63FC-D392-921D221BF1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230486" y="1916990"/>
            <a:ext cx="30111415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548640" y="45296"/>
            <a:ext cx="1112084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chemeClr val="tx2"/>
                </a:solidFill>
                <a:latin typeface="+mj-lt"/>
                <a:cs typeface="Times New Roman" pitchFamily="18" charset="0"/>
              </a:rPr>
              <a:t>Производство </a:t>
            </a:r>
            <a:r>
              <a:rPr lang="ru-RU" sz="2400" b="1" dirty="0">
                <a:solidFill>
                  <a:schemeClr val="tx2"/>
                </a:solidFill>
                <a:latin typeface="+mj-lt"/>
                <a:ea typeface="Times New Roman" panose="02020603050405020304" pitchFamily="18" charset="0"/>
              </a:rPr>
              <a:t>продукции животноводства по видам в разрезе</a:t>
            </a:r>
            <a:r>
              <a:rPr lang="ru-RU" sz="2400" b="1" dirty="0">
                <a:solidFill>
                  <a:schemeClr val="tx2"/>
                </a:solidFill>
                <a:latin typeface="+mj-lt"/>
                <a:cs typeface="Times New Roman" pitchFamily="18" charset="0"/>
              </a:rPr>
              <a:t> территории</a:t>
            </a:r>
            <a:endParaRPr lang="ru-RU" sz="2800" b="1" dirty="0">
              <a:solidFill>
                <a:schemeClr val="tx2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43533574-EB12-8D6B-CE41-47C61D66905F}"/>
              </a:ext>
            </a:extLst>
          </p:cNvPr>
          <p:cNvSpPr txBox="1"/>
          <p:nvPr/>
        </p:nvSpPr>
        <p:spPr>
          <a:xfrm>
            <a:off x="7082631" y="1261012"/>
            <a:ext cx="4128677" cy="33855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600" b="0" i="1" dirty="0">
                <a:solidFill>
                  <a:srgbClr val="002060"/>
                </a:solidFill>
              </a:rPr>
              <a:t>                              </a:t>
            </a:r>
            <a:endParaRPr lang="ru-RU" altLang="ru-RU" sz="1800" b="0" i="1" dirty="0">
              <a:solidFill>
                <a:srgbClr val="002060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9036482" y="506961"/>
            <a:ext cx="21748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ru-RU" altLang="ru-RU" sz="1600" i="1" dirty="0">
                <a:solidFill>
                  <a:srgbClr val="002060"/>
                </a:solidFill>
              </a:rPr>
              <a:t>( </a:t>
            </a:r>
            <a:r>
              <a:rPr lang="ru-RU" altLang="ru-RU" sz="1400" i="1" dirty="0">
                <a:solidFill>
                  <a:srgbClr val="002060"/>
                </a:solidFill>
              </a:rPr>
              <a:t>в процентах к итогу</a:t>
            </a:r>
            <a:r>
              <a:rPr lang="ru-RU" altLang="ru-RU" i="1" dirty="0">
                <a:solidFill>
                  <a:srgbClr val="002060"/>
                </a:solidFill>
              </a:rPr>
              <a:t>)</a:t>
            </a:r>
          </a:p>
        </p:txBody>
      </p:sp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18007439"/>
              </p:ext>
            </p:extLst>
          </p:nvPr>
        </p:nvGraphicFramePr>
        <p:xfrm>
          <a:off x="0" y="1002524"/>
          <a:ext cx="5132070" cy="30322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11870539"/>
              </p:ext>
            </p:extLst>
          </p:nvPr>
        </p:nvGraphicFramePr>
        <p:xfrm>
          <a:off x="6748845" y="1002524"/>
          <a:ext cx="5205413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Диаграмма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28143144"/>
              </p:ext>
            </p:extLst>
          </p:nvPr>
        </p:nvGraphicFramePr>
        <p:xfrm>
          <a:off x="3649980" y="347472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Скругленный прямоугольник 10"/>
          <p:cNvSpPr/>
          <p:nvPr/>
        </p:nvSpPr>
        <p:spPr>
          <a:xfrm>
            <a:off x="807267" y="4406537"/>
            <a:ext cx="2441030" cy="160556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400" i="1" dirty="0" smtClean="0">
              <a:solidFill>
                <a:srgbClr val="002060"/>
              </a:solidFill>
            </a:endParaRPr>
          </a:p>
          <a:p>
            <a:r>
              <a:rPr lang="ru-RU" sz="1200" i="1" dirty="0" smtClean="0">
                <a:solidFill>
                  <a:srgbClr val="002060"/>
                </a:solidFill>
              </a:rPr>
              <a:t>В среднем с одной </a:t>
            </a:r>
            <a:endParaRPr lang="ru-RU" sz="1200" i="1" dirty="0" smtClean="0">
              <a:solidFill>
                <a:srgbClr val="002060"/>
              </a:solidFill>
            </a:endParaRPr>
          </a:p>
          <a:p>
            <a:r>
              <a:rPr lang="ru-RU" sz="1200" i="1" dirty="0" smtClean="0">
                <a:solidFill>
                  <a:srgbClr val="002060"/>
                </a:solidFill>
              </a:rPr>
              <a:t>куры- несушки получено по  </a:t>
            </a:r>
            <a:r>
              <a:rPr lang="ru-RU" sz="1200" i="1" dirty="0" smtClean="0">
                <a:solidFill>
                  <a:srgbClr val="002060"/>
                </a:solidFill>
              </a:rPr>
              <a:t>201 штук яиц</a:t>
            </a:r>
          </a:p>
          <a:p>
            <a:r>
              <a:rPr lang="ky-KG" sz="1200" i="1" dirty="0" smtClean="0">
                <a:solidFill>
                  <a:srgbClr val="002060"/>
                </a:solidFill>
              </a:rPr>
              <a:t>Высокие показатели </a:t>
            </a:r>
          </a:p>
          <a:p>
            <a:r>
              <a:rPr lang="ky-KG" sz="1200" i="1" dirty="0" smtClean="0">
                <a:solidFill>
                  <a:srgbClr val="002060"/>
                </a:solidFill>
              </a:rPr>
              <a:t>отмечены в хозяйствах</a:t>
            </a:r>
            <a:endParaRPr lang="ky-KG" sz="1200" i="1" dirty="0" smtClean="0">
              <a:solidFill>
                <a:srgbClr val="002060"/>
              </a:solidFill>
            </a:endParaRPr>
          </a:p>
          <a:p>
            <a:r>
              <a:rPr lang="ky-KG" sz="1200" i="1" dirty="0" smtClean="0">
                <a:solidFill>
                  <a:srgbClr val="002060"/>
                </a:solidFill>
              </a:rPr>
              <a:t>Чуйской области-239 штук</a:t>
            </a:r>
          </a:p>
          <a:p>
            <a:r>
              <a:rPr lang="ky-KG" sz="1200" i="1" dirty="0" smtClean="0">
                <a:solidFill>
                  <a:srgbClr val="002060"/>
                </a:solidFill>
              </a:rPr>
              <a:t> </a:t>
            </a:r>
            <a:r>
              <a:rPr lang="ky-KG" sz="1200" i="1" dirty="0" smtClean="0">
                <a:solidFill>
                  <a:srgbClr val="002060"/>
                </a:solidFill>
              </a:rPr>
              <a:t>г. Бишкек -226 штук</a:t>
            </a:r>
            <a:endParaRPr lang="ru-RU" sz="1200" dirty="0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5008783" y="1052756"/>
            <a:ext cx="2466838" cy="221983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600" i="1" dirty="0" smtClean="0">
              <a:solidFill>
                <a:srgbClr val="002060"/>
              </a:solidFill>
            </a:endParaRPr>
          </a:p>
          <a:p>
            <a:r>
              <a:rPr lang="ru-RU" sz="1200" i="1" dirty="0" smtClean="0">
                <a:solidFill>
                  <a:srgbClr val="002060"/>
                </a:solidFill>
              </a:rPr>
              <a:t>Средний надой молока составил -2 114 кг</a:t>
            </a:r>
          </a:p>
          <a:p>
            <a:r>
              <a:rPr lang="ky-KG" sz="1200" i="1" dirty="0" smtClean="0">
                <a:solidFill>
                  <a:srgbClr val="002060"/>
                </a:solidFill>
              </a:rPr>
              <a:t>Высокие показатели </a:t>
            </a:r>
            <a:r>
              <a:rPr lang="ky-KG" sz="1200" i="1" dirty="0" smtClean="0">
                <a:solidFill>
                  <a:srgbClr val="002060"/>
                </a:solidFill>
              </a:rPr>
              <a:t>отмечены в хозяйствах: </a:t>
            </a:r>
            <a:endParaRPr lang="ky-KG" sz="1200" i="1" dirty="0" smtClean="0">
              <a:solidFill>
                <a:srgbClr val="002060"/>
              </a:solidFill>
            </a:endParaRPr>
          </a:p>
          <a:p>
            <a:r>
              <a:rPr lang="ky-KG" sz="1200" i="1" dirty="0" smtClean="0">
                <a:solidFill>
                  <a:srgbClr val="002060"/>
                </a:solidFill>
              </a:rPr>
              <a:t>Чуйской области </a:t>
            </a:r>
          </a:p>
          <a:p>
            <a:r>
              <a:rPr lang="ky-KG" sz="1200" i="1" dirty="0" smtClean="0">
                <a:solidFill>
                  <a:srgbClr val="002060"/>
                </a:solidFill>
              </a:rPr>
              <a:t>3 203кг </a:t>
            </a:r>
          </a:p>
          <a:p>
            <a:r>
              <a:rPr lang="ky-KG" sz="1200" i="1" dirty="0" smtClean="0">
                <a:solidFill>
                  <a:srgbClr val="002060"/>
                </a:solidFill>
              </a:rPr>
              <a:t>Таласской области- 2 352кг</a:t>
            </a:r>
          </a:p>
          <a:p>
            <a:r>
              <a:rPr lang="ky-KG" sz="1200" i="1" dirty="0" smtClean="0">
                <a:solidFill>
                  <a:srgbClr val="002060"/>
                </a:solidFill>
              </a:rPr>
              <a:t> Иссык-Кульской области -2164кг</a:t>
            </a:r>
          </a:p>
          <a:p>
            <a:r>
              <a:rPr lang="ky-KG" sz="1200" i="1" dirty="0" smtClean="0">
                <a:solidFill>
                  <a:srgbClr val="002060"/>
                </a:solidFill>
              </a:rPr>
              <a:t> </a:t>
            </a:r>
            <a:r>
              <a:rPr lang="ky-KG" sz="1200" i="1" dirty="0" smtClean="0">
                <a:solidFill>
                  <a:srgbClr val="002060"/>
                </a:solidFill>
              </a:rPr>
              <a:t> </a:t>
            </a:r>
            <a:r>
              <a:rPr lang="ky-KG" sz="1200" i="1" dirty="0" smtClean="0">
                <a:solidFill>
                  <a:srgbClr val="002060"/>
                </a:solidFill>
              </a:rPr>
              <a:t>г.Бишкек  -3 338кг.</a:t>
            </a:r>
            <a:endParaRPr lang="ru-RU" sz="1200" i="1" dirty="0" smtClean="0">
              <a:solidFill>
                <a:srgbClr val="002060"/>
              </a:solidFill>
            </a:endParaRPr>
          </a:p>
          <a:p>
            <a:pPr algn="ctr"/>
            <a:r>
              <a:rPr lang="ru-RU" sz="1600" i="1" dirty="0" smtClean="0">
                <a:solidFill>
                  <a:srgbClr val="002060"/>
                </a:solidFill>
              </a:rPr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23585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160060" y="256373"/>
            <a:ext cx="1033525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rgbClr val="0059A3"/>
                </a:solidFill>
                <a:latin typeface="DIN Pro Bold"/>
                <a:cs typeface="Times New Roman" pitchFamily="18" charset="0"/>
              </a:rPr>
              <a:t>Публикации по статистике сельского хозяйства</a:t>
            </a: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3717" y="841148"/>
            <a:ext cx="3976577" cy="477116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4597" y="841148"/>
            <a:ext cx="3260780" cy="4771162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79" y="841148"/>
            <a:ext cx="3812421" cy="4626001"/>
          </a:xfrm>
          <a:prstGeom prst="rect">
            <a:avLst/>
          </a:prstGeom>
        </p:spPr>
      </p:pic>
      <p:sp>
        <p:nvSpPr>
          <p:cNvPr id="13" name="Овал 12"/>
          <p:cNvSpPr/>
          <p:nvPr/>
        </p:nvSpPr>
        <p:spPr>
          <a:xfrm>
            <a:off x="3224462" y="5467149"/>
            <a:ext cx="4730135" cy="962527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1" u="none" strike="noStrike" kern="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imes New Roman" pitchFamily="18" charset="0"/>
                <a:ea typeface="+mn-ea"/>
                <a:cs typeface="Mongolian Baiti" pitchFamily="66" charset="0"/>
              </a:rPr>
              <a:t> Добро пожаловать на </a:t>
            </a:r>
            <a:r>
              <a:rPr kumimoji="0" lang="en-US" sz="2800" b="1" i="1" u="none" strike="noStrike" kern="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imes New Roman" pitchFamily="18" charset="0"/>
                <a:ea typeface="+mn-ea"/>
                <a:cs typeface="Mongolian Baiti" pitchFamily="66" charset="0"/>
              </a:rPr>
              <a:t>Stat.gov.kg</a:t>
            </a:r>
            <a:r>
              <a:rPr kumimoji="0" lang="ky-KG" sz="2800" b="1" i="1" u="none" strike="noStrike" kern="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imes New Roman" pitchFamily="18" charset="0"/>
                <a:ea typeface="+mn-ea"/>
                <a:cs typeface="Mongolian Baiti" pitchFamily="66" charset="0"/>
              </a:rPr>
              <a:t>!!</a:t>
            </a:r>
            <a:endParaRPr kumimoji="0" lang="ru-RU" sz="2800" b="1" i="0" u="none" strike="noStrike" kern="0" cap="none" spc="0" normalizeH="0" baseline="0" noProof="0" dirty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Corbel" panose="020B0503020204020204"/>
              <a:ea typeface="+mn-ea"/>
              <a:cs typeface="Mongolian Baiti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7547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">
            <a:extLst>
              <a:ext uri="{FF2B5EF4-FFF2-40B4-BE49-F238E27FC236}">
                <a16:creationId xmlns="" xmlns:a16="http://schemas.microsoft.com/office/drawing/2014/main" id="{9288DCD8-4B50-2A0D-9A6B-95183DC9162F}"/>
              </a:ext>
            </a:extLst>
          </p:cNvPr>
          <p:cNvSpPr txBox="1">
            <a:spLocks/>
          </p:cNvSpPr>
          <p:nvPr/>
        </p:nvSpPr>
        <p:spPr>
          <a:xfrm>
            <a:off x="1894289" y="5546882"/>
            <a:ext cx="1746786" cy="7410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dirty="0" err="1"/>
              <a:t>facebook</a:t>
            </a:r>
            <a:endParaRPr lang="ru-RU" sz="2800" dirty="0"/>
          </a:p>
        </p:txBody>
      </p:sp>
      <p:pic>
        <p:nvPicPr>
          <p:cNvPr id="15" name="Рисунок 5">
            <a:extLst>
              <a:ext uri="{FF2B5EF4-FFF2-40B4-BE49-F238E27FC236}">
                <a16:creationId xmlns="" xmlns:a16="http://schemas.microsoft.com/office/drawing/2014/main" id="{248D3090-FB4E-8A89-6EDE-A9FBB3F873C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5045" y="7087587"/>
            <a:ext cx="992878" cy="992878"/>
          </a:xfrm>
          <a:prstGeom prst="rect">
            <a:avLst/>
          </a:prstGeom>
        </p:spPr>
      </p:pic>
      <p:pic>
        <p:nvPicPr>
          <p:cNvPr id="16" name="Рисунок 7">
            <a:extLst>
              <a:ext uri="{FF2B5EF4-FFF2-40B4-BE49-F238E27FC236}">
                <a16:creationId xmlns="" xmlns:a16="http://schemas.microsoft.com/office/drawing/2014/main" id="{139E8173-BBFD-840B-37FF-8A9B7301489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4787" y="7087587"/>
            <a:ext cx="992878" cy="992878"/>
          </a:xfrm>
          <a:prstGeom prst="rect">
            <a:avLst/>
          </a:prstGeom>
        </p:spPr>
      </p:pic>
      <p:pic>
        <p:nvPicPr>
          <p:cNvPr id="17" name="Рисунок 9">
            <a:extLst>
              <a:ext uri="{FF2B5EF4-FFF2-40B4-BE49-F238E27FC236}">
                <a16:creationId xmlns="" xmlns:a16="http://schemas.microsoft.com/office/drawing/2014/main" id="{E83D6BE1-7531-5FF4-FCEB-CA781F8BE8F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4529" y="7087587"/>
            <a:ext cx="992878" cy="992878"/>
          </a:xfrm>
          <a:prstGeom prst="rect">
            <a:avLst/>
          </a:prstGeom>
        </p:spPr>
      </p:pic>
      <p:pic>
        <p:nvPicPr>
          <p:cNvPr id="19" name="Graphic 18">
            <a:extLst>
              <a:ext uri="{FF2B5EF4-FFF2-40B4-BE49-F238E27FC236}">
                <a16:creationId xmlns="" xmlns:a16="http://schemas.microsoft.com/office/drawing/2014/main" id="{58D220EB-3CE9-514C-36A5-B7AFCBAD81E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216593" y="2630648"/>
            <a:ext cx="3102178" cy="3102178"/>
          </a:xfrm>
          <a:prstGeom prst="rect">
            <a:avLst/>
          </a:prstGeom>
        </p:spPr>
      </p:pic>
      <p:pic>
        <p:nvPicPr>
          <p:cNvPr id="21" name="Graphic 20">
            <a:extLst>
              <a:ext uri="{FF2B5EF4-FFF2-40B4-BE49-F238E27FC236}">
                <a16:creationId xmlns="" xmlns:a16="http://schemas.microsoft.com/office/drawing/2014/main" id="{ECF5C5E0-1999-4F7A-FC2A-15F4D177456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883654" y="2596012"/>
            <a:ext cx="3102178" cy="3102178"/>
          </a:xfrm>
          <a:prstGeom prst="rect">
            <a:avLst/>
          </a:prstGeom>
        </p:spPr>
      </p:pic>
      <p:pic>
        <p:nvPicPr>
          <p:cNvPr id="23" name="Graphic 22">
            <a:extLst>
              <a:ext uri="{FF2B5EF4-FFF2-40B4-BE49-F238E27FC236}">
                <a16:creationId xmlns="" xmlns:a16="http://schemas.microsoft.com/office/drawing/2014/main" id="{B5864F34-4D4B-D7D4-E148-B438AF83888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=""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591406" y="2630648"/>
            <a:ext cx="2916234" cy="2916234"/>
          </a:xfrm>
          <a:prstGeom prst="rect">
            <a:avLst/>
          </a:prstGeom>
        </p:spPr>
      </p:pic>
      <p:sp>
        <p:nvSpPr>
          <p:cNvPr id="24" name="Заголовок 1">
            <a:extLst>
              <a:ext uri="{FF2B5EF4-FFF2-40B4-BE49-F238E27FC236}">
                <a16:creationId xmlns="" xmlns:a16="http://schemas.microsoft.com/office/drawing/2014/main" id="{448AC119-4EF3-AB7A-8DE3-9D6528ACBB3D}"/>
              </a:ext>
            </a:extLst>
          </p:cNvPr>
          <p:cNvSpPr txBox="1">
            <a:spLocks/>
          </p:cNvSpPr>
          <p:nvPr/>
        </p:nvSpPr>
        <p:spPr>
          <a:xfrm>
            <a:off x="5532499" y="5546882"/>
            <a:ext cx="1746786" cy="7410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dirty="0" err="1"/>
              <a:t>instagram</a:t>
            </a:r>
            <a:endParaRPr lang="ru-RU" sz="2800" dirty="0"/>
          </a:p>
        </p:txBody>
      </p:sp>
      <p:sp>
        <p:nvSpPr>
          <p:cNvPr id="25" name="Заголовок 1">
            <a:extLst>
              <a:ext uri="{FF2B5EF4-FFF2-40B4-BE49-F238E27FC236}">
                <a16:creationId xmlns="" xmlns:a16="http://schemas.microsoft.com/office/drawing/2014/main" id="{DDDBA8CC-4E06-2F24-FE2D-66424351D7E8}"/>
              </a:ext>
            </a:extLst>
          </p:cNvPr>
          <p:cNvSpPr txBox="1">
            <a:spLocks/>
          </p:cNvSpPr>
          <p:nvPr/>
        </p:nvSpPr>
        <p:spPr>
          <a:xfrm>
            <a:off x="9017188" y="5494223"/>
            <a:ext cx="1746786" cy="7410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dirty="0"/>
              <a:t>telegram</a:t>
            </a:r>
            <a:endParaRPr lang="ru-RU" sz="2800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="" xmlns:a16="http://schemas.microsoft.com/office/drawing/2014/main" id="{6F2AEB1B-0650-FF45-41AB-A93ED30733F5}"/>
              </a:ext>
            </a:extLst>
          </p:cNvPr>
          <p:cNvSpPr txBox="1">
            <a:spLocks/>
          </p:cNvSpPr>
          <p:nvPr/>
        </p:nvSpPr>
        <p:spPr>
          <a:xfrm>
            <a:off x="2663930" y="465520"/>
            <a:ext cx="6673735" cy="7410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dirty="0"/>
              <a:t>Мы в социальных сетях:</a:t>
            </a:r>
          </a:p>
        </p:txBody>
      </p:sp>
    </p:spTree>
    <p:extLst>
      <p:ext uri="{BB962C8B-B14F-4D97-AF65-F5344CB8AC3E}">
        <p14:creationId xmlns:p14="http://schemas.microsoft.com/office/powerpoint/2010/main" val="1140163006"/>
      </p:ext>
    </p:extLst>
  </p:cSld>
  <p:clrMapOvr>
    <a:masterClrMapping/>
  </p:clrMapOvr>
</p:sld>
</file>

<file path=ppt/theme/theme1.xml><?xml version="1.0" encoding="utf-8"?>
<a:theme xmlns:a="http://schemas.openxmlformats.org/drawingml/2006/main" name="1_Обложка">
  <a:themeElements>
    <a:clrScheme name="НСК">
      <a:dk1>
        <a:sysClr val="windowText" lastClr="000000"/>
      </a:dk1>
      <a:lt1>
        <a:sysClr val="window" lastClr="FFFFFF"/>
      </a:lt1>
      <a:dk2>
        <a:srgbClr val="0059A3"/>
      </a:dk2>
      <a:lt2>
        <a:srgbClr val="E9C869"/>
      </a:lt2>
      <a:accent1>
        <a:srgbClr val="8A2472"/>
      </a:accent1>
      <a:accent2>
        <a:srgbClr val="79AFDF"/>
      </a:accent2>
      <a:accent3>
        <a:srgbClr val="5AC1DE"/>
      </a:accent3>
      <a:accent4>
        <a:srgbClr val="00A98F"/>
      </a:accent4>
      <a:accent5>
        <a:srgbClr val="98C03D"/>
      </a:accent5>
      <a:accent6>
        <a:srgbClr val="ED7625"/>
      </a:accent6>
      <a:hlink>
        <a:srgbClr val="F5B335"/>
      </a:hlink>
      <a:folHlink>
        <a:srgbClr val="954F72"/>
      </a:folHlink>
    </a:clrScheme>
    <a:fontScheme name="НСК">
      <a:majorFont>
        <a:latin typeface="DIN Pro Bold"/>
        <a:ea typeface=""/>
        <a:cs typeface=""/>
      </a:majorFont>
      <a:minorFont>
        <a:latin typeface="DIN Pro Regular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8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9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3982</TotalTime>
  <Words>626</Words>
  <Application>Microsoft Office PowerPoint</Application>
  <PresentationFormat>Широкоэкранный</PresentationFormat>
  <Paragraphs>162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9" baseType="lpstr">
      <vt:lpstr>Arial</vt:lpstr>
      <vt:lpstr>Calibri</vt:lpstr>
      <vt:lpstr>Corbel</vt:lpstr>
      <vt:lpstr>DIN Pro Bold</vt:lpstr>
      <vt:lpstr>DIN Pro Regular</vt:lpstr>
      <vt:lpstr>Mongolian Baiti</vt:lpstr>
      <vt:lpstr>Times New Roman</vt:lpstr>
      <vt:lpstr>1_Обложка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Proto</dc:creator>
  <cp:lastModifiedBy>Мамбеталиева Асира</cp:lastModifiedBy>
  <cp:revision>231</cp:revision>
  <dcterms:created xsi:type="dcterms:W3CDTF">2024-10-02T10:12:32Z</dcterms:created>
  <dcterms:modified xsi:type="dcterms:W3CDTF">2026-03-13T04:18:57Z</dcterms:modified>
</cp:coreProperties>
</file>