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3"/>
  </p:notesMasterIdLst>
  <p:handoutMasterIdLst>
    <p:handoutMasterId r:id="rId14"/>
  </p:handoutMasterIdLst>
  <p:sldIdLst>
    <p:sldId id="405" r:id="rId2"/>
    <p:sldId id="425" r:id="rId3"/>
    <p:sldId id="413" r:id="rId4"/>
    <p:sldId id="414" r:id="rId5"/>
    <p:sldId id="422" r:id="rId6"/>
    <p:sldId id="415" r:id="rId7"/>
    <p:sldId id="416" r:id="rId8"/>
    <p:sldId id="419" r:id="rId9"/>
    <p:sldId id="423" r:id="rId10"/>
    <p:sldId id="398" r:id="rId11"/>
    <p:sldId id="408" r:id="rId12"/>
  </p:sldIdLst>
  <p:sldSz cx="9906000" cy="6858000" type="A4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CC"/>
    <a:srgbClr val="99CCFF"/>
    <a:srgbClr val="7772E0"/>
    <a:srgbClr val="FFCC00"/>
    <a:srgbClr val="000000"/>
    <a:srgbClr val="CCFFFF"/>
    <a:srgbClr val="CCFFCC"/>
    <a:srgbClr val="66FFFF"/>
    <a:srgbClr val="D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356" autoAdjust="0"/>
  </p:normalViewPr>
  <p:slideViewPr>
    <p:cSldViewPr>
      <p:cViewPr varScale="1">
        <p:scale>
          <a:sx n="70" d="100"/>
          <a:sy n="70" d="100"/>
        </p:scale>
        <p:origin x="1000" y="6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18\&#1058;&#1072;&#1073;&#1083;&#1080;&#1094;&#1099;%202018%20&#1075;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1;&#1086;&#1090;&#1089;&#1072;&#1076;\&#1059;&#1076;&#1086;&#1073;&#1088;%20&#1047;&#1072;&#1082;&#1080;&#1088;\&#1055;&#1086;&#1089;&#1077;&#1074;&#1085;&#1072;&#1103;%20&#1079;&#1072;%202023%20&#1075;&#1086;&#1076;\&#1058;&#1072;&#1073;&#1083;&#1080;&#1094;&#1099;%2020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3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22\&#1058;&#1072;&#1073;&#1083;&#1080;&#1094;&#1099;%202018%20&#1075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90;&#1072;&#1073;&#1083;&#1080;&#1094;&#1099;%20&#1082;%20&#1079;&#1072;&#1087;%20&#1086;%20&#1087;&#1072;&#1096;&#1085;&#1077;%20&#1042;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1;&#1086;&#1090;&#1089;&#1072;&#1076;\&#1059;&#1076;&#1086;&#1073;&#1088;%20&#1047;&#1072;&#1082;&#1080;&#1088;\&#1055;&#1086;&#1089;&#1077;&#1074;&#1085;&#1072;&#1103;%20&#1079;&#1072;%202023%20&#1075;&#1086;&#1076;\&#1058;&#1072;&#1073;&#1083;&#1080;&#1094;&#1099;%20&#1085;&#1072;%20%20&#1079;&#1072;&#1087;&#1080;&#1089;&#1082;&#1091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106210421064324E-2"/>
          <c:y val="1.6204863659052056E-2"/>
          <c:w val="0.91291298153932265"/>
          <c:h val="0.74402529067507794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507109808"/>
        <c:axId val="-507114160"/>
      </c:barChart>
      <c:catAx>
        <c:axId val="-507109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C15C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507114160"/>
        <c:crosses val="autoZero"/>
        <c:auto val="1"/>
        <c:lblAlgn val="ctr"/>
        <c:lblOffset val="100"/>
        <c:noMultiLvlLbl val="0"/>
      </c:catAx>
      <c:valAx>
        <c:axId val="-50711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50710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71806649168854"/>
          <c:y val="5.5555555555555552E-2"/>
          <c:w val="0.87528193350831152"/>
          <c:h val="0.56890893846602508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507111984"/>
        <c:axId val="-507110352"/>
      </c:barChart>
      <c:catAx>
        <c:axId val="-50711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507110352"/>
        <c:crosses val="autoZero"/>
        <c:auto val="1"/>
        <c:lblAlgn val="ctr"/>
        <c:lblOffset val="100"/>
        <c:noMultiLvlLbl val="0"/>
      </c:catAx>
      <c:valAx>
        <c:axId val="-50711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50711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08850367905487"/>
          <c:y val="3.287759586001171E-2"/>
          <c:w val="0.818632462097029"/>
          <c:h val="0.5868358697899273"/>
        </c:manualLayout>
      </c:layout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4437501209154737E-3"/>
          <c:y val="0.63553983052320495"/>
          <c:w val="0.37296471847652951"/>
          <c:h val="0.36446020525116068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035433070866139E-2"/>
          <c:y val="7.8703703703703706E-2"/>
          <c:w val="0.5083333333333333"/>
          <c:h val="0.84722222222222221"/>
        </c:manualLayout>
      </c:layout>
      <c:pieChart>
        <c:varyColors val="1"/>
        <c:ser>
          <c:idx val="0"/>
          <c:order val="0"/>
          <c:explosion val="6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'[Таблицы 2023.xlsx]Структура посевных плошадей'!$A$18:$A$24</c:f>
              <c:strCache>
                <c:ptCount val="7"/>
                <c:pt idx="0">
                  <c:v>Дан өсүмдүктөрү (дан буурчак, күрүч.гречкасыз)</c:v>
                </c:pt>
                <c:pt idx="1">
                  <c:v>Дан буурчак</c:v>
                </c:pt>
                <c:pt idx="2">
                  <c:v>Май өсүмдүктөрү</c:v>
                </c:pt>
                <c:pt idx="3">
                  <c:v>Картошка</c:v>
                </c:pt>
                <c:pt idx="4">
                  <c:v>Жашылча</c:v>
                </c:pt>
                <c:pt idx="5">
                  <c:v>Башка өсүмдүктөрү</c:v>
                </c:pt>
                <c:pt idx="6">
                  <c:v>Тоют өсүмдүктөрү</c:v>
                </c:pt>
              </c:strCache>
            </c:strRef>
          </c:cat>
          <c:val>
            <c:numRef>
              <c:f>'[Таблицы 2023.xlsx]Структура посевных плошадей'!$B$18:$B$24</c:f>
              <c:numCache>
                <c:formatCode>General</c:formatCode>
                <c:ptCount val="7"/>
                <c:pt idx="0">
                  <c:v>47.5</c:v>
                </c:pt>
                <c:pt idx="1">
                  <c:v>4.4000000000000004</c:v>
                </c:pt>
                <c:pt idx="2">
                  <c:v>1.2</c:v>
                </c:pt>
                <c:pt idx="3">
                  <c:v>5.9</c:v>
                </c:pt>
                <c:pt idx="4">
                  <c:v>4.4000000000000004</c:v>
                </c:pt>
                <c:pt idx="5">
                  <c:v>4.4000000000000004</c:v>
                </c:pt>
                <c:pt idx="6">
                  <c:v>32.200000000000003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66985118091901508"/>
          <c:y val="5.5555555555555552E-2"/>
          <c:w val="0.31348229192190219"/>
          <c:h val="0.863091220874622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Kyrghyz Times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Зерновые!$I$4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Зерновые!$H$5:$H$7</c:f>
              <c:strCache>
                <c:ptCount val="3"/>
                <c:pt idx="0">
                  <c:v>Буудай</c:v>
                </c:pt>
                <c:pt idx="1">
                  <c:v>Арпа</c:v>
                </c:pt>
                <c:pt idx="2">
                  <c:v>Дандык жүгөрү</c:v>
                </c:pt>
              </c:strCache>
            </c:strRef>
          </c:cat>
          <c:val>
            <c:numRef>
              <c:f>Зерновые!$I$5:$I$7</c:f>
              <c:numCache>
                <c:formatCode>General</c:formatCode>
                <c:ptCount val="3"/>
                <c:pt idx="0">
                  <c:v>101.2</c:v>
                </c:pt>
                <c:pt idx="1">
                  <c:v>102.3</c:v>
                </c:pt>
                <c:pt idx="2">
                  <c:v>100.7</c:v>
                </c:pt>
              </c:numCache>
            </c:numRef>
          </c:val>
        </c:ser>
        <c:ser>
          <c:idx val="1"/>
          <c:order val="1"/>
          <c:tx>
            <c:strRef>
              <c:f>Зерновые!$J$4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Зерновые!$H$5:$H$7</c:f>
              <c:strCache>
                <c:ptCount val="3"/>
                <c:pt idx="0">
                  <c:v>Буудай</c:v>
                </c:pt>
                <c:pt idx="1">
                  <c:v>Арпа</c:v>
                </c:pt>
                <c:pt idx="2">
                  <c:v>Дандык жүгөрү</c:v>
                </c:pt>
              </c:strCache>
            </c:strRef>
          </c:cat>
          <c:val>
            <c:numRef>
              <c:f>Зерновые!$J$5:$J$7</c:f>
              <c:numCache>
                <c:formatCode>General</c:formatCode>
                <c:ptCount val="3"/>
                <c:pt idx="0">
                  <c:v>93.3</c:v>
                </c:pt>
                <c:pt idx="1">
                  <c:v>107.1</c:v>
                </c:pt>
                <c:pt idx="2">
                  <c:v>101.5</c:v>
                </c:pt>
              </c:numCache>
            </c:numRef>
          </c:val>
        </c:ser>
        <c:ser>
          <c:idx val="2"/>
          <c:order val="2"/>
          <c:tx>
            <c:strRef>
              <c:f>Зерновые!$K$4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Зерновые!$H$5:$H$7</c:f>
              <c:strCache>
                <c:ptCount val="3"/>
                <c:pt idx="0">
                  <c:v>Буудай</c:v>
                </c:pt>
                <c:pt idx="1">
                  <c:v>Арпа</c:v>
                </c:pt>
                <c:pt idx="2">
                  <c:v>Дандык жүгөрү</c:v>
                </c:pt>
              </c:strCache>
            </c:strRef>
          </c:cat>
          <c:val>
            <c:numRef>
              <c:f>Зерновые!$K$5:$K$7</c:f>
              <c:numCache>
                <c:formatCode>General</c:formatCode>
                <c:ptCount val="3"/>
                <c:pt idx="0">
                  <c:v>99.3</c:v>
                </c:pt>
                <c:pt idx="1">
                  <c:v>101.3</c:v>
                </c:pt>
                <c:pt idx="2">
                  <c:v>105.3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07103280"/>
        <c:axId val="-507115248"/>
      </c:barChart>
      <c:catAx>
        <c:axId val="-50710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507115248"/>
        <c:crosses val="autoZero"/>
        <c:auto val="1"/>
        <c:lblAlgn val="ctr"/>
        <c:lblOffset val="100"/>
        <c:noMultiLvlLbl val="0"/>
      </c:catAx>
      <c:valAx>
        <c:axId val="-507115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50710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811767685871817"/>
          <c:y val="0.915280727062035"/>
          <c:w val="0.44112039011170018"/>
          <c:h val="6.19612516314395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160894331356868E-2"/>
          <c:y val="6.5470459190601391E-2"/>
          <c:w val="0.82709740070033366"/>
          <c:h val="0.46306539132336266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26"/>
          </c:dPt>
          <c:dLbls>
            <c:dLbl>
              <c:idx val="0"/>
              <c:layout>
                <c:manualLayout>
                  <c:x val="1.0162108188253431E-2"/>
                  <c:y val="8.298901532986634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3444922443459644E-2"/>
                  <c:y val="-3.0817343046539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227747671383563E-2"/>
                  <c:y val="-2.148284229441878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0066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к зап о пашне В.xls]график структура посевной'!$A$70:$A$74</c:f>
              <c:strCache>
                <c:ptCount val="5"/>
                <c:pt idx="0">
                  <c:v>Дыйкан (фермердик) чарбалар</c:v>
                </c:pt>
                <c:pt idx="1">
                  <c:v>Мамлекеттик жана жамааттык чарбалар</c:v>
                </c:pt>
                <c:pt idx="2">
                  <c:v>Жеке көмөкчө чарбалар</c:v>
                </c:pt>
                <c:pt idx="3">
                  <c:v>Айыл чарба жерлеринин мамлекеттик фондусунун айдоо жерлери жана айыл өкмөтөрүнө карашту айдоо жерлер</c:v>
                </c:pt>
                <c:pt idx="4">
                  <c:v>Башка жер пайдалануучулар үчүн айдоо аянттары</c:v>
                </c:pt>
              </c:strCache>
            </c:strRef>
          </c:cat>
          <c:val>
            <c:numRef>
              <c:f>'[таблицы к зап о пашне В.xls]график структура посевной'!$B$70:$B$74</c:f>
              <c:numCache>
                <c:formatCode>0.0</c:formatCode>
                <c:ptCount val="5"/>
                <c:pt idx="0">
                  <c:v>72</c:v>
                </c:pt>
                <c:pt idx="1">
                  <c:v>4</c:v>
                </c:pt>
                <c:pt idx="2" formatCode="General">
                  <c:v>5.9</c:v>
                </c:pt>
                <c:pt idx="3" formatCode="General">
                  <c:v>17.3</c:v>
                </c:pt>
                <c:pt idx="4" formatCode="General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 sz="11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53018372703411"/>
          <c:y val="7.6551414679722415E-2"/>
          <c:w val="0.54227318460192475"/>
          <c:h val="0.60958109744478661"/>
        </c:manualLayout>
      </c:layout>
      <c:pie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1.574825021872266E-2"/>
                  <c:y val="6.789880431612715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7375765529308736E-2"/>
                  <c:y val="3.843478581570746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5925415573053369E-2"/>
                  <c:y val="-5.25524934383202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3409886264216972E-3"/>
                  <c:y val="4.29965004374453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9427821522309711E-2"/>
                  <c:y val="3.139326334208224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6596456692913387E-2"/>
                  <c:y val="2.31394026566351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7354549431321083E-2"/>
                  <c:y val="-1.93802823827349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8.177384076990377E-3"/>
                  <c:y val="-1.7359288422280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на  записку.xlsx]Не испол.земли'!$A$16:$A$23</c:f>
              <c:strCache>
                <c:ptCount val="8"/>
                <c:pt idx="0">
                  <c:v>Шорго жана сазга айлануу</c:v>
                </c:pt>
                <c:pt idx="1">
                  <c:v>Суу түйүнүнүн бузулушу</c:v>
                </c:pt>
                <c:pt idx="2">
                  <c:v>Катуу кайрак жери</c:v>
                </c:pt>
                <c:pt idx="3">
                  <c:v>Алыстыгы жана таштуулугу</c:v>
                </c:pt>
                <c:pt idx="4">
                  <c:v>Калктуу пунктардын кенейиши</c:v>
                </c:pt>
                <c:pt idx="5">
                  <c:v>Үрөн материалдын жетишсиздиги</c:v>
                </c:pt>
                <c:pt idx="6">
                  <c:v>Бөөдө кырсыктарга жакындыгы</c:v>
                </c:pt>
                <c:pt idx="7">
                  <c:v>Башка себептер</c:v>
                </c:pt>
              </c:strCache>
            </c:strRef>
          </c:cat>
          <c:val>
            <c:numRef>
              <c:f>'[Таблицы на  записку.xlsx]Не испол.земли'!$B$16:$B$23</c:f>
              <c:numCache>
                <c:formatCode>0.0%</c:formatCode>
                <c:ptCount val="8"/>
                <c:pt idx="0">
                  <c:v>3.9E-2</c:v>
                </c:pt>
                <c:pt idx="1">
                  <c:v>0.156</c:v>
                </c:pt>
                <c:pt idx="2">
                  <c:v>0.45400000000000001</c:v>
                </c:pt>
                <c:pt idx="3">
                  <c:v>0.14899999999999999</c:v>
                </c:pt>
                <c:pt idx="4">
                  <c:v>6.2E-2</c:v>
                </c:pt>
                <c:pt idx="5">
                  <c:v>3.6999999999999998E-2</c:v>
                </c:pt>
                <c:pt idx="6">
                  <c:v>0.01</c:v>
                </c:pt>
                <c:pt idx="7">
                  <c:v>9.2999999999999999E-2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343944724274908E-2"/>
          <c:y val="0.75388747572447612"/>
          <c:w val="0.87717915768358168"/>
          <c:h val="0.228287470858844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Kyrghyz Times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35346E-AA40-4659-BE49-3D74EF8D4F9C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0639E3-92AF-4139-B785-9AEB6C690EB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>
            <a:spcAft>
              <a:spcPct val="35000"/>
            </a:spcAft>
          </a:pPr>
          <a:r>
            <a:rPr lang="ru-RU" sz="1800" b="1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Айыл</a:t>
          </a: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чарба</a:t>
          </a: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өсүмдүктөрүнүн</a:t>
          </a: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жалпы</a:t>
          </a: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себүү</a:t>
          </a: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b="1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аянты</a:t>
          </a: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1232,0 </a:t>
          </a:r>
          <a:r>
            <a:rPr lang="ru-RU" sz="1800" b="1" i="1" u="sng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</a:t>
          </a:r>
          <a:r>
            <a:rPr lang="ru-RU" sz="1800" b="1" i="1" u="sng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га</a:t>
          </a:r>
        </a:p>
        <a:p>
          <a:pPr>
            <a:spcAft>
              <a:spcPts val="0"/>
            </a:spcAft>
          </a:pP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(3,3 </a:t>
          </a:r>
          <a:r>
            <a:rPr lang="ky-KG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 га же </a:t>
          </a: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0,3% га </a:t>
          </a:r>
          <a:r>
            <a:rPr lang="ru-RU" sz="1800" b="1" i="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көбөйгөн</a:t>
          </a: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8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897D2F-66FD-4D47-9FDA-927518D679A0}" type="parTrans" cxnId="{41CF80C1-531E-4E1A-955D-84D6FE668B27}">
      <dgm:prSet/>
      <dgm:spPr/>
      <dgm:t>
        <a:bodyPr/>
        <a:lstStyle/>
        <a:p>
          <a:endParaRPr lang="ru-RU"/>
        </a:p>
      </dgm:t>
    </dgm:pt>
    <dgm:pt modelId="{90296E45-B3E5-47A3-8897-383D52A34AF4}" type="sibTrans" cxnId="{41CF80C1-531E-4E1A-955D-84D6FE668B27}">
      <dgm:prSet/>
      <dgm:spPr/>
      <dgm:t>
        <a:bodyPr/>
        <a:lstStyle/>
        <a:p>
          <a:endParaRPr lang="ru-RU"/>
        </a:p>
      </dgm:t>
    </dgm:pt>
    <dgm:pt modelId="{66603BE2-9DCA-428B-BD68-D20F2A8A251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Айыл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чарба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өсүмдүктөрүн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күздүк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себүү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– 141,3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миң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га</a:t>
          </a:r>
          <a:endParaRPr lang="ru-RU" sz="1800" b="1" i="1" u="sng" dirty="0" smtClean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(0,3 </a:t>
          </a:r>
          <a:r>
            <a:rPr lang="ky-KG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 га же 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0,2% 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i="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төмөндөгөн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6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44623E-3217-4376-88C6-FC05E9331450}" type="parTrans" cxnId="{D1AFFF77-9F31-437D-A201-BBB8CE7C8EA7}">
      <dgm:prSet/>
      <dgm:spPr/>
      <dgm:t>
        <a:bodyPr/>
        <a:lstStyle/>
        <a:p>
          <a:endParaRPr lang="ru-RU"/>
        </a:p>
      </dgm:t>
    </dgm:pt>
    <dgm:pt modelId="{9B862E72-F652-4571-9DB4-C357339D5828}" type="sibTrans" cxnId="{D1AFFF77-9F31-437D-A201-BBB8CE7C8EA7}">
      <dgm:prSet/>
      <dgm:spPr/>
      <dgm:t>
        <a:bodyPr/>
        <a:lstStyle/>
        <a:p>
          <a:endParaRPr lang="ru-RU"/>
        </a:p>
      </dgm:t>
    </dgm:pt>
    <dgm:pt modelId="{03E70A27-29A7-4106-953B-4C29611C5E0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Айыл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чарба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өсүмдүктөрүн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жазгы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айдап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себүү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– 744,7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миң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га</a:t>
          </a:r>
          <a:endParaRPr lang="ru-RU" sz="1800" b="1" i="1" u="sng" dirty="0" smtClean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(2,6 </a:t>
          </a:r>
          <a:r>
            <a:rPr lang="ru-RU" sz="1800" b="1" i="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</a:t>
          </a: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га же 0,4% </a:t>
          </a:r>
          <a:r>
            <a:rPr lang="ru-RU" sz="1800" b="1" i="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төмөндөгөн</a:t>
          </a: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800" b="1" i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2AB065-2361-4D84-BE93-C1C2693E4F2E}" type="parTrans" cxnId="{16D6BDAD-CD2A-4573-9E2A-825AB21822EC}">
      <dgm:prSet/>
      <dgm:spPr/>
      <dgm:t>
        <a:bodyPr/>
        <a:lstStyle/>
        <a:p>
          <a:endParaRPr lang="ru-RU" dirty="0"/>
        </a:p>
      </dgm:t>
    </dgm:pt>
    <dgm:pt modelId="{145C7C02-CF78-4B63-A69E-01AAC70EAB9B}" type="sibTrans" cxnId="{16D6BDAD-CD2A-4573-9E2A-825AB21822EC}">
      <dgm:prSet/>
      <dgm:spPr/>
      <dgm:t>
        <a:bodyPr/>
        <a:lstStyle/>
        <a:p>
          <a:endParaRPr lang="ru-RU"/>
        </a:p>
      </dgm:t>
    </dgm:pt>
    <dgm:pt modelId="{C16A7E32-FA57-4129-A945-8F86733697A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Bef>
              <a:spcPts val="600"/>
            </a:spcBef>
          </a:pPr>
          <a:endParaRPr lang="ru-RU" sz="1800" dirty="0" smtClean="0"/>
        </a:p>
        <a:p>
          <a:pPr>
            <a:spcBef>
              <a:spcPts val="600"/>
            </a:spcBef>
          </a:pP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Мурунку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жылдары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себилген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көп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жылдык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чөптөрдүн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аянты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-346,0 </a:t>
          </a:r>
          <a:r>
            <a:rPr lang="ru-RU" sz="18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миң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га.</a:t>
          </a:r>
          <a:endParaRPr lang="ru-RU" sz="1800" b="1" i="1" dirty="0" smtClean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spcBef>
              <a:spcPct val="0"/>
            </a:spcBef>
          </a:pP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(6,2 </a:t>
          </a:r>
          <a:r>
            <a:rPr lang="ru-RU" sz="1600" b="1" i="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га же 1,8 % 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i="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көбөйгөн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</a:p>
        <a:p>
          <a:pPr>
            <a:spcBef>
              <a:spcPct val="0"/>
            </a:spcBef>
          </a:pPr>
          <a:endParaRPr lang="ru-RU" sz="1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F3D5E-DAB5-41E3-817F-9EE6163A082C}" type="parTrans" cxnId="{6B92F355-0FDC-425C-AB2E-EBFFBCE3ADC3}">
      <dgm:prSet/>
      <dgm:spPr/>
      <dgm:t>
        <a:bodyPr/>
        <a:lstStyle/>
        <a:p>
          <a:endParaRPr lang="ru-RU"/>
        </a:p>
      </dgm:t>
    </dgm:pt>
    <dgm:pt modelId="{112631E6-3AE5-4837-B957-E0D3EDC1177A}" type="sibTrans" cxnId="{6B92F355-0FDC-425C-AB2E-EBFFBCE3ADC3}">
      <dgm:prSet/>
      <dgm:spPr/>
      <dgm:t>
        <a:bodyPr/>
        <a:lstStyle/>
        <a:p>
          <a:endParaRPr lang="ru-RU"/>
        </a:p>
      </dgm:t>
    </dgm:pt>
    <dgm:pt modelId="{121B3184-7B6F-4E7F-9833-74EC1F1FBD05}" type="pres">
      <dgm:prSet presAssocID="{9F35346E-AA40-4659-BE49-3D74EF8D4F9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05854D-98A1-49CA-8B1B-824D2F00CAEF}" type="pres">
      <dgm:prSet presAssocID="{BB0639E3-92AF-4139-B785-9AEB6C690EB4}" presName="root1" presStyleCnt="0"/>
      <dgm:spPr/>
      <dgm:t>
        <a:bodyPr/>
        <a:lstStyle/>
        <a:p>
          <a:endParaRPr lang="ru-RU"/>
        </a:p>
      </dgm:t>
    </dgm:pt>
    <dgm:pt modelId="{823742AB-8EC3-48BE-B6E7-03EAB240811F}" type="pres">
      <dgm:prSet presAssocID="{BB0639E3-92AF-4139-B785-9AEB6C690EB4}" presName="LevelOneTextNode" presStyleLbl="node0" presStyleIdx="0" presStyleCnt="1" custAng="5400000" custScaleX="252816" custScaleY="67006" custLinFactX="-12127" custLinFactNeighborX="-100000" custLinFactNeighborY="-8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8CFBC4-4803-4A96-AD65-8C493FA2898D}" type="pres">
      <dgm:prSet presAssocID="{BB0639E3-92AF-4139-B785-9AEB6C690EB4}" presName="level2hierChild" presStyleCnt="0"/>
      <dgm:spPr/>
      <dgm:t>
        <a:bodyPr/>
        <a:lstStyle/>
        <a:p>
          <a:endParaRPr lang="ru-RU"/>
        </a:p>
      </dgm:t>
    </dgm:pt>
    <dgm:pt modelId="{76805C5A-9979-4940-9AB8-9873E64C0DC6}" type="pres">
      <dgm:prSet presAssocID="{1A44623E-3217-4376-88C6-FC05E933145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8922340-ABB9-41C5-B826-382C2BB6422B}" type="pres">
      <dgm:prSet presAssocID="{1A44623E-3217-4376-88C6-FC05E933145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168E4D8-E3DA-47EC-96AC-751DD41DD418}" type="pres">
      <dgm:prSet presAssocID="{66603BE2-9DCA-428B-BD68-D20F2A8A2513}" presName="root2" presStyleCnt="0"/>
      <dgm:spPr/>
      <dgm:t>
        <a:bodyPr/>
        <a:lstStyle/>
        <a:p>
          <a:endParaRPr lang="ru-RU"/>
        </a:p>
      </dgm:t>
    </dgm:pt>
    <dgm:pt modelId="{2D2BCB27-F537-42BB-BB64-1638CBC31434}" type="pres">
      <dgm:prSet presAssocID="{66603BE2-9DCA-428B-BD68-D20F2A8A2513}" presName="LevelTwoTextNode" presStyleLbl="node2" presStyleIdx="0" presStyleCnt="3" custScaleX="138828" custScaleY="118670" custLinFactNeighborX="40106" custLinFactNeighborY="-343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45AE93-4CF7-4263-8A80-6E7CDD22E783}" type="pres">
      <dgm:prSet presAssocID="{66603BE2-9DCA-428B-BD68-D20F2A8A2513}" presName="level3hierChild" presStyleCnt="0"/>
      <dgm:spPr/>
      <dgm:t>
        <a:bodyPr/>
        <a:lstStyle/>
        <a:p>
          <a:endParaRPr lang="ru-RU"/>
        </a:p>
      </dgm:t>
    </dgm:pt>
    <dgm:pt modelId="{9448C492-5281-423B-B133-14C700A9B006}" type="pres">
      <dgm:prSet presAssocID="{E62AB065-2361-4D84-BE93-C1C2693E4F2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0489D1D3-EB2E-49BF-AAFD-09944340BBE7}" type="pres">
      <dgm:prSet presAssocID="{E62AB065-2361-4D84-BE93-C1C2693E4F2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0112833-353B-436F-85EA-BBA098252CDD}" type="pres">
      <dgm:prSet presAssocID="{03E70A27-29A7-4106-953B-4C29611C5E08}" presName="root2" presStyleCnt="0"/>
      <dgm:spPr/>
      <dgm:t>
        <a:bodyPr/>
        <a:lstStyle/>
        <a:p>
          <a:endParaRPr lang="ru-RU"/>
        </a:p>
      </dgm:t>
    </dgm:pt>
    <dgm:pt modelId="{11D7F69B-17D0-48F8-A8CA-E8FDB719D5C6}" type="pres">
      <dgm:prSet presAssocID="{03E70A27-29A7-4106-953B-4C29611C5E08}" presName="LevelTwoTextNode" presStyleLbl="node2" presStyleIdx="1" presStyleCnt="3" custScaleX="139821" custScaleY="127738" custLinFactNeighborX="41566" custLinFactNeighborY="89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DCB4EF-BE7D-4B55-8E72-DCA427734DC3}" type="pres">
      <dgm:prSet presAssocID="{03E70A27-29A7-4106-953B-4C29611C5E08}" presName="level3hierChild" presStyleCnt="0"/>
      <dgm:spPr/>
      <dgm:t>
        <a:bodyPr/>
        <a:lstStyle/>
        <a:p>
          <a:endParaRPr lang="ru-RU"/>
        </a:p>
      </dgm:t>
    </dgm:pt>
    <dgm:pt modelId="{E2866AB5-76E3-44AE-BD1E-5BF10F6846AC}" type="pres">
      <dgm:prSet presAssocID="{126F3D5E-DAB5-41E3-817F-9EE6163A082C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192C0AA-305D-429E-8D85-5313E2D14F53}" type="pres">
      <dgm:prSet presAssocID="{126F3D5E-DAB5-41E3-817F-9EE6163A082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BA670B2-0586-46B9-990C-A83075F04039}" type="pres">
      <dgm:prSet presAssocID="{C16A7E32-FA57-4129-A945-8F86733697A3}" presName="root2" presStyleCnt="0"/>
      <dgm:spPr/>
      <dgm:t>
        <a:bodyPr/>
        <a:lstStyle/>
        <a:p>
          <a:endParaRPr lang="ru-RU"/>
        </a:p>
      </dgm:t>
    </dgm:pt>
    <dgm:pt modelId="{162B42E6-6A81-4A14-A806-C9B873322971}" type="pres">
      <dgm:prSet presAssocID="{C16A7E32-FA57-4129-A945-8F86733697A3}" presName="LevelTwoTextNode" presStyleLbl="node2" presStyleIdx="2" presStyleCnt="3" custScaleX="132860" custScaleY="130692" custLinFactNeighborX="37470" custLinFactNeighborY="323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D5DD16-C674-476F-94D6-09E3A253F3AC}" type="pres">
      <dgm:prSet presAssocID="{C16A7E32-FA57-4129-A945-8F86733697A3}" presName="level3hierChild" presStyleCnt="0"/>
      <dgm:spPr/>
      <dgm:t>
        <a:bodyPr/>
        <a:lstStyle/>
        <a:p>
          <a:endParaRPr lang="ru-RU"/>
        </a:p>
      </dgm:t>
    </dgm:pt>
  </dgm:ptLst>
  <dgm:cxnLst>
    <dgm:cxn modelId="{9DEC911C-888B-4BE3-A924-E472238EE48A}" type="presOf" srcId="{126F3D5E-DAB5-41E3-817F-9EE6163A082C}" destId="{8192C0AA-305D-429E-8D85-5313E2D14F53}" srcOrd="1" destOrd="0" presId="urn:microsoft.com/office/officeart/2008/layout/HorizontalMultiLevelHierarchy"/>
    <dgm:cxn modelId="{D0B7E937-A32C-440C-B94A-A20DAD6CB91B}" type="presOf" srcId="{1A44623E-3217-4376-88C6-FC05E9331450}" destId="{48922340-ABB9-41C5-B826-382C2BB6422B}" srcOrd="1" destOrd="0" presId="urn:microsoft.com/office/officeart/2008/layout/HorizontalMultiLevelHierarchy"/>
    <dgm:cxn modelId="{41CF80C1-531E-4E1A-955D-84D6FE668B27}" srcId="{9F35346E-AA40-4659-BE49-3D74EF8D4F9C}" destId="{BB0639E3-92AF-4139-B785-9AEB6C690EB4}" srcOrd="0" destOrd="0" parTransId="{10897D2F-66FD-4D47-9FDA-927518D679A0}" sibTransId="{90296E45-B3E5-47A3-8897-383D52A34AF4}"/>
    <dgm:cxn modelId="{170B755B-65BD-490F-85CE-F409F676AD49}" type="presOf" srcId="{E62AB065-2361-4D84-BE93-C1C2693E4F2E}" destId="{9448C492-5281-423B-B133-14C700A9B006}" srcOrd="0" destOrd="0" presId="urn:microsoft.com/office/officeart/2008/layout/HorizontalMultiLevelHierarchy"/>
    <dgm:cxn modelId="{7B6276C1-E83B-4EC3-8F25-54B5FDAC5BB8}" type="presOf" srcId="{66603BE2-9DCA-428B-BD68-D20F2A8A2513}" destId="{2D2BCB27-F537-42BB-BB64-1638CBC31434}" srcOrd="0" destOrd="0" presId="urn:microsoft.com/office/officeart/2008/layout/HorizontalMultiLevelHierarchy"/>
    <dgm:cxn modelId="{16D6BDAD-CD2A-4573-9E2A-825AB21822EC}" srcId="{BB0639E3-92AF-4139-B785-9AEB6C690EB4}" destId="{03E70A27-29A7-4106-953B-4C29611C5E08}" srcOrd="1" destOrd="0" parTransId="{E62AB065-2361-4D84-BE93-C1C2693E4F2E}" sibTransId="{145C7C02-CF78-4B63-A69E-01AAC70EAB9B}"/>
    <dgm:cxn modelId="{244DC4EA-E6C4-4AD0-8026-6916C860D3D2}" type="presOf" srcId="{1A44623E-3217-4376-88C6-FC05E9331450}" destId="{76805C5A-9979-4940-9AB8-9873E64C0DC6}" srcOrd="0" destOrd="0" presId="urn:microsoft.com/office/officeart/2008/layout/HorizontalMultiLevelHierarchy"/>
    <dgm:cxn modelId="{D1AFFF77-9F31-437D-A201-BBB8CE7C8EA7}" srcId="{BB0639E3-92AF-4139-B785-9AEB6C690EB4}" destId="{66603BE2-9DCA-428B-BD68-D20F2A8A2513}" srcOrd="0" destOrd="0" parTransId="{1A44623E-3217-4376-88C6-FC05E9331450}" sibTransId="{9B862E72-F652-4571-9DB4-C357339D5828}"/>
    <dgm:cxn modelId="{07A4C3EC-E367-480D-92FB-7635CF235847}" type="presOf" srcId="{03E70A27-29A7-4106-953B-4C29611C5E08}" destId="{11D7F69B-17D0-48F8-A8CA-E8FDB719D5C6}" srcOrd="0" destOrd="0" presId="urn:microsoft.com/office/officeart/2008/layout/HorizontalMultiLevelHierarchy"/>
    <dgm:cxn modelId="{37DB860F-678A-4F06-A855-D44041425988}" type="presOf" srcId="{C16A7E32-FA57-4129-A945-8F86733697A3}" destId="{162B42E6-6A81-4A14-A806-C9B873322971}" srcOrd="0" destOrd="0" presId="urn:microsoft.com/office/officeart/2008/layout/HorizontalMultiLevelHierarchy"/>
    <dgm:cxn modelId="{CEE10962-D95F-4705-9E3C-998227008D61}" type="presOf" srcId="{126F3D5E-DAB5-41E3-817F-9EE6163A082C}" destId="{E2866AB5-76E3-44AE-BD1E-5BF10F6846AC}" srcOrd="0" destOrd="0" presId="urn:microsoft.com/office/officeart/2008/layout/HorizontalMultiLevelHierarchy"/>
    <dgm:cxn modelId="{6B92F355-0FDC-425C-AB2E-EBFFBCE3ADC3}" srcId="{BB0639E3-92AF-4139-B785-9AEB6C690EB4}" destId="{C16A7E32-FA57-4129-A945-8F86733697A3}" srcOrd="2" destOrd="0" parTransId="{126F3D5E-DAB5-41E3-817F-9EE6163A082C}" sibTransId="{112631E6-3AE5-4837-B957-E0D3EDC1177A}"/>
    <dgm:cxn modelId="{6938F8F2-AB86-4B0B-B5CE-9DECF7DF378F}" type="presOf" srcId="{BB0639E3-92AF-4139-B785-9AEB6C690EB4}" destId="{823742AB-8EC3-48BE-B6E7-03EAB240811F}" srcOrd="0" destOrd="0" presId="urn:microsoft.com/office/officeart/2008/layout/HorizontalMultiLevelHierarchy"/>
    <dgm:cxn modelId="{524459D3-3E98-45D1-8DD4-F3D4409C3851}" type="presOf" srcId="{E62AB065-2361-4D84-BE93-C1C2693E4F2E}" destId="{0489D1D3-EB2E-49BF-AAFD-09944340BBE7}" srcOrd="1" destOrd="0" presId="urn:microsoft.com/office/officeart/2008/layout/HorizontalMultiLevelHierarchy"/>
    <dgm:cxn modelId="{71E94DA8-F4AD-4ECC-A10D-5C885CE8343F}" type="presOf" srcId="{9F35346E-AA40-4659-BE49-3D74EF8D4F9C}" destId="{121B3184-7B6F-4E7F-9833-74EC1F1FBD05}" srcOrd="0" destOrd="0" presId="urn:microsoft.com/office/officeart/2008/layout/HorizontalMultiLevelHierarchy"/>
    <dgm:cxn modelId="{9778A0D8-17EE-4B6B-8C33-FBC29A99B159}" type="presParOf" srcId="{121B3184-7B6F-4E7F-9833-74EC1F1FBD05}" destId="{7A05854D-98A1-49CA-8B1B-824D2F00CAEF}" srcOrd="0" destOrd="0" presId="urn:microsoft.com/office/officeart/2008/layout/HorizontalMultiLevelHierarchy"/>
    <dgm:cxn modelId="{3AA26491-43F0-42F1-8B43-AB26FB60DC88}" type="presParOf" srcId="{7A05854D-98A1-49CA-8B1B-824D2F00CAEF}" destId="{823742AB-8EC3-48BE-B6E7-03EAB240811F}" srcOrd="0" destOrd="0" presId="urn:microsoft.com/office/officeart/2008/layout/HorizontalMultiLevelHierarchy"/>
    <dgm:cxn modelId="{4DD6F8EB-C3C8-4A84-B738-DA3C50F8A387}" type="presParOf" srcId="{7A05854D-98A1-49CA-8B1B-824D2F00CAEF}" destId="{868CFBC4-4803-4A96-AD65-8C493FA2898D}" srcOrd="1" destOrd="0" presId="urn:microsoft.com/office/officeart/2008/layout/HorizontalMultiLevelHierarchy"/>
    <dgm:cxn modelId="{33CAF2D8-8108-469B-AC8C-CE4537F89F54}" type="presParOf" srcId="{868CFBC4-4803-4A96-AD65-8C493FA2898D}" destId="{76805C5A-9979-4940-9AB8-9873E64C0DC6}" srcOrd="0" destOrd="0" presId="urn:microsoft.com/office/officeart/2008/layout/HorizontalMultiLevelHierarchy"/>
    <dgm:cxn modelId="{271D46C4-83A7-4A10-81F5-040105F90958}" type="presParOf" srcId="{76805C5A-9979-4940-9AB8-9873E64C0DC6}" destId="{48922340-ABB9-41C5-B826-382C2BB6422B}" srcOrd="0" destOrd="0" presId="urn:microsoft.com/office/officeart/2008/layout/HorizontalMultiLevelHierarchy"/>
    <dgm:cxn modelId="{F813A169-7F97-4D18-867D-1B5D85408D62}" type="presParOf" srcId="{868CFBC4-4803-4A96-AD65-8C493FA2898D}" destId="{B168E4D8-E3DA-47EC-96AC-751DD41DD418}" srcOrd="1" destOrd="0" presId="urn:microsoft.com/office/officeart/2008/layout/HorizontalMultiLevelHierarchy"/>
    <dgm:cxn modelId="{AEF02500-A402-4194-901E-4338F7324788}" type="presParOf" srcId="{B168E4D8-E3DA-47EC-96AC-751DD41DD418}" destId="{2D2BCB27-F537-42BB-BB64-1638CBC31434}" srcOrd="0" destOrd="0" presId="urn:microsoft.com/office/officeart/2008/layout/HorizontalMultiLevelHierarchy"/>
    <dgm:cxn modelId="{F20638A6-4D86-4FD7-9A32-FDDDD5FC058A}" type="presParOf" srcId="{B168E4D8-E3DA-47EC-96AC-751DD41DD418}" destId="{7E45AE93-4CF7-4263-8A80-6E7CDD22E783}" srcOrd="1" destOrd="0" presId="urn:microsoft.com/office/officeart/2008/layout/HorizontalMultiLevelHierarchy"/>
    <dgm:cxn modelId="{5A48781A-0A28-44B1-9B11-BE8C11767AFE}" type="presParOf" srcId="{868CFBC4-4803-4A96-AD65-8C493FA2898D}" destId="{9448C492-5281-423B-B133-14C700A9B006}" srcOrd="2" destOrd="0" presId="urn:microsoft.com/office/officeart/2008/layout/HorizontalMultiLevelHierarchy"/>
    <dgm:cxn modelId="{51895117-D146-454A-BD10-34393229B6EC}" type="presParOf" srcId="{9448C492-5281-423B-B133-14C700A9B006}" destId="{0489D1D3-EB2E-49BF-AAFD-09944340BBE7}" srcOrd="0" destOrd="0" presId="urn:microsoft.com/office/officeart/2008/layout/HorizontalMultiLevelHierarchy"/>
    <dgm:cxn modelId="{FF01D9C1-E9FF-4F26-B5DB-458A3D9FD130}" type="presParOf" srcId="{868CFBC4-4803-4A96-AD65-8C493FA2898D}" destId="{20112833-353B-436F-85EA-BBA098252CDD}" srcOrd="3" destOrd="0" presId="urn:microsoft.com/office/officeart/2008/layout/HorizontalMultiLevelHierarchy"/>
    <dgm:cxn modelId="{7534F873-B1FF-4584-9C2F-31CCE843814E}" type="presParOf" srcId="{20112833-353B-436F-85EA-BBA098252CDD}" destId="{11D7F69B-17D0-48F8-A8CA-E8FDB719D5C6}" srcOrd="0" destOrd="0" presId="urn:microsoft.com/office/officeart/2008/layout/HorizontalMultiLevelHierarchy"/>
    <dgm:cxn modelId="{13041860-E9C5-4F07-B06F-E63BF83631EA}" type="presParOf" srcId="{20112833-353B-436F-85EA-BBA098252CDD}" destId="{EADCB4EF-BE7D-4B55-8E72-DCA427734DC3}" srcOrd="1" destOrd="0" presId="urn:microsoft.com/office/officeart/2008/layout/HorizontalMultiLevelHierarchy"/>
    <dgm:cxn modelId="{61B84D88-ED72-4FDC-90F6-444DC71645B8}" type="presParOf" srcId="{868CFBC4-4803-4A96-AD65-8C493FA2898D}" destId="{E2866AB5-76E3-44AE-BD1E-5BF10F6846AC}" srcOrd="4" destOrd="0" presId="urn:microsoft.com/office/officeart/2008/layout/HorizontalMultiLevelHierarchy"/>
    <dgm:cxn modelId="{07CB9638-1B09-4F3E-BE22-929113D2EE84}" type="presParOf" srcId="{E2866AB5-76E3-44AE-BD1E-5BF10F6846AC}" destId="{8192C0AA-305D-429E-8D85-5313E2D14F53}" srcOrd="0" destOrd="0" presId="urn:microsoft.com/office/officeart/2008/layout/HorizontalMultiLevelHierarchy"/>
    <dgm:cxn modelId="{CD12C4A4-A7FA-4B05-8D35-A8C314D2BCA5}" type="presParOf" srcId="{868CFBC4-4803-4A96-AD65-8C493FA2898D}" destId="{6BA670B2-0586-46B9-990C-A83075F04039}" srcOrd="5" destOrd="0" presId="urn:microsoft.com/office/officeart/2008/layout/HorizontalMultiLevelHierarchy"/>
    <dgm:cxn modelId="{02C9ABC0-7498-4B29-881D-A24894882523}" type="presParOf" srcId="{6BA670B2-0586-46B9-990C-A83075F04039}" destId="{162B42E6-6A81-4A14-A806-C9B873322971}" srcOrd="0" destOrd="0" presId="urn:microsoft.com/office/officeart/2008/layout/HorizontalMultiLevelHierarchy"/>
    <dgm:cxn modelId="{7CE06924-916F-412A-A63C-A9EB8EF72187}" type="presParOf" srcId="{6BA670B2-0586-46B9-990C-A83075F04039}" destId="{33D5DD16-C674-476F-94D6-09E3A253F3AC}" srcOrd="1" destOrd="0" presId="urn:microsoft.com/office/officeart/2008/layout/HorizontalMultiLevelHierarchy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66AB5-76E3-44AE-BD1E-5BF10F6846AC}">
      <dsp:nvSpPr>
        <dsp:cNvPr id="0" name=""/>
        <dsp:cNvSpPr/>
      </dsp:nvSpPr>
      <dsp:spPr>
        <a:xfrm>
          <a:off x="2521649" y="2160252"/>
          <a:ext cx="2462450" cy="1540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31225" y="0"/>
              </a:lnTo>
              <a:lnTo>
                <a:pt x="1231225" y="1540154"/>
              </a:lnTo>
              <a:lnTo>
                <a:pt x="2462450" y="1540154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680264" y="2857718"/>
        <a:ext cx="145221" cy="145221"/>
      </dsp:txXfrm>
    </dsp:sp>
    <dsp:sp modelId="{9448C492-5281-423B-B133-14C700A9B006}">
      <dsp:nvSpPr>
        <dsp:cNvPr id="0" name=""/>
        <dsp:cNvSpPr/>
      </dsp:nvSpPr>
      <dsp:spPr>
        <a:xfrm>
          <a:off x="2521649" y="2114532"/>
          <a:ext cx="25743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287177" y="45720"/>
              </a:lnTo>
              <a:lnTo>
                <a:pt x="1287177" y="106442"/>
              </a:lnTo>
              <a:lnTo>
                <a:pt x="2574355" y="106442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3744450" y="2095875"/>
        <a:ext cx="128753" cy="128753"/>
      </dsp:txXfrm>
    </dsp:sp>
    <dsp:sp modelId="{76805C5A-9979-4940-9AB8-9873E64C0DC6}">
      <dsp:nvSpPr>
        <dsp:cNvPr id="0" name=""/>
        <dsp:cNvSpPr/>
      </dsp:nvSpPr>
      <dsp:spPr>
        <a:xfrm>
          <a:off x="2521649" y="625995"/>
          <a:ext cx="2534467" cy="1534256"/>
        </a:xfrm>
        <a:custGeom>
          <a:avLst/>
          <a:gdLst/>
          <a:ahLst/>
          <a:cxnLst/>
          <a:rect l="0" t="0" r="0" b="0"/>
          <a:pathLst>
            <a:path>
              <a:moveTo>
                <a:pt x="0" y="1534256"/>
              </a:moveTo>
              <a:lnTo>
                <a:pt x="1267233" y="1534256"/>
              </a:lnTo>
              <a:lnTo>
                <a:pt x="1267233" y="0"/>
              </a:lnTo>
              <a:lnTo>
                <a:pt x="2534467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714816" y="1319056"/>
        <a:ext cx="148133" cy="148133"/>
      </dsp:txXfrm>
    </dsp:sp>
    <dsp:sp modelId="{823742AB-8EC3-48BE-B6E7-03EAB240811F}">
      <dsp:nvSpPr>
        <dsp:cNvPr id="0" name=""/>
        <dsp:cNvSpPr/>
      </dsp:nvSpPr>
      <dsp:spPr>
        <a:xfrm>
          <a:off x="0" y="1107344"/>
          <a:ext cx="2937484" cy="210581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Айыл</a:t>
          </a: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чарба</a:t>
          </a: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өсүмдүктөрүнүн</a:t>
          </a: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жалпы</a:t>
          </a: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себүү</a:t>
          </a: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b="1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аянты</a:t>
          </a: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1232,0 </a:t>
          </a:r>
          <a:r>
            <a:rPr lang="ru-RU" sz="1800" b="1" i="1" u="sng" kern="120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</a:t>
          </a:r>
          <a:r>
            <a:rPr lang="ru-RU" sz="1800" b="1" i="1" u="sng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(3,3 </a:t>
          </a:r>
          <a:r>
            <a:rPr lang="ky-KG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 га же </a:t>
          </a: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0,3% га </a:t>
          </a:r>
          <a:r>
            <a:rPr lang="ru-RU" sz="1800" b="1" i="0" kern="120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көбөйгөн</a:t>
          </a: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8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07344"/>
        <a:ext cx="2937484" cy="2105814"/>
      </dsp:txXfrm>
    </dsp:sp>
    <dsp:sp modelId="{2D2BCB27-F537-42BB-BB64-1638CBC31434}">
      <dsp:nvSpPr>
        <dsp:cNvPr id="0" name=""/>
        <dsp:cNvSpPr/>
      </dsp:nvSpPr>
      <dsp:spPr>
        <a:xfrm>
          <a:off x="5056117" y="131768"/>
          <a:ext cx="3792856" cy="98845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Айыл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чарба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өсүмдүктөрүн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күздүк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себүү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– 141,3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миң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га</a:t>
          </a:r>
          <a:endParaRPr lang="ru-RU" sz="1800" b="1" i="1" u="sng" kern="1200" dirty="0" smtClean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(0,3 </a:t>
          </a:r>
          <a:r>
            <a:rPr lang="ky-KG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 га же 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0,2% 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i="0" kern="120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төмөндөгөн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6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117" y="131768"/>
        <a:ext cx="3792856" cy="988454"/>
      </dsp:txXfrm>
    </dsp:sp>
    <dsp:sp modelId="{11D7F69B-17D0-48F8-A8CA-E8FDB719D5C6}">
      <dsp:nvSpPr>
        <dsp:cNvPr id="0" name=""/>
        <dsp:cNvSpPr/>
      </dsp:nvSpPr>
      <dsp:spPr>
        <a:xfrm>
          <a:off x="5096005" y="1688981"/>
          <a:ext cx="3819986" cy="1063985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Айыл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чарба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өсүмдүктөрүн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жазгы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айдап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себүү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– 744,7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миң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га</a:t>
          </a:r>
          <a:endParaRPr lang="ru-RU" sz="1800" b="1" i="1" u="sng" kern="1200" dirty="0" smtClean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(2,6 </a:t>
          </a:r>
          <a:r>
            <a:rPr lang="ru-RU" sz="1800" b="1" i="0" kern="120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</a:t>
          </a: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га же 0,4% </a:t>
          </a:r>
          <a:r>
            <a:rPr lang="ru-RU" sz="1800" b="1" i="0" kern="120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төмөндөгөн</a:t>
          </a: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800" b="1" i="1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96005" y="1688981"/>
        <a:ext cx="3819986" cy="1063985"/>
      </dsp:txXfrm>
    </dsp:sp>
    <dsp:sp modelId="{162B42E6-6A81-4A14-A806-C9B873322971}">
      <dsp:nvSpPr>
        <dsp:cNvPr id="0" name=""/>
        <dsp:cNvSpPr/>
      </dsp:nvSpPr>
      <dsp:spPr>
        <a:xfrm>
          <a:off x="4984100" y="3156111"/>
          <a:ext cx="3629807" cy="1088590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Мурунку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жылдары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себилген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көп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жылдык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чөптөрдүн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аянты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-346,0 </a:t>
          </a:r>
          <a:r>
            <a:rPr lang="ru-RU" sz="1800" kern="1200" dirty="0" err="1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миң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га.</a:t>
          </a:r>
          <a:endParaRPr lang="ru-RU" sz="1800" b="1" i="1" kern="1200" dirty="0" smtClean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(6,2 </a:t>
          </a:r>
          <a:r>
            <a:rPr lang="ru-RU" sz="1600" b="1" i="0" kern="120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миң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га же 1,8 % 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i="0" kern="120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көбөйгөн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84100" y="3156111"/>
        <a:ext cx="3629807" cy="1088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0.13253</cdr:x>
      <cdr:y>0.84362</cdr:y>
    </cdr:from>
    <cdr:to>
      <cdr:x>1</cdr:x>
      <cdr:y>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792088" y="3917281"/>
          <a:ext cx="5184576" cy="726164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5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25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25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25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25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Ош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шаарында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айдоо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аянтынын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көбөйүшү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пайдалынылбай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жаткан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айдоо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аянттарынын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0,4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миң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га же 34,7%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азайышы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менен</a:t>
          </a:r>
          <a:r>
            <a:rPr lang="ru-RU" sz="1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байланыштуу</a:t>
          </a:r>
          <a:endParaRPr lang="ru-RU" sz="1400" b="1" i="1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4404" y="0"/>
            <a:ext cx="4302231" cy="33988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2C879645-59E2-47AD-96D3-72DB91D055A8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204"/>
            <a:ext cx="4302231" cy="33988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4404" y="6456204"/>
            <a:ext cx="4302231" cy="33988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D0BAC229-63AB-46B1-B1D4-049523A2E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945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231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404" y="0"/>
            <a:ext cx="4302231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823" y="3228897"/>
            <a:ext cx="794258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04"/>
            <a:ext cx="4302231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404" y="6456204"/>
            <a:ext cx="4302231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47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534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609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notesSlide" Target="../notesSlides/notesSlide4.xml"/><Relationship Id="rId7" Type="http://schemas.openxmlformats.org/officeDocument/2006/relationships/package" Target="../embeddings/_____Microsoft_Excel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993221"/>
            <a:ext cx="3508442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273943" y="5815325"/>
            <a:ext cx="732239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6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Аыйл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чарба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статистикасы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бөлүмүнүн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башчысы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103733" y="4967010"/>
            <a:ext cx="288171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eaLnBrk="0" hangingPunct="0"/>
            <a:r>
              <a:rPr lang="ru-RU" sz="1400" b="1" i="1" dirty="0" smtClean="0">
                <a:latin typeface="Arial" charset="0"/>
              </a:rPr>
              <a:t>Пресс-конференция</a:t>
            </a:r>
            <a:endParaRPr lang="ru-RU" sz="1400" b="1" i="1" dirty="0">
              <a:latin typeface="Arial" charset="0"/>
            </a:endParaRPr>
          </a:p>
          <a:p>
            <a:pPr algn="just" eaLnBrk="0" hangingPunct="0"/>
            <a:r>
              <a:rPr lang="ru-RU" sz="1400" b="1" i="1" dirty="0" err="1" smtClean="0">
                <a:latin typeface="Arial" charset="0"/>
              </a:rPr>
              <a:t>Улутстатком</a:t>
            </a:r>
            <a:r>
              <a:rPr lang="ru-RU" sz="1400" b="1" i="1" dirty="0" smtClean="0">
                <a:latin typeface="Arial" charset="0"/>
              </a:rPr>
              <a:t>                        11.07.2023-ж</a:t>
            </a:r>
            <a:r>
              <a:rPr lang="ru-RU" sz="1400" b="1" i="1" dirty="0">
                <a:latin typeface="Arial" charset="0"/>
              </a:rPr>
              <a:t>. </a:t>
            </a:r>
            <a:endParaRPr lang="ru-RU" sz="1400" dirty="0"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6038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175653" y="2018456"/>
            <a:ext cx="4664383" cy="1731183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өсүмдүктөрүнүн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себилген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аянттарын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алуунун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жыйынтыктары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2023-жылы 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түшүм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алуу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үчүн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аянттарын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пайдалануу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жөнүндө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5474" y="281040"/>
            <a:ext cx="6264563" cy="757130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24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kumimoji="1" lang="ru-RU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ru-RU" sz="24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kumimoji="1" lang="ru-RU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ru-RU" sz="24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Улуттук</a:t>
            </a:r>
            <a:r>
              <a:rPr kumimoji="1" lang="ru-RU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статистика </a:t>
            </a:r>
            <a:r>
              <a:rPr kumimoji="1" lang="ru-RU" sz="24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комитети</a:t>
            </a:r>
            <a:endParaRPr kumimoji="1" lang="ru-RU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y-KG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347653"/>
            <a:ext cx="25648" cy="6669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y-KG" alt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ky-KG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04800" y="4077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y-KG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35265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 стрелкой 16"/>
          <p:cNvCxnSpPr/>
          <p:nvPr/>
        </p:nvCxnSpPr>
        <p:spPr>
          <a:xfrm>
            <a:off x="2263074" y="3649570"/>
            <a:ext cx="0" cy="15195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736976" y="5344952"/>
            <a:ext cx="428742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280592" y="133325"/>
            <a:ext cx="8107834" cy="14003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Министрлер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Кабинетинин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2022-жылдын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14-декабрындагы №675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2023-жылга карата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Статистикалык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Программага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ылайык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2023-жылдын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түшүмү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үчүн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өсүмдүктөрүнүн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аянттарынын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жолку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каттоо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үстүбүздөгү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май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айында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өткөрүлдү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66134" y="2818573"/>
            <a:ext cx="159388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409</a:t>
            </a:r>
          </a:p>
          <a:p>
            <a:pPr algn="ctr"/>
            <a:r>
              <a:rPr lang="ru-RU" sz="1600" b="1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err="1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b="1" dirty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аймактарда</a:t>
            </a:r>
            <a:r>
              <a:rPr lang="ru-RU" sz="1600" b="1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381" y="2970584"/>
            <a:ext cx="3885701" cy="2620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343440" y="5169117"/>
            <a:ext cx="2167822" cy="1382170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y-KG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№4-АЧ Расмий статистикалык </a:t>
            </a:r>
            <a:r>
              <a:rPr lang="ky-KG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отчеттулук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45088" y="5169117"/>
            <a:ext cx="3168352" cy="1284219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 eaLnBrk="0" hangingPunct="0"/>
            <a:r>
              <a:rPr lang="ky-KG" sz="1400" dirty="0" smtClean="0">
                <a:latin typeface="Times New Roman" pitchFamily="18" charset="0"/>
                <a:cs typeface="Times New Roman" pitchFamily="18" charset="0"/>
              </a:rPr>
              <a:t>№ 2 – ижара формасы, айыл чарба жерлеринин мамлекеттик фондунун айдоосун пайдалануу жөнүндө отчет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өкмөтүнүн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карамагында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аянттары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2263074" y="3695745"/>
            <a:ext cx="3482014" cy="22131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7401272" y="2708920"/>
            <a:ext cx="173554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Бишкек </a:t>
            </a:r>
            <a:r>
              <a:rPr lang="ru-RU" sz="16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Ош </a:t>
            </a:r>
            <a:r>
              <a:rPr lang="ru-RU" sz="16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шаарларын</a:t>
            </a:r>
            <a:r>
              <a:rPr lang="ru-RU" sz="1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кошо</a:t>
            </a:r>
            <a:r>
              <a:rPr lang="ru-RU" sz="1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алганда</a:t>
            </a:r>
            <a:r>
              <a:rPr lang="ru-RU" sz="1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31 </a:t>
            </a:r>
            <a:r>
              <a:rPr lang="ru-RU" sz="16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шаардын</a:t>
            </a:r>
            <a:r>
              <a:rPr lang="ru-RU" sz="1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аймагында</a:t>
            </a:r>
            <a:endParaRPr lang="ru-RU" sz="1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89381" y="1783686"/>
            <a:ext cx="4211891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600" dirty="0" err="1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Жергиликтүү</a:t>
            </a:r>
            <a:r>
              <a:rPr lang="ru-RU" sz="16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6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алдынча</a:t>
            </a:r>
            <a:r>
              <a:rPr lang="ru-RU" sz="16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башкаруу</a:t>
            </a:r>
            <a:r>
              <a:rPr lang="ru-RU" sz="16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органдары</a:t>
            </a:r>
            <a:r>
              <a:rPr lang="ru-RU" sz="16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төмөнкүлөрдү</a:t>
            </a:r>
            <a:r>
              <a:rPr lang="ru-RU" sz="16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алышкан</a:t>
            </a:r>
            <a:endParaRPr lang="ru-RU" sz="1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y-KG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77255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381100" y="4429133"/>
            <a:ext cx="814393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784648" y="116631"/>
            <a:ext cx="8121352" cy="115212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2023-жылдын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түшүмү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үчүң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өсүмдүктөрүнүн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себүү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аянты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endParaRPr lang="ru-RU" sz="2000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1206780" y="2943828"/>
            <a:ext cx="2634656" cy="1944216"/>
          </a:xfrm>
          <a:prstGeom prst="horizont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1 232,0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гектарды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түздү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4318210" y="3275864"/>
            <a:ext cx="2090222" cy="1296144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3,3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гектар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Пятиугольник 7"/>
          <p:cNvSpPr/>
          <p:nvPr/>
        </p:nvSpPr>
        <p:spPr>
          <a:xfrm flipH="1">
            <a:off x="7647846" y="3196469"/>
            <a:ext cx="2028046" cy="1312060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0,3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пайызга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48944" y="1849065"/>
            <a:ext cx="482453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жылга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салыштырмалуу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387919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6570939" y="3245857"/>
            <a:ext cx="914400" cy="5669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же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518593" y="4676889"/>
            <a:ext cx="484632" cy="97840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967165"/>
              </p:ext>
            </p:extLst>
          </p:nvPr>
        </p:nvGraphicFramePr>
        <p:xfrm>
          <a:off x="1321156" y="5676900"/>
          <a:ext cx="5040560" cy="1104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6553"/>
                <a:gridCol w="2024007"/>
              </a:tblGrid>
              <a:tr h="206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Анын</a:t>
                      </a:r>
                      <a:r>
                        <a:rPr lang="ru-RU" sz="14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ичине</a:t>
                      </a:r>
                      <a:r>
                        <a:rPr lang="ru-RU" sz="14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Себүү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аянты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06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айдоо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жеринде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1229,7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06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бакча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арасында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91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айдоо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чөп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чабыштарда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жайыттарда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суу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баскан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жерде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5648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3512840" y="3573016"/>
            <a:ext cx="1152128" cy="2880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35483870"/>
              </p:ext>
            </p:extLst>
          </p:nvPr>
        </p:nvGraphicFramePr>
        <p:xfrm>
          <a:off x="632520" y="2060848"/>
          <a:ext cx="908856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877108" y="1268760"/>
            <a:ext cx="6912768" cy="75936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өсүмдүктөрүнүн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аянттарынын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структурасында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аз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өзгөрүүлөр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болду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Параллелограмм 5"/>
          <p:cNvSpPr/>
          <p:nvPr/>
        </p:nvSpPr>
        <p:spPr>
          <a:xfrm>
            <a:off x="1280592" y="188640"/>
            <a:ext cx="8208912" cy="864096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2023-жылдын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түшүмүн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алуу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үчүн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өсүмдүктөрүн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күздүк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жазгы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себүү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жылдык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чөптөрдү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чабуу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аянты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endParaRPr lang="ru-RU" sz="1600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205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064568" y="130738"/>
            <a:ext cx="8280920" cy="88307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4000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2023-жылдын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түшүмүн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алуу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үчүн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аймактар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өсүмдүктөрүнүн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себүү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аянты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7146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2344" y="5157192"/>
            <a:ext cx="2180190" cy="15841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аянттагы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себү</a:t>
            </a:r>
            <a:r>
              <a:rPr lang="ru-RU" sz="1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аянттарынын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жогорку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үлүшү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республиканын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Чүй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(33,9%),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Ысык-Көл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(14,9%), Ош (14,7%),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Жалал-Абад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(13,0%)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ж.б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чарбаларына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туура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келет</a:t>
            </a:r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250467"/>
              </p:ext>
            </p:extLst>
          </p:nvPr>
        </p:nvGraphicFramePr>
        <p:xfrm>
          <a:off x="272479" y="1556792"/>
          <a:ext cx="2664297" cy="30906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21"/>
                <a:gridCol w="735634"/>
                <a:gridCol w="848542"/>
              </a:tblGrid>
              <a:tr h="792088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Себүү</a:t>
                      </a:r>
                      <a:r>
                        <a:rPr lang="ru-RU" sz="12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аянты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миң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Жыйынтыка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1 232,0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649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160,5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131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Исык-Көл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183,8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180,9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Чүй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33,9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Бишкек ш.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Ош ш.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4376936" y="1273001"/>
            <a:ext cx="4824536" cy="35579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Аймактар</a:t>
            </a:r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себүү</a:t>
            </a:r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аянтарынын</a:t>
            </a:r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өсүү</a:t>
            </a:r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темпи</a:t>
            </a:r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%</a:t>
            </a:r>
            <a:endParaRPr lang="ru-RU" sz="14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3470591"/>
              </p:ext>
            </p:extLst>
          </p:nvPr>
        </p:nvGraphicFramePr>
        <p:xfrm>
          <a:off x="3512840" y="2214556"/>
          <a:ext cx="5400600" cy="4090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4838728"/>
              </p:ext>
            </p:extLst>
          </p:nvPr>
        </p:nvGraphicFramePr>
        <p:xfrm>
          <a:off x="3368824" y="2214554"/>
          <a:ext cx="5976664" cy="4643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901754"/>
              </p:ext>
            </p:extLst>
          </p:nvPr>
        </p:nvGraphicFramePr>
        <p:xfrm>
          <a:off x="3235328" y="1887984"/>
          <a:ext cx="6096123" cy="3917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Лист" r:id="rId7" imgW="4578102" imgH="2750859" progId="Excel.Sheet.12">
                  <p:embed/>
                </p:oleObj>
              </mc:Choice>
              <mc:Fallback>
                <p:oleObj name="Лист" r:id="rId7" imgW="4578102" imgH="275085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35328" y="1887984"/>
                        <a:ext cx="6096123" cy="3917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y-KG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3"/>
          <p:cNvSpPr>
            <a:spLocks noChangeArrowheads="1"/>
          </p:cNvSpPr>
          <p:nvPr/>
        </p:nvSpPr>
        <p:spPr bwMode="auto">
          <a:xfrm>
            <a:off x="152400" y="2553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y-KG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5467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4728" y="4947845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560512" y="116632"/>
            <a:ext cx="9217024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өсүмдүктөрүнүн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аянтарынын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түзүмү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y-KG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(бардык категориядагы чарбаларда)</a:t>
            </a:r>
            <a:endParaRPr lang="ru-RU" sz="20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1352600" y="5517232"/>
            <a:ext cx="2159684" cy="1268760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Башка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өсүмдүктөр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кант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кызылчасы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тамеки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күрүч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коон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бакча</a:t>
            </a:r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180050" y="1126524"/>
            <a:ext cx="1556246" cy="2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y-KG" sz="20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y-KG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2487858"/>
              </p:ext>
            </p:extLst>
          </p:nvPr>
        </p:nvGraphicFramePr>
        <p:xfrm>
          <a:off x="5385048" y="1270540"/>
          <a:ext cx="4392488" cy="5407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639212"/>
              </p:ext>
            </p:extLst>
          </p:nvPr>
        </p:nvGraphicFramePr>
        <p:xfrm>
          <a:off x="4016896" y="1697038"/>
          <a:ext cx="5616624" cy="4396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023480"/>
              </p:ext>
            </p:extLst>
          </p:nvPr>
        </p:nvGraphicFramePr>
        <p:xfrm>
          <a:off x="845349" y="1414556"/>
          <a:ext cx="2732202" cy="32465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0074"/>
                <a:gridCol w="576064"/>
                <a:gridCol w="576064"/>
              </a:tblGrid>
              <a:tr h="303792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2022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2023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763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Дан </a:t>
                      </a:r>
                      <a:r>
                        <a:rPr lang="ru-RU" sz="1200" b="1" u="none" strike="noStrike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өсүмдүктөрү</a:t>
                      </a:r>
                      <a:r>
                        <a:rPr lang="ru-RU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 (дан </a:t>
                      </a:r>
                      <a:r>
                        <a:rPr lang="ru-RU" sz="1200" b="1" u="none" strike="noStrike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буурчак</a:t>
                      </a:r>
                      <a:r>
                        <a:rPr lang="ru-RU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200" b="1" u="none" strike="noStrike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күрүч.гречкасыз</a:t>
                      </a:r>
                      <a:r>
                        <a:rPr lang="ru-RU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578,4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585,4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10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Дан буурчак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57,1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53,6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10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Май өсүмдүктөрү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17,8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15,3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10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Картошка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74,2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72,5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10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Жашылча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55,3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54,8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10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Башка өсүмдүктөрү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54,3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54,1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10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Тоют өсүмдүктөрү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391,6</a:t>
                      </a:r>
                      <a:endParaRPr lang="ru-RU" sz="12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Kyrghyz Times" pitchFamily="2" charset="0"/>
                        </a:rPr>
                        <a:t>396,3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3812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8112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4483672" y="1237196"/>
            <a:ext cx="5328592" cy="648072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2023-жылы дан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өсүмдүктөрүнүн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аянттарынын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өсүү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темпи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жылга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208584" y="0"/>
            <a:ext cx="7416824" cy="1080120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2023-жылы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кылкандуу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дан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эгиндеринин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себү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аянты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585,4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га же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жылга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салыштырмалуу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7,0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гектарга же 1,2%га 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мында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аянтынын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салыштырма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салмагы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47,5%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түздү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723" y="4282179"/>
            <a:ext cx="2376173" cy="1855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52310" y="1400044"/>
            <a:ext cx="316835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 </a:t>
            </a:r>
            <a:r>
              <a:rPr lang="ru-RU" sz="1200" b="1" dirty="0" err="1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эгиндердин</a:t>
            </a:r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негизги</a:t>
            </a:r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турлөрүнүн</a:t>
            </a:r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аянты</a:t>
            </a:r>
            <a:endParaRPr lang="ru-RU" sz="1200" i="1" dirty="0">
              <a:ln/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147984"/>
              </p:ext>
            </p:extLst>
          </p:nvPr>
        </p:nvGraphicFramePr>
        <p:xfrm>
          <a:off x="1352600" y="2090102"/>
          <a:ext cx="2664296" cy="150410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08982"/>
                <a:gridCol w="428444"/>
                <a:gridCol w="848685"/>
                <a:gridCol w="778185"/>
              </a:tblGrid>
              <a:tr h="303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929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u="none" strike="noStrike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233,7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232,1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929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u="none" strike="noStrike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Арпа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ky-KG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222,9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237,6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239,2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62024">
                <a:tc>
                  <a:txBody>
                    <a:bodyPr/>
                    <a:lstStyle/>
                    <a:p>
                      <a:pPr algn="l" fontAlgn="b"/>
                      <a:r>
                        <a:rPr kumimoji="0" lang="ky-KG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Дандык</a:t>
                      </a:r>
                      <a:r>
                        <a:rPr kumimoji="0" lang="ky-KG" sz="12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жүгөрү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113,3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177356"/>
              </p:ext>
            </p:extLst>
          </p:nvPr>
        </p:nvGraphicFramePr>
        <p:xfrm>
          <a:off x="4320662" y="2181633"/>
          <a:ext cx="5096834" cy="4271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44438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848544" y="3027332"/>
            <a:ext cx="1892158" cy="2901987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2023-жылдын 1-январына карата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республика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1286,4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га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түздү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2023-жылдын 1-январына карата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пайдалануучулар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аянты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1528860"/>
              </p:ext>
            </p:extLst>
          </p:nvPr>
        </p:nvGraphicFramePr>
        <p:xfrm>
          <a:off x="4103480" y="1836260"/>
          <a:ext cx="583264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416496" y="1484785"/>
            <a:ext cx="3888432" cy="1512167"/>
          </a:xfrm>
          <a:prstGeom prst="round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Кыргыз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Республикасынын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Айыл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чарба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министрлигине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караштуу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Жер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ресурстары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кызматынын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маалыматтары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600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57125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830" y="4891856"/>
            <a:ext cx="2697523" cy="1332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Башка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себептер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fontAlgn="t"/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Күйүүчү-майлоочу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майлардын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шаймандардын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жетишсиздиги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каражаттын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жетишсидиги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курулуш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куруу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үчүн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бөлүү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бош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үйлөр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ж.б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98614" y="1124744"/>
            <a:ext cx="3414196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2023-жылдын 1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январына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такталган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республика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1286,4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га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түздү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537658"/>
              </p:ext>
            </p:extLst>
          </p:nvPr>
        </p:nvGraphicFramePr>
        <p:xfrm>
          <a:off x="4592960" y="1206443"/>
          <a:ext cx="4968552" cy="1266984"/>
        </p:xfrm>
        <a:graphic>
          <a:graphicData uri="http://schemas.openxmlformats.org/drawingml/2006/table">
            <a:tbl>
              <a:tblPr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57059"/>
                <a:gridCol w="884811"/>
                <a:gridCol w="680624"/>
                <a:gridCol w="1226867"/>
                <a:gridCol w="1019191"/>
              </a:tblGrid>
              <a:tr h="9264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Айдоо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аянтына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себилгени</a:t>
                      </a:r>
                      <a:endParaRPr lang="ru-RU" sz="12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Королгон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endParaRPr lang="ru-RU" sz="12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Аңыз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жери</a:t>
                      </a:r>
                      <a:r>
                        <a:rPr lang="ru-RU" sz="1200" b="0" baseline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(Пары)</a:t>
                      </a:r>
                      <a:endParaRPr lang="ru-RU" sz="12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Көп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жылдык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өсүмдүктөрго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пайдаланган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айдоо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жерлер</a:t>
                      </a:r>
                      <a:endParaRPr lang="ru-RU" sz="12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Пайдаланылбаган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айдоо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аянтары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2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2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057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1229,7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10,2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42,6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494365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2023-жылы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аянтарын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пайдаланылышы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>
            <a:stCxn id="9" idx="3"/>
          </p:cNvCxnSpPr>
          <p:nvPr/>
        </p:nvCxnSpPr>
        <p:spPr>
          <a:xfrm flipV="1">
            <a:off x="3712810" y="1916831"/>
            <a:ext cx="952158" cy="1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2"/>
          </p:cNvCxnSpPr>
          <p:nvPr/>
        </p:nvCxnSpPr>
        <p:spPr>
          <a:xfrm flipH="1">
            <a:off x="1679742" y="2510897"/>
            <a:ext cx="325970" cy="69082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2366917"/>
              </p:ext>
            </p:extLst>
          </p:nvPr>
        </p:nvGraphicFramePr>
        <p:xfrm>
          <a:off x="3386840" y="2583888"/>
          <a:ext cx="5814632" cy="4274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30981" y="3203980"/>
            <a:ext cx="2533788" cy="1332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2023-жылы </a:t>
            </a:r>
            <a:r>
              <a:rPr lang="ru-RU" sz="1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пайдаланылбаган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аянты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42,6 </a:t>
            </a:r>
            <a:r>
              <a:rPr lang="ru-RU" sz="1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гектарды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же </a:t>
            </a:r>
            <a:r>
              <a:rPr lang="ru-RU" sz="1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аянтынын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3,3%  </a:t>
            </a:r>
            <a:r>
              <a:rPr lang="ru-RU" sz="1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түздү</a:t>
            </a:r>
            <a:endParaRPr lang="ru-RU" sz="1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77887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277355"/>
            <a:ext cx="7848872" cy="1054074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Натыйжасы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өсүмдүктөрүнүн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аянттарын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алуунун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жыйынтыгы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2023-жылдын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түшүмү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үчүн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жерлерин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пайдалануу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272480" y="4526807"/>
            <a:ext cx="1689623" cy="743123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itchFamily="18" charset="0"/>
              </a:rPr>
              <a:t>Дан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эгиндер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216695" y="4526808"/>
            <a:ext cx="1961777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Жашылчалар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536532" y="4526808"/>
            <a:ext cx="185662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Картошка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7300194" y="4526807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Техникалык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үмдүкт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>
            <a:endCxn id="2" idx="7"/>
          </p:cNvCxnSpPr>
          <p:nvPr/>
        </p:nvCxnSpPr>
        <p:spPr>
          <a:xfrm flipH="1">
            <a:off x="1714663" y="3894344"/>
            <a:ext cx="4678497" cy="7412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8" idx="0"/>
          </p:cNvCxnSpPr>
          <p:nvPr/>
        </p:nvCxnSpPr>
        <p:spPr>
          <a:xfrm flipH="1">
            <a:off x="3197584" y="3894344"/>
            <a:ext cx="3195576" cy="6324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9" idx="0"/>
          </p:cNvCxnSpPr>
          <p:nvPr/>
        </p:nvCxnSpPr>
        <p:spPr>
          <a:xfrm flipH="1">
            <a:off x="5464846" y="3894344"/>
            <a:ext cx="980888" cy="6324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11" idx="0"/>
          </p:cNvCxnSpPr>
          <p:nvPr/>
        </p:nvCxnSpPr>
        <p:spPr>
          <a:xfrm>
            <a:off x="6393160" y="3894344"/>
            <a:ext cx="2203178" cy="6324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7254908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сүмдүкт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рүнүн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аянттарынын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сүү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тенденсиясы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структурасындагы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зг</a:t>
            </a:r>
            <a:r>
              <a:rPr lang="ru-RU" sz="18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рүүл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сакталууда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536304" y="5138875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Тоют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үмдүктөр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/>
          </a:p>
        </p:txBody>
      </p:sp>
      <p:cxnSp>
        <p:nvCxnSpPr>
          <p:cNvPr id="28" name="Прямая со стрелкой 27"/>
          <p:cNvCxnSpPr>
            <a:endCxn id="26" idx="0"/>
          </p:cNvCxnSpPr>
          <p:nvPr/>
        </p:nvCxnSpPr>
        <p:spPr>
          <a:xfrm>
            <a:off x="6445734" y="3894344"/>
            <a:ext cx="386714" cy="124453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35" idx="0"/>
          </p:cNvCxnSpPr>
          <p:nvPr/>
        </p:nvCxnSpPr>
        <p:spPr>
          <a:xfrm flipH="1">
            <a:off x="2334191" y="3894344"/>
            <a:ext cx="4058969" cy="176690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919568" y="5661248"/>
            <a:ext cx="2829246" cy="72008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Бакча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үмдүктөр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/>
          </a:p>
        </p:txBody>
      </p:sp>
      <p:sp>
        <p:nvSpPr>
          <p:cNvPr id="22" name="Овал 21"/>
          <p:cNvSpPr/>
          <p:nvPr/>
        </p:nvSpPr>
        <p:spPr>
          <a:xfrm>
            <a:off x="3973288" y="5773987"/>
            <a:ext cx="3326906" cy="80163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Май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үмдүктөр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/>
          </a:p>
        </p:txBody>
      </p:sp>
      <p:cxnSp>
        <p:nvCxnSpPr>
          <p:cNvPr id="23" name="Прямая со стрелкой 22"/>
          <p:cNvCxnSpPr>
            <a:endCxn id="22" idx="0"/>
          </p:cNvCxnSpPr>
          <p:nvPr/>
        </p:nvCxnSpPr>
        <p:spPr>
          <a:xfrm flipH="1">
            <a:off x="5636741" y="3894344"/>
            <a:ext cx="756419" cy="18796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605070" y="23669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665586" y="2578980"/>
            <a:ext cx="8665866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Жергиликтүү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алдынча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башкаруу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органдары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үчүн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өсүмдүктөрүнүн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айдоо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аянттары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алынган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жыйынтыктар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2023-жылдын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ичинде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өсүмдүк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өстүрүүчүлүк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продукцияларын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өндүрүүнүн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керектүү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көлөмүн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аныктоо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үчүн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маалыматтык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база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болуп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саналат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381140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98" y="1268760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01797"/>
            <a:ext cx="1224136" cy="11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632" y="1813871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68" y="2049323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/>
          <p:cNvSpPr/>
          <p:nvPr/>
        </p:nvSpPr>
        <p:spPr>
          <a:xfrm>
            <a:off x="4788255" y="3212976"/>
            <a:ext cx="4608511" cy="201622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r>
              <a:rPr lang="ru-RU" sz="24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</a:p>
          <a:p>
            <a:pPr algn="ctr"/>
            <a:r>
              <a:rPr lang="ru-RU" sz="24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к</a:t>
            </a:r>
            <a:r>
              <a:rPr lang="ru-RU" sz="24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ош </a:t>
            </a:r>
            <a:r>
              <a:rPr lang="ru-RU" sz="2400" b="1" i="1" dirty="0" err="1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кели</a:t>
            </a:r>
            <a:r>
              <a:rPr lang="ru-RU" sz="24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2400" b="1" i="1" dirty="0" err="1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из</a:t>
            </a:r>
            <a:endParaRPr lang="ru-RU" sz="2400" b="1" i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4638214" y="478065"/>
            <a:ext cx="4131209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К</a:t>
            </a:r>
            <a:r>
              <a:rPr lang="ru-RU" sz="2800" b="1" i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нул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бурганыңыздар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ч</a:t>
            </a:r>
            <a:r>
              <a:rPr lang="ru-RU" sz="2800" b="1" i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н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рахмат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!</a:t>
            </a:r>
            <a:endParaRPr lang="ru-RU" sz="2800" b="1" i="1" dirty="0">
              <a:solidFill>
                <a:srgbClr val="00B050"/>
              </a:solidFill>
              <a:latin typeface="Times New Roman" pitchFamily="18" charset="0"/>
              <a:cs typeface="Mongolian Baiti" pitchFamily="66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80786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16234</TotalTime>
  <Words>754</Words>
  <Application>Microsoft Office PowerPoint</Application>
  <PresentationFormat>Лист A4 (210x297 мм)</PresentationFormat>
  <Paragraphs>199</Paragraphs>
  <Slides>11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Гульзейнеп Мурсабекова</cp:lastModifiedBy>
  <cp:revision>891</cp:revision>
  <cp:lastPrinted>2023-07-10T13:22:17Z</cp:lastPrinted>
  <dcterms:created xsi:type="dcterms:W3CDTF">2009-11-26T05:40:33Z</dcterms:created>
  <dcterms:modified xsi:type="dcterms:W3CDTF">2023-07-11T02:44:28Z</dcterms:modified>
</cp:coreProperties>
</file>