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1" r:id="rId3"/>
    <p:sldId id="322" r:id="rId4"/>
    <p:sldId id="269" r:id="rId5"/>
    <p:sldId id="318" r:id="rId6"/>
    <p:sldId id="319" r:id="rId7"/>
    <p:sldId id="316" r:id="rId8"/>
    <p:sldId id="303" r:id="rId9"/>
    <p:sldId id="320" r:id="rId10"/>
    <p:sldId id="321" r:id="rId11"/>
    <p:sldId id="31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FF"/>
    <a:srgbClr val="DAEDEF"/>
    <a:srgbClr val="CCECFF"/>
    <a:srgbClr val="0000FF"/>
    <a:srgbClr val="99CCFF"/>
    <a:srgbClr val="FF0000"/>
    <a:srgbClr val="FFFFCC"/>
    <a:srgbClr val="CCFF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3728" autoAdjust="0"/>
  </p:normalViewPr>
  <p:slideViewPr>
    <p:cSldViewPr>
      <p:cViewPr varScale="1">
        <p:scale>
          <a:sx n="105" d="100"/>
          <a:sy n="105" d="100"/>
        </p:scale>
        <p:origin x="11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247752495504957E-2"/>
          <c:y val="5.3398133482229423E-2"/>
          <c:w val="0.89833765267530685"/>
          <c:h val="0.7587074839100539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2017</c:v>
                </c:pt>
              </c:strCache>
            </c:strRef>
          </c:tx>
          <c:spPr>
            <a:ln w="55536">
              <a:solidFill>
                <a:srgbClr val="0066FF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66FF"/>
              </a:solidFill>
              <a:ln>
                <a:solidFill>
                  <a:srgbClr val="0066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407407407407433E-2"/>
                  <c:y val="-4.209048991341736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77777777777801E-2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407407407407399E-2"/>
                  <c:y val="-4.7702555235206334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20987654320993E-2"/>
                  <c:y val="-4.770255523520634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822714142873013E-2"/>
                  <c:y val="-4.7031855205386525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864197530864209E-3"/>
                  <c:y val="-3.64784245916283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9253184831315041E-2"/>
                  <c:y val="-4.246066088733226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9914338221679182E-2"/>
                  <c:y val="-3.839030516382282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711620005184609E-2"/>
                  <c:y val="3.088972359728591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1441043587749508E-2"/>
                  <c:y val="-3.3572250084998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2622578972706847E-2"/>
                  <c:y val="-3.098976930922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3804114357663853E-2"/>
                  <c:y val="-4.1319692412305459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Sheet1!$B$2:$M$2</c:f>
              <c:numCache>
                <c:formatCode>0.0</c:formatCode>
                <c:ptCount val="12"/>
                <c:pt idx="0">
                  <c:v>0.97582282160860245</c:v>
                </c:pt>
                <c:pt idx="1">
                  <c:v>1.5375201672235477</c:v>
                </c:pt>
                <c:pt idx="2">
                  <c:v>2.0813687967794294</c:v>
                </c:pt>
                <c:pt idx="3">
                  <c:v>2.2288767438135579</c:v>
                </c:pt>
                <c:pt idx="4">
                  <c:v>2.376632282036681</c:v>
                </c:pt>
                <c:pt idx="5">
                  <c:v>2.7605912347560917</c:v>
                </c:pt>
                <c:pt idx="6">
                  <c:v>1.7532682470916825</c:v>
                </c:pt>
                <c:pt idx="7">
                  <c:v>1.5291209293533399</c:v>
                </c:pt>
                <c:pt idx="8">
                  <c:v>1.2334862014275387</c:v>
                </c:pt>
                <c:pt idx="9">
                  <c:v>1.9757659220472021</c:v>
                </c:pt>
                <c:pt idx="10">
                  <c:v>2.9353079533311188</c:v>
                </c:pt>
                <c:pt idx="11">
                  <c:v>3.655656426357055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2018</c:v>
                </c:pt>
              </c:strCache>
            </c:strRef>
          </c:tx>
          <c:spPr>
            <a:ln w="32563">
              <a:solidFill>
                <a:srgbClr val="FF00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3209876543209853E-2"/>
                  <c:y val="4.209048991341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48879754101423E-2"/>
                  <c:y val="4.1796160995022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635771951264674E-3"/>
                  <c:y val="-2.3331130100316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356756656667779E-2"/>
                  <c:y val="2.8060367793559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601905343850683E-2"/>
                  <c:y val="-4.77025659160248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8715813983631501E-2"/>
                  <c:y val="1.8191901200227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7907338999370443E-2"/>
                  <c:y val="2.3036838293376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5561604266192643E-2"/>
                  <c:y val="4.30152568942009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0344845943043366E-2"/>
                  <c:y val="2.61336266758118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1757952820057031E-2"/>
                  <c:y val="1.255882375045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9394882050143654E-3"/>
                  <c:y val="2.7629412251003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7.3487205125355361E-3"/>
                  <c:y val="-3.0141177001095379E-2"/>
                </c:manualLayout>
              </c:layout>
              <c:spPr>
                <a:noFill/>
                <a:ln w="55536">
                  <a:noFill/>
                </a:ln>
              </c:spPr>
              <c:txPr>
                <a:bodyPr/>
                <a:lstStyle/>
                <a:p>
                  <a:pPr>
                    <a:defRPr sz="1744" b="1" i="0" u="none" strike="noStrike" baseline="0">
                      <a:solidFill>
                        <a:srgbClr val="FF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55536">
                <a:noFill/>
              </a:ln>
            </c:spPr>
            <c:txPr>
              <a:bodyPr/>
              <a:lstStyle/>
              <a:p>
                <a:pPr>
                  <a:defRPr sz="174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Sheet1!$B$3:$M$3</c:f>
              <c:numCache>
                <c:formatCode>0.0</c:formatCode>
                <c:ptCount val="12"/>
                <c:pt idx="0">
                  <c:v>0.55777062286384194</c:v>
                </c:pt>
                <c:pt idx="1">
                  <c:v>1.4157581550745277</c:v>
                </c:pt>
                <c:pt idx="2">
                  <c:v>1.1337248942589326</c:v>
                </c:pt>
                <c:pt idx="3">
                  <c:v>0.62640066743743716</c:v>
                </c:pt>
                <c:pt idx="4">
                  <c:v>0.13235772622672926</c:v>
                </c:pt>
                <c:pt idx="5">
                  <c:v>-0.10644059041318599</c:v>
                </c:pt>
                <c:pt idx="6">
                  <c:v>-0.78285752914290185</c:v>
                </c:pt>
                <c:pt idx="7">
                  <c:v>-1.2018178499241543</c:v>
                </c:pt>
                <c:pt idx="8">
                  <c:v>-1.1290157931083371</c:v>
                </c:pt>
                <c:pt idx="9">
                  <c:v>-0.86922055696342682</c:v>
                </c:pt>
                <c:pt idx="10">
                  <c:v>-0.19179438623386602</c:v>
                </c:pt>
                <c:pt idx="11">
                  <c:v>0.48634463686431673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7152512"/>
        <c:axId val="237152904"/>
      </c:lineChart>
      <c:catAx>
        <c:axId val="2371525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ln w="26040">
            <a:solidFill>
              <a:schemeClr val="tx1"/>
            </a:solidFill>
            <a:prstDash val="solid"/>
          </a:ln>
        </c:spPr>
        <c:txPr>
          <a:bodyPr rot="0" vert="horz" anchor="b" anchorCtr="0"/>
          <a:lstStyle/>
          <a:p>
            <a:pPr>
              <a:defRPr sz="1641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37152904"/>
        <c:crosses val="autoZero"/>
        <c:auto val="1"/>
        <c:lblAlgn val="ctr"/>
        <c:lblOffset val="1"/>
        <c:tickLblSkip val="1"/>
        <c:tickMarkSkip val="1"/>
        <c:noMultiLvlLbl val="0"/>
      </c:catAx>
      <c:valAx>
        <c:axId val="237152904"/>
        <c:scaling>
          <c:orientation val="minMax"/>
          <c:max val="4"/>
          <c:min val="-2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260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36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37152512"/>
        <c:crosses val="autoZero"/>
        <c:crossBetween val="between"/>
        <c:majorUnit val="1"/>
      </c:valAx>
      <c:spPr>
        <a:noFill/>
        <a:ln w="26050">
          <a:noFill/>
        </a:ln>
      </c:spPr>
    </c:plotArea>
    <c:legend>
      <c:legendPos val="b"/>
      <c:layout>
        <c:manualLayout>
          <c:xMode val="edge"/>
          <c:yMode val="edge"/>
          <c:x val="1.0901525258661815E-2"/>
          <c:y val="0.90689094075846799"/>
          <c:w val="0.97932811820425891"/>
          <c:h val="7.0888651977746298E-2"/>
        </c:manualLayout>
      </c:layout>
      <c:overlay val="0"/>
      <c:spPr>
        <a:noFill/>
        <a:ln w="55536">
          <a:noFill/>
        </a:ln>
      </c:spPr>
      <c:txPr>
        <a:bodyPr/>
        <a:lstStyle/>
        <a:p>
          <a:pPr>
            <a:defRPr sz="1538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31507474609155E-2"/>
          <c:y val="3.1683278720594711E-2"/>
          <c:w val="0.9169551269859384"/>
          <c:h val="0.79883147261393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квартал</c:v>
                </c:pt>
                <c:pt idx="1">
                  <c:v>II квартал</c:v>
                </c:pt>
                <c:pt idx="2">
                  <c:v>III квартал</c:v>
                </c:pt>
                <c:pt idx="3">
                  <c:v>IV квартал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2.0813687967794294</c:v>
                </c:pt>
                <c:pt idx="1">
                  <c:v>0.66537356031035699</c:v>
                </c:pt>
                <c:pt idx="2">
                  <c:v>-1.4860804273107817</c:v>
                </c:pt>
                <c:pt idx="3">
                  <c:v>2.3926571293910115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квартал</c:v>
                </c:pt>
                <c:pt idx="1">
                  <c:v>II квартал</c:v>
                </c:pt>
                <c:pt idx="2">
                  <c:v>III квартал</c:v>
                </c:pt>
                <c:pt idx="3">
                  <c:v>IV квартал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1.1337248942589326</c:v>
                </c:pt>
                <c:pt idx="1">
                  <c:v>-1.2262630353710335</c:v>
                </c:pt>
                <c:pt idx="2">
                  <c:v>-1.0236647975495146</c:v>
                </c:pt>
                <c:pt idx="3">
                  <c:v>1.6338063618264869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37153296"/>
        <c:axId val="237154080"/>
      </c:barChart>
      <c:catAx>
        <c:axId val="23715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7154080"/>
        <c:crossesAt val="0"/>
        <c:auto val="0"/>
        <c:lblAlgn val="ctr"/>
        <c:lblOffset val="50"/>
        <c:tickLblSkip val="1"/>
        <c:noMultiLvlLbl val="0"/>
      </c:catAx>
      <c:valAx>
        <c:axId val="237154080"/>
        <c:scaling>
          <c:orientation val="minMax"/>
          <c:max val="2.5"/>
          <c:min val="-2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715329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116981754092335E-2"/>
          <c:y val="0.9368354612828742"/>
          <c:w val="0.92381756628247558"/>
          <c:h val="5.30432826331491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65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86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19140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33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15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smtClean="0">
                <a:latin typeface="Times New Roman" pitchFamily="18" charset="0"/>
              </a:rPr>
              <a:t>Национальный статистический комитет Кыргызской Республики</a:t>
            </a:r>
            <a:r>
              <a:rPr lang="ru-RU" sz="1600" i="1" smtClean="0"/>
              <a:t> 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56146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r>
              <a:rPr lang="ru-RU" sz="3400" b="1" i="0" dirty="0"/>
              <a:t>Об изменении </a:t>
            </a:r>
            <a:endParaRPr lang="ru-RU" sz="3400" b="1" i="0" dirty="0" smtClean="0"/>
          </a:p>
          <a:p>
            <a:pPr>
              <a:spcBef>
                <a:spcPct val="20000"/>
              </a:spcBef>
            </a:pPr>
            <a:r>
              <a:rPr lang="ru-RU" sz="3400" b="1" i="0" dirty="0" smtClean="0"/>
              <a:t>потребительских цен </a:t>
            </a:r>
            <a:r>
              <a:rPr lang="ru-RU" sz="3400" b="1" i="0" dirty="0"/>
              <a:t>и тарифов </a:t>
            </a:r>
            <a:endParaRPr lang="ru-RU" sz="3400" b="1" i="0" dirty="0" smtClean="0"/>
          </a:p>
          <a:p>
            <a:pPr>
              <a:spcBef>
                <a:spcPct val="20000"/>
              </a:spcBef>
            </a:pPr>
            <a:r>
              <a:rPr lang="ru-RU" sz="3400" b="1" i="0" dirty="0" smtClean="0"/>
              <a:t>в 2018 году</a:t>
            </a:r>
            <a:endParaRPr lang="ru-RU" sz="3400" b="1" i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084888" y="5445125"/>
            <a:ext cx="24479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i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Отдел статистики цен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ru-RU" sz="1800" i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16 января 2019 года</a:t>
            </a:r>
            <a:endParaRPr lang="ru-RU" sz="1800" i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19181" y="188640"/>
            <a:ext cx="8229600" cy="627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700" b="1" i="0" dirty="0" smtClean="0">
                <a:latin typeface="Times New Roman" pitchFamily="18" charset="0"/>
              </a:rPr>
              <a:t>Изменение уровня потребительской инфляции в республике в 2018 году</a:t>
            </a:r>
            <a:r>
              <a:rPr lang="ru-RU" sz="1600" b="1" i="0" dirty="0" smtClean="0">
                <a:latin typeface="Times New Roman" pitchFamily="18" charset="0"/>
              </a:rPr>
              <a:t/>
            </a:r>
            <a:br>
              <a:rPr lang="ru-RU" sz="1600" b="1" i="0" dirty="0" smtClean="0">
                <a:latin typeface="Times New Roman" pitchFamily="18" charset="0"/>
              </a:rPr>
            </a:br>
            <a:r>
              <a:rPr lang="ru-RU" sz="1400" i="0" dirty="0" smtClean="0">
                <a:latin typeface="Times New Roman" pitchFamily="18" charset="0"/>
              </a:rPr>
              <a:t>(прирост (+), снижение (-); в процентах к декабрю предыдущего года)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11296"/>
              </p:ext>
            </p:extLst>
          </p:nvPr>
        </p:nvGraphicFramePr>
        <p:xfrm>
          <a:off x="270996" y="1053485"/>
          <a:ext cx="8640960" cy="505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352178" y="6381328"/>
            <a:ext cx="663352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33981" y="3259723"/>
            <a:ext cx="276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a typeface="Calibri" panose="020F0502020204030204" pitchFamily="34" charset="0"/>
              </a:rPr>
              <a:t>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406" y="249717"/>
            <a:ext cx="7886700" cy="797848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</a:rPr>
              <a:t>Изменение уровня </a:t>
            </a:r>
            <a:r>
              <a:rPr lang="ru-RU" sz="2000" b="1" dirty="0" smtClean="0">
                <a:latin typeface="Times New Roman" pitchFamily="18" charset="0"/>
              </a:rPr>
              <a:t>инфляции в республике по кварталам</a:t>
            </a:r>
            <a:r>
              <a:rPr lang="ru-RU" sz="2200" b="1" dirty="0">
                <a:latin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</a:rPr>
            </a:br>
            <a:r>
              <a:rPr lang="ru-RU" sz="1400" dirty="0">
                <a:latin typeface="Times New Roman" pitchFamily="18" charset="0"/>
              </a:rPr>
              <a:t>(прирост (+), снижение (-); в </a:t>
            </a:r>
            <a:r>
              <a:rPr lang="ru-RU" sz="1400" dirty="0" smtClean="0">
                <a:latin typeface="Times New Roman" pitchFamily="18" charset="0"/>
              </a:rPr>
              <a:t>процентах)</a:t>
            </a:r>
            <a:endParaRPr lang="ru-RU" sz="1400" dirty="0">
              <a:latin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530901"/>
              </p:ext>
            </p:extLst>
          </p:nvPr>
        </p:nvGraphicFramePr>
        <p:xfrm>
          <a:off x="628650" y="1136343"/>
          <a:ext cx="7886700" cy="4884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31462" y="332656"/>
            <a:ext cx="8320980" cy="642937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цен и тарифов по основным группам товаров и услуг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</a:t>
            </a:r>
            <a:r>
              <a:rPr lang="ru-RU" sz="1400" dirty="0">
                <a:latin typeface="Times New Roman" pitchFamily="18" charset="0"/>
              </a:rPr>
              <a:t>(+), снижение </a:t>
            </a:r>
            <a:r>
              <a:rPr lang="ru-RU" sz="1400" dirty="0" smtClean="0">
                <a:latin typeface="Times New Roman" pitchFamily="18" charset="0"/>
              </a:rPr>
              <a:t>(-);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процентах к декабрю предыдущего года)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161133"/>
              </p:ext>
            </p:extLst>
          </p:nvPr>
        </p:nvGraphicFramePr>
        <p:xfrm>
          <a:off x="611560" y="1052736"/>
          <a:ext cx="7812000" cy="4817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/>
                <a:gridCol w="1872000"/>
                <a:gridCol w="1620000"/>
                <a:gridCol w="1548000"/>
              </a:tblGrid>
              <a:tr h="857257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в денежных расходах населения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данным 2016г.)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 и тарифов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636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2018 году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в 2017 году</a:t>
                      </a:r>
                      <a:endParaRPr lang="ru-RU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2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 товары и услуги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590">
                <a:tc>
                  <a:txBody>
                    <a:bodyPr/>
                    <a:lstStyle/>
                    <a:p>
                      <a:pPr marL="180000" algn="l" fontAlgn="b">
                        <a:spcAft>
                          <a:spcPts val="200"/>
                        </a:spcAft>
                      </a:pPr>
                      <a:r>
                        <a:rPr lang="ru-RU" sz="175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Пищевые </a:t>
                      </a:r>
                      <a:r>
                        <a:rPr lang="ru-RU" sz="175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продукты и безалкогольные напитки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-2,6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Алкогольные напитки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Табачные </a:t>
                      </a:r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изделия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17,3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Непродовольственные товары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spcAft>
                          <a:spcPts val="0"/>
                        </a:spcAft>
                      </a:pPr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6,9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244408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443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Изменение уровня инфляции в территориальном разрезе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</a:rPr>
              <a:t>прирост (+), снижение (-); </a:t>
            </a:r>
            <a:r>
              <a:rPr lang="ru-RU" sz="1400" dirty="0">
                <a:latin typeface="Times New Roman" pitchFamily="18" charset="0"/>
              </a:rPr>
              <a:t>в процентах к декабрю предыдущего года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464607"/>
              </p:ext>
            </p:extLst>
          </p:nvPr>
        </p:nvGraphicFramePr>
        <p:xfrm>
          <a:off x="683568" y="1127957"/>
          <a:ext cx="7675216" cy="4597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68588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2018 году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2017 году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Нарынская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3,7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003">
                <a:tc>
                  <a:txBody>
                    <a:bodyPr/>
                    <a:lstStyle/>
                    <a:p>
                      <a:pPr marL="0" marR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2,2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Иссык-Кульская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1,8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Джалал-Абадская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42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Ош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Таласская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162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423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Чуйская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-0,3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4796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Баткенская</a:t>
                      </a:r>
                      <a:r>
                        <a:rPr lang="ru-RU" sz="1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200"/>
                        </a:spcAft>
                      </a:pP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-1,8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ru-RU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582344" y="1880022"/>
            <a:ext cx="863600" cy="47498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>
            <a:off x="6804248" y="2355007"/>
            <a:ext cx="865187" cy="46885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72400" y="6381328"/>
            <a:ext cx="799728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2453062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86287" cy="786005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Уровень инфляции в потребительском секторе по странам ЕАЭС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(в процентах)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182769"/>
              </p:ext>
            </p:extLst>
          </p:nvPr>
        </p:nvGraphicFramePr>
        <p:xfrm>
          <a:off x="698123" y="1050890"/>
          <a:ext cx="7647172" cy="3972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95"/>
                <a:gridCol w="2486073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2018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2017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Дека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2017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декабрю 2016 года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 smtClean="0">
                          <a:latin typeface="Times New Roman"/>
                        </a:rPr>
                        <a:t>Беларусь</a:t>
                      </a:r>
                      <a:endParaRPr lang="ru-RU" sz="2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>
                          <a:latin typeface="Times New Roman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>
                          <a:latin typeface="Times New Roman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0" i="0" u="none" strike="noStrike" dirty="0" smtClean="0">
                          <a:latin typeface="Times New Roman"/>
                        </a:rPr>
                        <a:t>Армения</a:t>
                      </a:r>
                      <a:endParaRPr lang="ru-RU" sz="2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marL="360000" algn="l" fontAlgn="b"/>
                      <a:r>
                        <a:rPr lang="ru-RU" sz="22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100392" y="6309320"/>
            <a:ext cx="72772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10765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332656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9267934"/>
              </p:ext>
            </p:extLst>
          </p:nvPr>
        </p:nvGraphicFramePr>
        <p:xfrm>
          <a:off x="576655" y="1052736"/>
          <a:ext cx="7890634" cy="4433961"/>
        </p:xfrm>
        <a:graphic>
          <a:graphicData uri="http://schemas.openxmlformats.org/drawingml/2006/table">
            <a:tbl>
              <a:tblPr/>
              <a:tblGrid>
                <a:gridCol w="3138106"/>
                <a:gridCol w="1080120"/>
                <a:gridCol w="1111185"/>
                <a:gridCol w="1088655"/>
                <a:gridCol w="1472568"/>
              </a:tblGrid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2018 к декабрю 2017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29,54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29,08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29,19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-1,4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Мука пшеничная высшего сорта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38,80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37,33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37,67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-2,9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Рис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среднезерный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69,19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71,43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70,74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2,8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Хлеб из муки первого сорта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44,59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44,21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43,94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пастеризованное, литр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61,38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61,85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62,18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1,1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Молоко разливное, литр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35,97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31,65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36,47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0,7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Говядина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324,25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323,47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324,83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Баранина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294,60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304,19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298,05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100392" y="6237312"/>
            <a:ext cx="754323" cy="360040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4282635"/>
              </p:ext>
            </p:extLst>
          </p:nvPr>
        </p:nvGraphicFramePr>
        <p:xfrm>
          <a:off x="668605" y="1052736"/>
          <a:ext cx="7669858" cy="4072415"/>
        </p:xfrm>
        <a:graphic>
          <a:graphicData uri="http://schemas.openxmlformats.org/drawingml/2006/table">
            <a:tbl>
              <a:tblPr/>
              <a:tblGrid>
                <a:gridCol w="2629298"/>
                <a:gridCol w="1368152"/>
                <a:gridCol w="1224136"/>
                <a:gridCol w="1088622"/>
                <a:gridCol w="1359650"/>
              </a:tblGrid>
              <a:tr h="76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Декабрь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2017 года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Декабрь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2018 года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(декабрь 2018 к декабрю 2017</a:t>
                      </a: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),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в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Сахар-песок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47,90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46,32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47,87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76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подсолнечное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97,27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94,68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94,75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5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 сливочное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332,95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331,88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332,43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91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Макаронные изделия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81,92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81,89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81,41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 А-92,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40,96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43,74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44,12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Дизельное топливо, литр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44,97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46,52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тонна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4692,08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3953,83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4511,33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395536" y="260648"/>
            <a:ext cx="8406135" cy="6281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b="1" i="0" kern="0" dirty="0" smtClean="0">
                <a:latin typeface="Times New Roman" pitchFamily="18" charset="0"/>
                <a:cs typeface="Times New Roman" pitchFamily="18" charset="0"/>
              </a:rPr>
              <a:t>Средние цены на отдельные социально-значимые товары и их изменение</a:t>
            </a:r>
            <a: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0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0" kern="0" dirty="0" smtClean="0">
                <a:latin typeface="Times New Roman" pitchFamily="18" charset="0"/>
              </a:rPr>
              <a:t>сомов за 1 кг; </a:t>
            </a:r>
            <a:r>
              <a:rPr lang="ru-RU" sz="1400" i="0" dirty="0">
                <a:latin typeface="Times New Roman" pitchFamily="18" charset="0"/>
              </a:rPr>
              <a:t>прирост (+), </a:t>
            </a:r>
            <a:r>
              <a:rPr lang="ru-RU" sz="1400" i="0" kern="0" dirty="0" smtClean="0">
                <a:latin typeface="Times New Roman" pitchFamily="18" charset="0"/>
              </a:rPr>
              <a:t>снижение (-)</a:t>
            </a:r>
            <a:r>
              <a:rPr lang="ru-RU" sz="1400" i="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b="1" i="0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7740352" y="6259472"/>
            <a:ext cx="1231776" cy="352127"/>
          </a:xfrm>
        </p:spPr>
        <p:txBody>
          <a:bodyPr/>
          <a:lstStyle/>
          <a:p>
            <a:pPr>
              <a:defRPr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6669" y="260648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0" dirty="0"/>
              <a:t>Средние потребительские цены на основные продукты питания </a:t>
            </a:r>
            <a:r>
              <a:rPr lang="ru-RU" b="1" i="0" dirty="0" smtClean="0"/>
              <a:t>в столицах отдельных государств </a:t>
            </a:r>
            <a:r>
              <a:rPr lang="ru-RU" b="1" i="0" dirty="0"/>
              <a:t>- членов ЕАЭС в </a:t>
            </a:r>
            <a:r>
              <a:rPr lang="ru-RU" b="1" i="0" dirty="0" smtClean="0"/>
              <a:t>декабре </a:t>
            </a:r>
            <a:r>
              <a:rPr lang="ru-RU" b="1" i="0" dirty="0"/>
              <a:t>2018 года</a:t>
            </a:r>
          </a:p>
          <a:p>
            <a:pPr algn="ctr">
              <a:spcAft>
                <a:spcPts val="400"/>
              </a:spcAft>
            </a:pPr>
            <a:r>
              <a:rPr lang="ru-RU" sz="1400" i="0" dirty="0" smtClean="0"/>
              <a:t>(в долларах США </a:t>
            </a:r>
            <a:r>
              <a:rPr lang="ru-RU" sz="1400" i="0" dirty="0"/>
              <a:t>за килограмм)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970" y="5589240"/>
            <a:ext cx="3070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0" dirty="0">
                <a:ea typeface="Times New Roman" panose="02020603050405020304" pitchFamily="18" charset="0"/>
              </a:rPr>
              <a:t>По курсу Национальных банков государств.</a:t>
            </a:r>
            <a:endParaRPr lang="ru-RU" sz="1200" i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021522"/>
              </p:ext>
            </p:extLst>
          </p:nvPr>
        </p:nvGraphicFramePr>
        <p:xfrm>
          <a:off x="668607" y="1091644"/>
          <a:ext cx="7935840" cy="449759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873198"/>
                <a:gridCol w="1348820"/>
                <a:gridCol w="1211029"/>
                <a:gridCol w="1318240"/>
                <a:gridCol w="1184553"/>
              </a:tblGrid>
              <a:tr h="60139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Бишкек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Астана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Москва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Минск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450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Говядина 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0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Баранина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сливочное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4,54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5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 пастеризованное, литр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0,72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Яйца, десяток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5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 пшеничная первого сорта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0,42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из муки первого сорта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0,60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0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85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4425" y="188640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700" b="1" i="0" dirty="0">
                <a:ea typeface="Times New Roman" panose="02020603050405020304" pitchFamily="18" charset="0"/>
              </a:rPr>
              <a:t>Максимальные и минимальные средние цены на отдельные продукты питания в столицах государств - членов ЕАЭС в </a:t>
            </a:r>
            <a:r>
              <a:rPr lang="ru-RU" sz="1700" b="1" i="0" dirty="0" smtClean="0">
                <a:ea typeface="Times New Roman" panose="02020603050405020304" pitchFamily="18" charset="0"/>
              </a:rPr>
              <a:t>декабре </a:t>
            </a:r>
            <a:r>
              <a:rPr lang="ru-RU" sz="1700" b="1" i="0" dirty="0">
                <a:ea typeface="Times New Roman" panose="02020603050405020304" pitchFamily="18" charset="0"/>
              </a:rPr>
              <a:t>2018 года</a:t>
            </a:r>
            <a:endParaRPr lang="ru-RU" sz="1700" i="0" dirty="0">
              <a:ea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ru-RU" sz="1400" i="0" dirty="0"/>
              <a:t>(в долларах США за килограмм)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718" y="6138440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007947" y="6138440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smtClean="0">
                <a:latin typeface="Times New Roman" pitchFamily="18" charset="0"/>
              </a:rPr>
              <a:t>Национальный статистический комитет </a:t>
            </a:r>
            <a:r>
              <a:rPr lang="ru-RU" sz="1200" i="0" dirty="0" err="1" smtClean="0">
                <a:latin typeface="Times New Roman" pitchFamily="18" charset="0"/>
              </a:rPr>
              <a:t>Кыргызской</a:t>
            </a:r>
            <a:r>
              <a:rPr lang="ru-RU" sz="1200" i="0" dirty="0" smtClean="0">
                <a:latin typeface="Times New Roman" pitchFamily="18" charset="0"/>
              </a:rPr>
              <a:t> Республики</a:t>
            </a:r>
            <a:r>
              <a:rPr lang="ru-RU" sz="1200" i="0" dirty="0" smtClean="0"/>
              <a:t> </a:t>
            </a:r>
            <a:endParaRPr lang="ru-RU" sz="1200" i="0" dirty="0"/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323528" y="1124744"/>
            <a:ext cx="8208911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577</Words>
  <Application>Microsoft Office PowerPoint</Application>
  <PresentationFormat>Экран (4:3)</PresentationFormat>
  <Paragraphs>289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Презентация PowerPoint</vt:lpstr>
      <vt:lpstr>Изменение уровня инфляции в республике по кварталам (прирост (+), снижение (-); в процентах)</vt:lpstr>
      <vt:lpstr>Изменение цен и тарифов по основным группам товаров и услуг (прирост (+), снижение (-); в процентах к декабрю предыдущего года) </vt:lpstr>
      <vt:lpstr>Изменение уровня инфляции в территориальном разрезе (прирост (+), снижение (-); в процентах к декабрю предыдущего года)</vt:lpstr>
      <vt:lpstr>Уровень инфляции в потребительском секторе по странам ЕАЭС  (в процентах)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nchuikov</cp:lastModifiedBy>
  <cp:revision>307</cp:revision>
  <cp:lastPrinted>2018-10-09T11:59:06Z</cp:lastPrinted>
  <dcterms:created xsi:type="dcterms:W3CDTF">2014-06-07T05:17:30Z</dcterms:created>
  <dcterms:modified xsi:type="dcterms:W3CDTF">2019-01-16T02:56:55Z</dcterms:modified>
</cp:coreProperties>
</file>