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311" r:id="rId3"/>
    <p:sldId id="269" r:id="rId4"/>
    <p:sldId id="318" r:id="rId5"/>
    <p:sldId id="323" r:id="rId6"/>
    <p:sldId id="316" r:id="rId7"/>
    <p:sldId id="303" r:id="rId8"/>
    <p:sldId id="320" r:id="rId9"/>
    <p:sldId id="321" r:id="rId10"/>
    <p:sldId id="312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CCECFF"/>
    <a:srgbClr val="99CCFF"/>
    <a:srgbClr val="0066FF"/>
    <a:srgbClr val="FFFFCC"/>
    <a:srgbClr val="CCFF66"/>
    <a:srgbClr val="FF3399"/>
    <a:srgbClr val="FF66FF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3" autoAdjust="0"/>
    <p:restoredTop sz="93728" autoAdjust="0"/>
  </p:normalViewPr>
  <p:slideViewPr>
    <p:cSldViewPr>
      <p:cViewPr varScale="1">
        <p:scale>
          <a:sx n="82" d="100"/>
          <a:sy n="82" d="100"/>
        </p:scale>
        <p:origin x="90" y="4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5489590509990463E-2"/>
          <c:y val="4.9656892961713925E-2"/>
          <c:w val="0.9263534332388671"/>
          <c:h val="0.8296427102641617"/>
        </c:manualLayout>
      </c:layout>
      <c:lineChart>
        <c:grouping val="standard"/>
        <c:varyColors val="0"/>
        <c:ser>
          <c:idx val="0"/>
          <c:order val="0"/>
          <c:tx>
            <c:strRef>
              <c:f>Лист1!$C$21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Лист1!$D$20:$O$20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Лист1!$D$21:$O$21</c:f>
              <c:numCache>
                <c:formatCode>0.0</c:formatCode>
                <c:ptCount val="12"/>
                <c:pt idx="0">
                  <c:v>0.96017671065524723</c:v>
                </c:pt>
                <c:pt idx="1">
                  <c:v>2.0433134594388918</c:v>
                </c:pt>
                <c:pt idx="2">
                  <c:v>3.1538400053360505</c:v>
                </c:pt>
                <c:pt idx="3">
                  <c:v>4.0352644827051449</c:v>
                </c:pt>
                <c:pt idx="4">
                  <c:v>4.8335886765380423</c:v>
                </c:pt>
                <c:pt idx="5">
                  <c:v>7.2551346043935752</c:v>
                </c:pt>
                <c:pt idx="6">
                  <c:v>7.038485487031565</c:v>
                </c:pt>
                <c:pt idx="7">
                  <c:v>6.2473683976773913</c:v>
                </c:pt>
                <c:pt idx="8">
                  <c:v>6.5075214038516833</c:v>
                </c:pt>
                <c:pt idx="9">
                  <c:v>7.9175742528000796</c:v>
                </c:pt>
                <c:pt idx="10">
                  <c:v>9.7367055877975304</c:v>
                </c:pt>
                <c:pt idx="11">
                  <c:v>11.179032161281881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Лист1!$C$22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Лист1!$D$20:$O$20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Лист1!$D$22:$O$22</c:f>
              <c:numCache>
                <c:formatCode>0.0</c:formatCode>
                <c:ptCount val="12"/>
                <c:pt idx="0">
                  <c:v>0.97085551885656685</c:v>
                </c:pt>
                <c:pt idx="1">
                  <c:v>1.7223388383084597</c:v>
                </c:pt>
                <c:pt idx="2">
                  <c:v>5.0207191865912364</c:v>
                </c:pt>
                <c:pt idx="3">
                  <c:v>7.1325458905785695</c:v>
                </c:pt>
                <c:pt idx="4">
                  <c:v>7.473167666979279</c:v>
                </c:pt>
                <c:pt idx="5">
                  <c:v>9.0787642984285952</c:v>
                </c:pt>
                <c:pt idx="6">
                  <c:v>9.5856946801034013</c:v>
                </c:pt>
                <c:pt idx="7">
                  <c:v>10.429496834525722</c:v>
                </c:pt>
                <c:pt idx="8">
                  <c:v>10.629792278505377</c:v>
                </c:pt>
                <c:pt idx="9">
                  <c:v>12.050475187756078</c:v>
                </c:pt>
                <c:pt idx="10">
                  <c:v>13.482230928344535</c:v>
                </c:pt>
                <c:pt idx="11">
                  <c:v>14.697689346878647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41075368"/>
        <c:axId val="541074976"/>
      </c:lineChart>
      <c:catAx>
        <c:axId val="541075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1074976"/>
        <c:crosses val="autoZero"/>
        <c:auto val="1"/>
        <c:lblAlgn val="ctr"/>
        <c:lblOffset val="100"/>
        <c:noMultiLvlLbl val="0"/>
      </c:catAx>
      <c:valAx>
        <c:axId val="541074976"/>
        <c:scaling>
          <c:orientation val="minMax"/>
          <c:max val="1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1075368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3563365113395571"/>
          <c:y val="0.93234426194360476"/>
          <c:w val="0.2530608240571432"/>
          <c:h val="4.90905493931473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D6BFF336-65F9-4EF5-92A5-211BB872E6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0215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latin typeface="Arial" charset="0"/>
              </a:defRPr>
            </a:lvl1pPr>
          </a:lstStyle>
          <a:p>
            <a:pPr>
              <a:defRPr/>
            </a:pPr>
            <a:fld id="{2D4F17BD-65C4-43AF-93CE-623D025C9C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22606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900" dirty="0" smtClean="0"/>
          </a:p>
        </p:txBody>
      </p:sp>
    </p:spTree>
    <p:extLst>
      <p:ext uri="{BB962C8B-B14F-4D97-AF65-F5344CB8AC3E}">
        <p14:creationId xmlns:p14="http://schemas.microsoft.com/office/powerpoint/2010/main" val="3639414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253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26627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6628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5A0030-C914-447D-BD65-13A1270BD74D}" type="slidenum">
              <a:rPr lang="ru-RU" smtClean="0"/>
              <a:pPr/>
              <a:t>3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543197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4715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2770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2771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32772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DBB530-D718-4601-B1AE-99BFF1EA71E1}" type="slidenum">
              <a:rPr lang="ru-RU" smtClean="0"/>
              <a:pPr/>
              <a:t>5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2527089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9587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7651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9958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4F17BD-65C4-43AF-93CE-623D025C9CF9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38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6E03F-63D9-45FE-8BE9-F9F19B6EDF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F2213-90E7-4966-9572-F486217507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AAD60-5A58-4F81-B3C4-10F25A62CA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39513-6916-4E23-BD72-4BCA6A8D93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A6324-2EF7-48E9-B944-448FF7BB0A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21C8C-D22D-492D-9A57-6058668B7B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26F4-BBCD-488D-A4AA-E129D68D01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4E32B-4FBB-427E-A513-AD2FCFBBF6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0F943-2AC4-438E-B867-DA44E73A86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2D06-3052-4433-A454-C83B7CCFD4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F54D-C53D-4F9E-BC3F-63BA7055DA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i="0">
                <a:latin typeface="+mn-lt"/>
              </a:defRPr>
            </a:lvl1pPr>
          </a:lstStyle>
          <a:p>
            <a:pPr>
              <a:defRPr/>
            </a:pPr>
            <a:fld id="{188F934C-A649-47CB-99E0-020869506C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 descr="logo NSC"/>
          <p:cNvPicPr>
            <a:picLocks noGrp="1" noChangeAspect="1" noChangeArrowheads="1"/>
          </p:cNvPicPr>
          <p:nvPr>
            <p:ph type="ctr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466725" y="333375"/>
            <a:ext cx="647700" cy="647700"/>
          </a:xfrm>
        </p:spPr>
      </p:pic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450" y="333375"/>
            <a:ext cx="6400800" cy="647700"/>
          </a:xfrm>
        </p:spPr>
        <p:txBody>
          <a:bodyPr anchor="ctr"/>
          <a:lstStyle/>
          <a:p>
            <a:pPr algn="l" eaLnBrk="1" hangingPunct="1"/>
            <a:r>
              <a:rPr lang="ru-RU" sz="1600" i="1" dirty="0" err="1">
                <a:latin typeface="Times New Roman" pitchFamily="18" charset="0"/>
              </a:rPr>
              <a:t>Кыргыз</a:t>
            </a:r>
            <a:r>
              <a:rPr lang="ru-RU" sz="1600" i="1" dirty="0">
                <a:latin typeface="Times New Roman" pitchFamily="18" charset="0"/>
              </a:rPr>
              <a:t> </a:t>
            </a:r>
            <a:r>
              <a:rPr lang="ru-RU" sz="1600" i="1" dirty="0" err="1">
                <a:latin typeface="Times New Roman" pitchFamily="18" charset="0"/>
              </a:rPr>
              <a:t>Республикасынын</a:t>
            </a:r>
            <a:r>
              <a:rPr lang="ru-RU" sz="1600" i="1" dirty="0">
                <a:latin typeface="Times New Roman" pitchFamily="18" charset="0"/>
              </a:rPr>
              <a:t> </a:t>
            </a:r>
            <a:r>
              <a:rPr lang="ru-RU" sz="1600" i="1" dirty="0" err="1">
                <a:latin typeface="Times New Roman" pitchFamily="18" charset="0"/>
              </a:rPr>
              <a:t>Улуттук</a:t>
            </a:r>
            <a:r>
              <a:rPr lang="ru-RU" sz="1600" i="1" dirty="0">
                <a:latin typeface="Times New Roman" pitchFamily="18" charset="0"/>
              </a:rPr>
              <a:t> статистика </a:t>
            </a:r>
            <a:r>
              <a:rPr lang="ru-RU" sz="1600" i="1" dirty="0" err="1">
                <a:latin typeface="Times New Roman" pitchFamily="18" charset="0"/>
              </a:rPr>
              <a:t>комитети</a:t>
            </a:r>
            <a:endParaRPr lang="ru-RU" sz="1600" i="1" dirty="0"/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1042988" y="1844675"/>
            <a:ext cx="7129462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ru-RU" sz="3200" b="1" i="0" dirty="0" smtClean="0">
                <a:latin typeface="Kyrghyz Times" pitchFamily="2" charset="0"/>
                <a:cs typeface="Times New Roman" panose="02020603050405020304" pitchFamily="18" charset="0"/>
              </a:rPr>
              <a:t>202</a:t>
            </a:r>
            <a:r>
              <a:rPr lang="en-US" sz="3200" b="1" i="0" dirty="0" smtClean="0">
                <a:latin typeface="Kyrghyz Times" pitchFamily="2" charset="0"/>
                <a:cs typeface="Times New Roman" panose="02020603050405020304" pitchFamily="18" charset="0"/>
              </a:rPr>
              <a:t>2</a:t>
            </a:r>
            <a:r>
              <a:rPr lang="ru-RU" sz="3200" b="1" i="0" dirty="0" smtClean="0">
                <a:latin typeface="Kyrghyz Times" pitchFamily="2" charset="0"/>
                <a:cs typeface="Times New Roman" panose="02020603050405020304" pitchFamily="18" charset="0"/>
              </a:rPr>
              <a:t>-</a:t>
            </a:r>
            <a:r>
              <a:rPr lang="ru-RU" sz="3200" b="1" i="0" dirty="0" err="1" smtClean="0">
                <a:latin typeface="Kyrghyz Times" pitchFamily="2" charset="0"/>
                <a:cs typeface="Times New Roman" panose="02020603050405020304" pitchFamily="18" charset="0"/>
              </a:rPr>
              <a:t>жыл</a:t>
            </a:r>
            <a:r>
              <a:rPr lang="ky-KG" sz="3200" b="1" i="0" dirty="0" smtClean="0">
                <a:latin typeface="Kyrghyz Times" pitchFamily="2" charset="0"/>
                <a:cs typeface="Times New Roman" panose="02020603050405020304" pitchFamily="18" charset="0"/>
              </a:rPr>
              <a:t>дын</a:t>
            </a:r>
            <a:r>
              <a:rPr lang="ru-RU" sz="3200" b="1" i="0" dirty="0" smtClean="0">
                <a:latin typeface="Kyrghyz Times" pitchFamily="2" charset="0"/>
                <a:cs typeface="Times New Roman" panose="02020603050405020304" pitchFamily="18" charset="0"/>
              </a:rPr>
              <a:t>  </a:t>
            </a:r>
            <a:r>
              <a:rPr lang="ru-RU" sz="3200" b="1" i="0" dirty="0" err="1">
                <a:latin typeface="Kyrghyz Times" pitchFamily="2" charset="0"/>
                <a:cs typeface="Times New Roman" panose="02020603050405020304" pitchFamily="18" charset="0"/>
              </a:rPr>
              <a:t>керектјј</a:t>
            </a:r>
            <a:r>
              <a:rPr lang="ru-RU" sz="3200" b="1" i="0" dirty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latin typeface="Kyrghyz Times" pitchFamily="2" charset="0"/>
                <a:cs typeface="Times New Roman" panose="02020603050405020304" pitchFamily="18" charset="0"/>
              </a:rPr>
              <a:t>бааларынын</a:t>
            </a:r>
            <a:r>
              <a:rPr lang="ru-RU" sz="3200" b="1" i="0" dirty="0">
                <a:latin typeface="Kyrghyz Times" pitchFamily="2" charset="0"/>
                <a:cs typeface="Times New Roman" panose="02020603050405020304" pitchFamily="18" charset="0"/>
              </a:rPr>
              <a:t> жана </a:t>
            </a:r>
            <a:r>
              <a:rPr lang="ru-RU" sz="3200" b="1" i="0" dirty="0" err="1">
                <a:latin typeface="Kyrghyz Times" pitchFamily="2" charset="0"/>
                <a:cs typeface="Times New Roman" panose="02020603050405020304" pitchFamily="18" charset="0"/>
              </a:rPr>
              <a:t>тарифтеринин</a:t>
            </a:r>
            <a:r>
              <a:rPr lang="ru-RU" sz="3200" b="1" i="0" dirty="0">
                <a:latin typeface="Kyrghyz Times" pitchFamily="2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 smtClean="0">
                <a:latin typeface="Kyrghyz Times" pitchFamily="2" charset="0"/>
                <a:cs typeface="Times New Roman" panose="02020603050405020304" pitchFamily="18" charset="0"/>
              </a:rPr>
              <a:t>јзгјрілүшү</a:t>
            </a:r>
            <a:endParaRPr lang="ru-RU" sz="3200" b="1" i="0" dirty="0">
              <a:latin typeface="Kyrghyz Times" pitchFamily="2" charset="0"/>
              <a:cs typeface="Times New Roman" panose="02020603050405020304" pitchFamily="18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220072" y="5445125"/>
            <a:ext cx="3312741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lnSpc>
                <a:spcPct val="90000"/>
              </a:lnSpc>
              <a:spcBef>
                <a:spcPct val="20000"/>
              </a:spcBef>
              <a:defRPr/>
            </a:pPr>
            <a:endParaRPr lang="ru-RU" i="0" dirty="0">
              <a:effectLst>
                <a:outerShdw blurRad="38100" dist="38100" dir="2700000" algn="tl">
                  <a:srgbClr val="C0C0C0"/>
                </a:outerShdw>
              </a:effectLst>
              <a:latin typeface="Kyrghyz Times" pitchFamily="2" charset="0"/>
            </a:endParaRPr>
          </a:p>
        </p:txBody>
      </p:sp>
      <p:sp>
        <p:nvSpPr>
          <p:cNvPr id="15365" name="Text Box 8"/>
          <p:cNvSpPr txBox="1">
            <a:spLocks noChangeArrowheads="1"/>
          </p:cNvSpPr>
          <p:nvPr/>
        </p:nvSpPr>
        <p:spPr bwMode="auto">
          <a:xfrm>
            <a:off x="971550" y="4292600"/>
            <a:ext cx="74168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395536" y="810681"/>
            <a:ext cx="8229600" cy="8901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800" b="1" i="0" dirty="0" err="1" smtClean="0">
                <a:latin typeface="Kyrghyz Times" pitchFamily="2" charset="0"/>
              </a:rPr>
              <a:t>Республикадагы</a:t>
            </a:r>
            <a:r>
              <a:rPr lang="ru-RU" sz="1800" b="1" i="0" dirty="0" smtClean="0">
                <a:latin typeface="Kyrghyz Times" pitchFamily="2" charset="0"/>
              </a:rPr>
              <a:t>  январь-</a:t>
            </a:r>
            <a:r>
              <a:rPr lang="ru-RU" sz="1800" b="1" i="0" dirty="0" err="1" smtClean="0">
                <a:latin typeface="Kyrghyz Times" pitchFamily="2" charset="0"/>
              </a:rPr>
              <a:t>декабрындагы</a:t>
            </a:r>
            <a:r>
              <a:rPr lang="ru-RU" sz="1800" b="1" i="0" dirty="0" smtClean="0">
                <a:latin typeface="Kyrghyz Times" pitchFamily="2" charset="0"/>
              </a:rPr>
              <a:t>  </a:t>
            </a:r>
            <a:r>
              <a:rPr lang="ru-RU" sz="1800" b="1" i="0" dirty="0" err="1" smtClean="0">
                <a:latin typeface="Kyrghyz Times" pitchFamily="2" charset="0"/>
              </a:rPr>
              <a:t>керектјј</a:t>
            </a:r>
            <a:r>
              <a:rPr lang="ru-RU" sz="1800" b="1" i="0" dirty="0" smtClean="0">
                <a:latin typeface="Kyrghyz Times" pitchFamily="2" charset="0"/>
              </a:rPr>
              <a:t>  </a:t>
            </a:r>
            <a:r>
              <a:rPr lang="ru-RU" sz="1800" b="1" i="0" dirty="0" err="1" smtClean="0">
                <a:latin typeface="Kyrghyz Times" pitchFamily="2" charset="0"/>
              </a:rPr>
              <a:t>инфляциясынын</a:t>
            </a:r>
            <a:r>
              <a:rPr lang="ru-RU" sz="1800" b="1" i="0" dirty="0" smtClean="0">
                <a:latin typeface="Kyrghyz Times" pitchFamily="2" charset="0"/>
              </a:rPr>
              <a:t> </a:t>
            </a:r>
            <a:r>
              <a:rPr lang="ru-RU" sz="1800" b="1" i="0" dirty="0" err="1" smtClean="0">
                <a:latin typeface="Kyrghyz Times" pitchFamily="2" charset="0"/>
              </a:rPr>
              <a:t>деѕгээлинин</a:t>
            </a:r>
            <a:r>
              <a:rPr lang="ru-RU" sz="1800" b="1" i="0" dirty="0" smtClean="0">
                <a:latin typeface="Kyrghyz Times" pitchFamily="2" charset="0"/>
              </a:rPr>
              <a:t> </a:t>
            </a:r>
            <a:r>
              <a:rPr lang="ru-RU" sz="1800" b="1" i="0" dirty="0" err="1">
                <a:latin typeface="Kyrghyz Times" pitchFamily="2" charset="0"/>
              </a:rPr>
              <a:t>јзгјріісі</a:t>
            </a:r>
            <a:r>
              <a:rPr lang="ru-RU" sz="1800" b="1" i="0" dirty="0">
                <a:latin typeface="Kyrghyz Times" pitchFamily="2" charset="0"/>
              </a:rPr>
              <a:t> </a:t>
            </a:r>
            <a:r>
              <a:rPr lang="ru-RU" sz="2000" b="1" i="0" dirty="0">
                <a:latin typeface="Kyrghyz Times" pitchFamily="2" charset="0"/>
              </a:rPr>
              <a:t/>
            </a:r>
            <a:br>
              <a:rPr lang="ru-RU" sz="2000" b="1" i="0" dirty="0">
                <a:latin typeface="Kyrghyz Times" pitchFamily="2" charset="0"/>
              </a:rPr>
            </a:br>
            <a:r>
              <a:rPr lang="ru-RU" sz="1400" i="0" dirty="0">
                <a:latin typeface="Kyrghyz Times" pitchFamily="2" charset="0"/>
              </a:rPr>
              <a:t>(</a:t>
            </a:r>
            <a:r>
              <a:rPr lang="ru-RU" sz="1400" i="0" dirty="0" err="1">
                <a:latin typeface="Kyrghyz Times" pitchFamily="2" charset="0"/>
              </a:rPr>
              <a:t>јсіі</a:t>
            </a:r>
            <a:r>
              <a:rPr lang="ru-RU" sz="1400" i="0" dirty="0">
                <a:latin typeface="Kyrghyz Times" pitchFamily="2" charset="0"/>
              </a:rPr>
              <a:t> (+), </a:t>
            </a:r>
            <a:r>
              <a:rPr lang="ru-RU" sz="1400" i="0" dirty="0" err="1">
                <a:latin typeface="Kyrghyz Times" pitchFamily="2" charset="0"/>
              </a:rPr>
              <a:t>тјмјндјј</a:t>
            </a:r>
            <a:r>
              <a:rPr lang="ru-RU" sz="1400" i="0" dirty="0">
                <a:latin typeface="Kyrghyz Times" pitchFamily="2" charset="0"/>
              </a:rPr>
              <a:t> (-); </a:t>
            </a:r>
            <a:r>
              <a:rPr lang="ru-RU" sz="1400" i="0" dirty="0" err="1">
                <a:latin typeface="Kyrghyz Times" pitchFamily="2" charset="0"/>
              </a:rPr>
              <a:t>мурунку</a:t>
            </a:r>
            <a:r>
              <a:rPr lang="ru-RU" sz="1400" i="0" dirty="0">
                <a:latin typeface="Kyrghyz Times" pitchFamily="2" charset="0"/>
              </a:rPr>
              <a:t> </a:t>
            </a:r>
            <a:r>
              <a:rPr lang="ru-RU" sz="1400" i="0" dirty="0" err="1">
                <a:latin typeface="Kyrghyz Times" pitchFamily="2" charset="0"/>
              </a:rPr>
              <a:t>жылдын</a:t>
            </a:r>
            <a:r>
              <a:rPr lang="ru-RU" sz="1400" i="0" dirty="0">
                <a:latin typeface="Kyrghyz Times" pitchFamily="2" charset="0"/>
              </a:rPr>
              <a:t> </a:t>
            </a:r>
            <a:r>
              <a:rPr lang="ru-RU" sz="1400" i="0" dirty="0" err="1">
                <a:latin typeface="Kyrghyz Times" pitchFamily="2" charset="0"/>
              </a:rPr>
              <a:t>декабрына</a:t>
            </a:r>
            <a:r>
              <a:rPr lang="ru-RU" sz="1400" i="0" dirty="0">
                <a:latin typeface="Kyrghyz Times" pitchFamily="2" charset="0"/>
              </a:rPr>
              <a:t> </a:t>
            </a:r>
            <a:r>
              <a:rPr lang="ru-RU" sz="1400" i="0" dirty="0" err="1">
                <a:latin typeface="Kyrghyz Times" pitchFamily="2" charset="0"/>
              </a:rPr>
              <a:t>пайыз</a:t>
            </a:r>
            <a:r>
              <a:rPr lang="ru-RU" sz="1400" i="0" dirty="0">
                <a:latin typeface="Kyrghyz Times" pitchFamily="2" charset="0"/>
              </a:rPr>
              <a:t> </a:t>
            </a:r>
            <a:r>
              <a:rPr lang="ru-RU" sz="1400" i="0" dirty="0" err="1">
                <a:latin typeface="Kyrghyz Times" pitchFamily="2" charset="0"/>
              </a:rPr>
              <a:t>менен</a:t>
            </a:r>
            <a:r>
              <a:rPr lang="ru-RU" sz="1400" i="0" dirty="0">
                <a:latin typeface="Kyrghyz Times" pitchFamily="2" charset="0"/>
              </a:rPr>
              <a:t>)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7884368" y="6381328"/>
            <a:ext cx="1087760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1</a:t>
            </a:r>
            <a:endParaRPr lang="ru-RU" sz="1200" dirty="0"/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3775774"/>
              </p:ext>
            </p:extLst>
          </p:nvPr>
        </p:nvGraphicFramePr>
        <p:xfrm>
          <a:off x="827584" y="1700808"/>
          <a:ext cx="7797552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6678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571500" y="810682"/>
            <a:ext cx="8320980" cy="890126"/>
          </a:xfrm>
        </p:spPr>
        <p:txBody>
          <a:bodyPr/>
          <a:lstStyle/>
          <a:p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Товарлардын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кызмат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кјрсјтіілјрдін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негизги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топтору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боюнча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br>
              <a:rPr lang="ru-RU" sz="1700" b="1" dirty="0" smtClean="0">
                <a:latin typeface="Kyrghyz Times" pitchFamily="2" charset="0"/>
                <a:cs typeface="Times New Roman" pitchFamily="18" charset="0"/>
              </a:rPr>
            </a:b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баалардын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жана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тарифтердин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Kyrghyz Times" pitchFamily="2" charset="0"/>
                <a:cs typeface="Times New Roman" pitchFamily="18" charset="0"/>
              </a:rPr>
              <a:t>јзгјріісі</a:t>
            </a:r>
            <a:r>
              <a:rPr lang="ru-RU" sz="17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1800" b="1" dirty="0">
                <a:latin typeface="Kyrghyz Times" pitchFamily="2" charset="0"/>
                <a:cs typeface="Times New Roman" pitchFamily="18" charset="0"/>
              </a:rPr>
            </a:br>
            <a:r>
              <a:rPr lang="ru-RU" sz="1400" dirty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400" dirty="0" err="1">
                <a:latin typeface="Kyrghyz Times" pitchFamily="2" charset="0"/>
              </a:rPr>
              <a:t>јсіі</a:t>
            </a:r>
            <a:r>
              <a:rPr lang="ru-RU" sz="1400" dirty="0">
                <a:latin typeface="Kyrghyz Times" pitchFamily="2" charset="0"/>
              </a:rPr>
              <a:t> (+), </a:t>
            </a:r>
            <a:r>
              <a:rPr lang="ru-RU" sz="1400" dirty="0" err="1">
                <a:latin typeface="Kyrghyz Times" pitchFamily="2" charset="0"/>
              </a:rPr>
              <a:t>тјмјндјј</a:t>
            </a:r>
            <a:r>
              <a:rPr lang="ru-RU" sz="1400" dirty="0">
                <a:latin typeface="Kyrghyz Times" pitchFamily="2" charset="0"/>
              </a:rPr>
              <a:t> (-);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мурунку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жылдын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декабрына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пайыз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Kyrghyz Times" pitchFamily="2" charset="0"/>
                <a:cs typeface="Times New Roman" pitchFamily="18" charset="0"/>
              </a:rPr>
              <a:t>менен</a:t>
            </a:r>
            <a:r>
              <a:rPr lang="ru-RU" sz="1400" dirty="0">
                <a:latin typeface="Kyrghyz Times" pitchFamily="2" charset="0"/>
                <a:cs typeface="Times New Roman" pitchFamily="18" charset="0"/>
              </a:rPr>
              <a:t>)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547629"/>
              </p:ext>
            </p:extLst>
          </p:nvPr>
        </p:nvGraphicFramePr>
        <p:xfrm>
          <a:off x="553266" y="1844824"/>
          <a:ext cx="7887792" cy="4619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894"/>
                <a:gridCol w="1890162"/>
                <a:gridCol w="1635717"/>
                <a:gridCol w="1563019"/>
              </a:tblGrid>
              <a:tr h="799351">
                <a:tc rowSpan="2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y-KG" sz="1600" b="1" kern="1200" dirty="0" smtClean="0">
                          <a:solidFill>
                            <a:schemeClr val="tx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Калктын акчалай чыгымдарынын салыштырма салмагы</a:t>
                      </a:r>
                      <a:r>
                        <a:rPr lang="ky-KG" sz="1700" b="1" kern="1200" dirty="0" smtClean="0">
                          <a:solidFill>
                            <a:schemeClr val="tx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/>
                      </a:r>
                      <a:br>
                        <a:rPr lang="ky-KG" sz="1700" b="1" kern="1200" dirty="0" smtClean="0">
                          <a:solidFill>
                            <a:schemeClr val="tx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</a:br>
                      <a:endParaRPr lang="ru-RU" sz="1100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7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-202</a:t>
                      </a:r>
                      <a:r>
                        <a:rPr lang="en-US" sz="17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1700" b="1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жж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. </a:t>
                      </a:r>
                    </a:p>
                    <a:p>
                      <a:pPr algn="ctr"/>
                      <a:r>
                        <a:rPr lang="ru-RU" sz="1700" b="1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баалардын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жана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тарифтердин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solidFill>
                            <a:schemeClr val="tx1"/>
                          </a:solidFill>
                          <a:latin typeface="Kyrghyz Times" pitchFamily="2" charset="0"/>
                          <a:cs typeface="Times New Roman" pitchFamily="18" charset="0"/>
                        </a:rPr>
                        <a:t>јзгјріісі</a:t>
                      </a:r>
                      <a:endParaRPr lang="ru-RU" sz="1700" b="1" dirty="0" smtClean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7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57788"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20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20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2000" b="1" i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жылы</a:t>
                      </a:r>
                      <a:endParaRPr lang="ru-RU" sz="20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2000" b="1" i="0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жылы</a:t>
                      </a:r>
                      <a:endParaRPr lang="ru-RU" sz="20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589178">
                <a:tc>
                  <a:txBody>
                    <a:bodyPr/>
                    <a:lstStyle/>
                    <a:p>
                      <a:r>
                        <a:rPr lang="ru-RU" sz="17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Бардык</a:t>
                      </a:r>
                      <a:r>
                        <a:rPr lang="ru-RU" sz="1700" b="1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товарлар</a:t>
                      </a:r>
                      <a:r>
                        <a:rPr lang="ru-RU" sz="1700" b="1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жана</a:t>
                      </a:r>
                      <a:r>
                        <a:rPr lang="ru-RU" sz="1700" b="1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кызмат</a:t>
                      </a:r>
                      <a:r>
                        <a:rPr lang="ru-RU" sz="1700" b="1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dirty="0" err="1" smtClean="0">
                          <a:latin typeface="Kyrghyz Times" pitchFamily="2" charset="0"/>
                          <a:cs typeface="Times New Roman" pitchFamily="18" charset="0"/>
                        </a:rPr>
                        <a:t>кјрсјтіілјр</a:t>
                      </a:r>
                      <a:endParaRPr lang="ru-RU" sz="1700" b="1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Kyrghyz Times" pitchFamily="2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11,2</a:t>
                      </a:r>
                      <a:endParaRPr lang="ru-RU" sz="20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14,7</a:t>
                      </a:r>
                      <a:endParaRPr lang="ru-RU" sz="20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60407">
                <a:tc>
                  <a:txBody>
                    <a:bodyPr/>
                    <a:lstStyle/>
                    <a:p>
                      <a:pPr marL="252000" algn="l" fontAlgn="b">
                        <a:spcAft>
                          <a:spcPts val="200"/>
                        </a:spcAft>
                      </a:pPr>
                      <a:r>
                        <a:rPr lang="ky-KG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Тамак-аш азыктары жана алкоголсуз суусундуктар</a:t>
                      </a:r>
                      <a:endParaRPr lang="ru-RU" sz="1700" b="0" i="0" u="none" strike="noStrike" kern="1200" dirty="0">
                        <a:solidFill>
                          <a:schemeClr val="dk1"/>
                        </a:solidFill>
                        <a:latin typeface="Kyrghyz Times" pitchFamily="2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45,4</a:t>
                      </a:r>
                      <a:endParaRPr lang="ru-RU" sz="18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en-US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13,3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>
                        <a:spcAft>
                          <a:spcPts val="200"/>
                        </a:spcAft>
                      </a:pPr>
                      <a:r>
                        <a:rPr lang="ky-KG" sz="20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15,8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9513">
                <a:tc>
                  <a:txBody>
                    <a:bodyPr/>
                    <a:lstStyle/>
                    <a:p>
                      <a:pPr marL="252000" algn="l" fontAlgn="b"/>
                      <a:r>
                        <a:rPr lang="ru-RU" sz="1700" b="0" i="0" u="none" strike="noStrike" dirty="0" err="1" smtClean="0">
                          <a:latin typeface="Kyrghyz Times" pitchFamily="2" charset="0"/>
                          <a:cs typeface="Times New Roman" pitchFamily="18" charset="0"/>
                        </a:rPr>
                        <a:t>Алкоголдук</a:t>
                      </a:r>
                      <a:r>
                        <a:rPr lang="ru-RU" sz="17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0" i="0" u="none" strike="noStrike" dirty="0" err="1" smtClean="0">
                          <a:latin typeface="Kyrghyz Times" pitchFamily="2" charset="0"/>
                          <a:cs typeface="Times New Roman" pitchFamily="18" charset="0"/>
                        </a:rPr>
                        <a:t>ичимдиктер</a:t>
                      </a:r>
                      <a:r>
                        <a:rPr lang="ru-RU" sz="17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0" i="0" u="none" strike="noStrike" dirty="0" err="1" smtClean="0">
                          <a:latin typeface="Kyrghyz Times" pitchFamily="2" charset="0"/>
                          <a:cs typeface="Times New Roman" pitchFamily="18" charset="0"/>
                        </a:rPr>
                        <a:t>жана</a:t>
                      </a:r>
                      <a:r>
                        <a:rPr lang="ru-RU" sz="17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0" i="0" u="none" strike="noStrike" dirty="0" err="1" smtClean="0">
                          <a:latin typeface="Kyrghyz Times" pitchFamily="2" charset="0"/>
                          <a:cs typeface="Times New Roman" pitchFamily="18" charset="0"/>
                        </a:rPr>
                        <a:t>тамеки</a:t>
                      </a:r>
                      <a:r>
                        <a:rPr lang="ru-RU" sz="17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endParaRPr lang="ru-RU" sz="17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8,7</a:t>
                      </a:r>
                      <a:endParaRPr lang="ru-RU" sz="18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11,4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ky-KG" sz="20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24,4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3276">
                <a:tc>
                  <a:txBody>
                    <a:bodyPr/>
                    <a:lstStyle/>
                    <a:p>
                      <a:pPr marL="252000" algn="l" fontAlgn="b"/>
                      <a:r>
                        <a:rPr lang="ky-KG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Азык-т³л³к</a:t>
                      </a:r>
                      <a:br>
                        <a:rPr lang="ky-KG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ky-KG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 эмес товарлар</a:t>
                      </a:r>
                      <a:endParaRPr lang="ru-RU" sz="1700" b="0" i="0" u="none" strike="noStrike" kern="1200" dirty="0">
                        <a:solidFill>
                          <a:schemeClr val="dk1"/>
                        </a:solidFill>
                        <a:latin typeface="Kyrghyz Times" pitchFamily="2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29,0</a:t>
                      </a:r>
                      <a:endParaRPr lang="ru-RU" sz="18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9,7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ky-KG" sz="20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12,7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4042">
                <a:tc>
                  <a:txBody>
                    <a:bodyPr/>
                    <a:lstStyle/>
                    <a:p>
                      <a:pPr marL="252000" algn="l" fontAlgn="b"/>
                      <a:r>
                        <a:rPr lang="ru-RU" sz="1700" b="0" i="0" u="none" strike="noStrike" kern="1200" dirty="0" err="1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Кызмат</a:t>
                      </a:r>
                      <a:r>
                        <a:rPr lang="ru-RU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br>
                        <a:rPr lang="ru-RU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700" b="0" i="0" u="none" strike="noStrike" kern="1200" dirty="0" smtClean="0">
                          <a:solidFill>
                            <a:schemeClr val="dk1"/>
                          </a:solidFill>
                          <a:latin typeface="Kyrghyz Times" pitchFamily="2" charset="0"/>
                          <a:ea typeface="+mn-ea"/>
                          <a:cs typeface="Times New Roman" pitchFamily="18" charset="0"/>
                        </a:rPr>
                        <a:t>кјрсјтііл¼р</a:t>
                      </a:r>
                      <a:endParaRPr lang="ru-RU" sz="1700" b="0" i="0" u="none" strike="noStrike" kern="1200" dirty="0">
                        <a:solidFill>
                          <a:schemeClr val="dk1"/>
                        </a:solidFill>
                        <a:latin typeface="Kyrghyz Times" pitchFamily="2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fontAlgn="b"/>
                      <a:r>
                        <a:rPr lang="ru-RU" sz="1800" b="0" i="0" u="none" strike="noStrike" dirty="0" smtClean="0">
                          <a:latin typeface="Kyrghyz Times" pitchFamily="2" charset="0"/>
                          <a:cs typeface="Times New Roman" pitchFamily="18" charset="0"/>
                        </a:rPr>
                        <a:t>16,9</a:t>
                      </a:r>
                      <a:endParaRPr lang="ru-RU" sz="1800" b="0" i="0" u="none" strike="noStrike" dirty="0"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en-US" sz="20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7,1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 fontAlgn="b"/>
                      <a:r>
                        <a:rPr lang="ky-KG" sz="20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9,1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pic>
        <p:nvPicPr>
          <p:cNvPr id="9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73104" y="324906"/>
            <a:ext cx="485775" cy="485775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7732712" y="6453336"/>
            <a:ext cx="1159768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2</a:t>
            </a:r>
            <a:endParaRPr lang="ru-RU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>
          <a:xfrm>
            <a:off x="594431" y="980728"/>
            <a:ext cx="8229600" cy="648073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202</a:t>
            </a:r>
            <a:r>
              <a:rPr lang="en-US" sz="2000" b="1" dirty="0" smtClean="0">
                <a:latin typeface="Kyrghyz Times" pitchFamily="2" charset="0"/>
                <a:cs typeface="Times New Roman" pitchFamily="18" charset="0"/>
              </a:rPr>
              <a:t>1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-202</a:t>
            </a:r>
            <a:r>
              <a:rPr lang="en-US" sz="2000" b="1" dirty="0" smtClean="0">
                <a:latin typeface="Kyrghyz Times" pitchFamily="2" charset="0"/>
                <a:cs typeface="Times New Roman" pitchFamily="18" charset="0"/>
              </a:rPr>
              <a:t>2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жж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аймактык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тилкеде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инфляциянын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деѕгээлинин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Kyrghyz Times" pitchFamily="2" charset="0"/>
                <a:cs typeface="Times New Roman" pitchFamily="18" charset="0"/>
              </a:rPr>
              <a:t>јзгјріісі</a:t>
            </a:r>
            <a:r>
              <a:rPr lang="ru-RU" sz="2000" b="1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600" dirty="0" err="1">
                <a:latin typeface="Kyrghyz Times" pitchFamily="2" charset="0"/>
              </a:rPr>
              <a:t>јсіі</a:t>
            </a:r>
            <a:r>
              <a:rPr lang="ru-RU" sz="1600" dirty="0">
                <a:latin typeface="Kyrghyz Times" pitchFamily="2" charset="0"/>
              </a:rPr>
              <a:t> (+), </a:t>
            </a:r>
            <a:r>
              <a:rPr lang="ru-RU" sz="1600" dirty="0" err="1">
                <a:latin typeface="Kyrghyz Times" pitchFamily="2" charset="0"/>
              </a:rPr>
              <a:t>тјмјндјј</a:t>
            </a:r>
            <a:r>
              <a:rPr lang="ru-RU" sz="1600" dirty="0">
                <a:latin typeface="Kyrghyz Times" pitchFamily="2" charset="0"/>
              </a:rPr>
              <a:t> (-); </a:t>
            </a:r>
            <a:r>
              <a:rPr lang="ru-RU" sz="1600" dirty="0" err="1">
                <a:latin typeface="Kyrghyz Times" pitchFamily="2" charset="0"/>
                <a:cs typeface="Times New Roman" pitchFamily="18" charset="0"/>
              </a:rPr>
              <a:t>мурунку</a:t>
            </a:r>
            <a:r>
              <a:rPr lang="ru-RU" sz="16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Kyrghyz Times" pitchFamily="2" charset="0"/>
                <a:cs typeface="Times New Roman" pitchFamily="18" charset="0"/>
              </a:rPr>
              <a:t>жылдын</a:t>
            </a:r>
            <a:r>
              <a:rPr lang="ru-RU" sz="16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Kyrghyz Times" pitchFamily="2" charset="0"/>
                <a:cs typeface="Times New Roman" pitchFamily="18" charset="0"/>
              </a:rPr>
              <a:t>декабрына</a:t>
            </a:r>
            <a:r>
              <a:rPr lang="ru-RU" sz="16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Kyrghyz Times" pitchFamily="2" charset="0"/>
                <a:cs typeface="Times New Roman" pitchFamily="18" charset="0"/>
              </a:rPr>
              <a:t>пайыз</a:t>
            </a:r>
            <a:r>
              <a:rPr lang="ru-RU" sz="160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Kyrghyz Times" pitchFamily="2" charset="0"/>
                <a:cs typeface="Times New Roman" pitchFamily="18" charset="0"/>
              </a:rPr>
              <a:t>менен</a:t>
            </a:r>
            <a:r>
              <a:rPr lang="ru-RU" sz="1600" dirty="0">
                <a:latin typeface="Kyrghyz Times" pitchFamily="2" charset="0"/>
                <a:cs typeface="Times New Roman" pitchFamily="18" charset="0"/>
              </a:rPr>
              <a:t>)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2563963"/>
              </p:ext>
            </p:extLst>
          </p:nvPr>
        </p:nvGraphicFramePr>
        <p:xfrm>
          <a:off x="683568" y="1704606"/>
          <a:ext cx="7675216" cy="458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4494"/>
                <a:gridCol w="2270241"/>
                <a:gridCol w="2170481"/>
              </a:tblGrid>
              <a:tr h="720081">
                <a:tc>
                  <a:txBody>
                    <a:bodyPr/>
                    <a:lstStyle/>
                    <a:p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жылы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жылы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413398">
                <a:tc>
                  <a:txBody>
                    <a:bodyPr/>
                    <a:lstStyle/>
                    <a:p>
                      <a:pPr marL="0" marR="0" lvl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Баткен </a:t>
                      </a:r>
                      <a:r>
                        <a:rPr lang="ru-RU" sz="1900" b="0" i="0" u="none" strike="noStrike" dirty="0" err="1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13,7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13,9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4034">
                <a:tc>
                  <a:txBody>
                    <a:bodyPr/>
                    <a:lstStyle/>
                    <a:p>
                      <a:pPr marL="0" marR="0" lvl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dirty="0" err="1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Жалал-Абад</a:t>
                      </a:r>
                      <a:r>
                        <a:rPr lang="ru-RU" sz="1900" b="0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900" b="0" i="0" u="none" strike="noStrike" dirty="0" err="1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14,9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16,0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3398">
                <a:tc>
                  <a:txBody>
                    <a:bodyPr/>
                    <a:lstStyle/>
                    <a:p>
                      <a:pPr marL="0" marR="0" lvl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dirty="0" err="1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Ысык-Кјл</a:t>
                      </a:r>
                      <a:r>
                        <a:rPr lang="ru-RU" sz="1900" b="0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900" b="0" i="0" u="none" strike="noStrike" dirty="0" err="1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10,9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11,8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7143">
                <a:tc>
                  <a:txBody>
                    <a:bodyPr/>
                    <a:lstStyle/>
                    <a:p>
                      <a:pPr marL="0" marR="0" lvl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Kyrghyz Times" pitchFamily="2" charset="0"/>
                          <a:ea typeface="+mn-ea"/>
                          <a:cs typeface="Times New Roman" panose="02020603050405020304" pitchFamily="18" charset="0"/>
                        </a:rPr>
                        <a:t>Нарын </a:t>
                      </a:r>
                      <a:r>
                        <a:rPr lang="ru-RU" sz="19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Kyrghyz Times" pitchFamily="2" charset="0"/>
                          <a:ea typeface="+mn-ea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Kyrghyz Times" pitchFamily="2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13,0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18,4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3398">
                <a:tc>
                  <a:txBody>
                    <a:bodyPr/>
                    <a:lstStyle/>
                    <a:p>
                      <a:pPr marL="0" marR="0" lvl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Ош </a:t>
                      </a:r>
                      <a:r>
                        <a:rPr lang="ru-RU" sz="1900" b="0" i="0" u="none" strike="noStrike" dirty="0" err="1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kern="1200" dirty="0">
                        <a:solidFill>
                          <a:schemeClr val="dk1"/>
                        </a:solidFill>
                        <a:effectLst/>
                        <a:latin typeface="Kyrghyz Times" pitchFamily="2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10,7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8,7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1012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Талас </a:t>
                      </a:r>
                      <a:r>
                        <a:rPr lang="ru-RU" sz="1900" b="0" i="0" u="none" strike="noStrike" dirty="0" err="1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11,4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12,8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7527">
                <a:tc>
                  <a:txBody>
                    <a:bodyPr/>
                    <a:lstStyle/>
                    <a:p>
                      <a:pPr marL="0" marR="0" lvl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dirty="0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Чуй </a:t>
                      </a:r>
                      <a:r>
                        <a:rPr lang="ru-RU" sz="1900" b="0" i="0" u="none" strike="noStrike" dirty="0" err="1" smtClean="0">
                          <a:effectLst/>
                          <a:latin typeface="Kyrghyz Times" pitchFamily="2" charset="0"/>
                          <a:cs typeface="Times New Roman" panose="02020603050405020304" pitchFamily="18" charset="0"/>
                        </a:rPr>
                        <a:t>облусу</a:t>
                      </a:r>
                      <a:endParaRPr lang="ru-RU" sz="1900" b="0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13,3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2675">
                <a:tc>
                  <a:txBody>
                    <a:bodyPr/>
                    <a:lstStyle/>
                    <a:p>
                      <a:pPr marL="0" marR="0" lvl="0" indent="1800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Kyrghyz Times" pitchFamily="2" charset="0"/>
                          <a:ea typeface="+mn-ea"/>
                          <a:cs typeface="Times New Roman" panose="02020603050405020304" pitchFamily="18" charset="0"/>
                        </a:rPr>
                        <a:t>Бишкек ш.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11,0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15,3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3398">
                <a:tc>
                  <a:txBody>
                    <a:bodyPr/>
                    <a:lstStyle/>
                    <a:p>
                      <a:pPr indent="180000" algn="l" fontAlgn="b">
                        <a:spcAft>
                          <a:spcPts val="200"/>
                        </a:spcAft>
                      </a:pPr>
                      <a:r>
                        <a:rPr lang="ru-RU" sz="1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Kyrghyz Times" pitchFamily="2" charset="0"/>
                          <a:ea typeface="+mn-ea"/>
                          <a:cs typeface="Times New Roman" panose="02020603050405020304" pitchFamily="18" charset="0"/>
                        </a:rPr>
                        <a:t>Ош ш.</a:t>
                      </a:r>
                      <a:endParaRPr lang="ru-RU" sz="1900" b="0" i="0" u="none" strike="noStrike" dirty="0">
                        <a:effectLst/>
                        <a:latin typeface="Kyrghyz Times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200"/>
                        </a:spcAft>
                      </a:pPr>
                      <a:r>
                        <a:rPr lang="ky-KG" sz="1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15,7</a:t>
                      </a:r>
                      <a:endParaRPr lang="ru-RU" sz="1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8958" name="Овал 2"/>
          <p:cNvSpPr>
            <a:spLocks noChangeArrowheads="1"/>
          </p:cNvSpPr>
          <p:nvPr/>
        </p:nvSpPr>
        <p:spPr bwMode="auto">
          <a:xfrm>
            <a:off x="4499992" y="2852936"/>
            <a:ext cx="1175853" cy="432048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  <p:sp>
        <p:nvSpPr>
          <p:cNvPr id="38959" name="Овал 9"/>
          <p:cNvSpPr>
            <a:spLocks noChangeArrowheads="1"/>
          </p:cNvSpPr>
          <p:nvPr/>
        </p:nvSpPr>
        <p:spPr bwMode="auto">
          <a:xfrm flipV="1">
            <a:off x="6804248" y="3717032"/>
            <a:ext cx="1008112" cy="432048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</a:pPr>
            <a:endParaRPr lang="ru-RU" b="1" dirty="0"/>
          </a:p>
        </p:txBody>
      </p:sp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7956376" y="6381328"/>
            <a:ext cx="1015752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3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7339638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>
          <a:xfrm>
            <a:off x="683568" y="836712"/>
            <a:ext cx="7786287" cy="928469"/>
          </a:xfrm>
        </p:spPr>
        <p:txBody>
          <a:bodyPr/>
          <a:lstStyle/>
          <a:p>
            <a:r>
              <a:rPr lang="ru-RU" sz="1800" b="1" dirty="0" smtClean="0">
                <a:latin typeface="Kyrghyz Times" pitchFamily="2" charset="0"/>
                <a:cs typeface="Times New Roman" pitchFamily="18" charset="0"/>
              </a:rPr>
              <a:t>202</a:t>
            </a:r>
            <a:r>
              <a:rPr lang="en-US" sz="1800" b="1" dirty="0" smtClean="0">
                <a:latin typeface="Kyrghyz Times" pitchFamily="2" charset="0"/>
                <a:cs typeface="Times New Roman" pitchFamily="18" charset="0"/>
              </a:rPr>
              <a:t>1</a:t>
            </a:r>
            <a:r>
              <a:rPr lang="ru-RU" sz="1800" b="1" dirty="0" smtClean="0">
                <a:latin typeface="Kyrghyz Times" pitchFamily="2" charset="0"/>
                <a:cs typeface="Times New Roman" pitchFamily="18" charset="0"/>
              </a:rPr>
              <a:t>-202</a:t>
            </a:r>
            <a:r>
              <a:rPr lang="en-US" sz="1800" b="1" dirty="0" smtClean="0">
                <a:latin typeface="Kyrghyz Times" pitchFamily="2" charset="0"/>
                <a:cs typeface="Times New Roman" pitchFamily="18" charset="0"/>
              </a:rPr>
              <a:t>2</a:t>
            </a:r>
            <a:r>
              <a:rPr lang="ru-RU" sz="1800" b="1" dirty="0" err="1" smtClean="0">
                <a:latin typeface="Kyrghyz Times" pitchFamily="2" charset="0"/>
                <a:cs typeface="Times New Roman" pitchFamily="18" charset="0"/>
              </a:rPr>
              <a:t>жж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>. </a:t>
            </a:r>
            <a:r>
              <a:rPr lang="ru-RU" sz="1800" b="1" dirty="0" err="1">
                <a:latin typeface="Kyrghyz Times" pitchFamily="2" charset="0"/>
                <a:cs typeface="Times New Roman" pitchFamily="18" charset="0"/>
              </a:rPr>
              <a:t>ЕАЭБдин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Kyrghyz Times" pitchFamily="2" charset="0"/>
                <a:cs typeface="Times New Roman" pitchFamily="18" charset="0"/>
              </a:rPr>
              <a:t>айрым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Kyrghyz Times" pitchFamily="2" charset="0"/>
                <a:cs typeface="Times New Roman" pitchFamily="18" charset="0"/>
              </a:rPr>
              <a:t>јлкјлјрі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Kyrghyz Times" pitchFamily="2" charset="0"/>
                <a:cs typeface="Times New Roman" pitchFamily="18" charset="0"/>
              </a:rPr>
              <a:t>боюнча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1800" b="1" dirty="0">
                <a:latin typeface="Kyrghyz Times" pitchFamily="2" charset="0"/>
                <a:cs typeface="Times New Roman" pitchFamily="18" charset="0"/>
              </a:rPr>
            </a:br>
            <a:r>
              <a:rPr lang="ru-RU" sz="1800" b="1" dirty="0" err="1">
                <a:latin typeface="Kyrghyz Times" pitchFamily="2" charset="0"/>
                <a:cs typeface="Times New Roman" pitchFamily="18" charset="0"/>
              </a:rPr>
              <a:t>керектјј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Kyrghyz Times" pitchFamily="2" charset="0"/>
                <a:cs typeface="Times New Roman" pitchFamily="18" charset="0"/>
              </a:rPr>
              <a:t>секторундагы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Kyrghyz Times" pitchFamily="2" charset="0"/>
                <a:cs typeface="Times New Roman" pitchFamily="18" charset="0"/>
              </a:rPr>
              <a:t>инфляциянын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Kyrghyz Times" pitchFamily="2" charset="0"/>
                <a:cs typeface="Times New Roman" pitchFamily="18" charset="0"/>
              </a:rPr>
              <a:t>деѕгээли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1800" b="1" dirty="0">
                <a:latin typeface="Kyrghyz Times" pitchFamily="2" charset="0"/>
                <a:cs typeface="Times New Roman" pitchFamily="18" charset="0"/>
              </a:rPr>
            </a:br>
            <a:r>
              <a:rPr lang="ru-RU" sz="1400" dirty="0" smtClean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400" dirty="0" err="1" smtClean="0">
                <a:latin typeface="Kyrghyz Times" pitchFamily="2" charset="0"/>
                <a:cs typeface="Times New Roman" pitchFamily="18" charset="0"/>
              </a:rPr>
              <a:t>пайыз</a:t>
            </a:r>
            <a:r>
              <a:rPr lang="ru-RU" sz="140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Kyrghyz Times" pitchFamily="2" charset="0"/>
                <a:cs typeface="Times New Roman" pitchFamily="18" charset="0"/>
              </a:rPr>
              <a:t>менен</a:t>
            </a:r>
            <a:r>
              <a:rPr lang="ru-RU" sz="1400" dirty="0" smtClean="0">
                <a:latin typeface="Kyrghyz Times" pitchFamily="2" charset="0"/>
                <a:cs typeface="Times New Roman" pitchFamily="18" charset="0"/>
              </a:rPr>
              <a:t>)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7740352" y="6381328"/>
            <a:ext cx="1087760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4</a:t>
            </a:r>
            <a:endParaRPr lang="ru-RU" sz="1200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9754281"/>
              </p:ext>
            </p:extLst>
          </p:nvPr>
        </p:nvGraphicFramePr>
        <p:xfrm>
          <a:off x="746153" y="2031671"/>
          <a:ext cx="8146327" cy="3922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9501"/>
                <a:gridCol w="2830522"/>
                <a:gridCol w="2736304"/>
              </a:tblGrid>
              <a:tr h="864098"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202</a:t>
                      </a: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жылдын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декабры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b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</a:b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</a:t>
                      </a: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жылдын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декабрына</a:t>
                      </a: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карата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пайыз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менен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202</a:t>
                      </a: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жылдын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декабры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b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</a:b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202</a:t>
                      </a: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жылдын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декабрына</a:t>
                      </a: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карата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пайыз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менен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Kyrghyz Times" pitchFamily="2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Казахстан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8,4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20,3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Беларусь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10,0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12,8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159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8,4 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159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Армения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y-KG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7,7</a:t>
                      </a:r>
                      <a:endParaRPr lang="ru-RU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y-KG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8,3</a:t>
                      </a:r>
                      <a:endParaRPr lang="ru-RU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159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Кыргызстан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11,2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14,7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7856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95536" y="810680"/>
            <a:ext cx="8406135" cy="818119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Социалдык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мааниліі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товарлардын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>
                <a:latin typeface="Kyrghyz Times" pitchFamily="2" charset="0"/>
                <a:cs typeface="Times New Roman" pitchFamily="18" charset="0"/>
              </a:rPr>
              <a:t>айрым</a:t>
            </a:r>
            <a:r>
              <a:rPr lang="ru-RU" sz="1700" b="1" i="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тірлјрінө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болгон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орточо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баалар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жана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алардын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>
                <a:latin typeface="Kyrghyz Times" pitchFamily="2" charset="0"/>
                <a:cs typeface="Times New Roman" panose="02020603050405020304" pitchFamily="18" charset="0"/>
              </a:rPr>
              <a:t>јзгјріісі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1800" b="1" dirty="0">
                <a:latin typeface="Kyrghyz Times" pitchFamily="2" charset="0"/>
                <a:cs typeface="Times New Roman" pitchFamily="18" charset="0"/>
              </a:rPr>
            </a:br>
            <a:r>
              <a:rPr lang="ru-RU" sz="1400" i="0" dirty="0" smtClean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400" i="0" dirty="0" smtClean="0">
                <a:latin typeface="Kyrghyz Times" pitchFamily="2" charset="0"/>
              </a:rPr>
              <a:t>1 </a:t>
            </a:r>
            <a:r>
              <a:rPr lang="ru-RU" sz="1400" i="0" dirty="0">
                <a:latin typeface="Kyrghyz Times" pitchFamily="2" charset="0"/>
              </a:rPr>
              <a:t>кг </a:t>
            </a:r>
            <a:r>
              <a:rPr lang="ru-RU" sz="1400" i="0" dirty="0" err="1" smtClean="0">
                <a:latin typeface="Kyrghyz Times" pitchFamily="2" charset="0"/>
              </a:rPr>
              <a:t>ічін</a:t>
            </a:r>
            <a:r>
              <a:rPr lang="ru-RU" sz="1400" i="0" dirty="0" smtClean="0">
                <a:latin typeface="Kyrghyz Times" pitchFamily="2" charset="0"/>
              </a:rPr>
              <a:t> сом </a:t>
            </a:r>
            <a:r>
              <a:rPr lang="ru-RU" sz="1400" i="0" dirty="0" err="1" smtClean="0">
                <a:latin typeface="Kyrghyz Times" pitchFamily="2" charset="0"/>
              </a:rPr>
              <a:t>менен</a:t>
            </a:r>
            <a:r>
              <a:rPr lang="ru-RU" sz="1400" i="0" dirty="0" smtClean="0">
                <a:latin typeface="Kyrghyz Times" pitchFamily="2" charset="0"/>
              </a:rPr>
              <a:t>; </a:t>
            </a:r>
            <a:r>
              <a:rPr lang="ru-RU" sz="1400" i="0" dirty="0" err="1" smtClean="0">
                <a:latin typeface="Kyrghyz Times" pitchFamily="2" charset="0"/>
              </a:rPr>
              <a:t>јсіі</a:t>
            </a:r>
            <a:r>
              <a:rPr lang="ru-RU" sz="1400" i="0" dirty="0" smtClean="0">
                <a:latin typeface="Kyrghyz Times" pitchFamily="2" charset="0"/>
              </a:rPr>
              <a:t> </a:t>
            </a:r>
            <a:r>
              <a:rPr lang="ru-RU" sz="1400" i="0" dirty="0">
                <a:latin typeface="Kyrghyz Times" pitchFamily="2" charset="0"/>
              </a:rPr>
              <a:t>(+), </a:t>
            </a:r>
            <a:r>
              <a:rPr lang="ru-RU" sz="1400" i="0" dirty="0" err="1">
                <a:latin typeface="Kyrghyz Times" pitchFamily="2" charset="0"/>
              </a:rPr>
              <a:t>тјмјндјј</a:t>
            </a:r>
            <a:r>
              <a:rPr lang="ru-RU" sz="1400" i="0" dirty="0">
                <a:latin typeface="Kyrghyz Times" pitchFamily="2" charset="0"/>
              </a:rPr>
              <a:t> (-)</a:t>
            </a:r>
            <a:r>
              <a:rPr lang="ru-RU" sz="1400" i="0" dirty="0" smtClean="0">
                <a:latin typeface="Kyrghyz Times" pitchFamily="2" charset="0"/>
                <a:cs typeface="Times New Roman" pitchFamily="18" charset="0"/>
              </a:rPr>
              <a:t>)</a:t>
            </a:r>
            <a:r>
              <a:rPr lang="ru-RU" sz="14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endParaRPr lang="ru-RU" sz="1400" i="0" kern="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Group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3574108"/>
              </p:ext>
            </p:extLst>
          </p:nvPr>
        </p:nvGraphicFramePr>
        <p:xfrm>
          <a:off x="553266" y="1709840"/>
          <a:ext cx="7691142" cy="4550608"/>
        </p:xfrm>
        <a:graphic>
          <a:graphicData uri="http://schemas.openxmlformats.org/drawingml/2006/table">
            <a:tbl>
              <a:tblPr/>
              <a:tblGrid>
                <a:gridCol w="3570154"/>
                <a:gridCol w="1368152"/>
                <a:gridCol w="1368152"/>
                <a:gridCol w="1384684"/>
              </a:tblGrid>
              <a:tr h="9251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202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1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-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жылдын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декабры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202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-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жылдын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декабры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Четтјј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(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202</a:t>
                      </a: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жылдын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декабры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b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</a:b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202</a:t>
                      </a: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жылдын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декабрына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)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,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пайыз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менен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385480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Биринчи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сорттогу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буудай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уну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40,99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52,33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27,6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1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Жогорку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сорттогу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буудай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baseline="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уну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51,45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64,01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24,4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574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kern="12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Орто</a:t>
                      </a: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 </a:t>
                      </a:r>
                      <a:r>
                        <a:rPr lang="ru-RU" sz="1700" kern="12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дандуу</a:t>
                      </a: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 </a:t>
                      </a:r>
                      <a:r>
                        <a:rPr lang="ru-RU" sz="1700" kern="12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кіріч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81,97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92,20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12,5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2574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Биринчи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сорттогу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буудай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унунан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жасалган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нан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55,07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63,80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15,8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8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Пастеризацияланган</a:t>
                      </a:r>
                      <a:r>
                        <a:rPr lang="ru-RU" sz="1700" baseline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сіт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, л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72,63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91,29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25,7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0803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Куюп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сатылуучу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сіт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, л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50,15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61,03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21,7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22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Уйдун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 эти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483,00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543,20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12,5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225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Койдун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 эти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473,82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527,85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11,4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7956376" y="6381328"/>
            <a:ext cx="943744" cy="352127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5</a:t>
            </a:r>
            <a:endParaRPr lang="ru-RU" sz="1200" dirty="0"/>
          </a:p>
        </p:txBody>
      </p:sp>
      <p:sp>
        <p:nvSpPr>
          <p:cNvPr id="8" name="Овал 7"/>
          <p:cNvSpPr/>
          <p:nvPr/>
        </p:nvSpPr>
        <p:spPr bwMode="auto">
          <a:xfrm>
            <a:off x="6948264" y="2636912"/>
            <a:ext cx="1296144" cy="432048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 bwMode="auto">
          <a:xfrm>
            <a:off x="6876256" y="4653134"/>
            <a:ext cx="1296144" cy="720081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280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113782"/>
              </p:ext>
            </p:extLst>
          </p:nvPr>
        </p:nvGraphicFramePr>
        <p:xfrm>
          <a:off x="557546" y="1800314"/>
          <a:ext cx="7470838" cy="4564536"/>
        </p:xfrm>
        <a:graphic>
          <a:graphicData uri="http://schemas.openxmlformats.org/drawingml/2006/table">
            <a:tbl>
              <a:tblPr/>
              <a:tblGrid>
                <a:gridCol w="2809131"/>
                <a:gridCol w="1601635"/>
                <a:gridCol w="1475896"/>
                <a:gridCol w="1584176"/>
              </a:tblGrid>
              <a:tr h="7912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202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1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-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жылдын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декабры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202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2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-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жылдын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декабры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Четтјј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(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202</a:t>
                      </a: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жылдын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декабры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b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</a:b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202</a:t>
                      </a: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жылдын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декабрына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)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,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пайыз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менен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DEF"/>
                    </a:solidFill>
                  </a:tcPr>
                </a:tc>
              </a:tr>
              <a:tr h="547100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</a:rPr>
                        <a:t>Кумшекер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70,78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91,57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29,4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478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К</a:t>
                      </a:r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і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нкарама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майы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176,10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179,53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1,9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483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+mn-cs"/>
                        </a:rPr>
                        <a:t>Ак (каймак) май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386,40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480,72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24,4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4832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Макарон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ea typeface="Times New Roman"/>
                          <a:cs typeface="Times New Roman" pitchFamily="18" charset="0"/>
                        </a:rPr>
                        <a:t>азыктары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Kyrghyz Times" pitchFamily="2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109,12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136,71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25,3</a:t>
                      </a:r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4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А-92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бензини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, л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59,22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60,16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1,6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Дизель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майы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, л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57,95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75,42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30,1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Кјмір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yrghyz Times" pitchFamily="2" charset="0"/>
                          <a:cs typeface="Times New Roman" pitchFamily="18" charset="0"/>
                        </a:rPr>
                        <a:t>, т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5 211,18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y-K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5 962,40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y-KG" sz="18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14,4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395536" y="908720"/>
            <a:ext cx="8406135" cy="818119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Социалдык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мааниліі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товарлардын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>
                <a:latin typeface="Kyrghyz Times" pitchFamily="2" charset="0"/>
                <a:cs typeface="Times New Roman" pitchFamily="18" charset="0"/>
              </a:rPr>
              <a:t>айрым</a:t>
            </a:r>
            <a:r>
              <a:rPr lang="ru-RU" sz="1700" b="1" i="0" dirty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тірлјрінө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болгон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орточо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баалар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жана </a:t>
            </a:r>
            <a:r>
              <a:rPr lang="ru-RU" sz="1700" b="1" i="0" dirty="0" err="1" smtClean="0">
                <a:latin typeface="Kyrghyz Times" pitchFamily="2" charset="0"/>
                <a:cs typeface="Times New Roman" pitchFamily="18" charset="0"/>
              </a:rPr>
              <a:t>алардын</a:t>
            </a:r>
            <a:r>
              <a:rPr lang="ru-RU" sz="17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1700" b="1" i="0" dirty="0" err="1">
                <a:latin typeface="Kyrghyz Times" pitchFamily="2" charset="0"/>
                <a:cs typeface="Times New Roman" panose="02020603050405020304" pitchFamily="18" charset="0"/>
              </a:rPr>
              <a:t>јзгјріісі</a:t>
            </a:r>
            <a:r>
              <a:rPr lang="ru-RU" sz="1800" b="1" dirty="0">
                <a:latin typeface="Kyrghyz Times" pitchFamily="2" charset="0"/>
                <a:cs typeface="Times New Roman" pitchFamily="18" charset="0"/>
              </a:rPr>
              <a:t/>
            </a:r>
            <a:br>
              <a:rPr lang="ru-RU" sz="1800" b="1" dirty="0">
                <a:latin typeface="Kyrghyz Times" pitchFamily="2" charset="0"/>
                <a:cs typeface="Times New Roman" pitchFamily="18" charset="0"/>
              </a:rPr>
            </a:br>
            <a:r>
              <a:rPr lang="ru-RU" sz="1400" i="0" dirty="0" smtClean="0">
                <a:latin typeface="Kyrghyz Times" pitchFamily="2" charset="0"/>
                <a:cs typeface="Times New Roman" pitchFamily="18" charset="0"/>
              </a:rPr>
              <a:t>(</a:t>
            </a:r>
            <a:r>
              <a:rPr lang="ru-RU" sz="1400" i="0" dirty="0" smtClean="0">
                <a:latin typeface="Kyrghyz Times" pitchFamily="2" charset="0"/>
              </a:rPr>
              <a:t>1 </a:t>
            </a:r>
            <a:r>
              <a:rPr lang="ru-RU" sz="1400" i="0" dirty="0">
                <a:latin typeface="Kyrghyz Times" pitchFamily="2" charset="0"/>
              </a:rPr>
              <a:t>кг </a:t>
            </a:r>
            <a:r>
              <a:rPr lang="ru-RU" sz="1400" i="0" dirty="0" err="1" smtClean="0">
                <a:latin typeface="Kyrghyz Times" pitchFamily="2" charset="0"/>
              </a:rPr>
              <a:t>ічін</a:t>
            </a:r>
            <a:r>
              <a:rPr lang="ru-RU" sz="1400" i="0" dirty="0" smtClean="0">
                <a:latin typeface="Kyrghyz Times" pitchFamily="2" charset="0"/>
              </a:rPr>
              <a:t> сом </a:t>
            </a:r>
            <a:r>
              <a:rPr lang="ru-RU" sz="1400" i="0" dirty="0" err="1" smtClean="0">
                <a:latin typeface="Kyrghyz Times" pitchFamily="2" charset="0"/>
              </a:rPr>
              <a:t>менен</a:t>
            </a:r>
            <a:r>
              <a:rPr lang="ru-RU" sz="1400" i="0" dirty="0" smtClean="0">
                <a:latin typeface="Kyrghyz Times" pitchFamily="2" charset="0"/>
              </a:rPr>
              <a:t>; </a:t>
            </a:r>
            <a:r>
              <a:rPr lang="ru-RU" sz="1400" i="0" dirty="0" err="1" smtClean="0">
                <a:latin typeface="Kyrghyz Times" pitchFamily="2" charset="0"/>
              </a:rPr>
              <a:t>јсіі</a:t>
            </a:r>
            <a:r>
              <a:rPr lang="ru-RU" sz="1400" i="0" dirty="0" smtClean="0">
                <a:latin typeface="Kyrghyz Times" pitchFamily="2" charset="0"/>
              </a:rPr>
              <a:t> </a:t>
            </a:r>
            <a:r>
              <a:rPr lang="ru-RU" sz="1400" i="0" dirty="0">
                <a:latin typeface="Kyrghyz Times" pitchFamily="2" charset="0"/>
              </a:rPr>
              <a:t>(+), </a:t>
            </a:r>
            <a:r>
              <a:rPr lang="ru-RU" sz="1400" i="0" dirty="0" err="1">
                <a:latin typeface="Kyrghyz Times" pitchFamily="2" charset="0"/>
              </a:rPr>
              <a:t>тјмјндјј</a:t>
            </a:r>
            <a:r>
              <a:rPr lang="ru-RU" sz="1400" i="0" dirty="0">
                <a:latin typeface="Kyrghyz Times" pitchFamily="2" charset="0"/>
              </a:rPr>
              <a:t> (-)</a:t>
            </a:r>
            <a:r>
              <a:rPr lang="ru-RU" sz="1400" i="0" dirty="0" smtClean="0">
                <a:latin typeface="Kyrghyz Times" pitchFamily="2" charset="0"/>
                <a:cs typeface="Times New Roman" pitchFamily="18" charset="0"/>
              </a:rPr>
              <a:t>)</a:t>
            </a:r>
            <a:r>
              <a:rPr lang="ru-RU" sz="1400" b="1" i="0" dirty="0" smtClean="0">
                <a:latin typeface="Kyrghyz Times" pitchFamily="2" charset="0"/>
                <a:cs typeface="Times New Roman" pitchFamily="18" charset="0"/>
              </a:rPr>
              <a:t> </a:t>
            </a:r>
            <a:endParaRPr lang="ru-RU" sz="1400" i="0" kern="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8028384" y="6453336"/>
            <a:ext cx="943744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6</a:t>
            </a:r>
            <a:endParaRPr lang="ru-RU" sz="1200" dirty="0"/>
          </a:p>
        </p:txBody>
      </p:sp>
      <p:sp>
        <p:nvSpPr>
          <p:cNvPr id="9" name="Овал 8"/>
          <p:cNvSpPr/>
          <p:nvPr/>
        </p:nvSpPr>
        <p:spPr bwMode="auto">
          <a:xfrm>
            <a:off x="6588225" y="5445224"/>
            <a:ext cx="1296143" cy="432048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 bwMode="auto">
          <a:xfrm>
            <a:off x="6516216" y="2708920"/>
            <a:ext cx="1296143" cy="432048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800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71600" y="836712"/>
            <a:ext cx="73448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y-KG" sz="1400" b="1" i="0" dirty="0" smtClean="0">
                <a:latin typeface="Kyrghyz Times" pitchFamily="2" charset="0"/>
              </a:rPr>
              <a:t>202</a:t>
            </a:r>
            <a:r>
              <a:rPr lang="en-US" sz="1400" b="1" i="0" dirty="0" smtClean="0">
                <a:latin typeface="Kyrghyz Times" pitchFamily="2" charset="0"/>
              </a:rPr>
              <a:t>2</a:t>
            </a:r>
            <a:r>
              <a:rPr lang="ky-KG" sz="1400" b="1" i="0" dirty="0" smtClean="0">
                <a:latin typeface="Kyrghyz Times" pitchFamily="2" charset="0"/>
              </a:rPr>
              <a:t>-жылдын </a:t>
            </a:r>
            <a:r>
              <a:rPr lang="ky-KG" sz="1400" b="1" i="0" dirty="0" smtClean="0">
                <a:latin typeface="Kyrghyz Times" pitchFamily="2" charset="0"/>
              </a:rPr>
              <a:t>ноябрына </a:t>
            </a:r>
            <a:r>
              <a:rPr lang="ky-KG" sz="1400" b="1" i="0" dirty="0" smtClean="0">
                <a:latin typeface="Kyrghyz Times" pitchFamily="2" charset="0"/>
              </a:rPr>
              <a:t>карата ЕЭАБге </a:t>
            </a:r>
            <a:r>
              <a:rPr lang="ky-KG" sz="1400" b="1" i="0" dirty="0">
                <a:latin typeface="Kyrghyz Times" pitchFamily="2" charset="0"/>
              </a:rPr>
              <a:t>міч¼-мамлекеттеринин борборлорундагы негизги тамак-аш азыктарынын </a:t>
            </a:r>
            <a:endParaRPr lang="ky-KG" sz="1400" b="1" i="0" dirty="0" smtClean="0">
              <a:latin typeface="Kyrghyz Times" pitchFamily="2" charset="0"/>
            </a:endParaRPr>
          </a:p>
          <a:p>
            <a:pPr algn="ctr"/>
            <a:r>
              <a:rPr lang="ky-KG" sz="1400" b="1" i="0" dirty="0" smtClean="0">
                <a:latin typeface="Kyrghyz Times" pitchFamily="2" charset="0"/>
              </a:rPr>
              <a:t>орточо </a:t>
            </a:r>
            <a:r>
              <a:rPr lang="ky-KG" sz="1400" b="1" i="0" dirty="0">
                <a:latin typeface="Kyrghyz Times" pitchFamily="2" charset="0"/>
              </a:rPr>
              <a:t>керектјј баалары </a:t>
            </a:r>
            <a:endParaRPr lang="ru-RU" sz="1400" i="0" dirty="0">
              <a:latin typeface="Kyrghyz Times" pitchFamily="2" charset="0"/>
            </a:endParaRPr>
          </a:p>
          <a:p>
            <a:pPr algn="ctr"/>
            <a:r>
              <a:rPr lang="ky-KG" sz="1300" i="0" dirty="0">
                <a:latin typeface="Kyrghyz Times" pitchFamily="2" charset="0"/>
              </a:rPr>
              <a:t>(килограмм </a:t>
            </a:r>
            <a:r>
              <a:rPr lang="ru-RU" sz="1300" i="0" dirty="0">
                <a:latin typeface="Kyrghyz Times" pitchFamily="2" charset="0"/>
              </a:rPr>
              <a:t>і</a:t>
            </a:r>
            <a:r>
              <a:rPr lang="ky-KG" sz="1300" i="0" dirty="0">
                <a:latin typeface="Kyrghyz Times" pitchFamily="2" charset="0"/>
              </a:rPr>
              <a:t>ч</a:t>
            </a:r>
            <a:r>
              <a:rPr lang="ru-RU" sz="1300" i="0" dirty="0">
                <a:latin typeface="Kyrghyz Times" pitchFamily="2" charset="0"/>
              </a:rPr>
              <a:t>і</a:t>
            </a:r>
            <a:r>
              <a:rPr lang="ky-KG" sz="1300" i="0" dirty="0">
                <a:latin typeface="Kyrghyz Times" pitchFamily="2" charset="0"/>
              </a:rPr>
              <a:t>н АКШ </a:t>
            </a:r>
            <a:r>
              <a:rPr lang="ky-KG" sz="1300" i="0" dirty="0" smtClean="0">
                <a:latin typeface="Kyrghyz Times" pitchFamily="2" charset="0"/>
              </a:rPr>
              <a:t>доллары)</a:t>
            </a:r>
            <a:endParaRPr lang="ru-RU" sz="1300" i="0" dirty="0">
              <a:latin typeface="Kyrghyz Times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6093296"/>
            <a:ext cx="383791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i="0" dirty="0" err="1">
                <a:latin typeface="Kyrghyz Times" pitchFamily="2" charset="0"/>
              </a:rPr>
              <a:t>Мамлекеттердин</a:t>
            </a:r>
            <a:r>
              <a:rPr lang="ru-RU" sz="1100" i="0" dirty="0">
                <a:latin typeface="Kyrghyz Times" pitchFamily="2" charset="0"/>
              </a:rPr>
              <a:t> </a:t>
            </a:r>
            <a:r>
              <a:rPr lang="ru-RU" sz="1100" i="0" dirty="0" err="1">
                <a:latin typeface="Kyrghyz Times" pitchFamily="2" charset="0"/>
              </a:rPr>
              <a:t>Улуттук</a:t>
            </a:r>
            <a:r>
              <a:rPr lang="ru-RU" sz="1100" i="0" dirty="0">
                <a:latin typeface="Kyrghyz Times" pitchFamily="2" charset="0"/>
              </a:rPr>
              <a:t> </a:t>
            </a:r>
            <a:r>
              <a:rPr lang="ru-RU" sz="1100" i="0" dirty="0" err="1">
                <a:latin typeface="Kyrghyz Times" pitchFamily="2" charset="0"/>
              </a:rPr>
              <a:t>банктарынын</a:t>
            </a:r>
            <a:r>
              <a:rPr lang="ru-RU" sz="1100" i="0" dirty="0">
                <a:latin typeface="Kyrghyz Times" pitchFamily="2" charset="0"/>
              </a:rPr>
              <a:t> курсу </a:t>
            </a:r>
            <a:r>
              <a:rPr lang="ru-RU" sz="1100" i="0" dirty="0" err="1">
                <a:latin typeface="Kyrghyz Times" pitchFamily="2" charset="0"/>
              </a:rPr>
              <a:t>боюнча</a:t>
            </a:r>
            <a:r>
              <a:rPr lang="ru-RU" sz="1100" i="0" dirty="0" smtClean="0">
                <a:latin typeface="Kyrghyz Times" pitchFamily="2" charset="0"/>
                <a:ea typeface="Times New Roman" panose="02020603050405020304" pitchFamily="18" charset="0"/>
              </a:rPr>
              <a:t>.</a:t>
            </a:r>
            <a:endParaRPr lang="ru-RU" sz="1100" i="0" dirty="0">
              <a:latin typeface="Kyrghyz Times" pitchFamily="2" charset="0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7956376" y="6370295"/>
            <a:ext cx="943744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7</a:t>
            </a:r>
            <a:endParaRPr lang="ru-RU" sz="1200" dirty="0"/>
          </a:p>
        </p:txBody>
      </p:sp>
      <p:pic>
        <p:nvPicPr>
          <p:cNvPr id="10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4258927"/>
              </p:ext>
            </p:extLst>
          </p:nvPr>
        </p:nvGraphicFramePr>
        <p:xfrm>
          <a:off x="457200" y="1997925"/>
          <a:ext cx="8003231" cy="3735331"/>
        </p:xfrm>
        <a:graphic>
          <a:graphicData uri="http://schemas.openxmlformats.org/drawingml/2006/table">
            <a:tbl>
              <a:tblPr firstRow="1" firstCol="1" bandRow="1"/>
              <a:tblGrid>
                <a:gridCol w="1738536"/>
                <a:gridCol w="1653376"/>
                <a:gridCol w="1695956"/>
                <a:gridCol w="1513746"/>
                <a:gridCol w="1401617"/>
              </a:tblGrid>
              <a:tr h="295228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Бишкек ш.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Астана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ш.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Москва ш.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Минск ш.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DEF"/>
                    </a:solidFill>
                  </a:tcPr>
                </a:tc>
              </a:tr>
              <a:tr h="26550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Уйдун эти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6,73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6,31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9,81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5,04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50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Койдун эти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6,16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6,44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12,12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50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Ак (каймак) май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5,12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9,12</a:t>
                      </a:r>
                      <a:endParaRPr lang="ky-KG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17,99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9,05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14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Пастеризацияланган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сіт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,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л.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0,93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</a:t>
                      </a:r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7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1,</a:t>
                      </a:r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4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0,73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50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Жумуртка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,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10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 д.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1,</a:t>
                      </a:r>
                      <a:r>
                        <a:rPr lang="ky-KG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29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1,14</a:t>
                      </a:r>
                      <a:endParaRPr lang="ky-KG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1,</a:t>
                      </a:r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56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1,</a:t>
                      </a:r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31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076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Биринчи сорттогу буудай уну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0,</a:t>
                      </a:r>
                      <a:r>
                        <a:rPr lang="ky-KG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64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0,63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</a:t>
                      </a:r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98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0,58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076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Биринчи сорттогу ундан жасалган нан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0,</a:t>
                      </a:r>
                      <a:r>
                        <a:rPr lang="ky-KG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75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0,4</a:t>
                      </a:r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1,78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0,92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40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Картошка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y-KG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Kyrghyz Times" pitchFamily="2" charset="0"/>
                        </a:rPr>
                        <a:t>0,38</a:t>
                      </a:r>
                      <a:endParaRPr lang="ky-KG" sz="1600" b="0" i="0" u="none" strike="noStrike" dirty="0">
                        <a:solidFill>
                          <a:srgbClr val="FF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</a:t>
                      </a:r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30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</a:t>
                      </a:r>
                      <a:r>
                        <a:rPr lang="ky-KG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56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Kyrghyz Times" pitchFamily="2" charset="0"/>
                        </a:rPr>
                        <a:t>0,40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Kyrghyz Times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5021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35495" y="836712"/>
            <a:ext cx="73249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y-KG" sz="1400" b="1" i="0" dirty="0" smtClean="0">
                <a:latin typeface="Kyrghyz Times" pitchFamily="2" charset="0"/>
              </a:rPr>
              <a:t>2022-жылдын ноябрындагы </a:t>
            </a:r>
            <a:r>
              <a:rPr lang="ky-KG" sz="1400" b="1" i="0" dirty="0">
                <a:latin typeface="Kyrghyz Times" pitchFamily="2" charset="0"/>
              </a:rPr>
              <a:t>Евразия экономикалык биримдигине (ЕЭАБ) міч¼-мамлекеттеринин борборлорунда айрым тамак-аш азыктарынын максималдуу жана минималдуу орточо баалары</a:t>
            </a:r>
            <a:endParaRPr lang="ru-RU" sz="1400" i="0" dirty="0">
              <a:latin typeface="Kyrghyz Times" pitchFamily="2" charset="0"/>
            </a:endParaRPr>
          </a:p>
          <a:p>
            <a:pPr algn="ctr"/>
            <a:r>
              <a:rPr lang="ky-KG" sz="1300" i="0" dirty="0">
                <a:latin typeface="Kyrghyz Times" pitchFamily="2" charset="0"/>
              </a:rPr>
              <a:t>(килограмм </a:t>
            </a:r>
            <a:r>
              <a:rPr lang="ky-KG" sz="1300" i="0" dirty="0" smtClean="0">
                <a:latin typeface="Kyrghyz Times" pitchFamily="2" charset="0"/>
              </a:rPr>
              <a:t>іч</a:t>
            </a:r>
            <a:r>
              <a:rPr lang="ky-KG" sz="1300" i="0" dirty="0">
                <a:latin typeface="Kyrghyz Times" pitchFamily="2" charset="0"/>
              </a:rPr>
              <a:t>і</a:t>
            </a:r>
            <a:r>
              <a:rPr lang="ky-KG" sz="1300" i="0" dirty="0" smtClean="0">
                <a:latin typeface="Kyrghyz Times" pitchFamily="2" charset="0"/>
              </a:rPr>
              <a:t>н </a:t>
            </a:r>
            <a:r>
              <a:rPr lang="ky-KG" sz="1300" i="0" dirty="0">
                <a:latin typeface="Kyrghyz Times" pitchFamily="2" charset="0"/>
              </a:rPr>
              <a:t>АКШ доллары)</a:t>
            </a:r>
            <a:endParaRPr lang="ru-RU" sz="1300" i="0" dirty="0">
              <a:latin typeface="Kyrghyz Times" pitchFamily="2" charset="0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7952556" y="6381328"/>
            <a:ext cx="1015752" cy="280119"/>
          </a:xfrm>
        </p:spPr>
        <p:txBody>
          <a:bodyPr/>
          <a:lstStyle/>
          <a:p>
            <a:pPr>
              <a:defRPr/>
            </a:pPr>
            <a:r>
              <a:rPr lang="ru-RU" sz="1200" dirty="0" smtClean="0"/>
              <a:t>8</a:t>
            </a:r>
            <a:endParaRPr lang="ru-RU" sz="1200" dirty="0"/>
          </a:p>
        </p:txBody>
      </p:sp>
      <p:pic>
        <p:nvPicPr>
          <p:cNvPr id="8" name="Picture 4" descr="logo NS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266" y="324906"/>
            <a:ext cx="485775" cy="485775"/>
          </a:xfrm>
          <a:prstGeom prst="rect">
            <a:avLst/>
          </a:prstGeom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135495" y="324906"/>
            <a:ext cx="4800600" cy="4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0" dirty="0" err="1">
                <a:latin typeface="Times New Roman" pitchFamily="18" charset="0"/>
              </a:rPr>
              <a:t>Кыргыз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Республикасынын</a:t>
            </a:r>
            <a:r>
              <a:rPr lang="ru-RU" sz="1200" i="0" dirty="0">
                <a:latin typeface="Times New Roman" pitchFamily="18" charset="0"/>
              </a:rPr>
              <a:t> </a:t>
            </a:r>
            <a:r>
              <a:rPr lang="ru-RU" sz="1200" i="0" dirty="0" err="1">
                <a:latin typeface="Times New Roman" pitchFamily="18" charset="0"/>
              </a:rPr>
              <a:t>Улуттук</a:t>
            </a:r>
            <a:r>
              <a:rPr lang="ru-RU" sz="1200" i="0" dirty="0">
                <a:latin typeface="Times New Roman" pitchFamily="18" charset="0"/>
              </a:rPr>
              <a:t> статистика </a:t>
            </a:r>
            <a:r>
              <a:rPr lang="ru-RU" sz="1200" i="0" dirty="0" err="1">
                <a:latin typeface="Times New Roman" pitchFamily="18" charset="0"/>
              </a:rPr>
              <a:t>комитети</a:t>
            </a:r>
            <a:endParaRPr lang="ru-RU" sz="1200" i="0" dirty="0"/>
          </a:p>
        </p:txBody>
      </p:sp>
      <p:pic>
        <p:nvPicPr>
          <p:cNvPr id="7" name="Рисунок 6"/>
          <p:cNvPicPr/>
          <p:nvPr/>
        </p:nvPicPr>
        <p:blipFill>
          <a:blip r:embed="rId4"/>
          <a:stretch>
            <a:fillRect/>
          </a:stretch>
        </p:blipFill>
        <p:spPr>
          <a:xfrm>
            <a:off x="971600" y="1988840"/>
            <a:ext cx="7128792" cy="3785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70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marL="0" indent="0">
              <a:buNone/>
            </a:pPr>
            <a:endParaRPr lang="ru-RU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Кјѕіл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 </a:t>
            </a:r>
            <a:r>
              <a:rPr lang="ru-RU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бурганыѕыздарга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 </a:t>
            </a:r>
            <a:b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</a:br>
            <a:r>
              <a:rPr lang="ru-RU" sz="4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рахмат</a:t>
            </a:r>
            <a:r>
              <a:rPr lang="ru-RU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yrghyz Times" pitchFamily="2" charset="0"/>
                <a:cs typeface="Times New Roman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73551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6068</TotalTime>
  <Words>517</Words>
  <Application>Microsoft Office PowerPoint</Application>
  <PresentationFormat>Экран (4:3)</PresentationFormat>
  <Paragraphs>230</Paragraphs>
  <Slides>10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Kyrghyz Times</vt:lpstr>
      <vt:lpstr>Times New Roman</vt:lpstr>
      <vt:lpstr>Оформление по умолчанию</vt:lpstr>
      <vt:lpstr>Презентация PowerPoint</vt:lpstr>
      <vt:lpstr>Презентация PowerPoint</vt:lpstr>
      <vt:lpstr>Товарлардын жана кызмат кјрсјтіілјрдін негизги топтору боюнча  баалардын жана тарифтердин јзгјріісі  (јсіі (+), тјмјндјј (-); мурунку жылдын декабрына пайыз менен)</vt:lpstr>
      <vt:lpstr>2021-2022жж. аймактык тилкеде инфляциянын деѕгээлинин јзгјріісі  (јсіі (+), тјмјндјј (-); мурунку жылдын декабрына пайыз менен)</vt:lpstr>
      <vt:lpstr>2021-2022жж. ЕАЭБдин айрым јлкјлјрі боюнча керектјј секторундагы инфляциянын деѕгээли (пайыз менен)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Организация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nchuikov</dc:creator>
  <cp:lastModifiedBy>Нурбаева</cp:lastModifiedBy>
  <cp:revision>338</cp:revision>
  <cp:lastPrinted>2023-01-13T03:21:10Z</cp:lastPrinted>
  <dcterms:created xsi:type="dcterms:W3CDTF">2014-06-07T05:17:30Z</dcterms:created>
  <dcterms:modified xsi:type="dcterms:W3CDTF">2023-01-13T04:54:05Z</dcterms:modified>
</cp:coreProperties>
</file>