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29" r:id="rId3"/>
    <p:sldId id="347" r:id="rId4"/>
    <p:sldId id="355" r:id="rId5"/>
    <p:sldId id="356" r:id="rId6"/>
    <p:sldId id="353" r:id="rId7"/>
    <p:sldId id="289" r:id="rId8"/>
    <p:sldId id="354" r:id="rId9"/>
    <p:sldId id="352" r:id="rId10"/>
    <p:sldId id="357" r:id="rId11"/>
    <p:sldId id="342" r:id="rId12"/>
    <p:sldId id="346" r:id="rId13"/>
    <p:sldId id="351" r:id="rId14"/>
    <p:sldId id="298" r:id="rId15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3" autoAdjust="0"/>
    <p:restoredTop sz="94195" autoAdjust="0"/>
  </p:normalViewPr>
  <p:slideViewPr>
    <p:cSldViewPr snapToGrid="0">
      <p:cViewPr varScale="1">
        <p:scale>
          <a:sx n="110" d="100"/>
          <a:sy n="110" d="100"/>
        </p:scale>
        <p:origin x="57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2\fin_trud_nsc\&#1047;&#1072;&#1076;&#1072;&#1085;&#1080;&#1103;\2019\&#1090;&#1072;&#1073;&#1083;&#1080;&#1094;&#1099;_&#1075;&#1088;&#1072;&#1092;&#1080;&#1082;&#1080;_&#1047;&#1055;_2019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../embeddings/oleObject3.bin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../embeddings/oleObject4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Лист1!$C$16</c:f>
              <c:strCache>
                <c:ptCount val="1"/>
                <c:pt idx="0">
                  <c:v>Январь -апрель 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Лист1!$B$17:$B$26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 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 БИШКЕК</c:v>
                </c:pt>
                <c:pt idx="9">
                  <c:v>г. ОШ</c:v>
                </c:pt>
              </c:strCache>
            </c:strRef>
          </c:cat>
          <c:val>
            <c:numRef>
              <c:f>Лист1!$C$17:$C$26</c:f>
              <c:numCache>
                <c:formatCode>0</c:formatCode>
                <c:ptCount val="10"/>
                <c:pt idx="0">
                  <c:v>17712.599999999999</c:v>
                </c:pt>
                <c:pt idx="1">
                  <c:v>13210.89</c:v>
                </c:pt>
                <c:pt idx="2">
                  <c:v>17078.939999999999</c:v>
                </c:pt>
                <c:pt idx="3">
                  <c:v>13787.77</c:v>
                </c:pt>
                <c:pt idx="4">
                  <c:v>17969.400000000001</c:v>
                </c:pt>
                <c:pt idx="5">
                  <c:v>12288.4</c:v>
                </c:pt>
                <c:pt idx="6">
                  <c:v>16647.43</c:v>
                </c:pt>
                <c:pt idx="7">
                  <c:v>16128.64</c:v>
                </c:pt>
                <c:pt idx="8">
                  <c:v>22127.73</c:v>
                </c:pt>
                <c:pt idx="9">
                  <c:v>15634.64</c:v>
                </c:pt>
              </c:numCache>
            </c:numRef>
          </c:val>
        </c:ser>
        <c:ser>
          <c:idx val="1"/>
          <c:order val="1"/>
          <c:tx>
            <c:strRef>
              <c:f>Лист1!$D$16</c:f>
              <c:strCache>
                <c:ptCount val="1"/>
                <c:pt idx="0">
                  <c:v>Январь -апрель 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Лист1!$B$17:$B$26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 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 БИШКЕК</c:v>
                </c:pt>
                <c:pt idx="9">
                  <c:v>г. ОШ</c:v>
                </c:pt>
              </c:strCache>
            </c:strRef>
          </c:cat>
          <c:val>
            <c:numRef>
              <c:f>Лист1!$D$17:$D$26</c:f>
              <c:numCache>
                <c:formatCode>0</c:formatCode>
                <c:ptCount val="10"/>
                <c:pt idx="0">
                  <c:v>18956.78</c:v>
                </c:pt>
                <c:pt idx="1">
                  <c:v>13730.13</c:v>
                </c:pt>
                <c:pt idx="2">
                  <c:v>17756.27</c:v>
                </c:pt>
                <c:pt idx="3">
                  <c:v>14399.66</c:v>
                </c:pt>
                <c:pt idx="4">
                  <c:v>18557.63</c:v>
                </c:pt>
                <c:pt idx="5">
                  <c:v>13288.01</c:v>
                </c:pt>
                <c:pt idx="6">
                  <c:v>16649.669999999998</c:v>
                </c:pt>
                <c:pt idx="7">
                  <c:v>17025.68</c:v>
                </c:pt>
                <c:pt idx="8">
                  <c:v>24052.76</c:v>
                </c:pt>
                <c:pt idx="9">
                  <c:v>17074.21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6436608"/>
        <c:axId val="246435432"/>
      </c:barChart>
      <c:catAx>
        <c:axId val="24643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6435432"/>
        <c:crosses val="autoZero"/>
        <c:auto val="1"/>
        <c:lblAlgn val="ctr"/>
        <c:lblOffset val="100"/>
        <c:noMultiLvlLbl val="0"/>
      </c:catAx>
      <c:valAx>
        <c:axId val="246435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643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5571741032370969E-2"/>
          <c:y val="5.5555555555555552E-2"/>
          <c:w val="0.87387270341207346"/>
          <c:h val="0.68035943423738698"/>
        </c:manualLayout>
      </c:layout>
      <c:lineChart>
        <c:grouping val="standard"/>
        <c:varyColors val="0"/>
        <c:ser>
          <c:idx val="0"/>
          <c:order val="0"/>
          <c:tx>
            <c:strRef>
              <c:f>[таблицы_графики_ЗП_2020.xlsx]ЗП_номин_реальная!$A$4</c:f>
              <c:strCache>
                <c:ptCount val="1"/>
                <c:pt idx="0">
                  <c:v>Номинальный рост заработной платы в %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lgDash"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2777777777777826E-2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0555555555555555E-2"/>
                  <c:y val="-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1666666666666664E-2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7222222222222325E-2"/>
                  <c:y val="-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3333333333333333E-2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5.1307326847873013E-3"/>
                  <c:y val="-6.42395292393998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7102442282623919E-3"/>
                  <c:y val="-6.0460733401788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[таблицы_графики_ЗП_2020.xlsx]ЗП_номин_реальная!$B$3:$I$3</c:f>
              <c:strCache>
                <c:ptCount val="8"/>
                <c:pt idx="0">
                  <c:v>январь-сентябрь 2020</c:v>
                </c:pt>
                <c:pt idx="1">
                  <c:v>январь-октябрь 2020</c:v>
                </c:pt>
                <c:pt idx="2">
                  <c:v>январь-ноябрь 2020</c:v>
                </c:pt>
                <c:pt idx="3">
                  <c:v>январь-декабрь 2020</c:v>
                </c:pt>
                <c:pt idx="4">
                  <c:v>янв.21</c:v>
                </c:pt>
                <c:pt idx="5">
                  <c:v>янв.-февраль 2021 </c:v>
                </c:pt>
                <c:pt idx="6">
                  <c:v>январь-март 2021</c:v>
                </c:pt>
                <c:pt idx="7">
                  <c:v>январь-апрель 2021</c:v>
                </c:pt>
              </c:strCache>
            </c:strRef>
          </c:cat>
          <c:val>
            <c:numRef>
              <c:f>[таблицы_графики_ЗП_2020.xlsx]ЗП_номин_реальная!$B$4:$I$4</c:f>
              <c:numCache>
                <c:formatCode>0.0</c:formatCode>
                <c:ptCount val="8"/>
                <c:pt idx="0">
                  <c:v>109.2</c:v>
                </c:pt>
                <c:pt idx="1">
                  <c:v>108.6</c:v>
                </c:pt>
                <c:pt idx="2">
                  <c:v>108.3</c:v>
                </c:pt>
                <c:pt idx="3">
                  <c:v>107.7</c:v>
                </c:pt>
                <c:pt idx="4">
                  <c:v>104.6</c:v>
                </c:pt>
                <c:pt idx="5">
                  <c:v>104.5</c:v>
                </c:pt>
                <c:pt idx="6" formatCode="General">
                  <c:v>106.2</c:v>
                </c:pt>
                <c:pt idx="7">
                  <c:v>107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[таблицы_графики_ЗП_2020.xlsx]ЗП_номин_реальная!$A$5</c:f>
              <c:strCache>
                <c:ptCount val="1"/>
                <c:pt idx="0">
                  <c:v>Реальный рост заработной платы в 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3333333333333381E-2"/>
                  <c:y val="3.70370370370369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2222222222222223E-2"/>
                  <c:y val="5.0925925925925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5000000000000001E-2"/>
                  <c:y val="4.6296296296296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1666666666666768E-2"/>
                  <c:y val="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5000000000000102E-2"/>
                  <c:y val="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[таблицы_графики_ЗП_2020.xlsx]ЗП_номин_реальная!$B$3:$I$3</c:f>
              <c:strCache>
                <c:ptCount val="8"/>
                <c:pt idx="0">
                  <c:v>январь-сентябрь 2020</c:v>
                </c:pt>
                <c:pt idx="1">
                  <c:v>январь-октябрь 2020</c:v>
                </c:pt>
                <c:pt idx="2">
                  <c:v>январь-ноябрь 2020</c:v>
                </c:pt>
                <c:pt idx="3">
                  <c:v>январь-декабрь 2020</c:v>
                </c:pt>
                <c:pt idx="4">
                  <c:v>янв.21</c:v>
                </c:pt>
                <c:pt idx="5">
                  <c:v>янв.-февраль 2021 </c:v>
                </c:pt>
                <c:pt idx="6">
                  <c:v>январь-март 2021</c:v>
                </c:pt>
                <c:pt idx="7">
                  <c:v>январь-апрель 2021</c:v>
                </c:pt>
              </c:strCache>
            </c:strRef>
          </c:cat>
          <c:val>
            <c:numRef>
              <c:f>[таблицы_графики_ЗП_2020.xlsx]ЗП_номин_реальная!$B$5:$I$5</c:f>
              <c:numCache>
                <c:formatCode>General</c:formatCode>
                <c:ptCount val="8"/>
                <c:pt idx="0">
                  <c:v>103.4</c:v>
                </c:pt>
                <c:pt idx="1">
                  <c:v>102.6</c:v>
                </c:pt>
                <c:pt idx="2">
                  <c:v>102.2</c:v>
                </c:pt>
                <c:pt idx="3">
                  <c:v>101.3</c:v>
                </c:pt>
                <c:pt idx="4" formatCode="0.0">
                  <c:v>95</c:v>
                </c:pt>
                <c:pt idx="5">
                  <c:v>94.7</c:v>
                </c:pt>
                <c:pt idx="6">
                  <c:v>96.3</c:v>
                </c:pt>
                <c:pt idx="7">
                  <c:v>97.4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743176"/>
        <c:axId val="249740824"/>
      </c:lineChart>
      <c:catAx>
        <c:axId val="249743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49740824"/>
        <c:crosses val="autoZero"/>
        <c:auto val="1"/>
        <c:lblAlgn val="ctr"/>
        <c:lblOffset val="100"/>
        <c:noMultiLvlLbl val="0"/>
      </c:catAx>
      <c:valAx>
        <c:axId val="249740824"/>
        <c:scaling>
          <c:orientation val="minMax"/>
          <c:min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49743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[таблицы_графики_ЗП_2020.xlsx]ЗП_Обл!$B$5</c:f>
              <c:strCache>
                <c:ptCount val="1"/>
                <c:pt idx="0">
                  <c:v>2019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cat>
            <c:strRef>
              <c:f>[таблицы_графики_ЗП_2020.xlsx]ЗП_Обл!$A$6:$A$16</c:f>
              <c:strCache>
                <c:ptCount val="10"/>
                <c:pt idx="0">
                  <c:v>Иссык-Кульская область</c:v>
                </c:pt>
                <c:pt idx="1">
                  <c:v>г.Бишкек</c:v>
                </c:pt>
                <c:pt idx="2">
                  <c:v>Кыргызская Республика</c:v>
                </c:pt>
                <c:pt idx="3">
                  <c:v>Нарынская область</c:v>
                </c:pt>
                <c:pt idx="4">
                  <c:v>Джалал-Абадская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г.Ош</c:v>
                </c:pt>
                <c:pt idx="8">
                  <c:v>Баткенская область</c:v>
                </c:pt>
                <c:pt idx="9">
                  <c:v>Ошская область</c:v>
                </c:pt>
              </c:strCache>
            </c:strRef>
          </c:cat>
          <c:val>
            <c:numRef>
              <c:f>[таблицы_графики_ЗП_2020.xlsx]ЗП_Обл!$B$6:$B$16</c:f>
              <c:numCache>
                <c:formatCode>#,##0</c:formatCode>
                <c:ptCount val="11"/>
                <c:pt idx="0">
                  <c:v>22208</c:v>
                </c:pt>
                <c:pt idx="1">
                  <c:v>21081.8</c:v>
                </c:pt>
                <c:pt idx="2">
                  <c:v>17232</c:v>
                </c:pt>
                <c:pt idx="3">
                  <c:v>15945</c:v>
                </c:pt>
                <c:pt idx="4">
                  <c:v>15843</c:v>
                </c:pt>
                <c:pt idx="5">
                  <c:v>12968.5</c:v>
                </c:pt>
                <c:pt idx="6">
                  <c:v>14723.6</c:v>
                </c:pt>
                <c:pt idx="7">
                  <c:v>14866.4</c:v>
                </c:pt>
                <c:pt idx="8">
                  <c:v>11583</c:v>
                </c:pt>
                <c:pt idx="9">
                  <c:v>11368</c:v>
                </c:pt>
              </c:numCache>
            </c:numRef>
          </c:val>
        </c:ser>
        <c:ser>
          <c:idx val="1"/>
          <c:order val="1"/>
          <c:tx>
            <c:strRef>
              <c:f>[таблицы_графики_ЗП_2020.xlsx]ЗП_Обл!$C$5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[таблицы_графики_ЗП_2020.xlsx]ЗП_Обл!$A$6:$A$16</c:f>
              <c:strCache>
                <c:ptCount val="10"/>
                <c:pt idx="0">
                  <c:v>Иссык-Кульская область</c:v>
                </c:pt>
                <c:pt idx="1">
                  <c:v>г.Бишкек</c:v>
                </c:pt>
                <c:pt idx="2">
                  <c:v>Кыргызская Республика</c:v>
                </c:pt>
                <c:pt idx="3">
                  <c:v>Нарынская область</c:v>
                </c:pt>
                <c:pt idx="4">
                  <c:v>Джалал-Абадская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г.Ош</c:v>
                </c:pt>
                <c:pt idx="8">
                  <c:v>Баткенская область</c:v>
                </c:pt>
                <c:pt idx="9">
                  <c:v>Ошская область</c:v>
                </c:pt>
              </c:strCache>
            </c:strRef>
          </c:cat>
          <c:val>
            <c:numRef>
              <c:f>[таблицы_графики_ЗП_2020.xlsx]ЗП_Обл!$C$6:$C$16</c:f>
              <c:numCache>
                <c:formatCode>0</c:formatCode>
                <c:ptCount val="11"/>
                <c:pt idx="0">
                  <c:v>26860</c:v>
                </c:pt>
                <c:pt idx="1">
                  <c:v>22677</c:v>
                </c:pt>
                <c:pt idx="2">
                  <c:v>18940</c:v>
                </c:pt>
                <c:pt idx="3">
                  <c:v>18071</c:v>
                </c:pt>
                <c:pt idx="4">
                  <c:v>17580</c:v>
                </c:pt>
                <c:pt idx="5">
                  <c:v>16156</c:v>
                </c:pt>
                <c:pt idx="6">
                  <c:v>16051</c:v>
                </c:pt>
                <c:pt idx="7">
                  <c:v>15726</c:v>
                </c:pt>
                <c:pt idx="8">
                  <c:v>13017</c:v>
                </c:pt>
                <c:pt idx="9">
                  <c:v>12712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741216"/>
        <c:axId val="249738864"/>
      </c:barChart>
      <c:catAx>
        <c:axId val="24974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49738864"/>
        <c:crosses val="autoZero"/>
        <c:auto val="1"/>
        <c:lblAlgn val="ctr"/>
        <c:lblOffset val="100"/>
        <c:noMultiLvlLbl val="0"/>
      </c:catAx>
      <c:valAx>
        <c:axId val="24973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r>
                  <a:rPr lang="ru-RU" baseline="0"/>
                  <a:t>сомов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pPr>
              <a:endParaRPr lang="ru-RU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4974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 baseline="0">
          <a:solidFill>
            <a:sysClr val="windowText" lastClr="000000"/>
          </a:solidFill>
          <a:latin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645753381292056"/>
          <c:y val="1.5377217058701619E-2"/>
          <c:w val="0.48338929911667106"/>
          <c:h val="0.8798411747386627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9739648"/>
        <c:axId val="249737688"/>
      </c:barChart>
      <c:catAx>
        <c:axId val="2497396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49737688"/>
        <c:crosses val="autoZero"/>
        <c:auto val="1"/>
        <c:lblAlgn val="ctr"/>
        <c:lblOffset val="100"/>
        <c:noMultiLvlLbl val="0"/>
      </c:catAx>
      <c:valAx>
        <c:axId val="2497376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4973964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645753381292056"/>
          <c:y val="1.5377217058701619E-2"/>
          <c:w val="0.48338929911667106"/>
          <c:h val="0.8798411747386627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[таблицы_графики_ЗП_2019.xlsx]ЗП_ГКЭД!$B$3</c:f>
              <c:strCache>
                <c:ptCount val="1"/>
                <c:pt idx="0">
                  <c:v>2019</c:v>
                </c:pt>
              </c:strCache>
            </c:strRef>
          </c:tx>
          <c:spPr>
            <a:pattFill prst="dkUpDiag">
              <a:fgClr>
                <a:schemeClr val="accent1"/>
              </a:fgClr>
              <a:bgClr>
                <a:schemeClr val="bg1"/>
              </a:bgClr>
            </a:pattFill>
            <a:ln>
              <a:noFill/>
              <a:prstDash val="sysDot"/>
            </a:ln>
            <a:effectLst/>
          </c:spPr>
          <c:invertIfNegative val="0"/>
          <c:cat>
            <c:strRef>
              <c:f>[таблицы_графики_ЗП_2019.xlsx]ЗП_ГКЭД!$A$4:$A$23</c:f>
              <c:strCache>
                <c:ptCount val="20"/>
                <c:pt idx="0">
                  <c:v>Искусство, развлечения и отдых</c:v>
                </c:pt>
                <c:pt idx="1">
                  <c:v>Сельское хозяйство, лесное хозяйство и рыболовство</c:v>
                </c:pt>
                <c:pt idx="2">
                  <c:v>Здравоохранение и социальное обслуживание населения</c:v>
                </c:pt>
                <c:pt idx="3">
                  <c:v>Операции с недвижимым имуществом</c:v>
                </c:pt>
                <c:pt idx="4">
                  <c:v>Деятельность гостиниц и ресторанов</c:v>
                </c:pt>
                <c:pt idx="5">
                  <c:v>Образование</c:v>
                </c:pt>
                <c:pt idx="6">
                  <c:v>Административная и вспомогательная деятельность</c:v>
                </c:pt>
                <c:pt idx="7">
                  <c:v>Водоснабжение, очистка, обработка отходов и получение вторичного сырья</c:v>
                </c:pt>
                <c:pt idx="8">
                  <c:v>Оптовая и розничная торговля, ремонт автомобилей и мотоциклов</c:v>
                </c:pt>
                <c:pt idx="9">
                  <c:v>Строительство</c:v>
                </c:pt>
                <c:pt idx="10">
                  <c:v>Прочая обслуживающая деятельность</c:v>
                </c:pt>
                <c:pt idx="11">
                  <c:v>Всего</c:v>
                </c:pt>
                <c:pt idx="12">
                  <c:v>Транспортная деятельность и хранение грузов</c:v>
                </c:pt>
                <c:pt idx="13">
                  <c:v>Государственное управление и оборона; обязательное социальное обеспечение</c:v>
                </c:pt>
                <c:pt idx="14">
                  <c:v>Профессиональная, научная и техническая деятельность</c:v>
                </c:pt>
                <c:pt idx="15">
                  <c:v>Обрабатывающие производства (обрабатывающая промышленность)</c:v>
                </c:pt>
                <c:pt idx="16">
                  <c:v>Обеспечение (снабжение) электроэнергией, газом, паром и кондиционированным воздухом</c:v>
                </c:pt>
                <c:pt idx="17">
                  <c:v>Добыча полезных ископаемых</c:v>
                </c:pt>
                <c:pt idx="18">
                  <c:v>Информация и связь</c:v>
                </c:pt>
                <c:pt idx="19">
                  <c:v>Финансовое посредничество и страхование</c:v>
                </c:pt>
              </c:strCache>
            </c:strRef>
          </c:cat>
          <c:val>
            <c:numRef>
              <c:f>[таблицы_графики_ЗП_2019.xlsx]ЗП_ГКЭД!$B$4:$B$23</c:f>
              <c:numCache>
                <c:formatCode>0</c:formatCode>
                <c:ptCount val="20"/>
                <c:pt idx="0">
                  <c:v>8982.1</c:v>
                </c:pt>
                <c:pt idx="1">
                  <c:v>10186.200000000001</c:v>
                </c:pt>
                <c:pt idx="2">
                  <c:v>10809.2</c:v>
                </c:pt>
                <c:pt idx="3">
                  <c:v>12038.3</c:v>
                </c:pt>
                <c:pt idx="4">
                  <c:v>12577.2</c:v>
                </c:pt>
                <c:pt idx="5">
                  <c:v>12411.6</c:v>
                </c:pt>
                <c:pt idx="6">
                  <c:v>11972.6</c:v>
                </c:pt>
                <c:pt idx="7">
                  <c:v>12824</c:v>
                </c:pt>
                <c:pt idx="8">
                  <c:v>14108.8</c:v>
                </c:pt>
                <c:pt idx="9" formatCode="General">
                  <c:v>14853</c:v>
                </c:pt>
                <c:pt idx="10">
                  <c:v>16266.4</c:v>
                </c:pt>
                <c:pt idx="11">
                  <c:v>17232.3</c:v>
                </c:pt>
                <c:pt idx="12">
                  <c:v>23140.7</c:v>
                </c:pt>
                <c:pt idx="13">
                  <c:v>20749.7</c:v>
                </c:pt>
                <c:pt idx="14">
                  <c:v>23566.3</c:v>
                </c:pt>
                <c:pt idx="15">
                  <c:v>25696.5</c:v>
                </c:pt>
                <c:pt idx="16">
                  <c:v>31451.8</c:v>
                </c:pt>
                <c:pt idx="17">
                  <c:v>29768.799999999999</c:v>
                </c:pt>
                <c:pt idx="18">
                  <c:v>29712.7</c:v>
                </c:pt>
                <c:pt idx="19">
                  <c:v>35637.1</c:v>
                </c:pt>
              </c:numCache>
            </c:numRef>
          </c:val>
        </c:ser>
        <c:ser>
          <c:idx val="1"/>
          <c:order val="1"/>
          <c:tx>
            <c:strRef>
              <c:f>[таблицы_графики_ЗП_2019.xlsx]ЗП_ГКЭД!$C$3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[таблицы_графики_ЗП_2019.xlsx]ЗП_ГКЭД!$A$4:$A$23</c:f>
              <c:strCache>
                <c:ptCount val="20"/>
                <c:pt idx="0">
                  <c:v>Искусство, развлечения и отдых</c:v>
                </c:pt>
                <c:pt idx="1">
                  <c:v>Сельское хозяйство, лесное хозяйство и рыболовство</c:v>
                </c:pt>
                <c:pt idx="2">
                  <c:v>Здравоохранение и социальное обслуживание населения</c:v>
                </c:pt>
                <c:pt idx="3">
                  <c:v>Операции с недвижимым имуществом</c:v>
                </c:pt>
                <c:pt idx="4">
                  <c:v>Деятельность гостиниц и ресторанов</c:v>
                </c:pt>
                <c:pt idx="5">
                  <c:v>Образование</c:v>
                </c:pt>
                <c:pt idx="6">
                  <c:v>Административная и вспомогательная деятельность</c:v>
                </c:pt>
                <c:pt idx="7">
                  <c:v>Водоснабжение, очистка, обработка отходов и получение вторичного сырья</c:v>
                </c:pt>
                <c:pt idx="8">
                  <c:v>Оптовая и розничная торговля, ремонт автомобилей и мотоциклов</c:v>
                </c:pt>
                <c:pt idx="9">
                  <c:v>Строительство</c:v>
                </c:pt>
                <c:pt idx="10">
                  <c:v>Прочая обслуживающая деятельность</c:v>
                </c:pt>
                <c:pt idx="11">
                  <c:v>Всего</c:v>
                </c:pt>
                <c:pt idx="12">
                  <c:v>Транспортная деятельность и хранение грузов</c:v>
                </c:pt>
                <c:pt idx="13">
                  <c:v>Государственное управление и оборона; обязательное социальное обеспечение</c:v>
                </c:pt>
                <c:pt idx="14">
                  <c:v>Профессиональная, научная и техническая деятельность</c:v>
                </c:pt>
                <c:pt idx="15">
                  <c:v>Обрабатывающие производства (обрабатывающая промышленность)</c:v>
                </c:pt>
                <c:pt idx="16">
                  <c:v>Обеспечение (снабжение) электроэнергией, газом, паром и кондиционированным воздухом</c:v>
                </c:pt>
                <c:pt idx="17">
                  <c:v>Добыча полезных ископаемых</c:v>
                </c:pt>
                <c:pt idx="18">
                  <c:v>Информация и связь</c:v>
                </c:pt>
                <c:pt idx="19">
                  <c:v>Финансовое посредничество и страхование</c:v>
                </c:pt>
              </c:strCache>
            </c:strRef>
          </c:cat>
          <c:val>
            <c:numRef>
              <c:f>[таблицы_графики_ЗП_2019.xlsx]ЗП_ГКЭД!$C$4:$C$23</c:f>
              <c:numCache>
                <c:formatCode>0</c:formatCode>
                <c:ptCount val="20"/>
                <c:pt idx="0">
                  <c:v>9383.5</c:v>
                </c:pt>
                <c:pt idx="1">
                  <c:v>10479.4</c:v>
                </c:pt>
                <c:pt idx="2">
                  <c:v>10936.8</c:v>
                </c:pt>
                <c:pt idx="3">
                  <c:v>11407.5</c:v>
                </c:pt>
                <c:pt idx="4">
                  <c:v>12862.5</c:v>
                </c:pt>
                <c:pt idx="5">
                  <c:v>14764.3</c:v>
                </c:pt>
                <c:pt idx="6">
                  <c:v>14774.2</c:v>
                </c:pt>
                <c:pt idx="7">
                  <c:v>14780.9</c:v>
                </c:pt>
                <c:pt idx="8">
                  <c:v>14925.6</c:v>
                </c:pt>
                <c:pt idx="9">
                  <c:v>15748</c:v>
                </c:pt>
                <c:pt idx="10">
                  <c:v>18927.2</c:v>
                </c:pt>
                <c:pt idx="11">
                  <c:v>18940.3</c:v>
                </c:pt>
                <c:pt idx="12">
                  <c:v>21060.1</c:v>
                </c:pt>
                <c:pt idx="13">
                  <c:v>22879.4</c:v>
                </c:pt>
                <c:pt idx="14">
                  <c:v>24016.9</c:v>
                </c:pt>
                <c:pt idx="15">
                  <c:v>31220.9</c:v>
                </c:pt>
                <c:pt idx="16">
                  <c:v>31297.3</c:v>
                </c:pt>
                <c:pt idx="17">
                  <c:v>32688.2</c:v>
                </c:pt>
                <c:pt idx="18">
                  <c:v>35113.800000000003</c:v>
                </c:pt>
                <c:pt idx="19">
                  <c:v>35343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9736904"/>
        <c:axId val="249741608"/>
      </c:barChart>
      <c:catAx>
        <c:axId val="249736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49741608"/>
        <c:crosses val="autoZero"/>
        <c:auto val="1"/>
        <c:lblAlgn val="ctr"/>
        <c:lblOffset val="100"/>
        <c:noMultiLvlLbl val="0"/>
      </c:catAx>
      <c:valAx>
        <c:axId val="249741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49736904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legend>
      <c:legendPos val="b"/>
      <c:layout>
        <c:manualLayout>
          <c:xMode val="edge"/>
          <c:yMode val="edge"/>
          <c:x val="0.44180781638076766"/>
          <c:y val="0.94768769477432202"/>
          <c:w val="0.26404550216785444"/>
          <c:h val="3.72013377767245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862860892388452"/>
          <c:y val="5.2519153337876955E-2"/>
          <c:w val="0.86486351706036746"/>
          <c:h val="0.570849223957502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'[таблицы_графики_ЗП_2020.xlsx]бюджет внебюджет (2)'!$B$16</c:f>
              <c:strCache>
                <c:ptCount val="1"/>
                <c:pt idx="0">
                  <c:v>внебюджет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'[таблицы_графики_ЗП_2020.xlsx]бюджет внебюджет (2)'!$A$17:$A$26</c:f>
              <c:strCache>
                <c:ptCount val="10"/>
                <c:pt idx="0">
                  <c:v>Иссык-Кульская область</c:v>
                </c:pt>
                <c:pt idx="1">
                  <c:v>Джалал-Абадская область</c:v>
                </c:pt>
                <c:pt idx="2">
                  <c:v>Таласская область</c:v>
                </c:pt>
                <c:pt idx="3">
                  <c:v>г.Бишкек</c:v>
                </c:pt>
                <c:pt idx="4">
                  <c:v>Кыргызская Республика</c:v>
                </c:pt>
                <c:pt idx="5">
                  <c:v>Нарынская область</c:v>
                </c:pt>
                <c:pt idx="6">
                  <c:v>Чуйская область</c:v>
                </c:pt>
                <c:pt idx="7">
                  <c:v>г.Ош</c:v>
                </c:pt>
                <c:pt idx="8">
                  <c:v>Ошская область</c:v>
                </c:pt>
                <c:pt idx="9">
                  <c:v>Баткенская область</c:v>
                </c:pt>
              </c:strCache>
            </c:strRef>
          </c:cat>
          <c:val>
            <c:numRef>
              <c:f>'[таблицы_графики_ЗП_2020.xlsx]бюджет внебюджет (2)'!$B$17:$B$26</c:f>
              <c:numCache>
                <c:formatCode>0</c:formatCode>
                <c:ptCount val="10"/>
                <c:pt idx="0">
                  <c:v>50170.1</c:v>
                </c:pt>
                <c:pt idx="1">
                  <c:v>27870.3</c:v>
                </c:pt>
                <c:pt idx="2">
                  <c:v>27832.1</c:v>
                </c:pt>
                <c:pt idx="3">
                  <c:v>24512.3</c:v>
                </c:pt>
                <c:pt idx="4">
                  <c:v>24282.400000000001</c:v>
                </c:pt>
                <c:pt idx="5">
                  <c:v>21775.3</c:v>
                </c:pt>
                <c:pt idx="6">
                  <c:v>18035.099999999999</c:v>
                </c:pt>
                <c:pt idx="7">
                  <c:v>17053.5</c:v>
                </c:pt>
                <c:pt idx="8">
                  <c:v>14400.2</c:v>
                </c:pt>
                <c:pt idx="9">
                  <c:v>13270.2</c:v>
                </c:pt>
              </c:numCache>
            </c:numRef>
          </c:val>
        </c:ser>
        <c:ser>
          <c:idx val="1"/>
          <c:order val="1"/>
          <c:tx>
            <c:strRef>
              <c:f>'[таблицы_графики_ЗП_2020.xlsx]бюджет внебюджет (2)'!$C$16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9"/>
              <c:layout>
                <c:manualLayout>
                  <c:x val="9.679203422728920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'[таблицы_графики_ЗП_2020.xlsx]бюджет внебюджет (2)'!$A$17:$A$26</c:f>
              <c:strCache>
                <c:ptCount val="10"/>
                <c:pt idx="0">
                  <c:v>Иссык-Кульская область</c:v>
                </c:pt>
                <c:pt idx="1">
                  <c:v>Джалал-Абадская область</c:v>
                </c:pt>
                <c:pt idx="2">
                  <c:v>Таласская область</c:v>
                </c:pt>
                <c:pt idx="3">
                  <c:v>г.Бишкек</c:v>
                </c:pt>
                <c:pt idx="4">
                  <c:v>Кыргызская Республика</c:v>
                </c:pt>
                <c:pt idx="5">
                  <c:v>Нарынская область</c:v>
                </c:pt>
                <c:pt idx="6">
                  <c:v>Чуйская область</c:v>
                </c:pt>
                <c:pt idx="7">
                  <c:v>г.Ош</c:v>
                </c:pt>
                <c:pt idx="8">
                  <c:v>Ошская область</c:v>
                </c:pt>
                <c:pt idx="9">
                  <c:v>Баткенская область</c:v>
                </c:pt>
              </c:strCache>
            </c:strRef>
          </c:cat>
          <c:val>
            <c:numRef>
              <c:f>'[таблицы_графики_ЗП_2020.xlsx]бюджет внебюджет (2)'!$C$17:$C$26</c:f>
              <c:numCache>
                <c:formatCode>0</c:formatCode>
                <c:ptCount val="10"/>
                <c:pt idx="0">
                  <c:v>13478.8</c:v>
                </c:pt>
                <c:pt idx="1">
                  <c:v>13124.6</c:v>
                </c:pt>
                <c:pt idx="2">
                  <c:v>12812.9</c:v>
                </c:pt>
                <c:pt idx="3">
                  <c:v>20027.7</c:v>
                </c:pt>
                <c:pt idx="4">
                  <c:v>15237.1</c:v>
                </c:pt>
                <c:pt idx="5">
                  <c:v>17216.900000000001</c:v>
                </c:pt>
                <c:pt idx="6">
                  <c:v>14305.2</c:v>
                </c:pt>
                <c:pt idx="7">
                  <c:v>14883.1</c:v>
                </c:pt>
                <c:pt idx="8">
                  <c:v>12400.6</c:v>
                </c:pt>
                <c:pt idx="9">
                  <c:v>12942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9742000"/>
        <c:axId val="249738080"/>
      </c:barChart>
      <c:catAx>
        <c:axId val="24974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49738080"/>
        <c:crosses val="autoZero"/>
        <c:auto val="1"/>
        <c:lblAlgn val="ctr"/>
        <c:lblOffset val="100"/>
        <c:noMultiLvlLbl val="0"/>
      </c:catAx>
      <c:valAx>
        <c:axId val="24973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974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0ED23-6DC8-4B85-BE7A-CB8932DD4942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B8803B-1F94-4744-BB0A-CC95CE125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577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90D38-3EA5-4784-A95E-0B8F40B11C6C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5043C-D06A-452F-806E-82075BF3A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221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. Средняя часовая заработная плата</a:t>
            </a:r>
          </a:p>
          <a:p>
            <a:r>
              <a:rPr lang="ru-RU" dirty="0" smtClean="0"/>
              <a:t>2. Средняя дневная заработная плата</a:t>
            </a:r>
          </a:p>
          <a:p>
            <a:r>
              <a:rPr lang="ru-RU" dirty="0" smtClean="0"/>
              <a:t>3. Средняя месячная заработная плата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011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174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657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895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. Средняя часовая заработная плата</a:t>
            </a:r>
          </a:p>
          <a:p>
            <a:r>
              <a:rPr lang="ru-RU" dirty="0" smtClean="0"/>
              <a:t>2. Средняя дневная заработная плата</a:t>
            </a:r>
          </a:p>
          <a:p>
            <a:r>
              <a:rPr lang="ru-RU" dirty="0" smtClean="0"/>
              <a:t>3. Средняя месячная заработная плата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00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1A2F-EF59-4AD1-9336-FA1CF4191BF7}" type="datetime1">
              <a:rPr lang="ru-RU" smtClean="0"/>
              <a:t>11.06.2021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83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78C33-2371-41DC-BB6D-42D041808313}" type="datetime1">
              <a:rPr lang="ru-RU" smtClean="0"/>
              <a:t>11.06.2021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568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17F1-2276-4CA8-A553-C6AF258E10E6}" type="datetime1">
              <a:rPr lang="ru-RU" smtClean="0"/>
              <a:t>11.06.2021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09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8B7E0-5D4D-45DA-9629-44EF371F4D1D}" type="datetime1">
              <a:rPr lang="ru-RU" smtClean="0"/>
              <a:t>11.06.2021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025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50F8-D64A-413C-9F45-B67A02612445}" type="datetime1">
              <a:rPr lang="ru-RU" smtClean="0"/>
              <a:t>11.06.2021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757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F4F8-84FA-4BAD-9CF9-A67435E1CAF5}" type="datetime1">
              <a:rPr lang="ru-RU" smtClean="0"/>
              <a:t>11.06.2021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882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E124-85DF-46B0-920E-EBED92839D78}" type="datetime1">
              <a:rPr lang="ru-RU" smtClean="0"/>
              <a:t>11.06.2021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28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A2C6-BA11-4958-B7A7-479822CD2CFF}" type="datetime1">
              <a:rPr lang="ru-RU" smtClean="0"/>
              <a:t>11.06.2021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128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A7204-2B76-4B74-9711-EF893660A398}" type="datetime1">
              <a:rPr lang="ru-RU" smtClean="0"/>
              <a:t>11.06.2021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369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EB79D-A5AF-47CA-B8E1-B7A9335EC137}" type="datetime1">
              <a:rPr lang="ru-RU" smtClean="0"/>
              <a:t>11.06.2021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51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18D9F-FCEB-4AAB-A8BC-B4A9E67C8E65}" type="datetime1">
              <a:rPr lang="ru-RU" smtClean="0"/>
              <a:t>11.06.2021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25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53C9F-09A7-4BE7-BF8E-7527B001DDD8}" type="datetime1">
              <a:rPr lang="ru-RU" smtClean="0"/>
              <a:t>11.06.2021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46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3938" y="125607"/>
            <a:ext cx="10341033" cy="4265417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в  </a:t>
            </a:r>
            <a:r>
              <a:rPr lang="ru-RU" sz="49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49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Республике в январе –апреле 2021г. </a:t>
            </a:r>
            <a:r>
              <a:rPr lang="ru-RU" sz="49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9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2020г.</a:t>
            </a:r>
            <a:endParaRPr lang="ru-RU" sz="49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004262"/>
            <a:ext cx="9144000" cy="134666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Джайлобаева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Г.Ж.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www.stat.kg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90" y="254132"/>
            <a:ext cx="1045124" cy="101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62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6628" y="340973"/>
            <a:ext cx="9288236" cy="1325563"/>
          </a:xfrm>
        </p:spPr>
        <p:txBody>
          <a:bodyPr/>
          <a:lstStyle/>
          <a:p>
            <a:pPr marL="228600" lvl="0" indent="-228600">
              <a:spcBef>
                <a:spcPts val="1000"/>
              </a:spcBef>
            </a:pPr>
            <a:r>
              <a:rPr lang="ru-RU" dirty="0" smtClean="0"/>
              <a:t> </a:t>
            </a:r>
            <a:r>
              <a:rPr lang="ru-RU" sz="2800" b="1" i="1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>Средняя номинальная заработная плата</a:t>
            </a:r>
            <a:r>
              <a:rPr lang="ru-RU" sz="24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24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Заработная плата</a:t>
            </a:r>
            <a:r>
              <a:rPr lang="ru-RU" i="1" dirty="0">
                <a:solidFill>
                  <a:srgbClr val="4F4F4F"/>
                </a:solidFill>
                <a:latin typeface="Times New Roman" pitchFamily="18" charset="0"/>
                <a:cs typeface="Times New Roman" pitchFamily="18" charset="0"/>
              </a:rPr>
              <a:t> — это вознаграждение </a:t>
            </a:r>
            <a:r>
              <a:rPr lang="ru-RU" i="1" dirty="0" smtClean="0">
                <a:solidFill>
                  <a:srgbClr val="4F4F4F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i="1" dirty="0">
                <a:solidFill>
                  <a:srgbClr val="4F4F4F"/>
                </a:solidFill>
                <a:latin typeface="Times New Roman" pitchFamily="18" charset="0"/>
                <a:cs typeface="Times New Roman" pitchFamily="18" charset="0"/>
              </a:rPr>
              <a:t>труд или, другими словами, цена </a:t>
            </a:r>
            <a:r>
              <a:rPr lang="ru-RU" i="1" dirty="0" smtClean="0">
                <a:solidFill>
                  <a:srgbClr val="4F4F4F"/>
                </a:solidFill>
                <a:latin typeface="Times New Roman" pitchFamily="18" charset="0"/>
                <a:cs typeface="Times New Roman" pitchFamily="18" charset="0"/>
              </a:rPr>
              <a:t>труда</a:t>
            </a:r>
          </a:p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b="1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Средняя </a:t>
            </a:r>
            <a:r>
              <a:rPr lang="ru-RU" b="1" i="1" dirty="0">
                <a:solidFill>
                  <a:srgbClr val="000000"/>
                </a:solidFill>
                <a:latin typeface="Times New Roman"/>
                <a:ea typeface="Times New Roman"/>
              </a:rPr>
              <a:t>номинальная заработная плата работников 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предприятия исчисляется путем деления фактически начисленного фонда заработной платы </a:t>
            </a: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работников 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списочного </a:t>
            </a: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 не списочного 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состава</a:t>
            </a: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на 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численность работников, принимаемую для исчисления средней заработной платы и на число месяцев в отчетном периоде. </a:t>
            </a:r>
            <a:endParaRPr lang="ru-RU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657" y="366488"/>
            <a:ext cx="1267821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19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6914" y="365125"/>
            <a:ext cx="9916886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                 в январе-апреле 2020г. </a:t>
            </a:r>
            <a:r>
              <a:rPr lang="ru-RU" sz="2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(Без учета малых предприятий, сомов)</a:t>
            </a:r>
            <a:endParaRPr lang="ru-RU" sz="2200" i="1" dirty="0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" y="129834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3</a:t>
            </a:fld>
            <a:endParaRPr lang="ru-RU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5399565"/>
              </p:ext>
            </p:extLst>
          </p:nvPr>
        </p:nvGraphicFramePr>
        <p:xfrm>
          <a:off x="452846" y="1825625"/>
          <a:ext cx="11495314" cy="489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4241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1" y="165463"/>
            <a:ext cx="9525000" cy="1132115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Номинальный и реальный рост заработной платы с учетом ИПЦ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процентах)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4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5519025"/>
              </p:ext>
            </p:extLst>
          </p:nvPr>
        </p:nvGraphicFramePr>
        <p:xfrm>
          <a:off x="470263" y="1454331"/>
          <a:ext cx="10883537" cy="5267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" y="94999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0556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0057" y="113211"/>
            <a:ext cx="9263742" cy="949235"/>
          </a:xfrm>
        </p:spPr>
        <p:txBody>
          <a:bodyPr>
            <a:normAutofit/>
          </a:bodyPr>
          <a:lstStyle/>
          <a:p>
            <a:pPr marL="864235" indent="-864235">
              <a:spcBef>
                <a:spcPts val="600"/>
              </a:spcBef>
              <a:spcAft>
                <a:spcPts val="600"/>
              </a:spcAft>
            </a:pPr>
            <a:r>
              <a:rPr lang="ru-RU" sz="1800" b="1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Среднемесячная номинальная заработная плата </a:t>
            </a:r>
            <a:r>
              <a:rPr lang="ru-RU" sz="1800" b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работников предприятий </a:t>
            </a:r>
            <a:r>
              <a:rPr lang="ru-RU" sz="1800" b="1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организаций по видам экономической </a:t>
            </a:r>
            <a:r>
              <a:rPr lang="ru-RU" sz="1800" b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sz="1800" b="1" baseline="30000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b="1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январе-апреле </a:t>
            </a:r>
            <a:r>
              <a:rPr lang="ru-RU" sz="1800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(без учета малых предприятий)</a:t>
            </a:r>
            <a:endParaRPr lang="ru-RU" sz="1800" i="1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5500685"/>
              </p:ext>
            </p:extLst>
          </p:nvPr>
        </p:nvGraphicFramePr>
        <p:xfrm>
          <a:off x="487679" y="1201779"/>
          <a:ext cx="10813543" cy="5500186"/>
        </p:xfrm>
        <a:graphic>
          <a:graphicData uri="http://schemas.openxmlformats.org/drawingml/2006/table">
            <a:tbl>
              <a:tblPr/>
              <a:tblGrid>
                <a:gridCol w="4868257"/>
                <a:gridCol w="1349530"/>
                <a:gridCol w="1684750"/>
                <a:gridCol w="1725841"/>
                <a:gridCol w="1185165"/>
              </a:tblGrid>
              <a:tr h="382520">
                <a:tc rowSpan="2"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9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Сомов</a:t>
                      </a:r>
                      <a:endParaRPr lang="ru-RU" sz="11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процентах к соответствующему периоду предыдущего года</a:t>
                      </a:r>
                      <a:endParaRPr lang="ru-RU" sz="11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2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1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1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1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1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48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1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17 713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18 957</a:t>
                      </a:r>
                      <a:endParaRPr lang="ru-RU" sz="12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112,5</a:t>
                      </a:r>
                      <a:endParaRPr lang="ru-RU" sz="12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107,0</a:t>
                      </a:r>
                      <a:endParaRPr lang="ru-RU" sz="12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11499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хозяйство, лесное хозяйство</a:t>
                      </a:r>
                    </a:p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 рыболовство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10 627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11 256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102,8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105,9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648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Добыча полезных ископаемых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33 342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36 038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114,6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108,1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648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Обрабатывающие производства (обрабатывающая промышленность)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18 461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20 341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106,9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110,2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2520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(снабжение) электроэнергией, газом, паром и кондиционированным воздухом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28 996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30 377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101,1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104,8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1499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Водоснабжение, очистка, обработка отходов</a:t>
                      </a:r>
                    </a:p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 получение вторичного сырья 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16 301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17 908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116,2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109,9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648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19 018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18 353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112,6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96,5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648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Оптовая и розничная торговля, ремонт автомобилей и мотоциклов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17 707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19 300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105,2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109,0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648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Транспортная деятельность и хранение грузов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21 562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24 967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98,4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115,8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648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Деятельность гостиниц и ресторанов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14 194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15 697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103,4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110,6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648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Информация и связь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35 694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42 690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109,6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119,6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648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Финансовое посредничество и страхование 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35 509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38 448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104,0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108,3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648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Операции с недвижимым имуществом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14 412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15 751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97,1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109,3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648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Профессиональная, научная и техническая деятельность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22 406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25 567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119,5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114,1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648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и вспомогательная деятельность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15 961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17 251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115,4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108,1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2520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управление и оборона; обязательное социальное обеспечение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22 220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23 108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114,6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104,0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648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14 009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14 693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126,4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104,9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648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 и социальное обслуживание населения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10 606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10 821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104,2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102,0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648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Искусство, развлечения и отдых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9 341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9 562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107,7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102,4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648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1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Прочая обслуживающая деятельность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15 568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16 278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104,8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104,6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5</a:t>
            </a:fld>
            <a:endParaRPr lang="ru-RU"/>
          </a:p>
        </p:txBody>
      </p:sp>
      <p:pic>
        <p:nvPicPr>
          <p:cNvPr id="9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" y="94999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9124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8468" y="365125"/>
            <a:ext cx="9455331" cy="880201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в 2020 г.</a:t>
            </a: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3920534"/>
              </p:ext>
            </p:extLst>
          </p:nvPr>
        </p:nvGraphicFramePr>
        <p:xfrm>
          <a:off x="278674" y="1314994"/>
          <a:ext cx="11519264" cy="5406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48" y="129834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7134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9171" y="277586"/>
            <a:ext cx="10112829" cy="1039132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видам экономической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в  2020г. </a:t>
            </a:r>
            <a:r>
              <a:rPr lang="ru-R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sz="2000" dirty="0"/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73082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0733230"/>
              </p:ext>
            </p:extLst>
          </p:nvPr>
        </p:nvGraphicFramePr>
        <p:xfrm>
          <a:off x="777240" y="1301478"/>
          <a:ext cx="10515600" cy="5404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8764348"/>
              </p:ext>
            </p:extLst>
          </p:nvPr>
        </p:nvGraphicFramePr>
        <p:xfrm>
          <a:off x="557349" y="1316718"/>
          <a:ext cx="11225347" cy="5284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7820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4594" y="104504"/>
            <a:ext cx="9429206" cy="98406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бюджетной и </a:t>
            </a:r>
            <a:r>
              <a:rPr lang="ru-RU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небюджетной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сфере по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</a:t>
            </a:r>
            <a:r>
              <a:rPr lang="ru-R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sz="14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8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7780348"/>
              </p:ext>
            </p:extLst>
          </p:nvPr>
        </p:nvGraphicFramePr>
        <p:xfrm>
          <a:off x="261257" y="1088572"/>
          <a:ext cx="11808823" cy="5632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73082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29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8349"/>
          </a:xfrm>
        </p:spPr>
        <p:txBody>
          <a:bodyPr>
            <a:normAutofit/>
          </a:bodyPr>
          <a:lstStyle/>
          <a:p>
            <a:endParaRPr lang="ru-RU" sz="9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972" y="365125"/>
            <a:ext cx="11530148" cy="6244681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9</a:t>
            </a:fld>
            <a:endParaRPr lang="ru-RU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73082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741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5850" y="69670"/>
            <a:ext cx="9779727" cy="757644"/>
          </a:xfrm>
        </p:spPr>
        <p:txBody>
          <a:bodyPr>
            <a:normAutofit fontScale="90000"/>
          </a:bodyPr>
          <a:lstStyle/>
          <a:p>
            <a:pPr lvl="0" fontAlgn="t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Распределение численности работников списочного состава, проработавших полностью ноябрь, по размерам начисленной заработной платы в ноябре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2020г. </a:t>
            </a:r>
            <a:r>
              <a:rPr 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(человек)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/>
            </a:r>
            <a:b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</a:br>
            <a:endParaRPr lang="ru-RU" sz="2000" i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0020250"/>
              </p:ext>
            </p:extLst>
          </p:nvPr>
        </p:nvGraphicFramePr>
        <p:xfrm>
          <a:off x="191590" y="827316"/>
          <a:ext cx="11791404" cy="5894162"/>
        </p:xfrm>
        <a:graphic>
          <a:graphicData uri="http://schemas.openxmlformats.org/drawingml/2006/table">
            <a:tbl>
              <a:tblPr/>
              <a:tblGrid>
                <a:gridCol w="3845597"/>
                <a:gridCol w="913109"/>
                <a:gridCol w="913109"/>
                <a:gridCol w="913109"/>
                <a:gridCol w="908719"/>
                <a:gridCol w="860430"/>
                <a:gridCol w="860430"/>
                <a:gridCol w="860430"/>
                <a:gridCol w="860430"/>
                <a:gridCol w="856041"/>
              </a:tblGrid>
              <a:tr h="284483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05" marR="9505" marT="9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Численность работников, проработавших полностью месяц</a:t>
                      </a:r>
                    </a:p>
                  </a:txBody>
                  <a:tcPr marL="9505" marR="9505" marT="95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05" marR="9505" marT="95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03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 5562 сомов</a:t>
                      </a:r>
                    </a:p>
                  </a:txBody>
                  <a:tcPr marL="9505" marR="9505" marT="95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 5563 до 11124 сомов</a:t>
                      </a:r>
                    </a:p>
                  </a:txBody>
                  <a:tcPr marL="9505" marR="9505" marT="95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 11125 до 18540 сомов</a:t>
                      </a:r>
                    </a:p>
                  </a:txBody>
                  <a:tcPr marL="9505" marR="9505" marT="95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 18541 до 27810 сомов</a:t>
                      </a:r>
                    </a:p>
                  </a:txBody>
                  <a:tcPr marL="9505" marR="9505" marT="95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 27811 до 37080 сомов</a:t>
                      </a:r>
                    </a:p>
                  </a:txBody>
                  <a:tcPr marL="9505" marR="9505" marT="95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 37081 до 46350 сомов</a:t>
                      </a:r>
                    </a:p>
                  </a:txBody>
                  <a:tcPr marL="9505" marR="9505" marT="95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 46351 до 55620 сомов</a:t>
                      </a:r>
                    </a:p>
                  </a:txBody>
                  <a:tcPr marL="9505" marR="9505" marT="95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 55621 сом и более</a:t>
                      </a:r>
                    </a:p>
                  </a:txBody>
                  <a:tcPr marL="9505" marR="9505" marT="95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6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КЫРГЫЗСКАЯ РЕСПУБЛИКА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466158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49399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142305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130005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85015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31498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12236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5869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9828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5560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ИНФОРМАЦИЯ И СВЯЗЬ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10565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261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1108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2314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2130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1725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36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ФИНАНСОВОЕ ПОСРЕДНИЧЕСТВО И СТРАХОВАНИЕ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14976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331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2725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3670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2967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1634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1021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1829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ОПЕРАЦИИ С НЕДВИЖИМЫМ ИМУЩЕСТВОМ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4035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503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1544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498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36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ПРОФЕССИОНАЛЬНАЯ, НАУЧНАЯ И ТЕХНИЧЕСКАЯ ДЕЯТЕЛЬНОСТЬ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11817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1095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3156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3084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2086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965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401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764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36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АДМИНИСТРАТИВНАЯ И ВСПОМОГАТЕЛЬНАЯ ДЕЯТЕЛЬНОСТЬ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6589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713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1707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2156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1337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051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ГОСУДАРСТВЕННОЕ УПРАВЛЕНИЕ И ОБОРОНА; ОБЯЗАТЕЛЬНОЕ СОЦИАЛЬНОЕ ОБЕСПЕЧЕНИЕ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55696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2060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12814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16714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15206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5992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1942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527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441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179992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23166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54510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58232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34369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6457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1773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737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730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36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ЗДРАВООХРАНЕНИЕ И СОЦИАЛЬНОЕ ОБСЛУЖИВАНИЕ НАСЕЛЕНИЯ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58186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7819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28396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16352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4350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957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189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51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ИСКУССТВО, РАЗВЛЕЧЕНИЯ И ОТДЫХ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12525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3542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5668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2583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601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9827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ПРОЧАЯ ОБСЛУЖИВАЮЩАЯ ДЕЯТЕЛЬНОСТЬ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8299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409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1358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2728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2857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821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</a:t>
                      </a:r>
                    </a:p>
                  </a:txBody>
                  <a:tcPr marL="9505" marR="9505" marT="95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10</a:t>
            </a:fld>
            <a:endParaRPr lang="ru-RU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73082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659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970" y="164964"/>
            <a:ext cx="10515600" cy="523014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и расчет заработной платы,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792480"/>
            <a:ext cx="5157787" cy="111332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в образовании 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НСК КР Инструкция по </a:t>
            </a:r>
            <a:r>
              <a:rPr lang="ru-RU" sz="16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ст-ке</a:t>
            </a:r>
            <a:r>
              <a:rPr lang="ru-RU" sz="1600" b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численности 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заработной платы работающих по найму  от 17.05.2005г.№11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1982804"/>
            <a:ext cx="5157787" cy="4206859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Фонд заработной платы работников образования-33 565 022,0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тыс.сомов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работников образования принимаемая для исчисления заработной  платы-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189449 человек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месяцев в январе-декабре -12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= ФЗП/численность работников/12*1000 =</a:t>
            </a: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образования-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33 565 022,0 </a:t>
            </a:r>
            <a:r>
              <a:rPr lang="ru-RU" sz="2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189449/12*1000=14764 сома</a:t>
            </a:r>
            <a:endParaRPr lang="ru-RU" sz="2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854665"/>
            <a:ext cx="5183188" cy="1051137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Месячная заработная плата учителя сельской школы в/о, стаж-5 лет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(Инструкция о порядке исчисления зарплаты работников образования утверждена Постановлением Правительства КР от 31 мая 2011 № 270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199" y="1905802"/>
            <a:ext cx="5584371" cy="4283861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часов урочной работы х 67,5 сома=1350 сомов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час подготовительной работы х 67,5=405 сомов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час внеурочной работы х 33,75 сом=202,5 сом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 сомов-доплата за работу в селе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10% = 822,15 сомов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доплата из стимулирующего фонда =2000сом</a:t>
            </a:r>
          </a:p>
          <a:p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Ср.з.плата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сельского учителя = (1350+405+202,5) х4,2=8221,5+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1000+822,15+2000=12043,65 сомов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" y="129834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53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970" y="164963"/>
            <a:ext cx="10515600" cy="132556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и расчет заработной платы, пример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414915"/>
            <a:ext cx="5157787" cy="490888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в здравоохранении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(по инструкции НСК КР)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1982804"/>
            <a:ext cx="5157787" cy="4206859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Фонд заработной платы работников здравоохранения –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8941068,6тыс.сомов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работников здравоохранения принимаемая для исчисления заработной  платы-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68127 человек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месяцев в январе-декабре-12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= ФЗП/численность работников/12*1000 =</a:t>
            </a:r>
          </a:p>
          <a:p>
            <a:r>
              <a:rPr lang="ru-RU" sz="2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8941068,6/ 68127/12*1000=10937сомов</a:t>
            </a:r>
            <a:endParaRPr lang="ru-RU" sz="2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299411"/>
            <a:ext cx="5183188" cy="68339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Месячная заработная плата врача-терапевта,  в/о, стаж-15 лет 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(по обследованию нерыночных услуг)</a:t>
            </a: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199" y="2690949"/>
            <a:ext cx="5584371" cy="3498714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Базовый оклад-5000 сомов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Доплата за стаж 15 лет 30%-1500 сомов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 высшая 50%-2500 сомов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Надбавка – 1000сомов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Ставка -1,5-2500 сомов</a:t>
            </a:r>
          </a:p>
          <a:p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Ср.з.плата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(5000+1500+2500+1000+2500)  =12500 сомов</a:t>
            </a:r>
          </a:p>
          <a:p>
            <a:pPr marL="0" indent="0">
              <a:buNone/>
            </a:pP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" y="129834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709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6628" y="340973"/>
            <a:ext cx="9288236" cy="1325563"/>
          </a:xfrm>
        </p:spPr>
        <p:txBody>
          <a:bodyPr>
            <a:norm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ru-RU" dirty="0" smtClean="0"/>
              <a:t> Публикация данных</a:t>
            </a:r>
            <a:r>
              <a:rPr lang="ru-RU" sz="24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24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dirty="0" smtClean="0"/>
              <a:t>Ежемесячный доклад социально-экономическое положение</a:t>
            </a:r>
          </a:p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dirty="0" smtClean="0"/>
              <a:t>Экспресс –информация</a:t>
            </a:r>
          </a:p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dirty="0" smtClean="0"/>
              <a:t>Кыргызстан (краткий сборник)</a:t>
            </a:r>
          </a:p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dirty="0">
                <a:solidFill>
                  <a:prstClr val="black"/>
                </a:solidFill>
              </a:rPr>
              <a:t>«Кыргызстан в цифрах»,</a:t>
            </a:r>
            <a:endParaRPr lang="ru-RU" dirty="0" smtClean="0"/>
          </a:p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dirty="0">
                <a:solidFill>
                  <a:prstClr val="black"/>
                </a:solidFill>
              </a:rPr>
              <a:t>«Ежегодник</a:t>
            </a:r>
            <a:r>
              <a:rPr lang="ru-RU" dirty="0" smtClean="0">
                <a:solidFill>
                  <a:prstClr val="black"/>
                </a:solidFill>
              </a:rPr>
              <a:t>»,</a:t>
            </a:r>
            <a:r>
              <a:rPr lang="ru-RU" dirty="0">
                <a:solidFill>
                  <a:prstClr val="black"/>
                </a:solidFill>
              </a:rPr>
              <a:t> «Социальные тенденции </a:t>
            </a:r>
            <a:r>
              <a:rPr lang="ru-RU" dirty="0" err="1">
                <a:solidFill>
                  <a:prstClr val="black"/>
                </a:solidFill>
              </a:rPr>
              <a:t>Кыргызской</a:t>
            </a:r>
            <a:r>
              <a:rPr lang="ru-RU" dirty="0">
                <a:solidFill>
                  <a:prstClr val="black"/>
                </a:solidFill>
              </a:rPr>
              <a:t> Республики»</a:t>
            </a:r>
            <a:endParaRPr lang="ru-RU" dirty="0" smtClean="0"/>
          </a:p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dirty="0" smtClean="0"/>
              <a:t>Таблицы для ЕЭК, Схемы </a:t>
            </a:r>
            <a:r>
              <a:rPr lang="ru-RU" dirty="0" err="1" smtClean="0"/>
              <a:t>Статкомитета</a:t>
            </a:r>
            <a:r>
              <a:rPr lang="ru-RU" dirty="0" smtClean="0"/>
              <a:t> СНГ</a:t>
            </a:r>
          </a:p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dirty="0" smtClean="0"/>
              <a:t>Выпуск бюллетеня «Итоги годовых отчетов по численности работников и заработной плате».</a:t>
            </a: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34" y="177168"/>
            <a:ext cx="980983" cy="826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71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ky-KG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y-KG" sz="6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ky-KG" sz="6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y-KG" sz="1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Джайлобаева Гульнара Жылкычиевна – Заведующая отделом статистики труда и занятости</a:t>
            </a:r>
          </a:p>
          <a:p>
            <a:pPr marL="0" indent="0">
              <a:buNone/>
            </a:pPr>
            <a:r>
              <a:rPr lang="ky-KG" sz="1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 раб.: 62-60-76 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72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82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7699</TotalTime>
  <Words>909</Words>
  <Application>Microsoft Office PowerPoint</Application>
  <PresentationFormat>Широкоэкранный</PresentationFormat>
  <Paragraphs>320</Paragraphs>
  <Slides>14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Kyrghyz Times</vt:lpstr>
      <vt:lpstr>Times New Roman</vt:lpstr>
      <vt:lpstr>Тема Office</vt:lpstr>
      <vt:lpstr>Национальный статистический комитет Кыргызской Республики  Среднемесячная заработная плата в  Кыргызской Республике в январе –апреле 2021г. и в 2020г.</vt:lpstr>
      <vt:lpstr> Средняя номинальная заработная плата </vt:lpstr>
      <vt:lpstr>Среднемесячная заработная плата по территории                  в январе-апреле 2020г. (Без учета малых предприятий, сомов)</vt:lpstr>
      <vt:lpstr>Номинальный и реальный рост заработной платы с учетом ИПЦ (в процентах)</vt:lpstr>
      <vt:lpstr>Среднемесячная номинальная заработная плата работников предприятий и организаций по видам экономической деятельности в январе-апреле  (без учета малых предприятий)</vt:lpstr>
      <vt:lpstr>Среднемесячная заработная плата по территории в 2020 г.</vt:lpstr>
      <vt:lpstr>Среднемесячная заработная плата по видам экономической деятельности в  2020г.  (сомов)</vt:lpstr>
      <vt:lpstr>Среднемесячная заработная плата по бюджетной и небюджетной сфере по территории (сомов)</vt:lpstr>
      <vt:lpstr>Презентация PowerPoint</vt:lpstr>
      <vt:lpstr>Распределение численности работников списочного состава, проработавших полностью ноябрь, по размерам начисленной заработной платы в ноябре 2020г. (человек) </vt:lpstr>
      <vt:lpstr>Определение и расчет заработной платы, пример</vt:lpstr>
      <vt:lpstr>Определение и расчет заработной платы, пример</vt:lpstr>
      <vt:lpstr> Публикация данных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Молодежь Кыргызской Республики</dc:title>
  <dc:creator>Asanbekova</dc:creator>
  <cp:lastModifiedBy>Ильич Кулназаров</cp:lastModifiedBy>
  <cp:revision>338</cp:revision>
  <cp:lastPrinted>2016-07-07T07:56:12Z</cp:lastPrinted>
  <dcterms:created xsi:type="dcterms:W3CDTF">2014-05-26T08:23:18Z</dcterms:created>
  <dcterms:modified xsi:type="dcterms:W3CDTF">2021-06-11T10:50:42Z</dcterms:modified>
</cp:coreProperties>
</file>