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1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16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17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18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19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20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57" r:id="rId2"/>
    <p:sldId id="267" r:id="rId3"/>
    <p:sldId id="269" r:id="rId4"/>
    <p:sldId id="283" r:id="rId5"/>
    <p:sldId id="275" r:id="rId6"/>
    <p:sldId id="271" r:id="rId7"/>
    <p:sldId id="280" r:id="rId8"/>
    <p:sldId id="281" r:id="rId9"/>
    <p:sldId id="279" r:id="rId10"/>
    <p:sldId id="264" r:id="rId11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8" d="100"/>
          <a:sy n="78" d="100"/>
        </p:scale>
        <p:origin x="102" y="8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E:\WORK\&#1047;&#1072;&#1076;&#1072;&#1085;&#1080;&#1103;%202021\&#1055;&#1088;&#1077;&#1089;&#1089;-&#1082;&#1086;&#1085;&#1092;&#1077;&#1088;&#1077;&#1085;&#1094;&#1080;&#1103;%20&#1087;&#1086;%20&#1080;&#1090;&#1086;&#1075;&#1072;&#1084;%202020%20&#1075;&#1086;&#1076;&#1072;%20(&#1084;&#1072;&#1090;&#1077;&#1088;&#1080;&#1072;&#1083;)\&#1087;&#1088;&#1077;&#1079;&#1077;&#1085;&#1090;&#1072;&#1094;.&#1090;&#1072;&#1073;&#1083;&#1080;&#1094;&#1099;%20&#1080;%20&#1075;&#1088;&#1072;&#1092;&#1080;&#1082;&#1080;%201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E:\WORK\&#1047;&#1072;&#1076;&#1072;&#1085;&#1080;&#1103;%202021\&#1055;&#1088;&#1077;&#1089;&#1089;-&#1082;&#1086;&#1085;&#1092;&#1077;&#1088;&#1077;&#1085;&#1094;&#1080;&#1103;%209%20&#1084;&#1077;&#1089;.2021&#1075;.(&#1084;&#1072;&#1090;&#1077;&#1088;&#1080;&#1072;&#1083;)%20&#8212;%20&#1082;&#1086;&#1087;&#1080;&#1103;\&#1087;&#1088;&#1077;&#1079;&#1077;&#1085;&#1090;&#1072;&#1094;.&#1090;&#1072;&#1073;&#1083;&#1080;&#1094;&#1099;%20&#1080;%20&#1075;&#1088;&#1072;&#1092;&#1080;&#1082;&#1080;%201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E:\WORK\&#1047;&#1072;&#1076;&#1072;&#1085;&#1080;&#1103;%202021\&#1055;&#1088;&#1077;&#1089;&#1089;-&#1082;&#1086;&#1085;&#1092;&#1077;&#1088;&#1077;&#1085;&#1094;&#1080;&#1103;%209%20&#1084;&#1077;&#1089;.2021&#1075;.(&#1084;&#1072;&#1090;&#1077;&#1088;&#1080;&#1072;&#1083;)%20&#8212;%20&#1082;&#1086;&#1087;&#1080;&#1103;\&#1087;&#1088;&#1077;&#1079;&#1077;&#1085;&#1090;&#1072;&#1094;.&#1090;&#1072;&#1073;&#1083;&#1080;&#1094;&#1099;%20&#1080;%20&#1075;&#1088;&#1072;&#1092;&#1080;&#1082;&#1080;%201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E:\WORK\&#1047;&#1072;&#1076;&#1072;&#1085;&#1080;&#1103;%202021\&#1055;&#1088;&#1077;&#1089;&#1089;-&#1082;&#1086;&#1085;&#1092;&#1077;&#1088;&#1077;&#1085;&#1094;&#1080;&#1103;%209%20&#1084;&#1077;&#1089;.2021&#1075;.(&#1084;&#1072;&#1090;&#1077;&#1088;&#1080;&#1072;&#1083;)%20&#8212;%20&#1082;&#1086;&#1087;&#1080;&#1103;\&#1087;&#1088;&#1077;&#1079;&#1077;&#1085;&#1090;&#1072;&#1094;.&#1090;&#1072;&#1073;&#1083;&#1080;&#1094;&#1099;%20&#1080;%20&#1075;&#1088;&#1072;&#1092;&#1080;&#1082;&#1080;%201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1.7.12\VED_NSC\&#1055;&#1088;&#1077;&#1089;&#1089;-&#1082;&#1086;&#1085;&#1092;&#1077;&#1088;&#1077;&#1085;&#1094;&#1080;&#1103;%20(&#1087;&#1088;&#1077;&#1079;&#1077;&#1085;&#1090;&#1072;&#1094;&#1080;&#1080;)\9&#1084;&#1077;&#1089;&#1103;&#1094;&#1077;&#1074;%202021&#1075;\&#1087;&#1088;&#1077;&#1079;&#1077;&#1085;&#1090;&#1072;&#1094;.&#1090;&#1072;&#1073;&#1083;&#1080;&#1094;&#1099;%20&#1080;%20&#1075;&#1088;&#1072;&#1092;&#1080;&#1082;&#1080;%201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1.7.12\VED_NSC\&#1055;&#1088;&#1077;&#1089;&#1089;-&#1082;&#1086;&#1085;&#1092;&#1077;&#1088;&#1077;&#1085;&#1094;&#1080;&#1103;%20(&#1087;&#1088;&#1077;&#1079;&#1077;&#1085;&#1090;&#1072;&#1094;&#1080;&#1080;)\9&#1084;&#1077;&#1089;&#1103;&#1094;&#1077;&#1074;%202021&#1075;\&#1087;&#1088;&#1077;&#1079;&#1077;&#1085;&#1090;&#1072;&#1094;.&#1090;&#1072;&#1073;&#1083;&#1080;&#1094;&#1099;%20&#1080;%20&#1075;&#1088;&#1072;&#1092;&#1080;&#1082;&#1080;%201.xlsx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E:\WORK\&#1047;&#1072;&#1076;&#1072;&#1085;&#1080;&#1103;%202021\&#1055;&#1088;&#1077;&#1089;&#1089;-&#1082;&#1086;&#1085;&#1092;&#1077;&#1088;&#1077;&#1085;&#1094;&#1080;&#1103;%209%20&#1084;&#1077;&#1089;.2021&#1075;.(&#1084;&#1072;&#1090;&#1077;&#1088;&#1080;&#1072;&#1083;)%20&#8212;%20&#1082;&#1086;&#1087;&#1080;&#1103;\&#1087;&#1088;&#1077;&#1079;&#1077;&#1085;&#1090;&#1072;&#1094;.&#1090;&#1072;&#1073;&#1083;&#1080;&#1094;&#1099;%20&#1080;%20&#1075;&#1088;&#1072;&#1092;&#1080;&#1082;&#1080;%201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E:\WORK\&#1047;&#1072;&#1076;&#1072;&#1085;&#1080;&#1103;%202021\&#1055;&#1088;&#1077;&#1089;&#1089;-&#1082;&#1086;&#1085;&#1092;&#1077;&#1088;&#1077;&#1085;&#1094;&#1080;&#1103;%209%20&#1084;&#1077;&#1089;.2021&#1075;.(&#1084;&#1072;&#1090;&#1077;&#1088;&#1080;&#1072;&#1083;)%20&#8212;%20&#1082;&#1086;&#1087;&#1080;&#1103;\&#1087;&#1088;&#1077;&#1079;&#1077;&#1085;&#1090;&#1072;&#1094;.&#1090;&#1072;&#1073;&#1083;&#1080;&#1094;&#1099;%20&#1080;%20&#1075;&#1088;&#1072;&#1092;&#1080;&#1082;&#1080;%201.xlsx" TargetMode="Externa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.7.12\VED_NSC\&#1055;&#1088;&#1077;&#1089;&#1089;-&#1082;&#1086;&#1085;&#1092;&#1077;&#1088;&#1077;&#1085;&#1094;&#1080;&#1103;%20(&#1087;&#1088;&#1077;&#1079;&#1077;&#1085;&#1090;&#1072;&#1094;&#1080;&#1080;)\9&#1084;&#1077;&#1089;&#1103;&#1094;&#1077;&#1074;%202021&#1075;\&#1087;&#1088;&#1077;&#1079;&#1077;&#1085;&#1090;&#1072;&#1094;.&#1090;&#1072;&#1073;&#1083;&#1080;&#1094;&#1099;%20&#1080;%20&#1075;&#1088;&#1072;&#1092;&#1080;&#1082;&#1080;%201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.7.12\VED_NSC\&#1055;&#1088;&#1077;&#1089;&#1089;-&#1082;&#1086;&#1085;&#1092;&#1077;&#1088;&#1077;&#1085;&#1094;&#1080;&#1103;%20(&#1087;&#1088;&#1077;&#1079;&#1077;&#1085;&#1090;&#1072;&#1094;&#1080;&#1080;)\9&#1084;&#1077;&#1089;&#1103;&#1094;&#1077;&#1074;%202021&#1075;\&#1087;&#1088;&#1077;&#1079;&#1077;&#1085;&#1090;&#1072;&#1094;.&#1090;&#1072;&#1073;&#1083;&#1080;&#1094;&#1099;%20&#1080;%20&#1075;&#1088;&#1072;&#1092;&#1080;&#1082;&#1080;%201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E:\WORK\&#1047;&#1072;&#1076;&#1072;&#1085;&#1080;&#1103;%202021\&#1055;&#1088;&#1077;&#1089;&#1089;-&#1082;&#1086;&#1085;&#1092;&#1077;&#1088;&#1077;&#1085;&#1094;&#1080;&#1103;%20&#1087;&#1086;%20&#1080;&#1090;&#1086;&#1075;&#1072;&#1084;%202020%20&#1075;&#1086;&#1076;&#1072;%20(&#1084;&#1072;&#1090;&#1077;&#1088;&#1080;&#1072;&#1083;)\&#1087;&#1088;&#1077;&#1079;&#1077;&#1085;&#1090;&#1072;&#1094;.&#1090;&#1072;&#1073;&#1083;&#1080;&#1094;&#1099;%20&#1080;%20&#1075;&#1088;&#1072;&#1092;&#1080;&#1082;&#1080;%201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E:\WORK\&#1047;&#1072;&#1076;&#1072;&#1085;&#1080;&#1103;%202021\&#1055;&#1088;&#1077;&#1089;&#1089;-&#1082;&#1086;&#1085;&#1092;&#1077;&#1088;&#1077;&#1085;&#1094;&#1080;&#1103;%209%20&#1084;&#1077;&#1089;.2021&#1075;.(&#1084;&#1072;&#1090;&#1077;&#1088;&#1080;&#1072;&#1083;)%20&#8212;%20&#1082;&#1086;&#1087;&#1080;&#1103;\&#1087;&#1088;&#1077;&#1079;&#1077;&#1085;&#1090;&#1072;&#1094;.&#1090;&#1072;&#1073;&#1083;&#1080;&#1094;&#1099;%20&#1080;%20&#1075;&#1088;&#1072;&#1092;&#1080;&#1082;&#1080;%201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E:\WORK\&#1047;&#1072;&#1076;&#1072;&#1085;&#1080;&#1103;%202021\&#1055;&#1088;&#1077;&#1089;&#1089;-&#1082;&#1086;&#1085;&#1092;&#1077;&#1088;&#1077;&#1085;&#1094;&#1080;&#1103;%209%20&#1084;&#1077;&#1089;.2021&#1075;.(&#1084;&#1072;&#1090;&#1077;&#1088;&#1080;&#1072;&#1083;)%20&#8212;%20&#1082;&#1086;&#1087;&#1080;&#1103;\&#1087;&#1088;&#1077;&#1079;&#1077;&#1085;&#1090;&#1072;&#1094;.&#1090;&#1072;&#1073;&#1083;&#1080;&#1094;&#1099;%20&#1080;%20&#1075;&#1088;&#1072;&#1092;&#1080;&#1082;&#1080;%201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.7.12\VED_NSC\&#1055;&#1088;&#1077;&#1089;&#1089;-&#1082;&#1086;&#1085;&#1092;&#1077;&#1088;&#1077;&#1085;&#1094;&#1080;&#1103;%20(&#1087;&#1088;&#1077;&#1079;&#1077;&#1085;&#1090;&#1072;&#1094;&#1080;&#1080;)\9&#1084;&#1077;&#1089;&#1103;&#1094;&#1077;&#1074;%202021&#1075;\&#1087;&#1088;&#1077;&#1079;&#1077;&#1085;&#1090;&#1072;&#1094;.&#1090;&#1072;&#1073;&#1083;&#1080;&#1094;&#1099;%20&#1080;%20&#1075;&#1088;&#1072;&#1092;&#1080;&#1082;&#1080;%201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.7.12\VED_NSC\&#1055;&#1088;&#1077;&#1089;&#1089;-&#1082;&#1086;&#1085;&#1092;&#1077;&#1088;&#1077;&#1085;&#1094;&#1080;&#1103;%20(&#1087;&#1088;&#1077;&#1079;&#1077;&#1085;&#1090;&#1072;&#1094;&#1080;&#1080;)\9&#1084;&#1077;&#1089;&#1103;&#1094;&#1077;&#1074;%202021&#1075;\&#1087;&#1088;&#1077;&#1079;&#1077;&#1085;&#1090;&#1072;&#1094;.&#1090;&#1072;&#1073;&#1083;&#1080;&#1094;&#1099;%20&#1080;%20&#1075;&#1088;&#1072;&#1092;&#1080;&#1082;&#1080;%201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412335958005249"/>
          <c:y val="9.8012494200936745E-2"/>
          <c:w val="0.64453127734033244"/>
          <c:h val="0.74909204146091912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956583552055994"/>
          <c:y val="9.758756232026021E-2"/>
          <c:w val="0.66753499562554686"/>
          <c:h val="0.76654736339775709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412335958005249"/>
          <c:y val="9.8012494200936745E-2"/>
          <c:w val="0.64453127734033244"/>
          <c:h val="0.74909204146091912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116-4CC5-82CB-86EFA6AB7D87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116-4CC5-82CB-86EFA6AB7D87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116-4CC5-82CB-86EFA6AB7D87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C116-4CC5-82CB-86EFA6AB7D87}"/>
              </c:ext>
            </c:extLst>
          </c:dPt>
          <c:dPt>
            <c:idx val="4"/>
            <c:bubble3D val="0"/>
            <c:spPr>
              <a:pattFill prst="ltUpDiag">
                <a:fgClr>
                  <a:schemeClr val="accent5"/>
                </a:fgClr>
                <a:bgClr>
                  <a:schemeClr val="accent5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C116-4CC5-82CB-86EFA6AB7D87}"/>
              </c:ext>
            </c:extLst>
          </c:dPt>
          <c:dPt>
            <c:idx val="5"/>
            <c:bubble3D val="0"/>
            <c:spPr>
              <a:pattFill prst="ltUpDiag">
                <a:fgClr>
                  <a:schemeClr val="accent6"/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C116-4CC5-82CB-86EFA6AB7D87}"/>
              </c:ext>
            </c:extLst>
          </c:dPt>
          <c:dPt>
            <c:idx val="6"/>
            <c:bubble3D val="0"/>
            <c:spPr>
              <a:pattFill prst="ltUpDiag">
                <a:fgClr>
                  <a:schemeClr val="accent1">
                    <a:lumMod val="60000"/>
                  </a:schemeClr>
                </a:fgClr>
                <a:bgClr>
                  <a:schemeClr val="accent1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C116-4CC5-82CB-86EFA6AB7D87}"/>
              </c:ext>
            </c:extLst>
          </c:dPt>
          <c:dPt>
            <c:idx val="7"/>
            <c:bubble3D val="0"/>
            <c:spPr>
              <a:pattFill prst="ltUpDiag">
                <a:fgClr>
                  <a:schemeClr val="accent2">
                    <a:lumMod val="60000"/>
                  </a:schemeClr>
                </a:fgClr>
                <a:bgClr>
                  <a:schemeClr val="accent2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C116-4CC5-82CB-86EFA6AB7D87}"/>
              </c:ext>
            </c:extLst>
          </c:dPt>
          <c:dPt>
            <c:idx val="8"/>
            <c:bubble3D val="0"/>
            <c:spPr>
              <a:pattFill prst="ltUpDiag">
                <a:fgClr>
                  <a:schemeClr val="accent3">
                    <a:lumMod val="60000"/>
                  </a:schemeClr>
                </a:fgClr>
                <a:bgClr>
                  <a:schemeClr val="accent3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C116-4CC5-82CB-86EFA6AB7D87}"/>
              </c:ext>
            </c:extLst>
          </c:dPt>
          <c:dPt>
            <c:idx val="9"/>
            <c:bubble3D val="0"/>
            <c:spPr>
              <a:pattFill prst="ltUpDiag">
                <a:fgClr>
                  <a:schemeClr val="accent4">
                    <a:lumMod val="60000"/>
                  </a:schemeClr>
                </a:fgClr>
                <a:bgClr>
                  <a:schemeClr val="accent4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C116-4CC5-82CB-86EFA6AB7D87}"/>
              </c:ext>
            </c:extLst>
          </c:dPt>
          <c:dPt>
            <c:idx val="10"/>
            <c:bubble3D val="0"/>
            <c:spPr>
              <a:pattFill prst="ltUpDiag">
                <a:fgClr>
                  <a:schemeClr val="accent5">
                    <a:lumMod val="60000"/>
                  </a:schemeClr>
                </a:fgClr>
                <a:bgClr>
                  <a:schemeClr val="accent5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C116-4CC5-82CB-86EFA6AB7D87}"/>
              </c:ext>
            </c:extLst>
          </c:dPt>
          <c:dPt>
            <c:idx val="11"/>
            <c:bubble3D val="0"/>
            <c:spPr>
              <a:pattFill prst="ltUpDiag">
                <a:fgClr>
                  <a:schemeClr val="accent6">
                    <a:lumMod val="60000"/>
                  </a:schemeClr>
                </a:fgClr>
                <a:bgClr>
                  <a:schemeClr val="accent6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7-C116-4CC5-82CB-86EFA6AB7D87}"/>
              </c:ext>
            </c:extLst>
          </c:dPt>
          <c:dLbls>
            <c:dLbl>
              <c:idx val="0"/>
              <c:layout>
                <c:manualLayout>
                  <c:x val="9.4444444444444442E-2"/>
                  <c:y val="-2.3119856673159795E-1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C116-4CC5-82CB-86EFA6AB7D87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1.1111111111111009E-2"/>
                  <c:y val="2.582728006456808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C116-4CC5-82CB-86EFA6AB7D87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0.1750000000000001"/>
                  <c:y val="1.937046004842615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C116-4CC5-82CB-86EFA6AB7D87}"/>
                </c:ex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3.3333333333333326E-2"/>
                  <c:y val="2.582728006456819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F-C116-4CC5-82CB-86EFA6AB7D87}"/>
                </c:ex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7.2222222222222229E-2"/>
                  <c:y val="4.51977401129943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1-C116-4CC5-82CB-86EFA6AB7D87}"/>
                </c:ex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1.6666666666666666E-2"/>
                  <c:y val="2.582728006456819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3-C116-4CC5-82CB-86EFA6AB7D87}"/>
                </c:ex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1.1111111111111162E-2"/>
                  <c:y val="1.937046004842615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5-C116-4CC5-82CB-86EFA6AB7D87}"/>
                </c:ext>
                <c:ext xmlns:c15="http://schemas.microsoft.com/office/drawing/2012/chart" uri="{CE6537A1-D6FC-4f65-9D91-7224C49458BB}"/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страны!$A$5:$A$16</c:f>
              <c:strCache>
                <c:ptCount val="12"/>
                <c:pt idx="0">
                  <c:v>Белaрусь</c:v>
                </c:pt>
                <c:pt idx="1">
                  <c:v>Казахстан</c:v>
                </c:pt>
                <c:pt idx="2">
                  <c:v>Россия</c:v>
                </c:pt>
                <c:pt idx="3">
                  <c:v>Таджикистан</c:v>
                </c:pt>
                <c:pt idx="4">
                  <c:v>Узбекистан</c:v>
                </c:pt>
                <c:pt idx="5">
                  <c:v>Украина</c:v>
                </c:pt>
                <c:pt idx="6">
                  <c:v>Литва</c:v>
                </c:pt>
                <c:pt idx="7">
                  <c:v>Великобритания</c:v>
                </c:pt>
                <c:pt idx="8">
                  <c:v>ОАЭ</c:v>
                </c:pt>
                <c:pt idx="9">
                  <c:v>Китай</c:v>
                </c:pt>
                <c:pt idx="10">
                  <c:v>Турция</c:v>
                </c:pt>
                <c:pt idx="11">
                  <c:v>Другие страны мира</c:v>
                </c:pt>
              </c:strCache>
            </c:strRef>
          </c:cat>
          <c:val>
            <c:numRef>
              <c:f>страны!$B$5:$B$16</c:f>
              <c:numCache>
                <c:formatCode>0.0</c:formatCode>
                <c:ptCount val="12"/>
                <c:pt idx="0">
                  <c:v>1</c:v>
                </c:pt>
                <c:pt idx="1">
                  <c:v>22.5</c:v>
                </c:pt>
                <c:pt idx="2">
                  <c:v>23.5</c:v>
                </c:pt>
                <c:pt idx="3">
                  <c:v>1.9</c:v>
                </c:pt>
                <c:pt idx="4">
                  <c:v>11.5</c:v>
                </c:pt>
                <c:pt idx="5">
                  <c:v>0.4</c:v>
                </c:pt>
                <c:pt idx="6">
                  <c:v>0.1</c:v>
                </c:pt>
                <c:pt idx="7">
                  <c:v>19.7</c:v>
                </c:pt>
                <c:pt idx="8">
                  <c:v>2.9</c:v>
                </c:pt>
                <c:pt idx="9">
                  <c:v>4</c:v>
                </c:pt>
                <c:pt idx="10">
                  <c:v>4.2</c:v>
                </c:pt>
                <c:pt idx="11">
                  <c:v>8.3000000000000043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8-C116-4CC5-82CB-86EFA6AB7D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956583552055994"/>
          <c:y val="9.758756232026021E-2"/>
          <c:w val="0.66753499562554686"/>
          <c:h val="0.76654736339775709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36C-4B56-8256-CD56D0016BFF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36C-4B56-8256-CD56D0016BFF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36C-4B56-8256-CD56D0016BFF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136C-4B56-8256-CD56D0016BFF}"/>
              </c:ext>
            </c:extLst>
          </c:dPt>
          <c:dPt>
            <c:idx val="4"/>
            <c:bubble3D val="0"/>
            <c:spPr>
              <a:pattFill prst="ltUpDiag">
                <a:fgClr>
                  <a:schemeClr val="accent5"/>
                </a:fgClr>
                <a:bgClr>
                  <a:schemeClr val="accent5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136C-4B56-8256-CD56D0016BFF}"/>
              </c:ext>
            </c:extLst>
          </c:dPt>
          <c:dPt>
            <c:idx val="5"/>
            <c:bubble3D val="0"/>
            <c:spPr>
              <a:pattFill prst="ltUpDiag">
                <a:fgClr>
                  <a:schemeClr val="accent6"/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136C-4B56-8256-CD56D0016BFF}"/>
              </c:ext>
            </c:extLst>
          </c:dPt>
          <c:dPt>
            <c:idx val="6"/>
            <c:bubble3D val="0"/>
            <c:spPr>
              <a:pattFill prst="ltUpDiag">
                <a:fgClr>
                  <a:schemeClr val="accent1">
                    <a:lumMod val="60000"/>
                  </a:schemeClr>
                </a:fgClr>
                <a:bgClr>
                  <a:schemeClr val="accent1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136C-4B56-8256-CD56D0016BFF}"/>
              </c:ext>
            </c:extLst>
          </c:dPt>
          <c:dPt>
            <c:idx val="7"/>
            <c:bubble3D val="0"/>
            <c:spPr>
              <a:pattFill prst="ltUpDiag">
                <a:fgClr>
                  <a:schemeClr val="accent2">
                    <a:lumMod val="60000"/>
                  </a:schemeClr>
                </a:fgClr>
                <a:bgClr>
                  <a:schemeClr val="accent2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136C-4B56-8256-CD56D0016BFF}"/>
              </c:ext>
            </c:extLst>
          </c:dPt>
          <c:dPt>
            <c:idx val="8"/>
            <c:bubble3D val="0"/>
            <c:spPr>
              <a:pattFill prst="ltUpDiag">
                <a:fgClr>
                  <a:schemeClr val="accent3">
                    <a:lumMod val="60000"/>
                  </a:schemeClr>
                </a:fgClr>
                <a:bgClr>
                  <a:schemeClr val="accent3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136C-4B56-8256-CD56D0016BFF}"/>
              </c:ext>
            </c:extLst>
          </c:dPt>
          <c:dPt>
            <c:idx val="9"/>
            <c:bubble3D val="0"/>
            <c:spPr>
              <a:pattFill prst="ltUpDiag">
                <a:fgClr>
                  <a:schemeClr val="accent4">
                    <a:lumMod val="60000"/>
                  </a:schemeClr>
                </a:fgClr>
                <a:bgClr>
                  <a:schemeClr val="accent4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136C-4B56-8256-CD56D0016BFF}"/>
              </c:ext>
            </c:extLst>
          </c:dPt>
          <c:dPt>
            <c:idx val="10"/>
            <c:bubble3D val="0"/>
            <c:spPr>
              <a:pattFill prst="ltUpDiag">
                <a:fgClr>
                  <a:schemeClr val="accent5">
                    <a:lumMod val="60000"/>
                  </a:schemeClr>
                </a:fgClr>
                <a:bgClr>
                  <a:schemeClr val="accent5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136C-4B56-8256-CD56D0016BFF}"/>
              </c:ext>
            </c:extLst>
          </c:dPt>
          <c:dLbls>
            <c:dLbl>
              <c:idx val="3"/>
              <c:layout>
                <c:manualLayout>
                  <c:x val="3.3333333333333229E-2"/>
                  <c:y val="-2.870813397129186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136C-4B56-8256-CD56D0016BFF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5.833333333333323E-2"/>
                  <c:y val="9.5693779904305054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136C-4B56-8256-CD56D0016BFF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0.05"/>
                  <c:y val="6.379585326953748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136C-4B56-8256-CD56D0016BFF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0.14166666666666672"/>
                  <c:y val="-1.1695771322200184E-16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136C-4B56-8256-CD56D0016BFF}"/>
                </c:ex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2.2222222222222223E-2"/>
                  <c:y val="4.78468899521531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1-136C-4B56-8256-CD56D0016BFF}"/>
                </c:ex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2.7777777777777804E-2"/>
                  <c:y val="2.870813397129185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3-136C-4B56-8256-CD56D0016BFF}"/>
                </c:ext>
                <c:ext xmlns:c15="http://schemas.microsoft.com/office/drawing/2012/chart" uri="{CE6537A1-D6FC-4f65-9D91-7224C49458BB}"/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страны!$L$5:$L$15</c:f>
              <c:strCache>
                <c:ptCount val="11"/>
                <c:pt idx="0">
                  <c:v>Белaрусь</c:v>
                </c:pt>
                <c:pt idx="1">
                  <c:v>Казахстан</c:v>
                </c:pt>
                <c:pt idx="2">
                  <c:v>Россия</c:v>
                </c:pt>
                <c:pt idx="3">
                  <c:v>Узбекистан</c:v>
                </c:pt>
                <c:pt idx="4">
                  <c:v>Украина</c:v>
                </c:pt>
                <c:pt idx="5">
                  <c:v>Германия</c:v>
                </c:pt>
                <c:pt idx="6">
                  <c:v>Индия</c:v>
                </c:pt>
                <c:pt idx="7">
                  <c:v>Китай</c:v>
                </c:pt>
                <c:pt idx="8">
                  <c:v>Турция</c:v>
                </c:pt>
                <c:pt idx="9">
                  <c:v>США</c:v>
                </c:pt>
                <c:pt idx="10">
                  <c:v>Другие страны мира</c:v>
                </c:pt>
              </c:strCache>
            </c:strRef>
          </c:cat>
          <c:val>
            <c:numRef>
              <c:f>страны!$M$5:$M$15</c:f>
              <c:numCache>
                <c:formatCode>0.0</c:formatCode>
                <c:ptCount val="11"/>
                <c:pt idx="0">
                  <c:v>0.89300000000000002</c:v>
                </c:pt>
                <c:pt idx="1">
                  <c:v>13.3</c:v>
                </c:pt>
                <c:pt idx="2">
                  <c:v>31.9</c:v>
                </c:pt>
                <c:pt idx="3">
                  <c:v>5.9</c:v>
                </c:pt>
                <c:pt idx="4">
                  <c:v>0.998</c:v>
                </c:pt>
                <c:pt idx="5">
                  <c:v>1.2</c:v>
                </c:pt>
                <c:pt idx="6">
                  <c:v>0.9</c:v>
                </c:pt>
                <c:pt idx="7">
                  <c:v>24.9</c:v>
                </c:pt>
                <c:pt idx="8">
                  <c:v>6.2</c:v>
                </c:pt>
                <c:pt idx="9">
                  <c:v>2.2000000000000002</c:v>
                </c:pt>
                <c:pt idx="10">
                  <c:v>11.609000000000009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6-136C-4B56-8256-CD56D0016B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412335958005249"/>
          <c:y val="9.8012494200936745E-2"/>
          <c:w val="0.64453127734033244"/>
          <c:h val="0.74909204146091912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412335958005249"/>
          <c:y val="9.8012494200936745E-2"/>
          <c:w val="0.64453127734033244"/>
          <c:h val="0.74909204146091912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410-4DA8-83C6-A23976F29ED9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410-4DA8-83C6-A23976F29ED9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410-4DA8-83C6-A23976F29ED9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410-4DA8-83C6-A23976F29ED9}"/>
              </c:ext>
            </c:extLst>
          </c:dPt>
          <c:dPt>
            <c:idx val="4"/>
            <c:bubble3D val="0"/>
            <c:spPr>
              <a:pattFill prst="ltUpDiag">
                <a:fgClr>
                  <a:schemeClr val="accent5"/>
                </a:fgClr>
                <a:bgClr>
                  <a:schemeClr val="accent5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D410-4DA8-83C6-A23976F29ED9}"/>
              </c:ext>
            </c:extLst>
          </c:dPt>
          <c:dPt>
            <c:idx val="5"/>
            <c:bubble3D val="0"/>
            <c:spPr>
              <a:pattFill prst="ltUpDiag">
                <a:fgClr>
                  <a:schemeClr val="accent6"/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D410-4DA8-83C6-A23976F29ED9}"/>
              </c:ext>
            </c:extLst>
          </c:dPt>
          <c:dLbls>
            <c:dLbl>
              <c:idx val="1"/>
              <c:layout>
                <c:manualLayout>
                  <c:x val="3.7593503937007874E-2"/>
                  <c:y val="8.7759186351706042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D410-4DA8-83C6-A23976F29ED9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0215113735783028E-2"/>
                  <c:y val="-3.5584354039078447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D410-4DA8-83C6-A23976F29ED9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4.104418197725284E-2"/>
                  <c:y val="3.2788713910761158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D410-4DA8-83C6-A23976F29ED9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'[презентац.таблицы и графики 1.xlsx]СНГ'!$A$7:$A$12</c:f>
              <c:strCache>
                <c:ptCount val="6"/>
                <c:pt idx="0">
                  <c:v>Украина</c:v>
                </c:pt>
                <c:pt idx="1">
                  <c:v>Узбекистан</c:v>
                </c:pt>
                <c:pt idx="2">
                  <c:v>Белaрусь</c:v>
                </c:pt>
                <c:pt idx="3">
                  <c:v>Казакстан</c:v>
                </c:pt>
                <c:pt idx="4">
                  <c:v>Россия</c:v>
                </c:pt>
                <c:pt idx="5">
                  <c:v>Таджикистан</c:v>
                </c:pt>
              </c:strCache>
            </c:strRef>
          </c:cat>
          <c:val>
            <c:numRef>
              <c:f>'[презентац.таблицы и графики 1.xlsx]СНГ'!$B$7:$B$12</c:f>
              <c:numCache>
                <c:formatCode>#\ ##0.0</c:formatCode>
                <c:ptCount val="6"/>
                <c:pt idx="0">
                  <c:v>0.7</c:v>
                </c:pt>
                <c:pt idx="1">
                  <c:v>18.7</c:v>
                </c:pt>
                <c:pt idx="2" formatCode="0.0">
                  <c:v>1.6</c:v>
                </c:pt>
                <c:pt idx="3" formatCode="0.0">
                  <c:v>36.700000000000003</c:v>
                </c:pt>
                <c:pt idx="4" formatCode="0.0">
                  <c:v>38.299999999999997</c:v>
                </c:pt>
                <c:pt idx="5" formatCode="0.0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D410-4DA8-83C6-A23976F29E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8A2-499B-B0AB-27154FA09E85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8A2-499B-B0AB-27154FA09E85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8A2-499B-B0AB-27154FA09E85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E8A2-499B-B0AB-27154FA09E85}"/>
              </c:ext>
            </c:extLst>
          </c:dPt>
          <c:dPt>
            <c:idx val="4"/>
            <c:bubble3D val="0"/>
            <c:spPr>
              <a:pattFill prst="ltUpDiag">
                <a:fgClr>
                  <a:schemeClr val="accent5"/>
                </a:fgClr>
                <a:bgClr>
                  <a:schemeClr val="accent5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E8A2-499B-B0AB-27154FA09E85}"/>
              </c:ext>
            </c:extLst>
          </c:dPt>
          <c:dPt>
            <c:idx val="5"/>
            <c:bubble3D val="0"/>
            <c:spPr>
              <a:pattFill prst="ltUpDiag">
                <a:fgClr>
                  <a:schemeClr val="accent6"/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E8A2-499B-B0AB-27154FA09E85}"/>
              </c:ext>
            </c:extLst>
          </c:dPt>
          <c:dPt>
            <c:idx val="6"/>
            <c:bubble3D val="0"/>
            <c:spPr>
              <a:pattFill prst="ltUpDiag">
                <a:fgClr>
                  <a:schemeClr val="accent1">
                    <a:lumMod val="60000"/>
                  </a:schemeClr>
                </a:fgClr>
                <a:bgClr>
                  <a:schemeClr val="accent1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6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E8A2-499B-B0AB-27154FA09E85}"/>
              </c:ext>
            </c:extLst>
          </c:dPt>
          <c:dLbls>
            <c:dLbl>
              <c:idx val="4"/>
              <c:layout>
                <c:manualLayout>
                  <c:x val="9.9332895888013997E-3"/>
                  <c:y val="5.5106809565470982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E8A2-499B-B0AB-27154FA09E85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6.3049212598425206E-2"/>
                  <c:y val="-1.8899095946340042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E8A2-499B-B0AB-27154FA09E85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'[презентац.таблицы и графики 1.xlsx]СНГ'!$F$7:$F$13</c:f>
              <c:strCache>
                <c:ptCount val="7"/>
                <c:pt idx="0">
                  <c:v>Украина</c:v>
                </c:pt>
                <c:pt idx="1">
                  <c:v>Узбекистан</c:v>
                </c:pt>
                <c:pt idx="2">
                  <c:v>Армения</c:v>
                </c:pt>
                <c:pt idx="3">
                  <c:v>Белaрусь</c:v>
                </c:pt>
                <c:pt idx="4">
                  <c:v>Казакстан</c:v>
                </c:pt>
                <c:pt idx="5">
                  <c:v>Россия</c:v>
                </c:pt>
                <c:pt idx="6">
                  <c:v>Таджикистан</c:v>
                </c:pt>
              </c:strCache>
            </c:strRef>
          </c:cat>
          <c:val>
            <c:numRef>
              <c:f>'[презентац.таблицы и графики 1.xlsx]СНГ'!$G$7:$G$13</c:f>
              <c:numCache>
                <c:formatCode>#\ ##0.0</c:formatCode>
                <c:ptCount val="7"/>
                <c:pt idx="0">
                  <c:v>1.9</c:v>
                </c:pt>
                <c:pt idx="1">
                  <c:v>10.9</c:v>
                </c:pt>
                <c:pt idx="2" formatCode="0.0">
                  <c:v>0.5</c:v>
                </c:pt>
                <c:pt idx="3" formatCode="0.0">
                  <c:v>1.7</c:v>
                </c:pt>
                <c:pt idx="4" formatCode="0.0">
                  <c:v>24.6</c:v>
                </c:pt>
                <c:pt idx="5" formatCode="0.0">
                  <c:v>58.9</c:v>
                </c:pt>
                <c:pt idx="6" formatCode="0.0">
                  <c:v>0.2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E8A2-499B-B0AB-27154FA09E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1E4-43F2-912F-00FB707D9C03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1E4-43F2-912F-00FB707D9C03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1E4-43F2-912F-00FB707D9C03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61E4-43F2-912F-00FB707D9C03}"/>
              </c:ext>
            </c:extLst>
          </c:dPt>
          <c:dLbls>
            <c:dLbl>
              <c:idx val="0"/>
              <c:layout>
                <c:manualLayout>
                  <c:x val="-0.11388888888888894"/>
                  <c:y val="0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61E4-43F2-912F-00FB707D9C03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15833333333333333"/>
                  <c:y val="3.703703703703703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61E4-43F2-912F-00FB707D9C03}"/>
                </c:ext>
                <c:ext xmlns:c15="http://schemas.microsoft.com/office/drawing/2012/chart" uri="{CE6537A1-D6FC-4f65-9D91-7224C49458BB}"/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ЕАЭС!$A$18:$A$21</c:f>
              <c:strCache>
                <c:ptCount val="4"/>
                <c:pt idx="0">
                  <c:v>Армения</c:v>
                </c:pt>
                <c:pt idx="1">
                  <c:v>Белaрусь</c:v>
                </c:pt>
                <c:pt idx="2">
                  <c:v>Казакстан</c:v>
                </c:pt>
                <c:pt idx="3">
                  <c:v>Россия</c:v>
                </c:pt>
              </c:strCache>
            </c:strRef>
          </c:cat>
          <c:val>
            <c:numRef>
              <c:f>ЕАЭС!$B$18:$B$21</c:f>
              <c:numCache>
                <c:formatCode>0.0</c:formatCode>
                <c:ptCount val="4"/>
                <c:pt idx="0">
                  <c:v>0</c:v>
                </c:pt>
                <c:pt idx="1">
                  <c:v>2.1012170019388079</c:v>
                </c:pt>
                <c:pt idx="2">
                  <c:v>47.890838228755285</c:v>
                </c:pt>
                <c:pt idx="3">
                  <c:v>50.007944769305915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61E4-43F2-912F-00FB707D9C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20C-4392-BF7B-6A2EE749CC4A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20C-4392-BF7B-6A2EE749CC4A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20C-4392-BF7B-6A2EE749CC4A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E20C-4392-BF7B-6A2EE749CC4A}"/>
              </c:ext>
            </c:extLst>
          </c:dPt>
          <c:dLbls>
            <c:dLbl>
              <c:idx val="0"/>
              <c:layout>
                <c:manualLayout>
                  <c:x val="-0.10000000000000005"/>
                  <c:y val="0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E20C-4392-BF7B-6A2EE749CC4A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12777777777777777"/>
                  <c:y val="9.2592592592592587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E20C-4392-BF7B-6A2EE749CC4A}"/>
                </c:ext>
                <c:ext xmlns:c15="http://schemas.microsoft.com/office/drawing/2012/chart" uri="{CE6537A1-D6FC-4f65-9D91-7224C49458BB}"/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ЕАЭС!$F$18:$F$21</c:f>
              <c:strCache>
                <c:ptCount val="4"/>
                <c:pt idx="0">
                  <c:v>Армения</c:v>
                </c:pt>
                <c:pt idx="1">
                  <c:v>Белaрусь</c:v>
                </c:pt>
                <c:pt idx="2">
                  <c:v>Казакстан</c:v>
                </c:pt>
                <c:pt idx="3">
                  <c:v>Россия</c:v>
                </c:pt>
              </c:strCache>
            </c:strRef>
          </c:cat>
          <c:val>
            <c:numRef>
              <c:f>ЕАЭС!$G$18:$G$21</c:f>
              <c:numCache>
                <c:formatCode>0.0</c:formatCode>
                <c:ptCount val="4"/>
                <c:pt idx="0">
                  <c:v>0.57698771680995364</c:v>
                </c:pt>
                <c:pt idx="1">
                  <c:v>1.9483753585218613</c:v>
                </c:pt>
                <c:pt idx="2">
                  <c:v>28.743023999790225</c:v>
                </c:pt>
                <c:pt idx="3">
                  <c:v>68.731612924877965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E20C-4392-BF7B-6A2EE749CC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2674759405074364"/>
          <c:y val="4.2512077294685993E-2"/>
          <c:w val="0.52057874015748029"/>
          <c:h val="0.86783278177184375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'[презентац.таблицы и графики 1.xlsx]эксп'!$B$2:$B$14</c:f>
              <c:strCache>
                <c:ptCount val="13"/>
                <c:pt idx="0">
                  <c:v>Золото</c:v>
                </c:pt>
                <c:pt idx="1">
                  <c:v>Руды,шлак и зола</c:v>
                </c:pt>
                <c:pt idx="2">
                  <c:v>Медь и изделия из нее</c:v>
                </c:pt>
                <c:pt idx="3">
                  <c:v>Стекло полированное</c:v>
                </c:pt>
                <c:pt idx="4">
                  <c:v>Отходы и лом медные</c:v>
                </c:pt>
                <c:pt idx="5">
                  <c:v>Предметы одежды и принадлежности к одежде</c:v>
                </c:pt>
                <c:pt idx="6">
                  <c:v>Овощи </c:v>
                </c:pt>
                <c:pt idx="7">
                  <c:v>Нефтепродукты</c:v>
                </c:pt>
                <c:pt idx="8">
                  <c:v>Молочная продукция</c:v>
                </c:pt>
                <c:pt idx="9">
                  <c:v>Пластмассы и изделия из них​​</c:v>
                </c:pt>
                <c:pt idx="10">
                  <c:v>Цемент</c:v>
                </c:pt>
                <c:pt idx="11">
                  <c:v>Фрукты и орехи</c:v>
                </c:pt>
                <c:pt idx="12">
                  <c:v>Хлопковое волокно</c:v>
                </c:pt>
              </c:strCache>
            </c:strRef>
          </c:cat>
          <c:val>
            <c:numRef>
              <c:f>'[презентац.таблицы и графики 1.xlsx]эксп'!$C$2:$C$14</c:f>
              <c:numCache>
                <c:formatCode>0.0</c:formatCode>
                <c:ptCount val="13"/>
                <c:pt idx="0">
                  <c:v>21.1</c:v>
                </c:pt>
                <c:pt idx="1">
                  <c:v>10.3</c:v>
                </c:pt>
                <c:pt idx="2">
                  <c:v>5</c:v>
                </c:pt>
                <c:pt idx="3">
                  <c:v>5</c:v>
                </c:pt>
                <c:pt idx="4">
                  <c:v>4.9000000000000004</c:v>
                </c:pt>
                <c:pt idx="5">
                  <c:v>4.5999999999999996</c:v>
                </c:pt>
                <c:pt idx="6">
                  <c:v>4.4000000000000004</c:v>
                </c:pt>
                <c:pt idx="7">
                  <c:v>3.9</c:v>
                </c:pt>
                <c:pt idx="8">
                  <c:v>3.4</c:v>
                </c:pt>
                <c:pt idx="9">
                  <c:v>2.6</c:v>
                </c:pt>
                <c:pt idx="10">
                  <c:v>2.2999999999999998</c:v>
                </c:pt>
                <c:pt idx="11">
                  <c:v>2.2000000000000002</c:v>
                </c:pt>
                <c:pt idx="12" formatCode="General">
                  <c:v>1.3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0DE-4913-9418-07D22BB21E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9"/>
        <c:axId val="444295720"/>
        <c:axId val="444289448"/>
      </c:barChart>
      <c:catAx>
        <c:axId val="4442957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44289448"/>
        <c:crosses val="autoZero"/>
        <c:auto val="0"/>
        <c:lblAlgn val="ctr"/>
        <c:lblOffset val="100"/>
        <c:noMultiLvlLbl val="0"/>
      </c:catAx>
      <c:valAx>
        <c:axId val="444289448"/>
        <c:scaling>
          <c:orientation val="minMax"/>
        </c:scaling>
        <c:delete val="0"/>
        <c:axPos val="b"/>
        <c:majorGridlines>
          <c:spPr>
            <a:ln w="6350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442957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'[презентац.таблицы и графики 1.xlsx]экспорт еаэс'!$B$31:$B$43</c:f>
              <c:strCache>
                <c:ptCount val="13"/>
                <c:pt idx="0">
                  <c:v>Руды, шлак и зола</c:v>
                </c:pt>
                <c:pt idx="1">
                  <c:v>Отходы и лом медные</c:v>
                </c:pt>
                <c:pt idx="2">
                  <c:v>Предметы одежды и принадлежности к одежде</c:v>
                </c:pt>
                <c:pt idx="3">
                  <c:v>Стекло полированное</c:v>
                </c:pt>
                <c:pt idx="4">
                  <c:v>Молоко и молочная продукция</c:v>
                </c:pt>
                <c:pt idx="5">
                  <c:v>Части и принадлежности для автомобилей и тракторов</c:v>
                </c:pt>
                <c:pt idx="6">
                  <c:v>Тара пластмассовая</c:v>
                </c:pt>
                <c:pt idx="7">
                  <c:v>Хлеб и мучные кондитерские изделия</c:v>
                </c:pt>
                <c:pt idx="8">
                  <c:v>Плитка керамическая неглазурованная</c:v>
                </c:pt>
                <c:pt idx="9">
                  <c:v>Отходы и лом драгоценных металлов</c:v>
                </c:pt>
                <c:pt idx="10">
                  <c:v>Овощи бобовые сушеные</c:v>
                </c:pt>
                <c:pt idx="11">
                  <c:v>Обувь</c:v>
                </c:pt>
                <c:pt idx="12">
                  <c:v>Волокно хлопковое нечесаное</c:v>
                </c:pt>
              </c:strCache>
            </c:strRef>
          </c:cat>
          <c:val>
            <c:numRef>
              <c:f>'[презентац.таблицы и графики 1.xlsx]экспорт еаэс'!$C$31:$C$43</c:f>
              <c:numCache>
                <c:formatCode>0.0</c:formatCode>
                <c:ptCount val="13"/>
                <c:pt idx="0">
                  <c:v>18</c:v>
                </c:pt>
                <c:pt idx="1">
                  <c:v>10.4</c:v>
                </c:pt>
                <c:pt idx="2">
                  <c:v>9.6999999999999993</c:v>
                </c:pt>
                <c:pt idx="3">
                  <c:v>9.3000000000000007</c:v>
                </c:pt>
                <c:pt idx="4">
                  <c:v>6.9</c:v>
                </c:pt>
                <c:pt idx="5">
                  <c:v>5</c:v>
                </c:pt>
                <c:pt idx="6">
                  <c:v>3.6</c:v>
                </c:pt>
                <c:pt idx="7">
                  <c:v>3.1</c:v>
                </c:pt>
                <c:pt idx="8">
                  <c:v>1.3</c:v>
                </c:pt>
                <c:pt idx="9">
                  <c:v>1.3</c:v>
                </c:pt>
                <c:pt idx="10">
                  <c:v>1.2</c:v>
                </c:pt>
                <c:pt idx="11">
                  <c:v>1</c:v>
                </c:pt>
                <c:pt idx="12">
                  <c:v>0.3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FA1-4084-9274-2E8D2D2BC7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2"/>
        <c:axId val="444291800"/>
        <c:axId val="444289840"/>
      </c:barChart>
      <c:catAx>
        <c:axId val="4442918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44289840"/>
        <c:crosses val="autoZero"/>
        <c:auto val="1"/>
        <c:lblAlgn val="ctr"/>
        <c:lblOffset val="100"/>
        <c:noMultiLvlLbl val="0"/>
      </c:catAx>
      <c:valAx>
        <c:axId val="4442898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44291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66"/>
        <c:axId val="444293760"/>
        <c:axId val="444291408"/>
      </c:barChart>
      <c:catAx>
        <c:axId val="4442937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444291408"/>
        <c:crosses val="autoZero"/>
        <c:auto val="1"/>
        <c:lblAlgn val="ctr"/>
        <c:lblOffset val="100"/>
        <c:noMultiLvlLbl val="0"/>
      </c:catAx>
      <c:valAx>
        <c:axId val="4442914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4442937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'импорт еаэс'!$B$8:$B$23</c:f>
              <c:strCache>
                <c:ptCount val="16"/>
                <c:pt idx="0">
                  <c:v>Нефтепродукты</c:v>
                </c:pt>
                <c:pt idx="1">
                  <c:v>Черные металлы</c:v>
                </c:pt>
                <c:pt idx="2">
                  <c:v>Трактора и автомобили</c:v>
                </c:pt>
                <c:pt idx="3">
                  <c:v>Древесина и изделия из нее</c:v>
                </c:pt>
                <c:pt idx="4">
                  <c:v>Изделия из черных металлов</c:v>
                </c:pt>
                <c:pt idx="5">
                  <c:v>Злаки</c:v>
                </c:pt>
                <c:pt idx="6">
                  <c:v>Воды минеральные и газированные</c:v>
                </c:pt>
                <c:pt idx="7">
                  <c:v>Масло подсолнечное</c:v>
                </c:pt>
                <c:pt idx="8">
                  <c:v>Природный газ</c:v>
                </c:pt>
                <c:pt idx="9">
                  <c:v>Удобрения</c:v>
                </c:pt>
                <c:pt idx="10">
                  <c:v>Табачные изделия</c:v>
                </c:pt>
                <c:pt idx="11">
                  <c:v>Фармацевтическая продукция</c:v>
                </c:pt>
                <c:pt idx="12">
                  <c:v>Шоколад и какао</c:v>
                </c:pt>
                <c:pt idx="13">
                  <c:v>Бумага и картон</c:v>
                </c:pt>
                <c:pt idx="14">
                  <c:v>Мыло-моющие и чистящие вещества</c:v>
                </c:pt>
                <c:pt idx="15">
                  <c:v>Мясо и мясные субпродукты</c:v>
                </c:pt>
              </c:strCache>
            </c:strRef>
          </c:cat>
          <c:val>
            <c:numRef>
              <c:f>'импорт еаэс'!$C$8:$C$23</c:f>
              <c:numCache>
                <c:formatCode>0.0</c:formatCode>
                <c:ptCount val="16"/>
                <c:pt idx="0">
                  <c:v>26.8</c:v>
                </c:pt>
                <c:pt idx="1">
                  <c:v>6.9</c:v>
                </c:pt>
                <c:pt idx="2">
                  <c:v>4</c:v>
                </c:pt>
                <c:pt idx="3">
                  <c:v>3.2</c:v>
                </c:pt>
                <c:pt idx="4">
                  <c:v>2.2000000000000002</c:v>
                </c:pt>
                <c:pt idx="5">
                  <c:v>2</c:v>
                </c:pt>
                <c:pt idx="6">
                  <c:v>2</c:v>
                </c:pt>
                <c:pt idx="7">
                  <c:v>1.7</c:v>
                </c:pt>
                <c:pt idx="8">
                  <c:v>1.7</c:v>
                </c:pt>
                <c:pt idx="9">
                  <c:v>1.6</c:v>
                </c:pt>
                <c:pt idx="10">
                  <c:v>1.5</c:v>
                </c:pt>
                <c:pt idx="11">
                  <c:v>1.4</c:v>
                </c:pt>
                <c:pt idx="12">
                  <c:v>1.4</c:v>
                </c:pt>
                <c:pt idx="13">
                  <c:v>1.4</c:v>
                </c:pt>
                <c:pt idx="14">
                  <c:v>1</c:v>
                </c:pt>
                <c:pt idx="15">
                  <c:v>0.9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D73-47D0-B793-4981DD707F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2"/>
        <c:axId val="444290624"/>
        <c:axId val="444294152"/>
      </c:barChart>
      <c:catAx>
        <c:axId val="4442906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44294152"/>
        <c:crosses val="autoZero"/>
        <c:auto val="1"/>
        <c:lblAlgn val="ctr"/>
        <c:lblOffset val="100"/>
        <c:noMultiLvlLbl val="0"/>
      </c:catAx>
      <c:valAx>
        <c:axId val="4442941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442906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имп!$B$3:$B$16</c:f>
              <c:strCache>
                <c:ptCount val="14"/>
                <c:pt idx="0">
                  <c:v>Нефтепродкуты</c:v>
                </c:pt>
                <c:pt idx="1">
                  <c:v>Оборудование и механические устройств</c:v>
                </c:pt>
                <c:pt idx="2">
                  <c:v>Предметы одежды и принадлежности к одежде</c:v>
                </c:pt>
                <c:pt idx="3">
                  <c:v>Электрические машины и оборудование, их части</c:v>
                </c:pt>
                <c:pt idx="4">
                  <c:v>Средства наземного транспорта</c:v>
                </c:pt>
                <c:pt idx="5">
                  <c:v>Черные металлы</c:v>
                </c:pt>
                <c:pt idx="6">
                  <c:v>Фармацевтическая продукция</c:v>
                </c:pt>
                <c:pt idx="7">
                  <c:v>Пластмассы и изделия из них​​</c:v>
                </c:pt>
                <c:pt idx="8">
                  <c:v>Изделия из черных металлов</c:v>
                </c:pt>
                <c:pt idx="9">
                  <c:v>Обувь</c:v>
                </c:pt>
                <c:pt idx="10">
                  <c:v>Фрукты и орехи</c:v>
                </c:pt>
                <c:pt idx="11">
                  <c:v>Химические нити</c:v>
                </c:pt>
                <c:pt idx="12">
                  <c:v>Древесина и изделия из нее</c:v>
                </c:pt>
                <c:pt idx="13">
                  <c:v>Табак и табачные изделия</c:v>
                </c:pt>
              </c:strCache>
            </c:strRef>
          </c:cat>
          <c:val>
            <c:numRef>
              <c:f>имп!$C$3:$C$16</c:f>
              <c:numCache>
                <c:formatCode>0.0</c:formatCode>
                <c:ptCount val="14"/>
                <c:pt idx="0">
                  <c:v>12.9</c:v>
                </c:pt>
                <c:pt idx="1">
                  <c:v>8</c:v>
                </c:pt>
                <c:pt idx="2">
                  <c:v>7</c:v>
                </c:pt>
                <c:pt idx="3">
                  <c:v>6.3</c:v>
                </c:pt>
                <c:pt idx="4">
                  <c:v>5.7</c:v>
                </c:pt>
                <c:pt idx="5">
                  <c:v>3.6</c:v>
                </c:pt>
                <c:pt idx="6">
                  <c:v>3.4</c:v>
                </c:pt>
                <c:pt idx="7">
                  <c:v>3.2</c:v>
                </c:pt>
                <c:pt idx="8">
                  <c:v>2.2000000000000002</c:v>
                </c:pt>
                <c:pt idx="9">
                  <c:v>2</c:v>
                </c:pt>
                <c:pt idx="10">
                  <c:v>1.8</c:v>
                </c:pt>
                <c:pt idx="11">
                  <c:v>1.8</c:v>
                </c:pt>
                <c:pt idx="12">
                  <c:v>1.6</c:v>
                </c:pt>
                <c:pt idx="13">
                  <c:v>1.1000000000000001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238-4CAB-90F7-CFD4D03D72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6"/>
        <c:axId val="444292976"/>
        <c:axId val="444290232"/>
      </c:barChart>
      <c:catAx>
        <c:axId val="4442929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44290232"/>
        <c:crosses val="autoZero"/>
        <c:auto val="1"/>
        <c:lblAlgn val="ctr"/>
        <c:lblOffset val="100"/>
        <c:noMultiLvlLbl val="0"/>
      </c:catAx>
      <c:valAx>
        <c:axId val="4442902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442929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Экспорт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'[презентац.таблицы и графики 1.xlsx]ГКЭД'!$A$2:$A$5</c:f>
              <c:strCache>
                <c:ptCount val="4"/>
                <c:pt idx="0">
                  <c:v>Сельское хозяйство, лесное хозяйство и рыболовство </c:v>
                </c:pt>
                <c:pt idx="1">
                  <c:v>Водоснабжение, очистка, обработка отходов и получение вторичного сырья </c:v>
                </c:pt>
                <c:pt idx="2">
                  <c:v>Добыча полезных ископаемых </c:v>
                </c:pt>
                <c:pt idx="3">
                  <c:v>Обрабатывающие производства (обрабатывающая промышленность) </c:v>
                </c:pt>
              </c:strCache>
            </c:strRef>
          </c:cat>
          <c:val>
            <c:numRef>
              <c:f>'[презентац.таблицы и графики 1.xlsx]ГКЭД'!$B$2:$B$5</c:f>
              <c:numCache>
                <c:formatCode>0.0</c:formatCode>
                <c:ptCount val="4"/>
                <c:pt idx="0">
                  <c:v>7.7679006988348762</c:v>
                </c:pt>
                <c:pt idx="1">
                  <c:v>8.2722349992394086</c:v>
                </c:pt>
                <c:pt idx="2">
                  <c:v>12.264970814893202</c:v>
                </c:pt>
                <c:pt idx="3">
                  <c:v>71.635441369456174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44294936"/>
        <c:axId val="444295328"/>
      </c:barChart>
      <c:catAx>
        <c:axId val="4442949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44295328"/>
        <c:crosses val="autoZero"/>
        <c:auto val="1"/>
        <c:lblAlgn val="l"/>
        <c:lblOffset val="100"/>
        <c:noMultiLvlLbl val="0"/>
      </c:catAx>
      <c:valAx>
        <c:axId val="44429532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442949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Импорт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'[презентац.таблицы и графики 1.xlsx]ГКЭД'!$A$9:$A$11</c:f>
              <c:strCache>
                <c:ptCount val="3"/>
                <c:pt idx="0">
                  <c:v>Добыча полезных ископаемых </c:v>
                </c:pt>
                <c:pt idx="1">
                  <c:v>Сельское хозяйство, лесное хозяйство и рыболовство </c:v>
                </c:pt>
                <c:pt idx="2">
                  <c:v>Обрабатывающие производства (обрабатывающая промышленность) </c:v>
                </c:pt>
              </c:strCache>
            </c:strRef>
          </c:cat>
          <c:val>
            <c:numRef>
              <c:f>'[презентац.таблицы и графики 1.xlsx]ГКЭД'!$B$9:$B$11</c:f>
              <c:numCache>
                <c:formatCode>0.0</c:formatCode>
                <c:ptCount val="3"/>
                <c:pt idx="0">
                  <c:v>1.6825497786386197</c:v>
                </c:pt>
                <c:pt idx="1">
                  <c:v>4.5528609402616569</c:v>
                </c:pt>
                <c:pt idx="2">
                  <c:v>93.273217200552708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44464936"/>
        <c:axId val="444470816"/>
      </c:barChart>
      <c:catAx>
        <c:axId val="4444649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44470816"/>
        <c:crosses val="autoZero"/>
        <c:auto val="1"/>
        <c:lblAlgn val="ctr"/>
        <c:lblOffset val="100"/>
        <c:noMultiLvlLbl val="0"/>
      </c:catAx>
      <c:valAx>
        <c:axId val="4444708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444649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69EA1D-52BA-4A5E-880D-02D7A90389C6}" type="datetimeFigureOut">
              <a:rPr lang="ru-RU" smtClean="0"/>
              <a:t>12.11.2021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D5F8A6-588F-497B-A2AE-03BAD07DFC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418452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80F6A2-479E-4F65-9A4F-8C3E03015E63}" type="datetimeFigureOut">
              <a:rPr lang="ru-RU" smtClean="0"/>
              <a:t>12.11.2021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36C841-A0F1-463D-9849-715ADDE279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839402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65225" y="1241425"/>
            <a:ext cx="4467225" cy="33496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6C841-A0F1-463D-9849-715ADDE279D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92358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B68DD-4EDF-45CB-862B-171B465767A5}" type="datetime1">
              <a:rPr lang="ru-RU" smtClean="0"/>
              <a:t>12.11.2021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4120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C828A-726B-40A0-96CA-6358F15B68B1}" type="datetime1">
              <a:rPr lang="ru-RU" smtClean="0"/>
              <a:t>12.11.2021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327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32B2D-FE4B-40B5-8BA3-F7A845312D6E}" type="datetime1">
              <a:rPr lang="ru-RU" smtClean="0"/>
              <a:t>12.11.2021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1459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11F84-7FBC-4F52-8BE0-5A57940BEB20}" type="datetime1">
              <a:rPr lang="ru-RU" smtClean="0"/>
              <a:t>12.11.2021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0986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BDF34-F9C0-453B-A9B4-C1954D2506FC}" type="datetime1">
              <a:rPr lang="ru-RU" smtClean="0"/>
              <a:t>12.11.2021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5773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0627-9EB2-48EB-89C0-B1319D0CAA29}" type="datetime1">
              <a:rPr lang="ru-RU" smtClean="0"/>
              <a:t>12.11.2021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4702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8F23-B032-4F00-909B-A374C95AEBD5}" type="datetime1">
              <a:rPr lang="ru-RU" smtClean="0"/>
              <a:t>12.11.2021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6564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A900-A37E-4002-B784-184ADD342BB5}" type="datetime1">
              <a:rPr lang="ru-RU" smtClean="0"/>
              <a:t>12.11.2021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2806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2F094-FA19-48B3-AB50-0A09AB0AA96C}" type="datetime1">
              <a:rPr lang="ru-RU" smtClean="0"/>
              <a:t>12.11.2021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5262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D0C14-DF9A-4163-92CD-35109A30CA35}" type="datetime1">
              <a:rPr lang="ru-RU" smtClean="0"/>
              <a:t>12.11.2021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3402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36E68-34E7-4AEE-B880-724526A7B028}" type="datetime1">
              <a:rPr lang="ru-RU" smtClean="0"/>
              <a:t>12.11.2021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8251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0B645A-31D9-462A-822E-278BE804D0FD}" type="datetime1">
              <a:rPr lang="ru-RU" smtClean="0"/>
              <a:t>12.11.2021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C60456-26BD-48BB-9402-331346C7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3901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chart" Target="../charts/chart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chart" Target="../charts/chart8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3.xml"/><Relationship Id="rId3" Type="http://schemas.openxmlformats.org/officeDocument/2006/relationships/image" Target="../media/image3.png"/><Relationship Id="rId7" Type="http://schemas.openxmlformats.org/officeDocument/2006/relationships/chart" Target="../charts/chart1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11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15.xml"/><Relationship Id="rId4" Type="http://schemas.openxmlformats.org/officeDocument/2006/relationships/chart" Target="../charts/char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18.xml"/><Relationship Id="rId5" Type="http://schemas.openxmlformats.org/officeDocument/2006/relationships/chart" Target="../charts/chart17.xml"/><Relationship Id="rId4" Type="http://schemas.openxmlformats.org/officeDocument/2006/relationships/chart" Target="../charts/char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5" name="Picture 2" descr="logo NS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559" y="480359"/>
            <a:ext cx="800196" cy="772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7" name="Rectangle 150"/>
          <p:cNvSpPr>
            <a:spLocks noChangeArrowheads="1"/>
          </p:cNvSpPr>
          <p:nvPr/>
        </p:nvSpPr>
        <p:spPr bwMode="auto">
          <a:xfrm>
            <a:off x="247135" y="2674367"/>
            <a:ext cx="8771933" cy="119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731" tIns="33866" rIns="67731" bIns="33866" anchor="ctr"/>
          <a:lstStyle>
            <a:lvl1pPr defTabSz="995363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0250" indent="-355600" defTabSz="995363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12838" indent="-381000" defTabSz="995363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58913" indent="-344488" defTabSz="995363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0388" indent="-369888" defTabSz="995363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7588" indent="-36988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4788" indent="-36988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1988" indent="-36988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9188" indent="-36988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ko-KR" sz="3600" b="1" dirty="0">
                <a:latin typeface="Times New Roman" panose="02020603050405020304" pitchFamily="18" charset="0"/>
                <a:ea typeface="Gulim" panose="020B0600000101010101" pitchFamily="34" charset="-127"/>
                <a:cs typeface="Times New Roman" panose="02020603050405020304" pitchFamily="18" charset="0"/>
              </a:rPr>
              <a:t>Внешняя и взаимная торговля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ko-KR" sz="3600" b="1" dirty="0" err="1">
                <a:latin typeface="Times New Roman" panose="02020603050405020304" pitchFamily="18" charset="0"/>
                <a:ea typeface="Gulim" panose="020B0600000101010101" pitchFamily="34" charset="-127"/>
                <a:cs typeface="Times New Roman" panose="02020603050405020304" pitchFamily="18" charset="0"/>
              </a:rPr>
              <a:t>Кыргызской</a:t>
            </a:r>
            <a:r>
              <a:rPr lang="ru-RU" altLang="ko-KR" sz="3600" b="1" dirty="0">
                <a:latin typeface="Times New Roman" panose="02020603050405020304" pitchFamily="18" charset="0"/>
                <a:ea typeface="Gulim" panose="020B0600000101010101" pitchFamily="34" charset="-127"/>
                <a:cs typeface="Times New Roman" panose="02020603050405020304" pitchFamily="18" charset="0"/>
              </a:rPr>
              <a:t> Республики</a:t>
            </a:r>
          </a:p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ru-RU" altLang="ko-KR" sz="3600" b="1" dirty="0">
                <a:latin typeface="Times New Roman" panose="02020603050405020304" pitchFamily="18" charset="0"/>
                <a:ea typeface="Gulim" panose="020B0600000101010101" pitchFamily="34" charset="-127"/>
                <a:cs typeface="Times New Roman" panose="02020603050405020304" pitchFamily="18" charset="0"/>
              </a:rPr>
              <a:t>в январе-сентябре 2021 года </a:t>
            </a:r>
          </a:p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ru-RU" altLang="ko-KR" sz="3600" b="1" dirty="0">
                <a:latin typeface="Times New Roman" panose="02020603050405020304" pitchFamily="18" charset="0"/>
                <a:ea typeface="Gulim" panose="020B0600000101010101" pitchFamily="34" charset="-127"/>
                <a:cs typeface="Times New Roman" panose="02020603050405020304" pitchFamily="18" charset="0"/>
              </a:rPr>
              <a:t>(предварительные итоги)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ko-KR" sz="3600" b="1" dirty="0">
              <a:ea typeface="Gulim" panose="020B0600000101010101" pitchFamily="34" charset="-127"/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ES" altLang="ko-KR" sz="3600" b="1" dirty="0">
              <a:ea typeface="Gulim" panose="020B0600000101010101" pitchFamily="34" charset="-127"/>
            </a:endParaRPr>
          </a:p>
        </p:txBody>
      </p:sp>
      <p:sp>
        <p:nvSpPr>
          <p:cNvPr id="38918" name="Podtytuł 2"/>
          <p:cNvSpPr>
            <a:spLocks/>
          </p:cNvSpPr>
          <p:nvPr/>
        </p:nvSpPr>
        <p:spPr bwMode="auto">
          <a:xfrm>
            <a:off x="1482811" y="500877"/>
            <a:ext cx="7068065" cy="751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33866" rIns="13547" bIns="33866"/>
          <a:lstStyle>
            <a:lvl1pPr defTabSz="995363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9625" indent="-311150" defTabSz="995363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44600" indent="-249238" defTabSz="995363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43075" indent="-249238" defTabSz="995363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39963" indent="-249238" defTabSz="995363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971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543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115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687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 Кыргызской Республики</a:t>
            </a:r>
            <a:endParaRPr lang="pl-PL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19" name="Rectangle 8"/>
          <p:cNvSpPr>
            <a:spLocks noChangeArrowheads="1"/>
          </p:cNvSpPr>
          <p:nvPr/>
        </p:nvSpPr>
        <p:spPr bwMode="auto">
          <a:xfrm>
            <a:off x="2427420" y="4484693"/>
            <a:ext cx="6123456" cy="1545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731" tIns="33866" rIns="67731" bIns="33866">
            <a:spAutoFit/>
          </a:bodyPr>
          <a:lstStyle>
            <a:lvl1pPr defTabSz="995363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9625" indent="-311150" defTabSz="995363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44600" indent="-249238" defTabSz="995363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43075" indent="-249238" defTabSz="995363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39963" indent="-249238" defTabSz="995363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971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543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115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687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 статистики внешней торговли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Мамоева А.Д.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 Бишкек, ноябрь 2021 года</a:t>
            </a:r>
            <a:endParaRPr lang="en-US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7116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71989" y="179024"/>
            <a:ext cx="8534400" cy="1366393"/>
          </a:xfrm>
        </p:spPr>
        <p:txBody>
          <a:bodyPr>
            <a:normAutofit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22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Основные показатели внешней и взаимной торговли</a:t>
            </a:r>
            <a:br>
              <a:rPr lang="ru-RU" sz="22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январе-сентябре 2021 года</a:t>
            </a:r>
            <a:br>
              <a:rPr lang="ru-RU" sz="22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(млн. долларов США) 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2</a:t>
            </a:fld>
            <a:endParaRPr lang="ru-RU"/>
          </a:p>
        </p:txBody>
      </p:sp>
      <p:sp>
        <p:nvSpPr>
          <p:cNvPr id="10" name="Объект 9"/>
          <p:cNvSpPr>
            <a:spLocks noGrp="1"/>
          </p:cNvSpPr>
          <p:nvPr>
            <p:ph idx="1"/>
          </p:nvPr>
        </p:nvSpPr>
        <p:spPr>
          <a:xfrm>
            <a:off x="628650" y="1825624"/>
            <a:ext cx="8021080" cy="489585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ru-RU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                </a:t>
            </a:r>
            <a:r>
              <a:rPr lang="ru-RU" sz="15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sz="1500" b="1" dirty="0" err="1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Кыргызской</a:t>
            </a:r>
            <a:r>
              <a:rPr lang="ru-RU" sz="15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Республики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11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53" y="6293708"/>
            <a:ext cx="427797" cy="436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1564353"/>
              </p:ext>
            </p:extLst>
          </p:nvPr>
        </p:nvGraphicFramePr>
        <p:xfrm>
          <a:off x="1515761" y="1817073"/>
          <a:ext cx="6999588" cy="32491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2309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2149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3459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2040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0148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янв-сент.2020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янв.-сент.2021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в % к 2020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23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Торговый оборот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4 226,1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5 053,7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119,6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23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Экспорт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1 536,8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1 191,0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77,5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2395">
                <a:tc>
                  <a:txBody>
                    <a:bodyPr/>
                    <a:lstStyle/>
                    <a:p>
                      <a:pPr indent="381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Экспорт без учета золота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729,1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939,6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128,9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2395">
                <a:tc>
                  <a:txBody>
                    <a:bodyPr/>
                    <a:lstStyle/>
                    <a:p>
                      <a:pPr indent="381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Золото в экспорте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807,7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251,4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31,1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2395">
                <a:tc>
                  <a:txBody>
                    <a:bodyPr/>
                    <a:lstStyle/>
                    <a:p>
                      <a:pPr indent="381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золота в экспорте, %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52,6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21,1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40,2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23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Импорт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2 689,3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3 862,7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143,6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4959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ru-RU" sz="31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0133" y="1094186"/>
            <a:ext cx="3777401" cy="625432"/>
          </a:xfrm>
        </p:spPr>
        <p:txBody>
          <a:bodyPr>
            <a:normAutofit/>
          </a:bodyPr>
          <a:lstStyle/>
          <a:p>
            <a:pPr algn="ctr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Экспорт</a:t>
            </a:r>
          </a:p>
        </p:txBody>
      </p:sp>
      <p:sp>
        <p:nvSpPr>
          <p:cNvPr id="10" name="Объект 9"/>
          <p:cNvSpPr>
            <a:spLocks noGrp="1"/>
          </p:cNvSpPr>
          <p:nvPr>
            <p:ph sz="half" idx="2"/>
          </p:nvPr>
        </p:nvSpPr>
        <p:spPr>
          <a:xfrm>
            <a:off x="575138" y="2476237"/>
            <a:ext cx="3868340" cy="2818872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ru-RU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>
          <a:xfrm>
            <a:off x="4914900" y="1094186"/>
            <a:ext cx="3886200" cy="625432"/>
          </a:xfrm>
        </p:spPr>
        <p:txBody>
          <a:bodyPr>
            <a:normAutofit/>
          </a:bodyPr>
          <a:lstStyle/>
          <a:p>
            <a:pPr algn="ctr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Импорт </a:t>
            </a:r>
            <a:endParaRPr lang="ru-RU" sz="18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3</a:t>
            </a:fld>
            <a:endParaRPr lang="ru-RU"/>
          </a:p>
        </p:txBody>
      </p:sp>
      <p:pic>
        <p:nvPicPr>
          <p:cNvPr id="11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53" y="6293708"/>
            <a:ext cx="427797" cy="436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24930" y="197708"/>
            <a:ext cx="80813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7525" y="6356350"/>
            <a:ext cx="6194854" cy="365125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0" y="32509"/>
            <a:ext cx="9144000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Экспортно-импортные операции Кыргызской Республики</a:t>
            </a:r>
          </a:p>
          <a:p>
            <a:pPr algn="ctr"/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основными странами – партнерами мира</a:t>
            </a:r>
          </a:p>
          <a:p>
            <a:pPr algn="ctr"/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январе – сентябре 2021 года</a:t>
            </a:r>
            <a:r>
              <a:rPr lang="ru-RU" sz="21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</a:t>
            </a:r>
            <a:endParaRPr lang="ru-RU" sz="21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xmlns="" id="{00000000-0008-0000-01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24082885"/>
              </p:ext>
            </p:extLst>
          </p:nvPr>
        </p:nvGraphicFramePr>
        <p:xfrm>
          <a:off x="0" y="1993965"/>
          <a:ext cx="4714613" cy="3933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8" name="Диаграмма 17">
            <a:extLst>
              <a:ext uri="{FF2B5EF4-FFF2-40B4-BE49-F238E27FC236}">
                <a16:creationId xmlns:a16="http://schemas.microsoft.com/office/drawing/2014/main" xmlns="" id="{00000000-0008-0000-01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5337268"/>
              </p:ext>
            </p:extLst>
          </p:nvPr>
        </p:nvGraphicFramePr>
        <p:xfrm>
          <a:off x="4657725" y="1666721"/>
          <a:ext cx="4400549" cy="3981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5" name="Диаграмма 14">
            <a:extLst>
              <a:ext uri="{FF2B5EF4-FFF2-40B4-BE49-F238E27FC236}">
                <a16:creationId xmlns:a16="http://schemas.microsoft.com/office/drawing/2014/main" xmlns="" id="{00000000-0008-0000-01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889220"/>
              </p:ext>
            </p:extLst>
          </p:nvPr>
        </p:nvGraphicFramePr>
        <p:xfrm>
          <a:off x="200854" y="1832296"/>
          <a:ext cx="4242624" cy="3933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6" name="Диаграмма 15">
            <a:extLst>
              <a:ext uri="{FF2B5EF4-FFF2-40B4-BE49-F238E27FC236}">
                <a16:creationId xmlns:a16="http://schemas.microsoft.com/office/drawing/2014/main" xmlns="" id="{00000000-0008-0000-01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50287094"/>
              </p:ext>
            </p:extLst>
          </p:nvPr>
        </p:nvGraphicFramePr>
        <p:xfrm>
          <a:off x="4443478" y="1972105"/>
          <a:ext cx="4357622" cy="34895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33836621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ru-RU" sz="31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0133" y="1094186"/>
            <a:ext cx="3777401" cy="625432"/>
          </a:xfrm>
        </p:spPr>
        <p:txBody>
          <a:bodyPr>
            <a:normAutofit/>
          </a:bodyPr>
          <a:lstStyle/>
          <a:p>
            <a:pPr algn="ctr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Экспорт</a:t>
            </a:r>
          </a:p>
        </p:txBody>
      </p:sp>
      <p:sp>
        <p:nvSpPr>
          <p:cNvPr id="10" name="Объект 9"/>
          <p:cNvSpPr>
            <a:spLocks noGrp="1"/>
          </p:cNvSpPr>
          <p:nvPr>
            <p:ph sz="half" idx="2"/>
          </p:nvPr>
        </p:nvSpPr>
        <p:spPr>
          <a:xfrm>
            <a:off x="575138" y="2476237"/>
            <a:ext cx="3868340" cy="2818872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ru-RU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>
          <a:xfrm>
            <a:off x="4914900" y="1094186"/>
            <a:ext cx="3886200" cy="625432"/>
          </a:xfrm>
        </p:spPr>
        <p:txBody>
          <a:bodyPr>
            <a:normAutofit/>
          </a:bodyPr>
          <a:lstStyle/>
          <a:p>
            <a:pPr algn="ctr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Импорт </a:t>
            </a:r>
            <a:endParaRPr lang="ru-RU" sz="18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4</a:t>
            </a:fld>
            <a:endParaRPr lang="ru-RU"/>
          </a:p>
        </p:txBody>
      </p:sp>
      <p:pic>
        <p:nvPicPr>
          <p:cNvPr id="11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53" y="6293708"/>
            <a:ext cx="427797" cy="436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24930" y="197708"/>
            <a:ext cx="80813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7525" y="6356350"/>
            <a:ext cx="6194854" cy="365125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0" y="32509"/>
            <a:ext cx="9144000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Экспортно-импортные операции Кыргызской Республики</a:t>
            </a:r>
          </a:p>
          <a:p>
            <a:pPr algn="ctr"/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 странами СНГ</a:t>
            </a:r>
          </a:p>
          <a:p>
            <a:pPr algn="ctr"/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январе – сентябре 2021 года</a:t>
            </a:r>
            <a:r>
              <a:rPr lang="ru-RU" sz="21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</a:t>
            </a:r>
            <a:endParaRPr lang="ru-RU" sz="21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xmlns="" id="{00000000-0008-0000-0100-000002000000}"/>
              </a:ext>
            </a:extLst>
          </p:cNvPr>
          <p:cNvGraphicFramePr>
            <a:graphicFrameLocks/>
          </p:cNvGraphicFramePr>
          <p:nvPr/>
        </p:nvGraphicFramePr>
        <p:xfrm>
          <a:off x="0" y="1993965"/>
          <a:ext cx="4714613" cy="3933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5" name="Диаграмма 14">
            <a:extLst>
              <a:ext uri="{FF2B5EF4-FFF2-40B4-BE49-F238E27FC236}">
                <a16:creationId xmlns:a16="http://schemas.microsoft.com/office/drawing/2014/main" xmlns="" id="{00000000-0008-0000-0100-000002000000}"/>
              </a:ext>
            </a:extLst>
          </p:cNvPr>
          <p:cNvGraphicFramePr>
            <a:graphicFrameLocks/>
          </p:cNvGraphicFramePr>
          <p:nvPr/>
        </p:nvGraphicFramePr>
        <p:xfrm>
          <a:off x="200854" y="1832296"/>
          <a:ext cx="4242624" cy="3933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0" name="Диаграмма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6920279"/>
              </p:ext>
            </p:extLst>
          </p:nvPr>
        </p:nvGraphicFramePr>
        <p:xfrm>
          <a:off x="342900" y="1995949"/>
          <a:ext cx="4371713" cy="33617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1" name="Диаграмма 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50082011"/>
              </p:ext>
            </p:extLst>
          </p:nvPr>
        </p:nvGraphicFramePr>
        <p:xfrm>
          <a:off x="4337222" y="2035723"/>
          <a:ext cx="4572000" cy="32593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42744126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ru-RU" sz="3100" dirty="0"/>
          </a:p>
        </p:txBody>
      </p:sp>
      <p:sp>
        <p:nvSpPr>
          <p:cNvPr id="6" name="Текст 5"/>
          <p:cNvSpPr>
            <a:spLocks noGrp="1"/>
          </p:cNvSpPr>
          <p:nvPr>
            <p:ph sz="half" idx="2"/>
          </p:nvPr>
        </p:nvSpPr>
        <p:spPr>
          <a:xfrm>
            <a:off x="4784124" y="1724433"/>
            <a:ext cx="3731226" cy="4452530"/>
          </a:xfrm>
        </p:spPr>
        <p:txBody>
          <a:bodyPr>
            <a:noAutofit/>
          </a:bodyPr>
          <a:lstStyle/>
          <a:p>
            <a:pPr lvl="0" algn="ctr"/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5</a:t>
            </a:fld>
            <a:endParaRPr lang="ru-RU"/>
          </a:p>
        </p:txBody>
      </p:sp>
      <p:pic>
        <p:nvPicPr>
          <p:cNvPr id="11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53" y="6293708"/>
            <a:ext cx="427797" cy="436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57881" y="197709"/>
            <a:ext cx="80813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9330" y="6380249"/>
            <a:ext cx="6384324" cy="34977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00853" y="197708"/>
            <a:ext cx="8638347" cy="13696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Экспортно-импортные операции Кыргызской Республики </a:t>
            </a:r>
          </a:p>
          <a:p>
            <a:pPr algn="ctr"/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государствами-членами ЕАЭС</a:t>
            </a:r>
            <a:endParaRPr lang="en-US" sz="2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январе-сентябре 20</a:t>
            </a:r>
            <a:r>
              <a:rPr lang="en-US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ky-KG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года</a:t>
            </a:r>
          </a:p>
          <a:p>
            <a:pPr algn="just"/>
            <a:r>
              <a:rPr lang="ru-RU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</a:t>
            </a:r>
          </a:p>
        </p:txBody>
      </p:sp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96882170"/>
              </p:ext>
            </p:extLst>
          </p:nvPr>
        </p:nvGraphicFramePr>
        <p:xfrm>
          <a:off x="4912994" y="2229601"/>
          <a:ext cx="3926206" cy="34386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Текст 2"/>
          <p:cNvSpPr txBox="1">
            <a:spLocks/>
          </p:cNvSpPr>
          <p:nvPr/>
        </p:nvSpPr>
        <p:spPr>
          <a:xfrm>
            <a:off x="338227" y="1521147"/>
            <a:ext cx="3777401" cy="6254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Экспорт</a:t>
            </a:r>
          </a:p>
        </p:txBody>
      </p:sp>
      <p:sp>
        <p:nvSpPr>
          <p:cNvPr id="15" name="Текст 5"/>
          <p:cNvSpPr txBox="1">
            <a:spLocks/>
          </p:cNvSpPr>
          <p:nvPr/>
        </p:nvSpPr>
        <p:spPr>
          <a:xfrm>
            <a:off x="4912994" y="1521147"/>
            <a:ext cx="3886200" cy="62543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Импорт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graphicFrame>
        <p:nvGraphicFramePr>
          <p:cNvPr id="16" name="Диаграмма 15">
            <a:extLst>
              <a:ext uri="{FF2B5EF4-FFF2-40B4-BE49-F238E27FC236}">
                <a16:creationId xmlns:a16="http://schemas.microsoft.com/office/drawing/2014/main" xmlns="" id="{00000000-0008-0000-02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9182453"/>
              </p:ext>
            </p:extLst>
          </p:nvPr>
        </p:nvGraphicFramePr>
        <p:xfrm>
          <a:off x="470666" y="2019656"/>
          <a:ext cx="4044184" cy="36602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7" name="Диаграмма 16">
            <a:extLst>
              <a:ext uri="{FF2B5EF4-FFF2-40B4-BE49-F238E27FC236}">
                <a16:creationId xmlns:a16="http://schemas.microsoft.com/office/drawing/2014/main" xmlns="" id="{00000000-0008-0000-02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9277970"/>
              </p:ext>
            </p:extLst>
          </p:nvPr>
        </p:nvGraphicFramePr>
        <p:xfrm>
          <a:off x="4901772" y="2003924"/>
          <a:ext cx="3829050" cy="36602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0" name="Диаграмма 19">
            <a:extLst>
              <a:ext uri="{FF2B5EF4-FFF2-40B4-BE49-F238E27FC236}">
                <a16:creationId xmlns:a16="http://schemas.microsoft.com/office/drawing/2014/main" xmlns="" id="{00000000-0008-0000-02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5222532"/>
              </p:ext>
            </p:extLst>
          </p:nvPr>
        </p:nvGraphicFramePr>
        <p:xfrm>
          <a:off x="640081" y="2044368"/>
          <a:ext cx="3914775" cy="338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21" name="Диаграмма 20">
            <a:extLst>
              <a:ext uri="{FF2B5EF4-FFF2-40B4-BE49-F238E27FC236}">
                <a16:creationId xmlns:a16="http://schemas.microsoft.com/office/drawing/2014/main" xmlns="" id="{00000000-0008-0000-02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81534141"/>
              </p:ext>
            </p:extLst>
          </p:nvPr>
        </p:nvGraphicFramePr>
        <p:xfrm>
          <a:off x="4861766" y="2055563"/>
          <a:ext cx="3829050" cy="33661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40211259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бъект 9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ru-RU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6</a:t>
            </a:fld>
            <a:endParaRPr lang="ru-RU"/>
          </a:p>
        </p:txBody>
      </p:sp>
      <p:pic>
        <p:nvPicPr>
          <p:cNvPr id="11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53" y="6293708"/>
            <a:ext cx="427797" cy="436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57881" y="197709"/>
            <a:ext cx="80813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9330" y="6380249"/>
            <a:ext cx="6384324" cy="349776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267038" y="191462"/>
            <a:ext cx="867466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135255" algn="l"/>
              </a:tabLst>
            </a:pPr>
            <a:r>
              <a:rPr lang="ru-RU" sz="2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Экспорт основных товаров Кыргызской Республики </a:t>
            </a:r>
            <a:br>
              <a:rPr lang="ru-RU" sz="2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январе-сентябре 2021 года</a:t>
            </a:r>
            <a:endParaRPr lang="ru-RU" sz="2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35255" algn="ctr">
              <a:tabLst>
                <a:tab pos="135255" algn="l"/>
              </a:tabLst>
            </a:pPr>
            <a:r>
              <a:rPr lang="ru-RU" sz="20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доля товара в общем объеме экспорта, в процентах)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78173" y="1220596"/>
            <a:ext cx="7604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Всего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093207" y="1231228"/>
            <a:ext cx="823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ЕАЭС</a:t>
            </a:r>
          </a:p>
        </p:txBody>
      </p:sp>
      <p:graphicFrame>
        <p:nvGraphicFramePr>
          <p:cNvPr id="15" name="Диаграмма 14">
            <a:extLst>
              <a:ext uri="{FF2B5EF4-FFF2-40B4-BE49-F238E27FC236}">
                <a16:creationId xmlns:xdr="http://schemas.openxmlformats.org/drawingml/2006/spreadsheetDrawing" xmlns:a16="http://schemas.microsoft.com/office/drawing/2014/main" xmlns="" xmlns:lc="http://schemas.openxmlformats.org/drawingml/2006/lockedCanvas" id="{8B3561FB-DCAD-47D6-93C1-15F7D5FD1C4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1722457"/>
              </p:ext>
            </p:extLst>
          </p:nvPr>
        </p:nvGraphicFramePr>
        <p:xfrm>
          <a:off x="414751" y="1768347"/>
          <a:ext cx="4288034" cy="4129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Диаграмма 15">
            <a:extLst>
              <a:ext uri="{FF2B5EF4-FFF2-40B4-BE49-F238E27FC236}">
                <a16:creationId xmlns:xdr="http://schemas.openxmlformats.org/drawingml/2006/spreadsheetDrawing" xmlns:a16="http://schemas.microsoft.com/office/drawing/2014/main" xmlns="" xmlns:lc="http://schemas.openxmlformats.org/drawingml/2006/lockedCanvas" id="{09EEA2AE-9CE2-4B4F-87BA-2F156C71C0C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2391136"/>
              </p:ext>
            </p:extLst>
          </p:nvPr>
        </p:nvGraphicFramePr>
        <p:xfrm>
          <a:off x="4609070" y="1835407"/>
          <a:ext cx="4332630" cy="39731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1629185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sz="half" idx="2"/>
          </p:nvPr>
        </p:nvSpPr>
        <p:spPr>
          <a:xfrm>
            <a:off x="4784124" y="365126"/>
            <a:ext cx="3731226" cy="5811837"/>
          </a:xfrm>
        </p:spPr>
        <p:txBody>
          <a:bodyPr>
            <a:noAutofit/>
          </a:bodyPr>
          <a:lstStyle/>
          <a:p>
            <a:pPr lvl="0" algn="ctr"/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7</a:t>
            </a:fld>
            <a:endParaRPr lang="ru-RU"/>
          </a:p>
        </p:txBody>
      </p:sp>
      <p:pic>
        <p:nvPicPr>
          <p:cNvPr id="11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53" y="6293708"/>
            <a:ext cx="427797" cy="436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57881" y="197709"/>
            <a:ext cx="80813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9330" y="6380249"/>
            <a:ext cx="6384324" cy="349776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267038" y="191462"/>
            <a:ext cx="867466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135255" algn="l"/>
              </a:tabLst>
            </a:pPr>
            <a:r>
              <a:rPr lang="ru-RU" sz="2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Импорт основных товаров Кыргызской Республики </a:t>
            </a:r>
            <a:br>
              <a:rPr lang="ru-RU" sz="2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январе-сентябре 2021 года</a:t>
            </a:r>
            <a:endParaRPr lang="ru-RU" sz="2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35255" algn="ctr">
              <a:tabLst>
                <a:tab pos="135255" algn="l"/>
              </a:tabLst>
            </a:pPr>
            <a:r>
              <a:rPr lang="ru-RU" sz="20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доля товара в общем объеме импорта, в процентах)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78173" y="1220596"/>
            <a:ext cx="7604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Всего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093207" y="1231228"/>
            <a:ext cx="823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ЕАЭС</a:t>
            </a:r>
          </a:p>
        </p:txBody>
      </p:sp>
      <p:graphicFrame>
        <p:nvGraphicFramePr>
          <p:cNvPr id="15" name="Диаграмма 14">
            <a:extLst>
              <a:ext uri="{FF2B5EF4-FFF2-40B4-BE49-F238E27FC236}">
                <a16:creationId xmlns:a16="http://schemas.microsoft.com/office/drawing/2014/main" xmlns="" id="{582CAEC5-4ADD-4BE9-94F6-99D496A3198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5326709"/>
              </p:ext>
            </p:extLst>
          </p:nvPr>
        </p:nvGraphicFramePr>
        <p:xfrm>
          <a:off x="91315" y="1659679"/>
          <a:ext cx="4488305" cy="43245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Диаграмма 13">
            <a:extLst>
              <a:ext uri="{FF2B5EF4-FFF2-40B4-BE49-F238E27FC236}">
                <a16:creationId xmlns:a16="http://schemas.microsoft.com/office/drawing/2014/main" xmlns="" id="{FD21A62E-9217-4BB7-92F8-A3B07B3BC9C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9600292"/>
              </p:ext>
            </p:extLst>
          </p:nvPr>
        </p:nvGraphicFramePr>
        <p:xfrm>
          <a:off x="4497859" y="1786029"/>
          <a:ext cx="4437878" cy="4029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6" name="Диаграмма 15">
            <a:extLst>
              <a:ext uri="{FF2B5EF4-FFF2-40B4-BE49-F238E27FC236}">
                <a16:creationId xmlns:a16="http://schemas.microsoft.com/office/drawing/2014/main" xmlns="" id="{582CAEC5-4ADD-4BE9-94F6-99D496A3198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969880"/>
              </p:ext>
            </p:extLst>
          </p:nvPr>
        </p:nvGraphicFramePr>
        <p:xfrm>
          <a:off x="186964" y="1793214"/>
          <a:ext cx="4297006" cy="40886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2339300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y-KG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экспорта и импорта по видам экономической </a:t>
            </a:r>
            <a:r>
              <a:rPr lang="ky-K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</a:t>
            </a:r>
            <a:br>
              <a:rPr lang="ky-K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y-KG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(доля товаров, произведенных по видам экономической деятельности)</a:t>
            </a:r>
            <a:endParaRPr lang="ru-RU" sz="1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8</a:t>
            </a:fld>
            <a:endParaRPr lang="ru-RU"/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1527920"/>
              </p:ext>
            </p:extLst>
          </p:nvPr>
        </p:nvGraphicFramePr>
        <p:xfrm>
          <a:off x="234779" y="1690689"/>
          <a:ext cx="4423718" cy="37462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10535222"/>
              </p:ext>
            </p:extLst>
          </p:nvPr>
        </p:nvGraphicFramePr>
        <p:xfrm>
          <a:off x="4880918" y="1690689"/>
          <a:ext cx="3992005" cy="37462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497795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ru-RU" sz="3100" dirty="0"/>
          </a:p>
        </p:txBody>
      </p:sp>
      <p:sp>
        <p:nvSpPr>
          <p:cNvPr id="10" name="Объект 9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ru-RU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sz="half" idx="2"/>
          </p:nvPr>
        </p:nvSpPr>
        <p:spPr>
          <a:xfrm>
            <a:off x="4784124" y="365126"/>
            <a:ext cx="3731226" cy="5811837"/>
          </a:xfrm>
        </p:spPr>
        <p:txBody>
          <a:bodyPr>
            <a:noAutofit/>
          </a:bodyPr>
          <a:lstStyle/>
          <a:p>
            <a:pPr lvl="0" algn="ctr"/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mtClean="0"/>
              <a:t>9</a:t>
            </a:fld>
            <a:endParaRPr lang="ru-RU"/>
          </a:p>
        </p:txBody>
      </p:sp>
      <p:pic>
        <p:nvPicPr>
          <p:cNvPr id="11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53" y="6293708"/>
            <a:ext cx="427797" cy="436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57881" y="197709"/>
            <a:ext cx="80813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9330" y="6380249"/>
            <a:ext cx="6384324" cy="34977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97924" y="197708"/>
            <a:ext cx="7216346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y-KG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Внешнеторговый оборот</a:t>
            </a:r>
            <a:endParaRPr lang="ru-RU" sz="2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Кыргызской</a:t>
            </a:r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Республики по регионам</a:t>
            </a:r>
          </a:p>
          <a:p>
            <a:pPr algn="ctr"/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январе-сентябре 2021 года</a:t>
            </a:r>
            <a:r>
              <a:rPr lang="ru-RU" sz="21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</a:p>
        </p:txBody>
      </p:sp>
      <p:pic>
        <p:nvPicPr>
          <p:cNvPr id="13" name="Рисунок 12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868" y="1725283"/>
            <a:ext cx="7027342" cy="408972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TextBox 16"/>
          <p:cNvSpPr txBox="1"/>
          <p:nvPr/>
        </p:nvSpPr>
        <p:spPr>
          <a:xfrm>
            <a:off x="4880827" y="1725283"/>
            <a:ext cx="23182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>
                <a:latin typeface="Arial" pitchFamily="34" charset="0"/>
                <a:cs typeface="Arial" pitchFamily="34" charset="0"/>
              </a:rPr>
              <a:t>Всего </a:t>
            </a:r>
            <a:r>
              <a:rPr lang="en-US" sz="1000" dirty="0">
                <a:latin typeface="Arial" pitchFamily="34" charset="0"/>
                <a:cs typeface="Arial" pitchFamily="34" charset="0"/>
              </a:rPr>
              <a:t>     -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 </a:t>
            </a:r>
            <a:r>
              <a:rPr lang="ky-KG" sz="1000" dirty="0">
                <a:latin typeface="Arial" pitchFamily="34" charset="0"/>
                <a:cs typeface="Arial" pitchFamily="34" charset="0"/>
              </a:rPr>
              <a:t>3147,9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000" dirty="0" err="1">
                <a:latin typeface="Arial" pitchFamily="34" charset="0"/>
                <a:cs typeface="Arial" pitchFamily="34" charset="0"/>
              </a:rPr>
              <a:t>млн.долл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. (</a:t>
            </a:r>
            <a:r>
              <a:rPr lang="ky-KG" sz="1000" dirty="0">
                <a:latin typeface="Arial" pitchFamily="34" charset="0"/>
                <a:cs typeface="Arial" pitchFamily="34" charset="0"/>
              </a:rPr>
              <a:t>62,3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%)</a:t>
            </a:r>
          </a:p>
          <a:p>
            <a:r>
              <a:rPr lang="ru-RU" sz="1000" dirty="0">
                <a:latin typeface="Arial" pitchFamily="34" charset="0"/>
                <a:cs typeface="Arial" pitchFamily="34" charset="0"/>
              </a:rPr>
              <a:t>ЕАЭС </a:t>
            </a:r>
            <a:r>
              <a:rPr lang="en-US" sz="1000" dirty="0">
                <a:latin typeface="Arial" pitchFamily="34" charset="0"/>
                <a:cs typeface="Arial" pitchFamily="34" charset="0"/>
              </a:rPr>
              <a:t>– </a:t>
            </a:r>
            <a:r>
              <a:rPr lang="ky-KG" sz="1000" dirty="0">
                <a:latin typeface="Arial" pitchFamily="34" charset="0"/>
                <a:cs typeface="Arial" pitchFamily="34" charset="0"/>
              </a:rPr>
              <a:t>1467,4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000" dirty="0" err="1">
                <a:latin typeface="Arial" pitchFamily="34" charset="0"/>
                <a:cs typeface="Arial" pitchFamily="34" charset="0"/>
              </a:rPr>
              <a:t>млн.долл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 (</a:t>
            </a:r>
            <a:r>
              <a:rPr lang="ky-KG" sz="1000" dirty="0">
                <a:latin typeface="Arial" pitchFamily="34" charset="0"/>
                <a:cs typeface="Arial" pitchFamily="34" charset="0"/>
              </a:rPr>
              <a:t>62,4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%)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634501" y="1522771"/>
            <a:ext cx="21691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>
                <a:latin typeface="Arial" pitchFamily="34" charset="0"/>
                <a:cs typeface="Arial" pitchFamily="34" charset="0"/>
              </a:rPr>
              <a:t>Всего</a:t>
            </a:r>
            <a:r>
              <a:rPr lang="en-US" sz="1000" dirty="0">
                <a:latin typeface="Arial" pitchFamily="34" charset="0"/>
                <a:cs typeface="Arial" pitchFamily="34" charset="0"/>
              </a:rPr>
              <a:t>   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– </a:t>
            </a:r>
            <a:r>
              <a:rPr lang="ky-KG" sz="1000" dirty="0">
                <a:latin typeface="Arial" pitchFamily="34" charset="0"/>
                <a:cs typeface="Arial" pitchFamily="34" charset="0"/>
              </a:rPr>
              <a:t>666</a:t>
            </a:r>
            <a:r>
              <a:rPr lang="en-US" sz="1000" dirty="0">
                <a:latin typeface="Arial" pitchFamily="34" charset="0"/>
                <a:cs typeface="Arial" pitchFamily="34" charset="0"/>
              </a:rPr>
              <a:t>,4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000" dirty="0" err="1">
                <a:latin typeface="Arial" pitchFamily="34" charset="0"/>
                <a:cs typeface="Arial" pitchFamily="34" charset="0"/>
              </a:rPr>
              <a:t>млн.долл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. (</a:t>
            </a:r>
            <a:r>
              <a:rPr lang="en-US" sz="1000" dirty="0">
                <a:latin typeface="Arial" pitchFamily="34" charset="0"/>
                <a:cs typeface="Arial" pitchFamily="34" charset="0"/>
              </a:rPr>
              <a:t>1</a:t>
            </a:r>
            <a:r>
              <a:rPr lang="ky-KG" sz="1000" dirty="0">
                <a:latin typeface="Arial" pitchFamily="34" charset="0"/>
                <a:cs typeface="Arial" pitchFamily="34" charset="0"/>
              </a:rPr>
              <a:t>3,2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%)</a:t>
            </a:r>
          </a:p>
          <a:p>
            <a:r>
              <a:rPr lang="ru-RU" sz="1000" dirty="0">
                <a:latin typeface="Arial" pitchFamily="34" charset="0"/>
                <a:cs typeface="Arial" pitchFamily="34" charset="0"/>
              </a:rPr>
              <a:t>ЕАЭС –</a:t>
            </a:r>
            <a:r>
              <a:rPr lang="en-US" sz="1000" dirty="0">
                <a:latin typeface="Arial" pitchFamily="34" charset="0"/>
                <a:cs typeface="Arial" pitchFamily="34" charset="0"/>
              </a:rPr>
              <a:t> </a:t>
            </a:r>
            <a:r>
              <a:rPr lang="ky-KG" sz="1000" dirty="0">
                <a:latin typeface="Arial" pitchFamily="34" charset="0"/>
                <a:cs typeface="Arial" pitchFamily="34" charset="0"/>
              </a:rPr>
              <a:t>393,1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000" dirty="0" err="1">
                <a:latin typeface="Arial" pitchFamily="34" charset="0"/>
                <a:cs typeface="Arial" pitchFamily="34" charset="0"/>
              </a:rPr>
              <a:t>млн.долл</a:t>
            </a:r>
            <a:r>
              <a:rPr lang="ky-KG" sz="1000" dirty="0">
                <a:latin typeface="Arial" pitchFamily="34" charset="0"/>
                <a:cs typeface="Arial" pitchFamily="34" charset="0"/>
              </a:rPr>
              <a:t>.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 (</a:t>
            </a:r>
            <a:r>
              <a:rPr lang="en-US" sz="1000" dirty="0">
                <a:latin typeface="Arial" pitchFamily="34" charset="0"/>
                <a:cs typeface="Arial" pitchFamily="34" charset="0"/>
              </a:rPr>
              <a:t>1</a:t>
            </a:r>
            <a:r>
              <a:rPr lang="ky-KG" sz="1000" dirty="0">
                <a:latin typeface="Arial" pitchFamily="34" charset="0"/>
                <a:cs typeface="Arial" pitchFamily="34" charset="0"/>
              </a:rPr>
              <a:t>6,7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%)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flipV="1">
            <a:off x="4831492" y="2081509"/>
            <a:ext cx="410359" cy="1846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5232249" y="2081509"/>
            <a:ext cx="157258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2743200" y="1922881"/>
            <a:ext cx="1228725" cy="24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3971925" y="1925338"/>
            <a:ext cx="266700" cy="4676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678380" y="2147601"/>
            <a:ext cx="21339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>
                <a:latin typeface="Arial" pitchFamily="34" charset="0"/>
                <a:cs typeface="Arial" pitchFamily="34" charset="0"/>
              </a:rPr>
              <a:t>Всего      – 47,8 </a:t>
            </a:r>
            <a:r>
              <a:rPr lang="ru-RU" sz="1000" dirty="0" err="1">
                <a:latin typeface="Arial" pitchFamily="34" charset="0"/>
                <a:cs typeface="Arial" pitchFamily="34" charset="0"/>
              </a:rPr>
              <a:t>млн.долл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. (0,9%)</a:t>
            </a:r>
          </a:p>
          <a:p>
            <a:r>
              <a:rPr lang="ru-RU" sz="1000" dirty="0">
                <a:latin typeface="Arial" pitchFamily="34" charset="0"/>
                <a:cs typeface="Arial" pitchFamily="34" charset="0"/>
              </a:rPr>
              <a:t>ЕАЭС – 14,7 </a:t>
            </a:r>
            <a:r>
              <a:rPr lang="ru-RU" sz="1000" dirty="0" err="1">
                <a:latin typeface="Arial" pitchFamily="34" charset="0"/>
                <a:cs typeface="Arial" pitchFamily="34" charset="0"/>
              </a:rPr>
              <a:t>млн.долл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. (0,6%)</a:t>
            </a:r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>
            <a:off x="828675" y="2547711"/>
            <a:ext cx="19145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497818" y="3149994"/>
            <a:ext cx="22044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>
                <a:latin typeface="Arial" pitchFamily="34" charset="0"/>
                <a:cs typeface="Arial" pitchFamily="34" charset="0"/>
              </a:rPr>
              <a:t>Всего      – 266,0 </a:t>
            </a:r>
            <a:r>
              <a:rPr lang="ru-RU" sz="1000" dirty="0" err="1">
                <a:latin typeface="Arial" pitchFamily="34" charset="0"/>
                <a:cs typeface="Arial" pitchFamily="34" charset="0"/>
              </a:rPr>
              <a:t>млн.долл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. (5,3%)</a:t>
            </a:r>
          </a:p>
          <a:p>
            <a:r>
              <a:rPr lang="ru-RU" sz="1000" dirty="0">
                <a:latin typeface="Arial" pitchFamily="34" charset="0"/>
                <a:cs typeface="Arial" pitchFamily="34" charset="0"/>
              </a:rPr>
              <a:t>ЕАЭС – 136,7 </a:t>
            </a:r>
            <a:r>
              <a:rPr lang="ru-RU" sz="1000" dirty="0" err="1">
                <a:latin typeface="Arial" pitchFamily="34" charset="0"/>
                <a:cs typeface="Arial" pitchFamily="34" charset="0"/>
              </a:rPr>
              <a:t>млн.долл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. (5,8%)</a:t>
            </a:r>
          </a:p>
        </p:txBody>
      </p:sp>
      <p:cxnSp>
        <p:nvCxnSpPr>
          <p:cNvPr id="37" name="Прямая соединительная линия 36"/>
          <p:cNvCxnSpPr/>
          <p:nvPr/>
        </p:nvCxnSpPr>
        <p:spPr>
          <a:xfrm>
            <a:off x="659820" y="3493163"/>
            <a:ext cx="151237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1416005" y="3989507"/>
            <a:ext cx="22044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>
                <a:latin typeface="Arial" pitchFamily="34" charset="0"/>
                <a:cs typeface="Arial" pitchFamily="34" charset="0"/>
              </a:rPr>
              <a:t>Всего      – 220,0 </a:t>
            </a:r>
            <a:r>
              <a:rPr lang="ru-RU" sz="1000" dirty="0" err="1">
                <a:latin typeface="Arial" pitchFamily="34" charset="0"/>
                <a:cs typeface="Arial" pitchFamily="34" charset="0"/>
              </a:rPr>
              <a:t>млн.долл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. (4,4%)</a:t>
            </a:r>
          </a:p>
          <a:p>
            <a:r>
              <a:rPr lang="ru-RU" sz="1000" dirty="0">
                <a:latin typeface="Arial" pitchFamily="34" charset="0"/>
                <a:cs typeface="Arial" pitchFamily="34" charset="0"/>
              </a:rPr>
              <a:t>ЕАЭС –   33,6 </a:t>
            </a:r>
            <a:r>
              <a:rPr lang="ru-RU" sz="1000" dirty="0" err="1">
                <a:latin typeface="Arial" pitchFamily="34" charset="0"/>
                <a:cs typeface="Arial" pitchFamily="34" charset="0"/>
              </a:rPr>
              <a:t>млн.долл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. (1,4%)</a:t>
            </a:r>
          </a:p>
        </p:txBody>
      </p:sp>
      <p:cxnSp>
        <p:nvCxnSpPr>
          <p:cNvPr id="40" name="Прямая соединительная линия 39"/>
          <p:cNvCxnSpPr/>
          <p:nvPr/>
        </p:nvCxnSpPr>
        <p:spPr>
          <a:xfrm flipV="1">
            <a:off x="1649158" y="4374228"/>
            <a:ext cx="1708404" cy="153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3357562" y="4374228"/>
            <a:ext cx="195263" cy="1120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314090" y="5414902"/>
            <a:ext cx="20986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>
                <a:latin typeface="Arial" pitchFamily="34" charset="0"/>
                <a:cs typeface="Arial" pitchFamily="34" charset="0"/>
              </a:rPr>
              <a:t>Всего     – 40,2 </a:t>
            </a:r>
            <a:r>
              <a:rPr lang="ru-RU" sz="1000" dirty="0" err="1">
                <a:latin typeface="Arial" pitchFamily="34" charset="0"/>
                <a:cs typeface="Arial" pitchFamily="34" charset="0"/>
              </a:rPr>
              <a:t>млн.долл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. (0,8%)</a:t>
            </a:r>
          </a:p>
          <a:p>
            <a:r>
              <a:rPr lang="ru-RU" sz="1000" dirty="0">
                <a:latin typeface="Arial" pitchFamily="34" charset="0"/>
                <a:cs typeface="Arial" pitchFamily="34" charset="0"/>
              </a:rPr>
              <a:t>ЕАЭС –4,0 </a:t>
            </a:r>
            <a:r>
              <a:rPr lang="ru-RU" sz="1000" dirty="0" err="1">
                <a:latin typeface="Arial" pitchFamily="34" charset="0"/>
                <a:cs typeface="Arial" pitchFamily="34" charset="0"/>
              </a:rPr>
              <a:t>млн.долл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. (0,2%)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926145" y="4174173"/>
            <a:ext cx="20281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>
                <a:latin typeface="Arial" pitchFamily="34" charset="0"/>
                <a:cs typeface="Arial" pitchFamily="34" charset="0"/>
              </a:rPr>
              <a:t>Всего      –8,8 </a:t>
            </a:r>
            <a:r>
              <a:rPr lang="ru-RU" sz="1000" dirty="0" err="1">
                <a:latin typeface="Arial" pitchFamily="34" charset="0"/>
                <a:cs typeface="Arial" pitchFamily="34" charset="0"/>
              </a:rPr>
              <a:t>млн.долл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. (0,2%)</a:t>
            </a:r>
          </a:p>
          <a:p>
            <a:r>
              <a:rPr lang="ru-RU" sz="1000" dirty="0">
                <a:latin typeface="Arial" pitchFamily="34" charset="0"/>
                <a:cs typeface="Arial" pitchFamily="34" charset="0"/>
              </a:rPr>
              <a:t>ЕАЭС – 0,2 </a:t>
            </a:r>
            <a:r>
              <a:rPr lang="ru-RU" sz="1000" dirty="0" err="1">
                <a:latin typeface="Arial" pitchFamily="34" charset="0"/>
                <a:cs typeface="Arial" pitchFamily="34" charset="0"/>
              </a:rPr>
              <a:t>млн.долл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. (0,0%)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861657" y="3238093"/>
            <a:ext cx="21339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>
                <a:latin typeface="Arial" pitchFamily="34" charset="0"/>
                <a:cs typeface="Arial" pitchFamily="34" charset="0"/>
              </a:rPr>
              <a:t>Всего      – 31,1 </a:t>
            </a:r>
            <a:r>
              <a:rPr lang="ru-RU" sz="1000" dirty="0" err="1">
                <a:latin typeface="Arial" pitchFamily="34" charset="0"/>
                <a:cs typeface="Arial" pitchFamily="34" charset="0"/>
              </a:rPr>
              <a:t>млн.долл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. (0,6%)</a:t>
            </a:r>
          </a:p>
          <a:p>
            <a:r>
              <a:rPr lang="ru-RU" sz="1000" dirty="0">
                <a:latin typeface="Arial" pitchFamily="34" charset="0"/>
                <a:cs typeface="Arial" pitchFamily="34" charset="0"/>
              </a:rPr>
              <a:t>ЕАЭС – 7,7 </a:t>
            </a:r>
            <a:r>
              <a:rPr lang="ru-RU" sz="1000" dirty="0" err="1">
                <a:latin typeface="Arial" pitchFamily="34" charset="0"/>
                <a:cs typeface="Arial" pitchFamily="34" charset="0"/>
              </a:rPr>
              <a:t>млн.долл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. (0,3%)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55338683-F239-40E1-BE51-5624C535C363}"/>
              </a:ext>
            </a:extLst>
          </p:cNvPr>
          <p:cNvSpPr txBox="1"/>
          <p:nvPr/>
        </p:nvSpPr>
        <p:spPr>
          <a:xfrm>
            <a:off x="3491973" y="4865494"/>
            <a:ext cx="21691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>
                <a:latin typeface="Arial" pitchFamily="34" charset="0"/>
                <a:cs typeface="Arial" pitchFamily="34" charset="0"/>
              </a:rPr>
              <a:t>Всего     – 268,7 </a:t>
            </a:r>
            <a:r>
              <a:rPr lang="ru-RU" sz="1000" dirty="0" err="1">
                <a:latin typeface="Arial" pitchFamily="34" charset="0"/>
                <a:cs typeface="Arial" pitchFamily="34" charset="0"/>
              </a:rPr>
              <a:t>млн.долл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. (5,3%)</a:t>
            </a:r>
          </a:p>
          <a:p>
            <a:r>
              <a:rPr lang="ru-RU" sz="1000" dirty="0">
                <a:latin typeface="Arial" pitchFamily="34" charset="0"/>
                <a:cs typeface="Arial" pitchFamily="34" charset="0"/>
              </a:rPr>
              <a:t>ЕАЭС –   20,2 </a:t>
            </a:r>
            <a:r>
              <a:rPr lang="ru-RU" sz="1000" dirty="0" err="1">
                <a:latin typeface="Arial" pitchFamily="34" charset="0"/>
                <a:cs typeface="Arial" pitchFamily="34" charset="0"/>
              </a:rPr>
              <a:t>млн.долл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. (0,9%)</a:t>
            </a:r>
          </a:p>
        </p:txBody>
      </p:sp>
    </p:spTree>
    <p:extLst>
      <p:ext uri="{BB962C8B-B14F-4D97-AF65-F5344CB8AC3E}">
        <p14:creationId xmlns:p14="http://schemas.microsoft.com/office/powerpoint/2010/main" val="18155694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0456-26BD-48BB-9402-331346C75489}" type="slidenum">
              <a:rPr lang="ru-RU" sz="1000" smtClean="0">
                <a:latin typeface="Arial" panose="020B0604020202020204" pitchFamily="34" charset="0"/>
                <a:cs typeface="Arial" panose="020B0604020202020204" pitchFamily="34" charset="0"/>
              </a:rPr>
              <a:t>10</a:t>
            </a:fld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1" y="6410910"/>
            <a:ext cx="378619" cy="35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79472" y="6413699"/>
            <a:ext cx="7410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</a:t>
            </a:r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 </a:t>
            </a:r>
            <a:r>
              <a:rPr lang="ru-RU" altLang="ru-RU" sz="1400" b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Кыргызской</a:t>
            </a:r>
            <a:r>
              <a:rPr lang="ru-RU" altLang="ru-RU" sz="14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Республики</a:t>
            </a:r>
            <a:endParaRPr lang="ru-RU" sz="14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00378" y="1960520"/>
            <a:ext cx="6293582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 статистики внешней торговли </a:t>
            </a:r>
          </a:p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благодарит Вас за внимание!</a:t>
            </a:r>
          </a:p>
          <a:p>
            <a:pPr algn="ctr"/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588564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3664</TotalTime>
  <Words>359</Words>
  <Application>Microsoft Office PowerPoint</Application>
  <PresentationFormat>Экран (4:3)</PresentationFormat>
  <Paragraphs>232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Gulim</vt:lpstr>
      <vt:lpstr>Times New Roman</vt:lpstr>
      <vt:lpstr>Wingdings</vt:lpstr>
      <vt:lpstr>Тема Office</vt:lpstr>
      <vt:lpstr>Презентация PowerPoint</vt:lpstr>
      <vt:lpstr>Основные показатели внешней и взаимной торговли в январе-сентябре 2021 года (млн. долларов США) </vt:lpstr>
      <vt:lpstr>  </vt:lpstr>
      <vt:lpstr>  </vt:lpstr>
      <vt:lpstr>  </vt:lpstr>
      <vt:lpstr>Презентация PowerPoint</vt:lpstr>
      <vt:lpstr>Презентация PowerPoint</vt:lpstr>
      <vt:lpstr>Структура экспорта и импорта по видам экономической деятельности (доля товаров, произведенных по видам экономической деятельности)</vt:lpstr>
      <vt:lpstr>  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Gsulaimanova</dc:creator>
  <cp:lastModifiedBy>Ажара Мамоева</cp:lastModifiedBy>
  <cp:revision>244</cp:revision>
  <cp:lastPrinted>2021-11-11T04:41:18Z</cp:lastPrinted>
  <dcterms:created xsi:type="dcterms:W3CDTF">2018-10-19T10:18:22Z</dcterms:created>
  <dcterms:modified xsi:type="dcterms:W3CDTF">2021-11-12T02:41:37Z</dcterms:modified>
</cp:coreProperties>
</file>