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2" r:id="rId1"/>
  </p:sldMasterIdLst>
  <p:notesMasterIdLst>
    <p:notesMasterId r:id="rId15"/>
  </p:notesMasterIdLst>
  <p:handoutMasterIdLst>
    <p:handoutMasterId r:id="rId16"/>
  </p:handoutMasterIdLst>
  <p:sldIdLst>
    <p:sldId id="340" r:id="rId2"/>
    <p:sldId id="472" r:id="rId3"/>
    <p:sldId id="478" r:id="rId4"/>
    <p:sldId id="471" r:id="rId5"/>
    <p:sldId id="469" r:id="rId6"/>
    <p:sldId id="470" r:id="rId7"/>
    <p:sldId id="461" r:id="rId8"/>
    <p:sldId id="467" r:id="rId9"/>
    <p:sldId id="476" r:id="rId10"/>
    <p:sldId id="463" r:id="rId11"/>
    <p:sldId id="468" r:id="rId12"/>
    <p:sldId id="477" r:id="rId13"/>
    <p:sldId id="378" r:id="rId14"/>
  </p:sldIdLst>
  <p:sldSz cx="9144000" cy="6858000" type="screen4x3"/>
  <p:notesSz cx="6794500" cy="9906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D23AC"/>
    <a:srgbClr val="4D9505"/>
    <a:srgbClr val="FFFF7D"/>
    <a:srgbClr val="0066FF"/>
    <a:srgbClr val="FFCC00"/>
    <a:srgbClr val="FFFF9F"/>
    <a:srgbClr val="FF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1" autoAdjust="0"/>
    <p:restoredTop sz="99862" autoAdjust="0"/>
  </p:normalViewPr>
  <p:slideViewPr>
    <p:cSldViewPr>
      <p:cViewPr>
        <p:scale>
          <a:sx n="83" d="100"/>
          <a:sy n="83" d="100"/>
        </p:scale>
        <p:origin x="-2424" y="-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68" y="-96"/>
      </p:cViewPr>
      <p:guideLst>
        <p:guide orient="horz" pos="3121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92.168.1.2\common\Working\406\&#1055;&#1056;&#1045;&#1047;&#1045;&#1053;&#1058;&#1040;&#1062;&#1048;&#1071;%2012.04.2018\&#1075;&#1088;&#1072;&#1092;&#1080;&#1082;%20&#1082;&#1099;&#1088;&#1075;%202017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44;&#1080;&#1089;&#1082;%20&#1044;\&#1055;&#1088;&#1077;&#1079;&#1077;&#1085;&#1090;&#1072;&#1094;&#1080;&#1103;\&#1075;&#1088;&#1072;&#1092;&#1080;&#1082;%202017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400" baseline="0">
                <a:latin typeface="Arial" pitchFamily="34" charset="0"/>
                <a:cs typeface="Arial" pitchFamily="34" charset="0"/>
              </a:defRPr>
            </a:pPr>
            <a:r>
              <a:rPr lang="ru-RU" sz="1400" baseline="0">
                <a:latin typeface="Arial" pitchFamily="34" charset="0"/>
                <a:cs typeface="Arial" pitchFamily="34" charset="0"/>
              </a:rPr>
              <a:t>2017-ж. экономикалык иштердин түрлөру боюнча  чакан жана орто ишканалардын саны</a:t>
            </a:r>
            <a:endParaRPr lang="ru-RU" sz="1200" b="0" i="1" baseline="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6.8248869256466602E-2"/>
          <c:y val="6.768188306986546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4288329563803707E-2"/>
          <c:y val="0.15911317903048294"/>
          <c:w val="0.73864030195617403"/>
          <c:h val="0.56866531326586445"/>
        </c:manualLayout>
      </c:layout>
      <c:pieChart>
        <c:varyColors val="0"/>
        <c:ser>
          <c:idx val="0"/>
          <c:order val="0"/>
          <c:explosion val="24"/>
          <c:dPt>
            <c:idx val="0"/>
            <c:bubble3D val="0"/>
            <c:spPr>
              <a:solidFill>
                <a:srgbClr val="FF5757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5"/>
            <c:bubble3D val="0"/>
            <c:spPr>
              <a:solidFill>
                <a:srgbClr val="92D050"/>
              </a:solidFill>
            </c:spPr>
          </c:dPt>
          <c:dPt>
            <c:idx val="6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10254958958197677"/>
                  <c:y val="6.9590148777577077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>
                        <a:latin typeface="Arial" pitchFamily="34" charset="0"/>
                      </a:rPr>
                      <a:t>A</a:t>
                    </a:r>
                  </a:p>
                  <a:p>
                    <a:r>
                      <a:rPr lang="en-US" sz="1400" b="1" i="0" baseline="0">
                        <a:latin typeface="Arial" pitchFamily="34" charset="0"/>
                      </a:rPr>
                      <a:t> 25,5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5918351115201509"/>
                  <c:y val="-6.2472154124722123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>
                        <a:latin typeface="Arial" pitchFamily="34" charset="0"/>
                      </a:rPr>
                      <a:t>B 16,0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3378340025575274E-2"/>
                  <c:y val="-0.11878259300130249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>
                        <a:latin typeface="Arial" pitchFamily="34" charset="0"/>
                      </a:rPr>
                      <a:t>C</a:t>
                    </a:r>
                  </a:p>
                  <a:p>
                    <a:r>
                      <a:rPr lang="en-US" sz="1400" b="1" i="0" baseline="0">
                        <a:latin typeface="Arial" pitchFamily="34" charset="0"/>
                      </a:rPr>
                      <a:t>11,4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1069726531043589"/>
                  <c:y val="-0.11800984709223708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>
                        <a:latin typeface="Arial" pitchFamily="34" charset="0"/>
                      </a:rPr>
                      <a:t>D</a:t>
                    </a:r>
                  </a:p>
                  <a:p>
                    <a:r>
                      <a:rPr lang="en-US" sz="1400" b="1" i="0" baseline="0">
                        <a:latin typeface="Arial" pitchFamily="34" charset="0"/>
                      </a:rPr>
                      <a:t>10,8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1329833770778651"/>
                  <c:y val="-3.524934965076181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>
                        <a:latin typeface="Arial" pitchFamily="34" charset="0"/>
                      </a:rPr>
                      <a:t>E</a:t>
                    </a:r>
                  </a:p>
                  <a:p>
                    <a:r>
                      <a:rPr lang="en-US" sz="1400" b="1" i="0" baseline="0">
                        <a:latin typeface="Arial" pitchFamily="34" charset="0"/>
                      </a:rPr>
                      <a:t>7,8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6560472224157977E-2"/>
                  <c:y val="6.6314033989451216E-4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>
                        <a:latin typeface="Arial" pitchFamily="34" charset="0"/>
                      </a:rPr>
                      <a:t>F</a:t>
                    </a:r>
                  </a:p>
                  <a:p>
                    <a:r>
                      <a:rPr lang="en-US" sz="1400" b="1" i="0" baseline="0">
                        <a:latin typeface="Arial" pitchFamily="34" charset="0"/>
                      </a:rPr>
                      <a:t>5,5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9760860606469728E-2"/>
                  <c:y val="7.314185603852885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>
                        <a:latin typeface="Arial" pitchFamily="34" charset="0"/>
                      </a:rPr>
                      <a:t>G</a:t>
                    </a:r>
                  </a:p>
                  <a:p>
                    <a:r>
                      <a:rPr lang="en-US" sz="1400" b="1" i="0" baseline="0">
                        <a:latin typeface="Arial" pitchFamily="34" charset="0"/>
                      </a:rPr>
                      <a:t> 22,8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'знач. к гр.1'!$A$2:$A$8</c:f>
              <c:strCache>
                <c:ptCount val="7"/>
                <c:pt idx="0">
                  <c:v>А.Дүң жана чекене соода, автомобиль жана мотоциклдерди оңдоо</c:v>
                </c:pt>
                <c:pt idx="1">
                  <c:v>В.Өнөр жай</c:v>
                </c:pt>
                <c:pt idx="2">
                  <c:v>С. Курулуш</c:v>
                </c:pt>
                <c:pt idx="3">
                  <c:v>D. Кесиптик, илимий жана техникалык ишмердүүлүк</c:v>
                </c:pt>
                <c:pt idx="4">
                  <c:v>Е. Кыймылсыз мүлк менен операциялар</c:v>
                </c:pt>
                <c:pt idx="5">
                  <c:v>F. Транспорт иштери жана жүк сактоо</c:v>
                </c:pt>
                <c:pt idx="6">
                  <c:v>G. Иштердин башка түрлөрү</c:v>
                </c:pt>
              </c:strCache>
            </c:strRef>
          </c:cat>
          <c:val>
            <c:numRef>
              <c:f>'знач. к гр.1'!$B$2:$B$8</c:f>
              <c:numCache>
                <c:formatCode>General</c:formatCode>
                <c:ptCount val="7"/>
                <c:pt idx="0">
                  <c:v>25.5</c:v>
                </c:pt>
                <c:pt idx="1">
                  <c:v>16</c:v>
                </c:pt>
                <c:pt idx="2">
                  <c:v>11.4</c:v>
                </c:pt>
                <c:pt idx="3">
                  <c:v>10.8</c:v>
                </c:pt>
                <c:pt idx="4" formatCode="0.0">
                  <c:v>8</c:v>
                </c:pt>
                <c:pt idx="5">
                  <c:v>5.5</c:v>
                </c:pt>
                <c:pt idx="6">
                  <c:v>22.8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egendEntry>
        <c:idx val="1"/>
        <c:txPr>
          <a:bodyPr/>
          <a:lstStyle/>
          <a:p>
            <a:pPr>
              <a:defRPr sz="1200" b="1" baseline="0">
                <a:latin typeface="Arial" pitchFamily="34" charset="0"/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txPr>
          <a:bodyPr/>
          <a:lstStyle/>
          <a:p>
            <a:pPr>
              <a:defRPr sz="1200" b="1" baseline="0">
                <a:latin typeface="Arial" pitchFamily="34" charset="0"/>
              </a:defRPr>
            </a:pPr>
            <a:endParaRPr lang="ru-RU"/>
          </a:p>
        </c:txPr>
      </c:legendEntry>
      <c:legendEntry>
        <c:idx val="4"/>
        <c:delete val="1"/>
      </c:legendEntry>
      <c:legendEntry>
        <c:idx val="6"/>
        <c:delete val="1"/>
      </c:legendEntry>
      <c:layout>
        <c:manualLayout>
          <c:xMode val="edge"/>
          <c:yMode val="edge"/>
          <c:x val="9.6033450364159164E-3"/>
          <c:y val="0.76795998084484463"/>
          <c:w val="0.97829021372328573"/>
          <c:h val="0.23204001915515593"/>
        </c:manualLayout>
      </c:layout>
      <c:overlay val="0"/>
      <c:txPr>
        <a:bodyPr/>
        <a:lstStyle/>
        <a:p>
          <a:pPr>
            <a:defRPr sz="1200" b="1" baseline="0">
              <a:latin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2017-ж.Экономикалык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иштердин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т</a:t>
            </a:r>
            <a:r>
              <a:rPr lang="ky-KG" sz="1400" baseline="0" dirty="0" smtClean="0">
                <a:latin typeface="Arial" pitchFamily="34" charset="0"/>
                <a:cs typeface="Arial" pitchFamily="34" charset="0"/>
              </a:rPr>
              <a:t>ү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рүнө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жараша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чакан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жана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орто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ишканалардын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тизмеси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0" i="1" baseline="0" dirty="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12178078078078142"/>
          <c:y val="4.4969075793429769E-3"/>
        </c:manualLayout>
      </c:layout>
      <c:overlay val="0"/>
      <c:spPr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3015015015015028E-2"/>
          <c:y val="0.17563982673804587"/>
          <c:w val="0.84388688688688673"/>
          <c:h val="0.59702148919874654"/>
        </c:manualLayout>
      </c:layout>
      <c:pieChart>
        <c:varyColors val="0"/>
        <c:ser>
          <c:idx val="0"/>
          <c:order val="0"/>
          <c:explosion val="36"/>
          <c:dPt>
            <c:idx val="0"/>
            <c:bubble3D val="0"/>
            <c:spPr>
              <a:solidFill>
                <a:srgbClr val="FF505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5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6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5.3728158980127477E-2"/>
                  <c:y val="0.1040265280668889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 dirty="0">
                        <a:latin typeface="Arial" pitchFamily="34" charset="0"/>
                      </a:rPr>
                      <a:t>A</a:t>
                    </a:r>
                  </a:p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15,1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1342207224096986E-2"/>
                  <c:y val="-8.497549911653302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 dirty="0">
                        <a:latin typeface="Arial" pitchFamily="34" charset="0"/>
                      </a:rPr>
                      <a:t>B</a:t>
                    </a:r>
                  </a:p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35,2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4628671416072994E-2"/>
                  <c:y val="-0.10335618925793889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 dirty="0">
                        <a:latin typeface="Arial" pitchFamily="34" charset="0"/>
                      </a:rPr>
                      <a:t>C</a:t>
                    </a:r>
                  </a:p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13,3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1930758655168087E-2"/>
                  <c:y val="-3.720991580938880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 dirty="0">
                        <a:latin typeface="Arial" pitchFamily="34" charset="0"/>
                      </a:rPr>
                      <a:t>D</a:t>
                    </a:r>
                  </a:p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7,6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8.9747531558555475E-3"/>
                  <c:y val="1.32131608548930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 dirty="0">
                        <a:latin typeface="Arial" pitchFamily="34" charset="0"/>
                      </a:rPr>
                      <a:t>E</a:t>
                    </a:r>
                  </a:p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6,6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9.3743743743744008E-3"/>
                  <c:y val="-2.5022457981355887E-2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>
                        <a:latin typeface="Arial" pitchFamily="34" charset="0"/>
                      </a:rPr>
                      <a:t>K</a:t>
                    </a:r>
                  </a:p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4,7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2475940507436623E-2"/>
                  <c:y val="7.932552874945141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 dirty="0">
                        <a:latin typeface="Arial" pitchFamily="34" charset="0"/>
                      </a:rPr>
                      <a:t>G</a:t>
                    </a:r>
                  </a:p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17,5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'знач2 к гр1'!$A$2:$A$8</c:f>
              <c:strCache>
                <c:ptCount val="7"/>
                <c:pt idx="0">
                  <c:v>A. Оптовая и розничная торговля, ремонт автомобилей и мотоциклов</c:v>
                </c:pt>
                <c:pt idx="1">
                  <c:v>В. Промышленность</c:v>
                </c:pt>
                <c:pt idx="2">
                  <c:v>С. Строительство</c:v>
                </c:pt>
                <c:pt idx="3">
                  <c:v>D. Профессиональная, научная и техническая деятельность</c:v>
                </c:pt>
                <c:pt idx="4">
                  <c:v>Е. Операции с недвижимым имуществом</c:v>
                </c:pt>
                <c:pt idx="5">
                  <c:v>K. Сельское хозяйство, лесное хозяйство и рыболовство</c:v>
                </c:pt>
                <c:pt idx="6">
                  <c:v>G. Прочие виды деятельности</c:v>
                </c:pt>
              </c:strCache>
            </c:strRef>
          </c:cat>
          <c:val>
            <c:numRef>
              <c:f>'знач2 к гр1'!$B$2:$B$8</c:f>
              <c:numCache>
                <c:formatCode>0.0</c:formatCode>
                <c:ptCount val="7"/>
                <c:pt idx="0">
                  <c:v>15.1</c:v>
                </c:pt>
                <c:pt idx="1">
                  <c:v>35.200000000000003</c:v>
                </c:pt>
                <c:pt idx="2">
                  <c:v>13.3</c:v>
                </c:pt>
                <c:pt idx="3">
                  <c:v>7.6</c:v>
                </c:pt>
                <c:pt idx="4">
                  <c:v>6.6</c:v>
                </c:pt>
                <c:pt idx="5">
                  <c:v>4.7</c:v>
                </c:pt>
                <c:pt idx="6">
                  <c:v>17.5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ln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 b="1" baseline="0">
                <a:latin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 b="1" baseline="0">
                <a:latin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 b="1" baseline="0">
                <a:latin typeface="Times New Roman" pitchFamily="18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200" b="1" baseline="0">
                <a:latin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8.602981231119718E-3"/>
          <c:y val="0.76457228040821823"/>
          <c:w val="0.9890835933244192"/>
          <c:h val="0.23542777208865667"/>
        </c:manualLayout>
      </c:layout>
      <c:overlay val="1"/>
      <c:txPr>
        <a:bodyPr/>
        <a:lstStyle/>
        <a:p>
          <a:pPr>
            <a:defRPr sz="1200" b="1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baseline="0">
                <a:latin typeface="Arial" pitchFamily="34" charset="0"/>
                <a:cs typeface="Times New Roman" pitchFamily="18" charset="0"/>
              </a:defRPr>
            </a:pPr>
            <a:r>
              <a:rPr lang="ru-RU" sz="1400" b="1" i="0" baseline="0" dirty="0" smtClean="0">
                <a:latin typeface="Arial" pitchFamily="34" charset="0"/>
                <a:cs typeface="Times New Roman" pitchFamily="18" charset="0"/>
              </a:rPr>
              <a:t>2017-ж. </a:t>
            </a:r>
            <a:r>
              <a:rPr lang="ru-RU" sz="1400" b="1" i="0" baseline="0" dirty="0" err="1" smtClean="0">
                <a:latin typeface="Arial" pitchFamily="34" charset="0"/>
                <a:cs typeface="Times New Roman" pitchFamily="18" charset="0"/>
              </a:rPr>
              <a:t>аймактагы</a:t>
            </a:r>
            <a:r>
              <a:rPr lang="ru-RU" sz="1400" b="1" i="0" baseline="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  <a:cs typeface="Times New Roman" pitchFamily="18" charset="0"/>
              </a:rPr>
              <a:t>чакан</a:t>
            </a:r>
            <a:r>
              <a:rPr lang="ru-RU" sz="1400" b="1" i="0" baseline="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  <a:cs typeface="Times New Roman" pitchFamily="18" charset="0"/>
              </a:rPr>
              <a:t>жана</a:t>
            </a:r>
            <a:r>
              <a:rPr lang="ru-RU" sz="1400" b="1" i="0" baseline="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  <a:cs typeface="Times New Roman" pitchFamily="18" charset="0"/>
              </a:rPr>
              <a:t>орто</a:t>
            </a:r>
            <a:r>
              <a:rPr lang="ru-RU" sz="1400" b="1" i="0" baseline="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  <a:cs typeface="Times New Roman" pitchFamily="18" charset="0"/>
              </a:rPr>
              <a:t>ишканалардын</a:t>
            </a:r>
            <a:r>
              <a:rPr lang="ru-RU" sz="1400" b="1" i="0" baseline="0" dirty="0" smtClean="0">
                <a:latin typeface="Arial" pitchFamily="34" charset="0"/>
                <a:cs typeface="Times New Roman" pitchFamily="18" charset="0"/>
              </a:rPr>
              <a:t> саны.</a:t>
            </a:r>
            <a:endParaRPr lang="ru-RU" sz="1400" b="1" i="0" baseline="0" dirty="0">
              <a:latin typeface="Arial" pitchFamily="34" charset="0"/>
              <a:cs typeface="Times New Roman" pitchFamily="18" charset="0"/>
            </a:endParaRPr>
          </a:p>
          <a:p>
            <a:pPr>
              <a:defRPr sz="1400" b="1" i="0" baseline="0">
                <a:latin typeface="Arial" pitchFamily="34" charset="0"/>
                <a:cs typeface="Times New Roman" pitchFamily="18" charset="0"/>
              </a:defRPr>
            </a:pPr>
            <a:r>
              <a:rPr lang="ru-RU" sz="1200" b="0" i="1" baseline="0" dirty="0" smtClean="0">
                <a:latin typeface="Arial" pitchFamily="34" charset="0"/>
                <a:cs typeface="Times New Roman" pitchFamily="18" charset="0"/>
              </a:rPr>
              <a:t>(</a:t>
            </a:r>
            <a:r>
              <a:rPr lang="ru-RU" sz="1200" b="0" i="1" baseline="0" dirty="0" err="1" smtClean="0">
                <a:latin typeface="Arial" pitchFamily="34" charset="0"/>
                <a:cs typeface="Times New Roman" pitchFamily="18" charset="0"/>
              </a:rPr>
              <a:t>жыйынтыкка</a:t>
            </a:r>
            <a:r>
              <a:rPr lang="ru-RU" sz="1200" b="0" i="1" baseline="0" dirty="0" smtClean="0">
                <a:latin typeface="Arial" pitchFamily="34" charset="0"/>
                <a:cs typeface="Times New Roman" pitchFamily="18" charset="0"/>
              </a:rPr>
              <a:t> карата </a:t>
            </a:r>
            <a:r>
              <a:rPr lang="ru-RU" sz="1200" b="0" i="1" baseline="0" dirty="0" err="1" smtClean="0">
                <a:latin typeface="Arial" pitchFamily="34" charset="0"/>
                <a:cs typeface="Times New Roman" pitchFamily="18" charset="0"/>
              </a:rPr>
              <a:t>пайыз</a:t>
            </a:r>
            <a:r>
              <a:rPr lang="ru-RU" sz="1200" b="0" i="1" baseline="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b="0" i="1" baseline="0" dirty="0" err="1" smtClean="0">
                <a:latin typeface="Arial" pitchFamily="34" charset="0"/>
                <a:cs typeface="Times New Roman" pitchFamily="18" charset="0"/>
              </a:rPr>
              <a:t>менен</a:t>
            </a:r>
            <a:r>
              <a:rPr lang="ru-RU" sz="1200" b="0" i="1" baseline="0" dirty="0" smtClean="0"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b="0" i="1" baseline="0" dirty="0" err="1" smtClean="0">
                <a:latin typeface="Arial" pitchFamily="34" charset="0"/>
                <a:cs typeface="Times New Roman" pitchFamily="18" charset="0"/>
              </a:rPr>
              <a:t>алган</a:t>
            </a:r>
            <a:r>
              <a:rPr lang="ru-RU" sz="1200" b="0" i="1" baseline="0" dirty="0" smtClean="0">
                <a:latin typeface="Arial" pitchFamily="34" charset="0"/>
                <a:cs typeface="Times New Roman" pitchFamily="18" charset="0"/>
              </a:rPr>
              <a:t> саны)</a:t>
            </a:r>
            <a:endParaRPr lang="ru-RU" sz="1200" b="0" i="1" baseline="0" dirty="0">
              <a:latin typeface="Arial" pitchFamily="34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7636851096545723"/>
          <c:y val="6.7448880522734109E-2"/>
          <c:w val="0.69739435663278981"/>
          <c:h val="0.856899723286171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223; 2,0%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226; 2,0%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236; 2,1%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397; 3,6%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497; 4,5%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517;4,7%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841; 7,6%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1338; 12,0%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1042893877581092E-2"/>
                  <c:y val="5.8503695253569334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i="0" baseline="0" dirty="0" smtClean="0">
                        <a:latin typeface="Arial" pitchFamily="34" charset="0"/>
                      </a:rPr>
                      <a:t>6834; 61,5%</a:t>
                    </a:r>
                    <a:endParaRPr lang="en-US" sz="1400" b="1" i="0" baseline="0" dirty="0"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'знач.гр2 нов.'!$A$2:$A$10</c:f>
              <c:strCache>
                <c:ptCount val="9"/>
                <c:pt idx="0">
                  <c:v>Баткенская область</c:v>
                </c:pt>
                <c:pt idx="1">
                  <c:v>Нарынская область</c:v>
                </c:pt>
                <c:pt idx="2">
                  <c:v>Таласская область</c:v>
                </c:pt>
                <c:pt idx="3">
                  <c:v>Иссык-Кульская область</c:v>
                </c:pt>
                <c:pt idx="4">
                  <c:v>Ошская область</c:v>
                </c:pt>
                <c:pt idx="5">
                  <c:v>Джалал-Абадская область</c:v>
                </c:pt>
                <c:pt idx="6">
                  <c:v>г.Ош</c:v>
                </c:pt>
                <c:pt idx="7">
                  <c:v>Чуйская область</c:v>
                </c:pt>
                <c:pt idx="8">
                  <c:v>г. Бишкек</c:v>
                </c:pt>
              </c:strCache>
            </c:strRef>
          </c:cat>
          <c:val>
            <c:numRef>
              <c:f>'знач.гр2 нов.'!$B$2:$B$10</c:f>
              <c:numCache>
                <c:formatCode>General</c:formatCode>
                <c:ptCount val="9"/>
                <c:pt idx="0">
                  <c:v>223</c:v>
                </c:pt>
                <c:pt idx="1">
                  <c:v>226</c:v>
                </c:pt>
                <c:pt idx="2">
                  <c:v>236</c:v>
                </c:pt>
                <c:pt idx="3">
                  <c:v>397</c:v>
                </c:pt>
                <c:pt idx="4">
                  <c:v>497</c:v>
                </c:pt>
                <c:pt idx="5">
                  <c:v>517</c:v>
                </c:pt>
                <c:pt idx="6">
                  <c:v>841</c:v>
                </c:pt>
                <c:pt idx="7">
                  <c:v>1338</c:v>
                </c:pt>
                <c:pt idx="8">
                  <c:v>6834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overlap val="-4"/>
        <c:axId val="69503616"/>
        <c:axId val="69517696"/>
      </c:barChart>
      <c:catAx>
        <c:axId val="695036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Arial" pitchFamily="34" charset="0"/>
              </a:defRPr>
            </a:pPr>
            <a:endParaRPr lang="ru-RU"/>
          </a:p>
        </c:txPr>
        <c:crossAx val="69517696"/>
        <c:crosses val="autoZero"/>
        <c:auto val="1"/>
        <c:lblAlgn val="ctr"/>
        <c:lblOffset val="100"/>
        <c:noMultiLvlLbl val="0"/>
      </c:catAx>
      <c:valAx>
        <c:axId val="69517696"/>
        <c:scaling>
          <c:orientation val="minMax"/>
          <c:max val="80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ru-RU"/>
          </a:p>
        </c:txPr>
        <c:crossAx val="69503616"/>
        <c:crosses val="autoZero"/>
        <c:crossBetween val="between"/>
        <c:majorUnit val="200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 sz="1400">
                <a:latin typeface="Arial" pitchFamily="34" charset="0"/>
                <a:cs typeface="Arial" pitchFamily="34" charset="0"/>
              </a:defRPr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2017-ж.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аймактагы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дыйкан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фермердик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чарбалардын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саны</a:t>
            </a:r>
            <a:endParaRPr lang="ru-RU" sz="1400" baseline="30000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 sz="1400">
                <a:latin typeface="Arial" pitchFamily="34" charset="0"/>
                <a:cs typeface="Arial" pitchFamily="34" charset="0"/>
              </a:defRPr>
            </a:pP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жыйынтыкка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карата 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пайыз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менен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алган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саны)</a:t>
            </a:r>
            <a:endParaRPr lang="ru-RU" sz="1200" b="0" i="1" baseline="0" dirty="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22022690979864235"/>
          <c:y val="6.768222599626042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2515367341628187"/>
          <c:y val="0.17176880861920241"/>
          <c:w val="0.73697607730586345"/>
          <c:h val="0.75376666152025118"/>
        </c:manualLayout>
      </c:layout>
      <c:barChart>
        <c:barDir val="bar"/>
        <c:grouping val="clustered"/>
        <c:varyColors val="0"/>
        <c:ser>
          <c:idx val="0"/>
          <c:order val="0"/>
          <c:spPr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0,6; (0,1%)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2,8; (0,7%)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27,0; (6,3%)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36 </a:t>
                    </a:r>
                    <a:r>
                      <a:rPr lang="en-US" sz="1200" b="1" i="0" baseline="0" dirty="0">
                        <a:latin typeface="Arial" pitchFamily="34" charset="0"/>
                      </a:rPr>
                      <a:t>(</a:t>
                    </a:r>
                    <a:r>
                      <a:rPr lang="en-US" sz="1200" b="1" i="0" baseline="0" dirty="0" smtClean="0">
                        <a:latin typeface="Arial" pitchFamily="34" charset="0"/>
                      </a:rPr>
                      <a:t>8,4%)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7.014874479776086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39,3 </a:t>
                    </a:r>
                    <a:r>
                      <a:rPr lang="en-US" sz="1200" b="1" i="0" baseline="0" dirty="0">
                        <a:latin typeface="Arial" pitchFamily="34" charset="0"/>
                      </a:rPr>
                      <a:t>(</a:t>
                    </a:r>
                    <a:r>
                      <a:rPr lang="en-US" sz="1200" b="1" i="0" baseline="0" dirty="0" smtClean="0">
                        <a:latin typeface="Arial" pitchFamily="34" charset="0"/>
                      </a:rPr>
                      <a:t>9,2%)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42,4 (9,9%)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65,4 </a:t>
                    </a:r>
                    <a:r>
                      <a:rPr lang="en-US" sz="1200" b="1" i="0" baseline="0" dirty="0">
                        <a:latin typeface="Arial" pitchFamily="34" charset="0"/>
                      </a:rPr>
                      <a:t>(</a:t>
                    </a:r>
                    <a:r>
                      <a:rPr lang="en-US" sz="1200" b="1" i="0" baseline="0" dirty="0" smtClean="0">
                        <a:latin typeface="Arial" pitchFamily="34" charset="0"/>
                      </a:rPr>
                      <a:t>15,3%)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98,7 </a:t>
                    </a:r>
                    <a:r>
                      <a:rPr lang="en-US" sz="1200" b="1" i="0" baseline="0" dirty="0">
                        <a:latin typeface="Arial" pitchFamily="34" charset="0"/>
                      </a:rPr>
                      <a:t>(</a:t>
                    </a:r>
                    <a:r>
                      <a:rPr lang="en-US" sz="1200" b="1" i="0" baseline="0" dirty="0" smtClean="0">
                        <a:latin typeface="Arial" pitchFamily="34" charset="0"/>
                      </a:rPr>
                      <a:t>23,0%)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3071140324480767E-2"/>
                  <c:y val="4.910412135843324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i="0" baseline="0" dirty="0" smtClean="0">
                        <a:latin typeface="Arial" pitchFamily="34" charset="0"/>
                      </a:rPr>
                      <a:t>116,5 (27,2%)</a:t>
                    </a:r>
                    <a:endParaRPr lang="en-US" sz="1200" b="1" i="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>
                    <a:latin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знач.гр3!$A$2:$A$10</c:f>
              <c:strCache>
                <c:ptCount val="9"/>
                <c:pt idx="0">
                  <c:v>г. Бишкек</c:v>
                </c:pt>
                <c:pt idx="1">
                  <c:v>г.Ош</c:v>
                </c:pt>
                <c:pt idx="2">
                  <c:v>Таласская 
область</c:v>
                </c:pt>
                <c:pt idx="3">
                  <c:v>Иссык-Кульская 
область</c:v>
                </c:pt>
                <c:pt idx="4">
                  <c:v>Баткенская 
область</c:v>
                </c:pt>
                <c:pt idx="5">
                  <c:v>Нарынская 
область</c:v>
                </c:pt>
                <c:pt idx="6">
                  <c:v>Чуйская 
область</c:v>
                </c:pt>
                <c:pt idx="7">
                  <c:v>Джалал-Абадская 
область</c:v>
                </c:pt>
                <c:pt idx="8">
                  <c:v>Ошская 
область</c:v>
                </c:pt>
              </c:strCache>
            </c:strRef>
          </c:cat>
          <c:val>
            <c:numRef>
              <c:f>знач.гр3!$B$2:$B$10</c:f>
              <c:numCache>
                <c:formatCode>0.0</c:formatCode>
                <c:ptCount val="9"/>
                <c:pt idx="0">
                  <c:v>0.6</c:v>
                </c:pt>
                <c:pt idx="1">
                  <c:v>2.8</c:v>
                </c:pt>
                <c:pt idx="2">
                  <c:v>27</c:v>
                </c:pt>
                <c:pt idx="3">
                  <c:v>36</c:v>
                </c:pt>
                <c:pt idx="4">
                  <c:v>39.299999999999997</c:v>
                </c:pt>
                <c:pt idx="5">
                  <c:v>42.4</c:v>
                </c:pt>
                <c:pt idx="6">
                  <c:v>65.400000000000006</c:v>
                </c:pt>
                <c:pt idx="7">
                  <c:v>98.7</c:v>
                </c:pt>
                <c:pt idx="8">
                  <c:v>116.5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4"/>
        <c:overlap val="-4"/>
        <c:axId val="69835392"/>
        <c:axId val="69832704"/>
      </c:barChart>
      <c:valAx>
        <c:axId val="69832704"/>
        <c:scaling>
          <c:orientation val="minMax"/>
          <c:max val="12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ru-RU"/>
          </a:p>
        </c:txPr>
        <c:crossAx val="69835392"/>
        <c:crosses val="autoZero"/>
        <c:crossBetween val="between"/>
        <c:majorUnit val="20"/>
      </c:valAx>
      <c:catAx>
        <c:axId val="698353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Arial" pitchFamily="34" charset="0"/>
              </a:defRPr>
            </a:pPr>
            <a:endParaRPr lang="ru-RU"/>
          </a:p>
        </c:txPr>
        <c:crossAx val="69832704"/>
        <c:crossesAt val="-20000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 sz="1400" baseline="0">
                <a:latin typeface="Arial" pitchFamily="34" charset="0"/>
                <a:cs typeface="Arial" pitchFamily="34" charset="0"/>
              </a:defRPr>
            </a:pP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Аймактагы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катталган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жеке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ишкерлердин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саны </a:t>
            </a:r>
            <a:endParaRPr lang="ru-RU" sz="1400" baseline="30000" dirty="0">
              <a:latin typeface="Arial" pitchFamily="34" charset="0"/>
              <a:cs typeface="Arial" pitchFamily="34" charset="0"/>
            </a:endParaRPr>
          </a:p>
          <a:p>
            <a:pPr algn="ctr">
              <a:defRPr sz="1400" baseline="0">
                <a:latin typeface="Arial" pitchFamily="34" charset="0"/>
                <a:cs typeface="Arial" pitchFamily="34" charset="0"/>
              </a:defRPr>
            </a:pPr>
            <a:r>
              <a:rPr lang="ru-RU" sz="1400" b="0" i="1" baseline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400" b="0" i="1" baseline="0" dirty="0" err="1" smtClean="0">
                <a:latin typeface="Arial" pitchFamily="34" charset="0"/>
                <a:cs typeface="Arial" pitchFamily="34" charset="0"/>
              </a:rPr>
              <a:t>жыйынтыкка</a:t>
            </a:r>
            <a:r>
              <a:rPr lang="ru-RU" sz="1400" b="0" i="1" baseline="0" dirty="0" smtClean="0">
                <a:latin typeface="Arial" pitchFamily="34" charset="0"/>
                <a:cs typeface="Arial" pitchFamily="34" charset="0"/>
              </a:rPr>
              <a:t> карата </a:t>
            </a:r>
            <a:r>
              <a:rPr lang="ru-RU" sz="1400" b="0" i="1" baseline="0" dirty="0" err="1" smtClean="0">
                <a:latin typeface="Arial" pitchFamily="34" charset="0"/>
                <a:cs typeface="Arial" pitchFamily="34" charset="0"/>
              </a:rPr>
              <a:t>пайыз</a:t>
            </a:r>
            <a:r>
              <a:rPr lang="ru-RU" sz="1400" b="0" i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0" i="1" baseline="0" dirty="0" err="1" smtClean="0">
                <a:latin typeface="Arial" pitchFamily="34" charset="0"/>
                <a:cs typeface="Arial" pitchFamily="34" charset="0"/>
              </a:rPr>
              <a:t>менен</a:t>
            </a:r>
            <a:r>
              <a:rPr lang="ru-RU" sz="1400" b="0" i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0" i="1" baseline="0" dirty="0" err="1" smtClean="0">
                <a:latin typeface="Arial" pitchFamily="34" charset="0"/>
                <a:cs typeface="Arial" pitchFamily="34" charset="0"/>
              </a:rPr>
              <a:t>алгандагы</a:t>
            </a:r>
            <a:r>
              <a:rPr lang="ru-RU" sz="1400" b="0" i="1" baseline="0" dirty="0" smtClean="0">
                <a:latin typeface="Arial" pitchFamily="34" charset="0"/>
                <a:cs typeface="Arial" pitchFamily="34" charset="0"/>
              </a:rPr>
              <a:t> саны)</a:t>
            </a:r>
            <a:endParaRPr lang="ru-RU" sz="1400" b="0" i="1" baseline="0" dirty="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22403348324130287"/>
          <c:y val="8.946871837098800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2043858562623506"/>
          <c:y val="0.1284252173379648"/>
          <c:w val="0.75030953236310061"/>
          <c:h val="0.7276228706705839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12,7 </a:t>
                    </a:r>
                    <a:r>
                      <a:rPr lang="en-US" sz="1400" baseline="0" dirty="0">
                        <a:latin typeface="Arial" pitchFamily="34" charset="0"/>
                      </a:rPr>
                      <a:t>(</a:t>
                    </a:r>
                    <a:r>
                      <a:rPr lang="en-US" sz="1400" baseline="0" dirty="0" smtClean="0">
                        <a:latin typeface="Arial" pitchFamily="34" charset="0"/>
                      </a:rPr>
                      <a:t>3,3%)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25,0 </a:t>
                    </a:r>
                    <a:r>
                      <a:rPr lang="en-US" sz="1400" baseline="0" dirty="0">
                        <a:latin typeface="Arial" pitchFamily="34" charset="0"/>
                      </a:rPr>
                      <a:t>(</a:t>
                    </a:r>
                    <a:r>
                      <a:rPr lang="en-US" sz="1400" baseline="0" dirty="0" smtClean="0">
                        <a:latin typeface="Arial" pitchFamily="34" charset="0"/>
                      </a:rPr>
                      <a:t>6,4%)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34,1 </a:t>
                    </a:r>
                    <a:r>
                      <a:rPr lang="en-US" sz="1400" baseline="0" dirty="0">
                        <a:latin typeface="Arial" pitchFamily="34" charset="0"/>
                      </a:rPr>
                      <a:t>(</a:t>
                    </a:r>
                    <a:r>
                      <a:rPr lang="en-US" sz="1400" baseline="0" dirty="0" smtClean="0">
                        <a:latin typeface="Arial" pitchFamily="34" charset="0"/>
                      </a:rPr>
                      <a:t>8,7%)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35,0 (9,0%)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43,3 </a:t>
                    </a:r>
                    <a:r>
                      <a:rPr lang="en-US" sz="1400" baseline="0" dirty="0">
                        <a:latin typeface="Arial" pitchFamily="34" charset="0"/>
                      </a:rPr>
                      <a:t>(11,1%)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44,2 </a:t>
                    </a:r>
                    <a:r>
                      <a:rPr lang="en-US" sz="1400" baseline="0" dirty="0">
                        <a:latin typeface="Arial" pitchFamily="34" charset="0"/>
                      </a:rPr>
                      <a:t>(11,3%)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52,0 </a:t>
                    </a:r>
                    <a:r>
                      <a:rPr lang="en-US" sz="1400" baseline="0" dirty="0">
                        <a:latin typeface="Arial" pitchFamily="34" charset="0"/>
                      </a:rPr>
                      <a:t>(</a:t>
                    </a:r>
                    <a:r>
                      <a:rPr lang="en-US" sz="1400" baseline="0" dirty="0" smtClean="0">
                        <a:latin typeface="Arial" pitchFamily="34" charset="0"/>
                      </a:rPr>
                      <a:t>13,3%)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63,4 </a:t>
                    </a:r>
                    <a:r>
                      <a:rPr lang="en-US" sz="1400" baseline="0" dirty="0">
                        <a:latin typeface="Arial" pitchFamily="34" charset="0"/>
                      </a:rPr>
                      <a:t>(</a:t>
                    </a:r>
                    <a:r>
                      <a:rPr lang="en-US" sz="1400" baseline="0" dirty="0" smtClean="0">
                        <a:latin typeface="Arial" pitchFamily="34" charset="0"/>
                      </a:rPr>
                      <a:t>16,3%)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6278209396966333E-2"/>
                  <c:y val="7.860471056950984E-4"/>
                </c:manualLayout>
              </c:layout>
              <c:tx>
                <c:rich>
                  <a:bodyPr/>
                  <a:lstStyle/>
                  <a:p>
                    <a:r>
                      <a:rPr lang="en-US" sz="1400" baseline="0" dirty="0" smtClean="0">
                        <a:latin typeface="Arial" pitchFamily="34" charset="0"/>
                      </a:rPr>
                      <a:t>80,1 </a:t>
                    </a:r>
                    <a:r>
                      <a:rPr lang="en-US" sz="1400" baseline="0" dirty="0">
                        <a:latin typeface="Arial" pitchFamily="34" charset="0"/>
                      </a:rPr>
                      <a:t>(</a:t>
                    </a:r>
                    <a:r>
                      <a:rPr lang="en-US" sz="1400" baseline="0" dirty="0" smtClean="0">
                        <a:latin typeface="Arial" pitchFamily="34" charset="0"/>
                      </a:rPr>
                      <a:t>20,5%)</a:t>
                    </a:r>
                    <a:endParaRPr lang="en-US" sz="1400" baseline="0" dirty="0">
                      <a:latin typeface="Arial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знач.гр4!$A$2:$A$10</c:f>
              <c:strCache>
                <c:ptCount val="9"/>
                <c:pt idx="0">
                  <c:v>Таласская 
область</c:v>
                </c:pt>
                <c:pt idx="1">
                  <c:v>Нарынская 
область</c:v>
                </c:pt>
                <c:pt idx="2">
                  <c:v>г.Ош</c:v>
                </c:pt>
                <c:pt idx="3">
                  <c:v>Баткенская 
область</c:v>
                </c:pt>
                <c:pt idx="4">
                  <c:v>г. Бишкек</c:v>
                </c:pt>
                <c:pt idx="5">
                  <c:v>Иссык-Кульская 
область</c:v>
                </c:pt>
                <c:pt idx="6">
                  <c:v>Джалал-Абадская 
область</c:v>
                </c:pt>
                <c:pt idx="7">
                  <c:v>Чуйская 
область</c:v>
                </c:pt>
                <c:pt idx="8">
                  <c:v>Ошская 
область</c:v>
                </c:pt>
              </c:strCache>
            </c:strRef>
          </c:cat>
          <c:val>
            <c:numRef>
              <c:f>знач.гр4!$B$2:$B$10</c:f>
              <c:numCache>
                <c:formatCode>0.0</c:formatCode>
                <c:ptCount val="9"/>
                <c:pt idx="0">
                  <c:v>12.7</c:v>
                </c:pt>
                <c:pt idx="1">
                  <c:v>25</c:v>
                </c:pt>
                <c:pt idx="2">
                  <c:v>34.1</c:v>
                </c:pt>
                <c:pt idx="3">
                  <c:v>35</c:v>
                </c:pt>
                <c:pt idx="4">
                  <c:v>43.3</c:v>
                </c:pt>
                <c:pt idx="5">
                  <c:v>44.2</c:v>
                </c:pt>
                <c:pt idx="6">
                  <c:v>52</c:v>
                </c:pt>
                <c:pt idx="7">
                  <c:v>63.4</c:v>
                </c:pt>
                <c:pt idx="8">
                  <c:v>80.099999999999994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4"/>
        <c:overlap val="-4"/>
        <c:axId val="69248896"/>
        <c:axId val="69225472"/>
      </c:barChart>
      <c:valAx>
        <c:axId val="69225472"/>
        <c:scaling>
          <c:orientation val="minMax"/>
          <c:max val="10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baseline="0">
                <a:latin typeface="Times New Roman" pitchFamily="18" charset="0"/>
              </a:defRPr>
            </a:pPr>
            <a:endParaRPr lang="ru-RU"/>
          </a:p>
        </c:txPr>
        <c:crossAx val="69248896"/>
        <c:crosses val="autoZero"/>
        <c:crossBetween val="between"/>
        <c:majorUnit val="20"/>
        <c:minorUnit val="4"/>
      </c:valAx>
      <c:catAx>
        <c:axId val="692488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Arial" pitchFamily="34" charset="0"/>
              </a:defRPr>
            </a:pPr>
            <a:endParaRPr lang="ru-RU"/>
          </a:p>
        </c:txPr>
        <c:crossAx val="69225472"/>
        <c:crossesAt val="-20000"/>
        <c:auto val="1"/>
        <c:lblAlgn val="ctr"/>
        <c:lblOffset val="100"/>
        <c:noMultiLvlLbl val="0"/>
      </c:cat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aseline="0">
                <a:latin typeface="Times New Roman" pitchFamily="18" charset="0"/>
              </a:defRPr>
            </a:pP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2017-ж.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чакан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жана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орто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ишкердиктин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субъекттери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тарабынан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өндүрүлгөн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продукция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жана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кызмат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көрсөтүүлөрдүн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көлөмү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400" baseline="0" dirty="0">
              <a:latin typeface="Arial" pitchFamily="34" charset="0"/>
              <a:cs typeface="Arial" pitchFamily="34" charset="0"/>
            </a:endParaRPr>
          </a:p>
          <a:p>
            <a:pPr>
              <a:defRPr sz="1400" baseline="0">
                <a:latin typeface="Times New Roman" pitchFamily="18" charset="0"/>
              </a:defRPr>
            </a:pP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республикадагы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жалпы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көлөмгө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карата 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пайыз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0" i="1" baseline="0" dirty="0" err="1" smtClean="0">
                <a:latin typeface="Arial" pitchFamily="34" charset="0"/>
                <a:cs typeface="Arial" pitchFamily="34" charset="0"/>
              </a:rPr>
              <a:t>түрүндө</a:t>
            </a:r>
            <a:r>
              <a:rPr lang="ru-RU" sz="1200" b="0" i="1" baseline="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200" b="0" i="1" baseline="0" dirty="0">
              <a:latin typeface="Arial" pitchFamily="34" charset="0"/>
              <a:cs typeface="Arial" pitchFamily="34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061698753369397E-2"/>
          <c:y val="0.13549919364576396"/>
          <c:w val="0.910720928881112"/>
          <c:h val="0.468494155083490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'знач.гр 5'!$B$11</c:f>
              <c:strCache>
                <c:ptCount val="1"/>
                <c:pt idx="0">
                  <c:v>Субъекты МСП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>
                    <a:latin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'знач.гр 5'!$A$12:$A$19</c:f>
              <c:strCache>
                <c:ptCount val="8"/>
                <c:pt idx="0">
                  <c:v>Промышленность</c:v>
                </c:pt>
                <c:pt idx="1">
                  <c:v>Строительство</c:v>
                </c:pt>
                <c:pt idx="2">
                  <c:v>Сельское хозяйство</c:v>
                </c:pt>
                <c:pt idx="3">
                  <c:v>Торговля, ремонт автомобилей </c:v>
                </c:pt>
                <c:pt idx="4">
                  <c:v>Гостиницы и рестораны</c:v>
                </c:pt>
                <c:pt idx="5">
                  <c:v>Перевозка грузов</c:v>
                </c:pt>
                <c:pt idx="6">
                  <c:v>Перевозка пассажиров</c:v>
                </c:pt>
                <c:pt idx="7">
                  <c:v>Связь</c:v>
                </c:pt>
              </c:strCache>
            </c:strRef>
          </c:cat>
          <c:val>
            <c:numRef>
              <c:f>'знач.гр 5'!$B$12:$B$19</c:f>
              <c:numCache>
                <c:formatCode>0.0</c:formatCode>
                <c:ptCount val="8"/>
                <c:pt idx="0">
                  <c:v>20.399999999999999</c:v>
                </c:pt>
                <c:pt idx="1">
                  <c:v>85.9</c:v>
                </c:pt>
                <c:pt idx="2">
                  <c:v>62.1</c:v>
                </c:pt>
                <c:pt idx="3">
                  <c:v>85.5</c:v>
                </c:pt>
                <c:pt idx="4">
                  <c:v>96.5</c:v>
                </c:pt>
                <c:pt idx="5">
                  <c:v>93.4</c:v>
                </c:pt>
                <c:pt idx="6">
                  <c:v>90.2</c:v>
                </c:pt>
                <c:pt idx="7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'знач.гр 5'!$C$11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>
                    <a:latin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'знач.гр 5'!$A$12:$A$19</c:f>
              <c:strCache>
                <c:ptCount val="8"/>
                <c:pt idx="0">
                  <c:v>Промышленность</c:v>
                </c:pt>
                <c:pt idx="1">
                  <c:v>Строительство</c:v>
                </c:pt>
                <c:pt idx="2">
                  <c:v>Сельское хозяйство</c:v>
                </c:pt>
                <c:pt idx="3">
                  <c:v>Торговля, ремонт автомобилей </c:v>
                </c:pt>
                <c:pt idx="4">
                  <c:v>Гостиницы и рестораны</c:v>
                </c:pt>
                <c:pt idx="5">
                  <c:v>Перевозка грузов</c:v>
                </c:pt>
                <c:pt idx="6">
                  <c:v>Перевозка пассажиров</c:v>
                </c:pt>
                <c:pt idx="7">
                  <c:v>Связь</c:v>
                </c:pt>
              </c:strCache>
            </c:strRef>
          </c:cat>
          <c:val>
            <c:numRef>
              <c:f>'знач.гр 5'!$C$12:$C$19</c:f>
              <c:numCache>
                <c:formatCode>0.0</c:formatCode>
                <c:ptCount val="8"/>
                <c:pt idx="0">
                  <c:v>79.599999999999994</c:v>
                </c:pt>
                <c:pt idx="1">
                  <c:v>14.1</c:v>
                </c:pt>
                <c:pt idx="2">
                  <c:v>37.9</c:v>
                </c:pt>
                <c:pt idx="3">
                  <c:v>14.5</c:v>
                </c:pt>
                <c:pt idx="4">
                  <c:v>3.5</c:v>
                </c:pt>
                <c:pt idx="5">
                  <c:v>6.6</c:v>
                </c:pt>
                <c:pt idx="6">
                  <c:v>9.8000000000000007</c:v>
                </c:pt>
                <c:pt idx="7">
                  <c:v>98.9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overlap val="100"/>
        <c:axId val="69329664"/>
        <c:axId val="69331200"/>
      </c:barChart>
      <c:catAx>
        <c:axId val="69329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-4200000" vert="horz" anchor="ctr" anchorCtr="1"/>
          <a:lstStyle/>
          <a:p>
            <a:pPr>
              <a:defRPr sz="1200" baseline="0">
                <a:latin typeface="Arial" pitchFamily="34" charset="0"/>
              </a:defRPr>
            </a:pPr>
            <a:endParaRPr lang="ru-RU"/>
          </a:p>
        </c:txPr>
        <c:crossAx val="69331200"/>
        <c:crosses val="autoZero"/>
        <c:auto val="1"/>
        <c:lblAlgn val="ctr"/>
        <c:lblOffset val="100"/>
        <c:noMultiLvlLbl val="0"/>
      </c:catAx>
      <c:valAx>
        <c:axId val="69331200"/>
        <c:scaling>
          <c:orientation val="minMax"/>
          <c:max val="100"/>
        </c:scaling>
        <c:delete val="0"/>
        <c:axPos val="l"/>
        <c:numFmt formatCode="0.0" sourceLinked="1"/>
        <c:majorTickMark val="out"/>
        <c:minorTickMark val="none"/>
        <c:tickLblPos val="nextTo"/>
        <c:crossAx val="693296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ru-RU"/>
          </a:p>
        </c:txPr>
      </c:legendEntry>
      <c:legendEntry>
        <c:idx val="1"/>
        <c:delete val="1"/>
      </c:legendEntry>
      <c:layout>
        <c:manualLayout>
          <c:xMode val="edge"/>
          <c:yMode val="edge"/>
          <c:x val="0.45900099734451516"/>
          <c:y val="0.90421447319085113"/>
          <c:w val="0.35538197015642142"/>
          <c:h val="8.3880764904386965E-2"/>
        </c:manualLayout>
      </c:layout>
      <c:overlay val="0"/>
      <c:txPr>
        <a:bodyPr/>
        <a:lstStyle/>
        <a:p>
          <a:pPr>
            <a:defRPr sz="1200" b="1" i="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aseline="0">
                <a:latin typeface="Times New Roman" pitchFamily="18" charset="0"/>
              </a:defRPr>
            </a:pP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2017-ж.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экономиканын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реалдуу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секторундагы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кирешелүү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жана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чыгашалуу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ишканалардын</a:t>
            </a:r>
            <a:r>
              <a:rPr lang="ru-RU" sz="14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  <a:cs typeface="Arial" pitchFamily="34" charset="0"/>
              </a:rPr>
              <a:t>үлүшү</a:t>
            </a:r>
            <a:endParaRPr lang="ru-RU" sz="1400" baseline="0" dirty="0">
              <a:latin typeface="Arial" pitchFamily="34" charset="0"/>
              <a:cs typeface="Arial" pitchFamily="34" charset="0"/>
            </a:endParaRPr>
          </a:p>
          <a:p>
            <a:pPr>
              <a:defRPr sz="1400" baseline="0">
                <a:latin typeface="Times New Roman" pitchFamily="18" charset="0"/>
              </a:defRPr>
            </a:pPr>
            <a:r>
              <a:rPr lang="ru-RU" sz="1400" b="0" i="0" baseline="0" dirty="0" smtClean="0">
                <a:latin typeface="Times New Roman" pitchFamily="18" charset="0"/>
                <a:cs typeface="Arial" pitchFamily="34" charset="0"/>
              </a:rPr>
              <a:t>(</a:t>
            </a:r>
            <a:r>
              <a:rPr lang="ru-RU" sz="1400" b="0" i="0" baseline="0" dirty="0" err="1" smtClean="0">
                <a:latin typeface="Times New Roman" pitchFamily="18" charset="0"/>
                <a:cs typeface="Arial" pitchFamily="34" charset="0"/>
              </a:rPr>
              <a:t>жалпы</a:t>
            </a:r>
            <a:r>
              <a:rPr lang="ru-RU" sz="1400" b="0" i="0" baseline="0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ru-RU" sz="1400" b="0" i="0" baseline="0" dirty="0" err="1" smtClean="0">
                <a:latin typeface="Times New Roman" pitchFamily="18" charset="0"/>
                <a:cs typeface="Arial" pitchFamily="34" charset="0"/>
              </a:rPr>
              <a:t>санына</a:t>
            </a:r>
            <a:r>
              <a:rPr lang="ru-RU" sz="1400" b="0" i="0" baseline="0" dirty="0" smtClean="0">
                <a:latin typeface="Times New Roman" pitchFamily="18" charset="0"/>
                <a:cs typeface="Arial" pitchFamily="34" charset="0"/>
              </a:rPr>
              <a:t> карата </a:t>
            </a:r>
            <a:r>
              <a:rPr lang="ru-RU" sz="1400" b="0" i="0" baseline="0" dirty="0" err="1" smtClean="0">
                <a:latin typeface="Times New Roman" pitchFamily="18" charset="0"/>
                <a:cs typeface="Arial" pitchFamily="34" charset="0"/>
              </a:rPr>
              <a:t>пайыз</a:t>
            </a:r>
            <a:r>
              <a:rPr lang="ru-RU" sz="1400" b="0" i="0" baseline="0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ru-RU" sz="1400" b="0" i="0" baseline="0" dirty="0" err="1" smtClean="0">
                <a:latin typeface="Times New Roman" pitchFamily="18" charset="0"/>
                <a:cs typeface="Arial" pitchFamily="34" charset="0"/>
              </a:rPr>
              <a:t>менен</a:t>
            </a:r>
            <a:r>
              <a:rPr lang="ru-RU" sz="1400" b="0" i="0" baseline="0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ru-RU" sz="1400" b="0" i="0" baseline="0" dirty="0">
                <a:latin typeface="Times New Roman" pitchFamily="18" charset="0"/>
                <a:cs typeface="Arial" pitchFamily="34" charset="0"/>
              </a:rPr>
              <a:t>)</a:t>
            </a:r>
            <a:endParaRPr lang="ru-RU" sz="1200" b="0" i="0" baseline="0" dirty="0">
              <a:latin typeface="Times New Roman" pitchFamily="18" charset="0"/>
              <a:cs typeface="Arial" pitchFamily="34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Лист3!$B$6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Лист3!$A$7:$A$10</c:f>
              <c:strCache>
                <c:ptCount val="4"/>
                <c:pt idx="0">
                  <c:v>Доля прибыльных предприятий</c:v>
                </c:pt>
                <c:pt idx="1">
                  <c:v>Доля убыточных предприятий</c:v>
                </c:pt>
                <c:pt idx="2">
                  <c:v>Доля прибыли МСП</c:v>
                </c:pt>
                <c:pt idx="3">
                  <c:v>Доля убытков МСП</c:v>
                </c:pt>
              </c:strCache>
            </c:strRef>
          </c:cat>
          <c:val>
            <c:numRef>
              <c:f>Лист3!$B$7:$B$10</c:f>
              <c:numCache>
                <c:formatCode>General</c:formatCode>
                <c:ptCount val="4"/>
                <c:pt idx="0">
                  <c:v>53.5</c:v>
                </c:pt>
                <c:pt idx="1">
                  <c:v>35.1</c:v>
                </c:pt>
              </c:numCache>
            </c:numRef>
          </c:val>
        </c:ser>
        <c:ser>
          <c:idx val="1"/>
          <c:order val="1"/>
          <c:tx>
            <c:strRef>
              <c:f>Лист3!$C$6</c:f>
              <c:strCache>
                <c:ptCount val="1"/>
                <c:pt idx="0">
                  <c:v>МСП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Лист3!$A$7:$A$10</c:f>
              <c:strCache>
                <c:ptCount val="4"/>
                <c:pt idx="0">
                  <c:v>Доля прибыльных предприятий</c:v>
                </c:pt>
                <c:pt idx="1">
                  <c:v>Доля убыточных предприятий</c:v>
                </c:pt>
                <c:pt idx="2">
                  <c:v>Доля прибыли МСП</c:v>
                </c:pt>
                <c:pt idx="3">
                  <c:v>Доля убытков МСП</c:v>
                </c:pt>
              </c:strCache>
            </c:strRef>
          </c:cat>
          <c:val>
            <c:numRef>
              <c:f>Лист3!$C$7:$C$10</c:f>
              <c:numCache>
                <c:formatCode>General</c:formatCode>
                <c:ptCount val="4"/>
                <c:pt idx="0">
                  <c:v>51.5</c:v>
                </c:pt>
                <c:pt idx="1">
                  <c:v>34.4</c:v>
                </c:pt>
                <c:pt idx="2">
                  <c:v>32.1</c:v>
                </c:pt>
                <c:pt idx="3">
                  <c:v>47.5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axId val="69392640"/>
        <c:axId val="70123520"/>
      </c:barChart>
      <c:catAx>
        <c:axId val="69392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 anchor="ctr" anchorCtr="0"/>
          <a:lstStyle/>
          <a:p>
            <a:pPr>
              <a:defRPr sz="1400" b="1" baseline="0">
                <a:latin typeface="Times New Roman" pitchFamily="18" charset="0"/>
              </a:defRPr>
            </a:pPr>
            <a:endParaRPr lang="ru-RU"/>
          </a:p>
        </c:txPr>
        <c:crossAx val="70123520"/>
        <c:crosses val="autoZero"/>
        <c:auto val="1"/>
        <c:lblAlgn val="ctr"/>
        <c:lblOffset val="100"/>
        <c:noMultiLvlLbl val="0"/>
      </c:catAx>
      <c:valAx>
        <c:axId val="70123520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crossAx val="69392640"/>
        <c:crosses val="autoZero"/>
        <c:crossBetween val="between"/>
        <c:majorUnit val="10"/>
      </c:valAx>
    </c:plotArea>
    <c:legend>
      <c:legendPos val="b"/>
      <c:legendEntry>
        <c:idx val="0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ru-RU"/>
          </a:p>
        </c:txPr>
      </c:legendEntry>
      <c:layout/>
      <c:overlay val="0"/>
      <c:txPr>
        <a:bodyPr/>
        <a:lstStyle/>
        <a:p>
          <a:pPr>
            <a:defRPr sz="14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baseline="0">
                <a:latin typeface="Arial" pitchFamily="34" charset="0"/>
              </a:defRPr>
            </a:pPr>
            <a:r>
              <a:rPr lang="ru-RU" sz="1400" b="1" i="0" baseline="0" dirty="0" smtClean="0">
                <a:latin typeface="Arial" pitchFamily="34" charset="0"/>
              </a:rPr>
              <a:t>2017-ж. </a:t>
            </a:r>
            <a:r>
              <a:rPr lang="ru-RU" sz="1400" b="1" i="0" baseline="0" dirty="0" err="1" smtClean="0">
                <a:latin typeface="Arial" pitchFamily="34" charset="0"/>
              </a:rPr>
              <a:t>кирешелүү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жана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чыгашалуу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чакан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жана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орто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ишканалардын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салыштырмалуу</a:t>
            </a:r>
            <a:r>
              <a:rPr lang="ru-RU" sz="1400" b="1" i="0" baseline="0" dirty="0" smtClean="0">
                <a:latin typeface="Arial" pitchFamily="34" charset="0"/>
              </a:rPr>
              <a:t> </a:t>
            </a:r>
            <a:r>
              <a:rPr lang="ru-RU" sz="1400" b="1" i="0" baseline="0" dirty="0" err="1" smtClean="0">
                <a:latin typeface="Arial" pitchFamily="34" charset="0"/>
              </a:rPr>
              <a:t>салмагы</a:t>
            </a:r>
            <a:r>
              <a:rPr lang="ru-RU" sz="1400" b="1" i="0" baseline="0" dirty="0" smtClean="0">
                <a:latin typeface="Arial" pitchFamily="34" charset="0"/>
              </a:rPr>
              <a:t>.</a:t>
            </a:r>
            <a:endParaRPr lang="ru-RU" sz="1400" b="1" i="0" baseline="0" dirty="0">
              <a:latin typeface="Arial" pitchFamily="34" charset="0"/>
            </a:endParaRPr>
          </a:p>
          <a:p>
            <a:pPr>
              <a:defRPr sz="1400" b="1" i="0" baseline="0">
                <a:latin typeface="Arial" pitchFamily="34" charset="0"/>
              </a:defRPr>
            </a:pPr>
            <a:r>
              <a:rPr lang="ru-RU" sz="1200" b="0" i="0" baseline="0" dirty="0" smtClean="0">
                <a:latin typeface="Arial" pitchFamily="34" charset="0"/>
              </a:rPr>
              <a:t>(</a:t>
            </a:r>
            <a:r>
              <a:rPr lang="ru-RU" sz="1200" b="0" i="0" baseline="0" dirty="0" err="1" smtClean="0">
                <a:latin typeface="Arial" pitchFamily="34" charset="0"/>
              </a:rPr>
              <a:t>жалпы</a:t>
            </a:r>
            <a:r>
              <a:rPr lang="ru-RU" sz="1200" b="0" i="0" baseline="0" dirty="0" smtClean="0">
                <a:latin typeface="Arial" pitchFamily="34" charset="0"/>
              </a:rPr>
              <a:t> </a:t>
            </a:r>
            <a:r>
              <a:rPr lang="ru-RU" sz="1200" b="0" i="0" baseline="0" dirty="0" err="1" smtClean="0">
                <a:latin typeface="Arial" pitchFamily="34" charset="0"/>
              </a:rPr>
              <a:t>санына</a:t>
            </a:r>
            <a:r>
              <a:rPr lang="ru-RU" sz="1200" b="0" i="0" baseline="0" dirty="0" smtClean="0">
                <a:latin typeface="Arial" pitchFamily="34" charset="0"/>
              </a:rPr>
              <a:t> карата </a:t>
            </a:r>
            <a:r>
              <a:rPr lang="ru-RU" sz="1200" b="0" i="0" baseline="0" dirty="0" err="1" smtClean="0">
                <a:latin typeface="Arial" pitchFamily="34" charset="0"/>
              </a:rPr>
              <a:t>пайыз</a:t>
            </a:r>
            <a:r>
              <a:rPr lang="ru-RU" sz="1200" b="0" i="0" baseline="0" dirty="0" smtClean="0">
                <a:latin typeface="Arial" pitchFamily="34" charset="0"/>
              </a:rPr>
              <a:t> </a:t>
            </a:r>
            <a:r>
              <a:rPr lang="ru-RU" sz="1200" b="0" i="0" baseline="0" dirty="0" err="1" smtClean="0">
                <a:latin typeface="Arial" pitchFamily="34" charset="0"/>
              </a:rPr>
              <a:t>түрүндө</a:t>
            </a:r>
            <a:r>
              <a:rPr lang="ru-RU" sz="1200" b="0" i="0" baseline="0" dirty="0" smtClean="0">
                <a:latin typeface="Arial" pitchFamily="34" charset="0"/>
              </a:rPr>
              <a:t>)</a:t>
            </a:r>
            <a:endParaRPr lang="ru-RU" sz="1200" b="0" i="0" baseline="0" dirty="0">
              <a:latin typeface="Arial" pitchFamily="34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4423176059221807E-2"/>
          <c:y val="0.10743812645210464"/>
          <c:w val="0.72404747386374846"/>
          <c:h val="0.47590063061300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'знач. гр6'!$B$3</c:f>
              <c:strCache>
                <c:ptCount val="1"/>
                <c:pt idx="0">
                  <c:v>Прибыльные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'знач. гр6'!$A$4:$A$11</c:f>
              <c:strCache>
                <c:ptCount val="8"/>
                <c:pt idx="0">
                  <c:v>Всего по республике</c:v>
                </c:pt>
                <c:pt idx="1">
                  <c:v>Оптовая и розничная торговля, ремонт автомобилей и мотоциклов</c:v>
                </c:pt>
                <c:pt idx="2">
                  <c:v>Промышленность</c:v>
                </c:pt>
                <c:pt idx="3">
                  <c:v>Строительство</c:v>
                </c:pt>
                <c:pt idx="4">
                  <c:v>Профессиональная, научная и техническая деятельность</c:v>
                </c:pt>
                <c:pt idx="5">
                  <c:v> Операции с недвижимым имуществом</c:v>
                </c:pt>
                <c:pt idx="6">
                  <c:v> Сельское хозяйство</c:v>
                </c:pt>
                <c:pt idx="7">
                  <c:v>Прочие виды деятельности</c:v>
                </c:pt>
              </c:strCache>
            </c:strRef>
          </c:cat>
          <c:val>
            <c:numRef>
              <c:f>'знач. гр6'!$B$4:$B$11</c:f>
              <c:numCache>
                <c:formatCode>0.0</c:formatCode>
                <c:ptCount val="8"/>
                <c:pt idx="0" formatCode="General">
                  <c:v>52.9</c:v>
                </c:pt>
                <c:pt idx="1">
                  <c:v>53.9</c:v>
                </c:pt>
                <c:pt idx="2">
                  <c:v>46.6</c:v>
                </c:pt>
                <c:pt idx="3">
                  <c:v>55</c:v>
                </c:pt>
                <c:pt idx="4">
                  <c:v>53.4</c:v>
                </c:pt>
                <c:pt idx="5">
                  <c:v>61.3</c:v>
                </c:pt>
                <c:pt idx="6">
                  <c:v>49.2</c:v>
                </c:pt>
                <c:pt idx="7">
                  <c:v>52.8</c:v>
                </c:pt>
              </c:numCache>
            </c:numRef>
          </c:val>
        </c:ser>
        <c:ser>
          <c:idx val="1"/>
          <c:order val="1"/>
          <c:tx>
            <c:strRef>
              <c:f>'знач. гр6'!$C$3</c:f>
              <c:strCache>
                <c:ptCount val="1"/>
                <c:pt idx="0">
                  <c:v>Убыточные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>
                    <a:latin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'знач. гр6'!$A$4:$A$11</c:f>
              <c:strCache>
                <c:ptCount val="8"/>
                <c:pt idx="0">
                  <c:v>Всего по республике</c:v>
                </c:pt>
                <c:pt idx="1">
                  <c:v>Оптовая и розничная торговля, ремонт автомобилей и мотоциклов</c:v>
                </c:pt>
                <c:pt idx="2">
                  <c:v>Промышленность</c:v>
                </c:pt>
                <c:pt idx="3">
                  <c:v>Строительство</c:v>
                </c:pt>
                <c:pt idx="4">
                  <c:v>Профессиональная, научная и техническая деятельность</c:v>
                </c:pt>
                <c:pt idx="5">
                  <c:v> Операции с недвижимым имуществом</c:v>
                </c:pt>
                <c:pt idx="6">
                  <c:v> Сельское хозяйство</c:v>
                </c:pt>
                <c:pt idx="7">
                  <c:v>Прочие виды деятельности</c:v>
                </c:pt>
              </c:strCache>
            </c:strRef>
          </c:cat>
          <c:val>
            <c:numRef>
              <c:f>'знач. гр6'!$C$4:$C$11</c:f>
              <c:numCache>
                <c:formatCode>0.0</c:formatCode>
                <c:ptCount val="8"/>
                <c:pt idx="0" formatCode="General">
                  <c:v>35.4</c:v>
                </c:pt>
                <c:pt idx="1">
                  <c:v>37.200000000000003</c:v>
                </c:pt>
                <c:pt idx="2">
                  <c:v>36.299999999999997</c:v>
                </c:pt>
                <c:pt idx="3">
                  <c:v>32.700000000000003</c:v>
                </c:pt>
                <c:pt idx="4">
                  <c:v>37.9</c:v>
                </c:pt>
                <c:pt idx="5">
                  <c:v>29.2</c:v>
                </c:pt>
                <c:pt idx="6">
                  <c:v>24.9</c:v>
                </c:pt>
                <c:pt idx="7">
                  <c:v>36.6</c:v>
                </c:pt>
              </c:numCache>
            </c:numRef>
          </c:val>
        </c:ser>
        <c:ser>
          <c:idx val="2"/>
          <c:order val="2"/>
          <c:tx>
            <c:strRef>
              <c:f>'знач. гр6'!$D$3</c:f>
              <c:strCache>
                <c:ptCount val="1"/>
                <c:pt idx="0">
                  <c:v>С нулевым результатом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'знач. гр6'!$A$4:$A$11</c:f>
              <c:strCache>
                <c:ptCount val="8"/>
                <c:pt idx="0">
                  <c:v>Всего по республике</c:v>
                </c:pt>
                <c:pt idx="1">
                  <c:v>Оптовая и розничная торговля, ремонт автомобилей и мотоциклов</c:v>
                </c:pt>
                <c:pt idx="2">
                  <c:v>Промышленность</c:v>
                </c:pt>
                <c:pt idx="3">
                  <c:v>Строительство</c:v>
                </c:pt>
                <c:pt idx="4">
                  <c:v>Профессиональная, научная и техническая деятельность</c:v>
                </c:pt>
                <c:pt idx="5">
                  <c:v> Операции с недвижимым имуществом</c:v>
                </c:pt>
                <c:pt idx="6">
                  <c:v> Сельское хозяйство</c:v>
                </c:pt>
                <c:pt idx="7">
                  <c:v>Прочие виды деятельности</c:v>
                </c:pt>
              </c:strCache>
            </c:strRef>
          </c:cat>
          <c:val>
            <c:numRef>
              <c:f>'знач. гр6'!$D$4:$D$11</c:f>
              <c:numCache>
                <c:formatCode>0.0</c:formatCode>
                <c:ptCount val="8"/>
                <c:pt idx="0" formatCode="General">
                  <c:v>11.7</c:v>
                </c:pt>
                <c:pt idx="1">
                  <c:v>8.9</c:v>
                </c:pt>
                <c:pt idx="2">
                  <c:v>17.100000000000001</c:v>
                </c:pt>
                <c:pt idx="3">
                  <c:v>12.3</c:v>
                </c:pt>
                <c:pt idx="4">
                  <c:v>8.6999999999999993</c:v>
                </c:pt>
                <c:pt idx="5">
                  <c:v>9.5</c:v>
                </c:pt>
                <c:pt idx="6">
                  <c:v>25.9</c:v>
                </c:pt>
                <c:pt idx="7">
                  <c:v>10.6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4"/>
        <c:overlap val="100"/>
        <c:axId val="70181632"/>
        <c:axId val="70183168"/>
      </c:barChart>
      <c:catAx>
        <c:axId val="70181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-4200000" vert="horz" anchor="ctr" anchorCtr="1"/>
          <a:lstStyle/>
          <a:p>
            <a:pPr>
              <a:defRPr sz="1200" baseline="0">
                <a:latin typeface="Arial" pitchFamily="34" charset="0"/>
              </a:defRPr>
            </a:pPr>
            <a:endParaRPr lang="ru-RU"/>
          </a:p>
        </c:txPr>
        <c:crossAx val="70183168"/>
        <c:crosses val="autoZero"/>
        <c:auto val="1"/>
        <c:lblAlgn val="ctr"/>
        <c:lblOffset val="100"/>
        <c:noMultiLvlLbl val="0"/>
      </c:catAx>
      <c:valAx>
        <c:axId val="70183168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1816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252566048291583"/>
          <c:y val="0.45544379219759384"/>
          <c:w val="0.15379315680778013"/>
          <c:h val="0.27305887401343831"/>
        </c:manualLayout>
      </c:layout>
      <c:overlay val="0"/>
      <c:txPr>
        <a:bodyPr/>
        <a:lstStyle/>
        <a:p>
          <a:pPr>
            <a:defRPr sz="14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aseline="0"/>
            </a:pPr>
            <a:r>
              <a:rPr lang="ru-RU" sz="1400" baseline="0" dirty="0" err="1" smtClean="0">
                <a:latin typeface="Arial" pitchFamily="34" charset="0"/>
              </a:rPr>
              <a:t>Аймактар</a:t>
            </a:r>
            <a:r>
              <a:rPr lang="ru-RU" sz="1400" baseline="0" dirty="0" smtClean="0">
                <a:latin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</a:rPr>
              <a:t>боюнча</a:t>
            </a:r>
            <a:r>
              <a:rPr lang="ru-RU" sz="1400" baseline="0" dirty="0" smtClean="0">
                <a:latin typeface="Arial" pitchFamily="34" charset="0"/>
              </a:rPr>
              <a:t> 2017-ж. </a:t>
            </a:r>
            <a:r>
              <a:rPr lang="ru-RU" sz="1400" baseline="0" dirty="0" err="1" smtClean="0">
                <a:latin typeface="Arial" pitchFamily="34" charset="0"/>
              </a:rPr>
              <a:t>чакан</a:t>
            </a:r>
            <a:r>
              <a:rPr lang="ru-RU" sz="1400" baseline="0" dirty="0" smtClean="0">
                <a:latin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</a:rPr>
              <a:t>жана</a:t>
            </a:r>
            <a:r>
              <a:rPr lang="ru-RU" sz="1400" baseline="0" dirty="0" smtClean="0">
                <a:latin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</a:rPr>
              <a:t>орто</a:t>
            </a:r>
            <a:r>
              <a:rPr lang="ru-RU" sz="1400" baseline="0" dirty="0" smtClean="0">
                <a:latin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</a:rPr>
              <a:t>ишканалардын</a:t>
            </a:r>
            <a:r>
              <a:rPr lang="ru-RU" sz="1400" baseline="0" dirty="0" smtClean="0">
                <a:latin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</a:rPr>
              <a:t>жумушкерлеринин</a:t>
            </a:r>
            <a:r>
              <a:rPr lang="ru-RU" sz="1400" baseline="0" dirty="0" smtClean="0">
                <a:latin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</a:rPr>
              <a:t>орточо</a:t>
            </a:r>
            <a:r>
              <a:rPr lang="ru-RU" sz="1400" baseline="0" dirty="0" smtClean="0">
                <a:latin typeface="Arial" pitchFamily="34" charset="0"/>
              </a:rPr>
              <a:t> </a:t>
            </a:r>
            <a:r>
              <a:rPr lang="ru-RU" sz="1400" baseline="0" dirty="0" err="1" smtClean="0">
                <a:latin typeface="Arial" pitchFamily="34" charset="0"/>
              </a:rPr>
              <a:t>айлыгы</a:t>
            </a:r>
            <a:r>
              <a:rPr lang="ru-RU" sz="1400" baseline="0" dirty="0" smtClean="0">
                <a:latin typeface="Arial" pitchFamily="34" charset="0"/>
              </a:rPr>
              <a:t>.</a:t>
            </a:r>
          </a:p>
          <a:p>
            <a:pPr>
              <a:defRPr sz="1400" baseline="0"/>
            </a:pPr>
            <a:r>
              <a:rPr lang="ru-RU" sz="1400" b="0" i="1" baseline="0" dirty="0" smtClean="0">
                <a:latin typeface="Arial" pitchFamily="34" charset="0"/>
              </a:rPr>
              <a:t>(сом)</a:t>
            </a:r>
            <a:endParaRPr lang="ru-RU" sz="1400" b="0" i="1" baseline="0" dirty="0">
              <a:latin typeface="Arial" pitchFamily="34" charset="0"/>
            </a:endParaRPr>
          </a:p>
        </c:rich>
      </c:tx>
      <c:layout>
        <c:manualLayout>
          <c:xMode val="edge"/>
          <c:yMode val="edge"/>
          <c:x val="0.26190698428940573"/>
          <c:y val="0"/>
        </c:manualLayout>
      </c:layout>
      <c:overlay val="0"/>
      <c:spPr>
        <a:ln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540366289396091"/>
          <c:y val="9.9534989080673791E-2"/>
          <c:w val="0.73088203118825679"/>
          <c:h val="0.82973435729746869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Pt>
            <c:idx val="6"/>
            <c:invertIfNegative val="0"/>
            <c:bubble3D val="0"/>
            <c:spPr>
              <a:solidFill>
                <a:srgbClr val="4D9505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>
                    <a:latin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'знач. для гр.7'!$A$3:$A$12</c:f>
              <c:strCache>
                <c:ptCount val="10"/>
                <c:pt idx="0">
                  <c:v>Баткенская 
область</c:v>
                </c:pt>
                <c:pt idx="1">
                  <c:v>г.Ош</c:v>
                </c:pt>
                <c:pt idx="2">
                  <c:v>Чуйская 
область</c:v>
                </c:pt>
                <c:pt idx="3">
                  <c:v>Ошская 
область</c:v>
                </c:pt>
                <c:pt idx="4">
                  <c:v>Джалал-Абадская 
область</c:v>
                </c:pt>
                <c:pt idx="5">
                  <c:v>Иссык-Кульская 
область</c:v>
                </c:pt>
                <c:pt idx="6">
                  <c:v>Кыргызская Республика</c:v>
                </c:pt>
                <c:pt idx="7">
                  <c:v>Нарынская 
область</c:v>
                </c:pt>
                <c:pt idx="8">
                  <c:v>г. Бишкек</c:v>
                </c:pt>
                <c:pt idx="9">
                  <c:v>Таласская 
область</c:v>
                </c:pt>
              </c:strCache>
            </c:strRef>
          </c:cat>
          <c:val>
            <c:numRef>
              <c:f>'знач. для гр.7'!$B$3:$B$12</c:f>
              <c:numCache>
                <c:formatCode>General</c:formatCode>
                <c:ptCount val="10"/>
                <c:pt idx="0">
                  <c:v>7176</c:v>
                </c:pt>
                <c:pt idx="1">
                  <c:v>7931</c:v>
                </c:pt>
                <c:pt idx="2">
                  <c:v>8465</c:v>
                </c:pt>
                <c:pt idx="3">
                  <c:v>9153</c:v>
                </c:pt>
                <c:pt idx="4">
                  <c:v>9443</c:v>
                </c:pt>
                <c:pt idx="5">
                  <c:v>9694</c:v>
                </c:pt>
                <c:pt idx="6">
                  <c:v>10855</c:v>
                </c:pt>
                <c:pt idx="7">
                  <c:v>11761</c:v>
                </c:pt>
                <c:pt idx="8">
                  <c:v>12617</c:v>
                </c:pt>
                <c:pt idx="9">
                  <c:v>14605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5"/>
        <c:overlap val="-98"/>
        <c:axId val="71864704"/>
        <c:axId val="71866240"/>
      </c:barChart>
      <c:catAx>
        <c:axId val="71864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Arial" pitchFamily="34" charset="0"/>
              </a:defRPr>
            </a:pPr>
            <a:endParaRPr lang="ru-RU"/>
          </a:p>
        </c:txPr>
        <c:crossAx val="71866240"/>
        <c:crosses val="autoZero"/>
        <c:auto val="1"/>
        <c:lblAlgn val="ctr"/>
        <c:lblOffset val="100"/>
        <c:noMultiLvlLbl val="0"/>
      </c:catAx>
      <c:valAx>
        <c:axId val="71866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71864704"/>
        <c:crosses val="autoZero"/>
        <c:crossBetween val="between"/>
        <c:majorUnit val="200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0.14505</cdr:x>
      <cdr:y>0.01184</cdr:y>
    </cdr:from>
    <cdr:to>
      <cdr:x>0.98022</cdr:x>
      <cdr:y>0.15059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8650" y="66677"/>
          <a:ext cx="3619500" cy="781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0.14505</cdr:x>
      <cdr:y>0.01184</cdr:y>
    </cdr:from>
    <cdr:to>
      <cdr:x>0.98022</cdr:x>
      <cdr:y>0.15059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75743" y="74996"/>
          <a:ext cx="6769701" cy="8788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0.14505</cdr:x>
      <cdr:y>0.01184</cdr:y>
    </cdr:from>
    <cdr:to>
      <cdr:x>0.98022</cdr:x>
      <cdr:y>0.15059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8650" y="66677"/>
          <a:ext cx="3619500" cy="781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1409" tIns="45705" rIns="91409" bIns="45705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3713"/>
          </a:xfrm>
          <a:prstGeom prst="rect">
            <a:avLst/>
          </a:prstGeom>
        </p:spPr>
        <p:txBody>
          <a:bodyPr vert="horz" lIns="91409" tIns="45705" rIns="91409" bIns="45705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3EA2A2B-318E-4770-8D61-D6429B1FACF8}" type="datetimeFigureOut">
              <a:rPr lang="ru-RU"/>
              <a:pPr>
                <a:defRPr/>
              </a:pPr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10700"/>
            <a:ext cx="2944813" cy="493713"/>
          </a:xfrm>
          <a:prstGeom prst="rect">
            <a:avLst/>
          </a:prstGeom>
        </p:spPr>
        <p:txBody>
          <a:bodyPr vert="horz" lIns="91409" tIns="45705" rIns="91409" bIns="45705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8100" y="9410700"/>
            <a:ext cx="2944813" cy="493713"/>
          </a:xfrm>
          <a:prstGeom prst="rect">
            <a:avLst/>
          </a:prstGeom>
        </p:spPr>
        <p:txBody>
          <a:bodyPr vert="horz" wrap="square" lIns="91409" tIns="45705" rIns="91409" bIns="4570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490534C-C958-454C-B6CA-FEDE7538BE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2598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9" tIns="45705" rIns="91409" bIns="4570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9" tIns="45705" rIns="91409" bIns="4570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4538"/>
            <a:ext cx="4951412" cy="3713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05350"/>
            <a:ext cx="5432425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9" tIns="45705" rIns="91409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9" tIns="45705" rIns="91409" bIns="4570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1070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9" tIns="45705" rIns="91409" bIns="4570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3AE003D1-AECD-4219-BC35-D2EDD49A4B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1083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2241C-68AC-41D3-9B11-E2E385221F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015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D806CFE-552F-4198-9CA2-74AB8590B4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629561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30B3E-124B-48FE-9D2C-AD535A2ED5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970631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B668FF90-176A-46A3-ABCD-ABAC8C6DAF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995391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BA21A-BAB4-4FCD-B97B-A2938BA869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176841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801D6A-7E5C-4FEB-955E-CA147AB4B4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475112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9DC67-26F5-4584-890D-9044FC77DD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013570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2498E-1B2C-470A-93A6-D097172E9E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52935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9FF10-49B4-4E30-BB0D-6E7581BED0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843437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A3AA1-060B-4F6B-AF6D-F3298C0A2E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747630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B0E10-40E1-40D8-89BE-91B000A7D3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55827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7F7F7F"/>
                </a:solidFill>
              </a:defRPr>
            </a:lvl1pPr>
          </a:lstStyle>
          <a:p>
            <a:fld id="{FFDF6202-63A9-459C-ABEE-27CF109C09C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9" r:id="rId1"/>
    <p:sldLayoutId id="2147484960" r:id="rId2"/>
    <p:sldLayoutId id="2147484961" r:id="rId3"/>
    <p:sldLayoutId id="2147484962" r:id="rId4"/>
    <p:sldLayoutId id="2147484963" r:id="rId5"/>
    <p:sldLayoutId id="2147484964" r:id="rId6"/>
    <p:sldLayoutId id="2147484965" r:id="rId7"/>
    <p:sldLayoutId id="2147484966" r:id="rId8"/>
    <p:sldLayoutId id="2147484967" r:id="rId9"/>
    <p:sldLayoutId id="2147484968" r:id="rId10"/>
    <p:sldLayoutId id="214748496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1587500" y="304800"/>
            <a:ext cx="7167563" cy="954107"/>
          </a:xfrm>
          <a:ln>
            <a:miter lim="800000"/>
          </a:ln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Кыргыз</a:t>
            </a:r>
            <a:r>
              <a:rPr lang="ky-KG" alt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Респу</a:t>
            </a:r>
            <a:r>
              <a:rPr lang="ru-RU" alt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бликасынын</a:t>
            </a:r>
            <a:r>
              <a:rPr lang="ru-RU" alt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улуттук</a:t>
            </a:r>
            <a:r>
              <a:rPr lang="ru-RU" alt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статистика </a:t>
            </a:r>
            <a:r>
              <a:rPr lang="ru-RU" alt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комитети</a:t>
            </a:r>
            <a:endParaRPr lang="ru-RU" alt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Прямоугольник 5"/>
          <p:cNvSpPr>
            <a:spLocks noChangeArrowheads="1"/>
          </p:cNvSpPr>
          <p:nvPr/>
        </p:nvSpPr>
        <p:spPr bwMode="auto">
          <a:xfrm>
            <a:off x="838200" y="2209800"/>
            <a:ext cx="7772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3200">
                <a:latin typeface="Times New Roman" pitchFamily="18" charset="0"/>
                <a:cs typeface="Times New Roman" pitchFamily="18" charset="0"/>
              </a:rPr>
              <a:t>2017-ж. Кыргыз Республикасындагы чакан жана орто ишкердик </a:t>
            </a:r>
          </a:p>
          <a:p>
            <a:pPr algn="ctr" eaLnBrk="1" hangingPunct="1"/>
            <a:r>
              <a:rPr lang="ru-RU" altLang="ru-RU" sz="3200">
                <a:latin typeface="Times New Roman" pitchFamily="18" charset="0"/>
                <a:cs typeface="Times New Roman" pitchFamily="18" charset="0"/>
              </a:rPr>
              <a:t>(алгачкы маалыматтар) </a:t>
            </a: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Прямоугольник 7"/>
          <p:cNvSpPr>
            <a:spLocks noChangeArrowheads="1"/>
          </p:cNvSpPr>
          <p:nvPr/>
        </p:nvSpPr>
        <p:spPr bwMode="auto">
          <a:xfrm>
            <a:off x="1587500" y="586740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Финансы статистикасы бөлүмү</a:t>
            </a:r>
          </a:p>
        </p:txBody>
      </p:sp>
      <p:pic>
        <p:nvPicPr>
          <p:cNvPr id="1536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7475"/>
            <a:ext cx="9144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8"/>
          <p:cNvSpPr>
            <a:spLocks noChangeArrowheads="1"/>
          </p:cNvSpPr>
          <p:nvPr/>
        </p:nvSpPr>
        <p:spPr bwMode="auto">
          <a:xfrm>
            <a:off x="1143000" y="228600"/>
            <a:ext cx="7772400" cy="954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i="1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altLang="ru-RU" sz="400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Чакан жана орто ишкердик       </a:t>
            </a:r>
          </a:p>
          <a:p>
            <a:pPr algn="ctr" eaLnBrk="1" hangingPunct="1"/>
            <a:r>
              <a:rPr lang="ru-RU" altLang="ru-RU" sz="400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  (чакан жана орто бизнес)</a:t>
            </a: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300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-  Чакан ишканалар</a:t>
            </a:r>
          </a:p>
          <a:p>
            <a:pPr eaLnBrk="1" hangingPunct="1"/>
            <a:r>
              <a:rPr lang="ru-RU" altLang="ru-RU" sz="300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-  Орто ишканалар</a:t>
            </a:r>
          </a:p>
          <a:p>
            <a:pPr eaLnBrk="1" hangingPunct="1">
              <a:buFontTx/>
              <a:buChar char="-"/>
            </a:pPr>
            <a:r>
              <a:rPr lang="ru-RU" altLang="ru-RU" sz="300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  Дыйкан (фермердик)чарбалар</a:t>
            </a:r>
          </a:p>
          <a:p>
            <a:pPr eaLnBrk="1" hangingPunct="1">
              <a:buFontTx/>
              <a:buChar char="-"/>
            </a:pPr>
            <a:r>
              <a:rPr lang="ru-RU" altLang="ru-RU" sz="300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  Жеке ишкерлер</a:t>
            </a: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2371725" y="304800"/>
          <a:ext cx="440055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248400" y="2767281"/>
            <a:ext cx="2743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Бардык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чакан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жана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ишканалардын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en-US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ky-KG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миң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алардын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ичинен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чаканы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миңден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ашык</a:t>
            </a:r>
            <a:endParaRPr lang="ru-RU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орто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–  1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миңге</a:t>
            </a:r>
            <a:r>
              <a:rPr lang="ru-RU" sz="16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жакын</a:t>
            </a:r>
            <a:endParaRPr lang="ru-RU" sz="1600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4359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588878087"/>
              </p:ext>
            </p:extLst>
          </p:nvPr>
        </p:nvGraphicFramePr>
        <p:xfrm>
          <a:off x="457200" y="228600"/>
          <a:ext cx="8001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381000" y="5562600"/>
            <a:ext cx="8077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>
              <a:defRPr sz="2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300">
                <a:solidFill>
                  <a:schemeClr val="tx1"/>
                </a:solidFill>
                <a:latin typeface="Arial" charset="0"/>
              </a:rPr>
              <a:t>Чакан жана орто ишканаларда иштегендердин саны 84 миң адамга жакын.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300">
                <a:solidFill>
                  <a:schemeClr val="tx1"/>
                </a:solidFill>
                <a:latin typeface="Arial" charset="0"/>
              </a:rPr>
              <a:t>Дыйкан (фермердик) чарбалардын саны (айыл чарба иштери менен алектенген жеке ишкерлер) -  429 миңге жакын.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ru-RU" altLang="ru-RU" sz="1300">
                <a:solidFill>
                  <a:schemeClr val="tx1"/>
                </a:solidFill>
                <a:latin typeface="Arial" charset="0"/>
              </a:rPr>
              <a:t>Катталган жеке ишкерлердин саны - 390 миңге жакын.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561975" y="447675"/>
          <a:ext cx="8353425" cy="5962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690113" y="431322"/>
          <a:ext cx="7772849" cy="5431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5776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>
              <a:defRPr sz="2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buClr>
                <a:srgbClr val="C3260C"/>
              </a:buClr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ru-RU" altLang="ru-RU" sz="1200" baseline="30000">
                <a:solidFill>
                  <a:schemeClr val="tx1"/>
                </a:solidFill>
                <a:latin typeface="Arial" charset="0"/>
              </a:rPr>
              <a:t>1</a:t>
            </a:r>
            <a:r>
              <a:rPr lang="ru-RU" altLang="ru-RU" sz="1200">
                <a:solidFill>
                  <a:schemeClr val="tx1"/>
                </a:solidFill>
                <a:latin typeface="Arial" charset="0"/>
              </a:rPr>
              <a:t> айыл чарба иштери менен алектенген жеке ишкерлерди эсепке алганда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333374" y="461962"/>
          <a:ext cx="8582025" cy="6091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533400" y="304800"/>
          <a:ext cx="8129588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533399" y="352425"/>
          <a:ext cx="8077201" cy="615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371475" y="-61912"/>
          <a:ext cx="8401050" cy="698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390524" y="495300"/>
          <a:ext cx="8362951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V:\Common Information\Обложки сборников\Максат\МСП 2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838" y="-1439863"/>
            <a:ext cx="9591676" cy="973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676400"/>
            <a:ext cx="6511925" cy="3581400"/>
          </a:xfrm>
        </p:spPr>
        <p:txBody>
          <a:bodyPr/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ky-KG" dirty="0" smtClean="0">
                <a:solidFill>
                  <a:srgbClr val="FF0000"/>
                </a:solidFill>
              </a:rPr>
              <a:t>КӨҢҮЛ</a:t>
            </a:r>
            <a:br>
              <a:rPr lang="ky-KG" dirty="0" smtClean="0">
                <a:solidFill>
                  <a:srgbClr val="FF0000"/>
                </a:solidFill>
              </a:rPr>
            </a:br>
            <a:r>
              <a:rPr lang="ky-KG" dirty="0" smtClean="0">
                <a:solidFill>
                  <a:srgbClr val="FF0000"/>
                </a:solidFill>
              </a:rPr>
              <a:t>БУРГАНЫҢЫЗДАРГА РАХМАТ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11332</TotalTime>
  <Words>403</Words>
  <Application>Microsoft Office PowerPoint</Application>
  <PresentationFormat>Экран (4:3)</PresentationFormat>
  <Paragraphs>111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 Кыргыз Республикасынын улуттук статистика комитети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КӨҢҮЛ БУРГАНЫҢЫЗДАРГА РАХМАТ</vt:lpstr>
    </vt:vector>
  </TitlesOfParts>
  <Company>UNICEF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Макроэкономические тенденции</dc:title>
  <dc:creator>mminbaev</dc:creator>
  <cp:lastModifiedBy>Abdrahmanova</cp:lastModifiedBy>
  <cp:revision>671</cp:revision>
  <cp:lastPrinted>2018-04-10T09:10:21Z</cp:lastPrinted>
  <dcterms:created xsi:type="dcterms:W3CDTF">2009-04-16T08:20:23Z</dcterms:created>
  <dcterms:modified xsi:type="dcterms:W3CDTF">2018-04-13T04:19:56Z</dcterms:modified>
</cp:coreProperties>
</file>