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20"/>
  </p:notesMasterIdLst>
  <p:handoutMasterIdLst>
    <p:handoutMasterId r:id="rId21"/>
  </p:handoutMasterIdLst>
  <p:sldIdLst>
    <p:sldId id="379" r:id="rId2"/>
    <p:sldId id="381" r:id="rId3"/>
    <p:sldId id="377" r:id="rId4"/>
    <p:sldId id="400" r:id="rId5"/>
    <p:sldId id="382" r:id="rId6"/>
    <p:sldId id="384" r:id="rId7"/>
    <p:sldId id="387" r:id="rId8"/>
    <p:sldId id="388" r:id="rId9"/>
    <p:sldId id="389" r:id="rId10"/>
    <p:sldId id="390" r:id="rId11"/>
    <p:sldId id="398" r:id="rId12"/>
    <p:sldId id="391" r:id="rId13"/>
    <p:sldId id="392" r:id="rId14"/>
    <p:sldId id="393" r:id="rId15"/>
    <p:sldId id="394" r:id="rId16"/>
    <p:sldId id="395" r:id="rId17"/>
    <p:sldId id="396" r:id="rId18"/>
    <p:sldId id="378" r:id="rId19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77D"/>
    <a:srgbClr val="B9CD76"/>
    <a:srgbClr val="006600"/>
    <a:srgbClr val="69BFFF"/>
    <a:srgbClr val="003300"/>
    <a:srgbClr val="4D9505"/>
    <a:srgbClr val="DD23AC"/>
    <a:srgbClr val="FF0000"/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0" autoAdjust="0"/>
    <p:restoredTop sz="99828" autoAdjust="0"/>
  </p:normalViewPr>
  <p:slideViewPr>
    <p:cSldViewPr>
      <p:cViewPr varScale="1">
        <p:scale>
          <a:sx n="76" d="100"/>
          <a:sy n="76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6;&#1080;&#1089;&#1082;%20&#1076;\ATASS!\2016\&#1074;&#1082;&#1083;&#1072;&#1076;&#1099;\&#1076;&#1080;&#1085;&#1072;&#1084;&#1080;&#1082;&#1072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valuyskaya\Desktop\&#1075;&#1088;&#1072;&#1092;&#1080;&#1082;&#1080;2016.xls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aluyskaya\Desktop\&#1075;&#1088;&#1072;&#1092;&#1080;&#1082;&#1080;2016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833887043189368"/>
          <c:y val="4.5592705167173252E-2"/>
          <c:w val="0.48172757475083056"/>
          <c:h val="0.8237082066869301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колво!$A$421:$A$431</c:f>
              <c:strCache>
                <c:ptCount val="11"/>
                <c:pt idx="0">
                  <c:v>Оптовая и розничная торговля; ремонт автомобилей мотоциклов</c:v>
                </c:pt>
                <c:pt idx="1">
                  <c:v>Промышленность</c:v>
                </c:pt>
                <c:pt idx="2">
                  <c:v>Профессиональная, научная и техническая деятельность</c:v>
                </c:pt>
                <c:pt idx="3">
                  <c:v>Строительство</c:v>
                </c:pt>
                <c:pt idx="4">
                  <c:v>Прочие виды деятельности</c:v>
                </c:pt>
                <c:pt idx="5">
                  <c:v>Операции с недвижимым имуществом</c:v>
                </c:pt>
                <c:pt idx="6">
                  <c:v>Финансовое посредничество и страхование</c:v>
                </c:pt>
                <c:pt idx="7">
                  <c:v>Транспортная деятельность и хранение грузов</c:v>
                </c:pt>
                <c:pt idx="8">
                  <c:v>Административная и вспомогательная деятельность</c:v>
                </c:pt>
                <c:pt idx="9">
                  <c:v>Информация и связь</c:v>
                </c:pt>
                <c:pt idx="10">
                  <c:v>Сельское и лесное хозяйство. Рыболовство</c:v>
                </c:pt>
              </c:strCache>
            </c:strRef>
          </c:cat>
          <c:val>
            <c:numRef>
              <c:f>колво!$D$421:$D$431</c:f>
              <c:numCache>
                <c:formatCode>0.0</c:formatCode>
                <c:ptCount val="11"/>
                <c:pt idx="0">
                  <c:v>24.866292931245571</c:v>
                </c:pt>
                <c:pt idx="1">
                  <c:v>15.058959984535086</c:v>
                </c:pt>
                <c:pt idx="2">
                  <c:v>10.831883497648045</c:v>
                </c:pt>
                <c:pt idx="3">
                  <c:v>10.471035504865005</c:v>
                </c:pt>
                <c:pt idx="4">
                  <c:v>7.6486887041690839</c:v>
                </c:pt>
                <c:pt idx="5">
                  <c:v>6.7272375797409634</c:v>
                </c:pt>
                <c:pt idx="6">
                  <c:v>6.682131580643083</c:v>
                </c:pt>
                <c:pt idx="7">
                  <c:v>5.303176751079322</c:v>
                </c:pt>
                <c:pt idx="8">
                  <c:v>5.2645144661382819</c:v>
                </c:pt>
                <c:pt idx="9">
                  <c:v>3.8017913525356017</c:v>
                </c:pt>
                <c:pt idx="10">
                  <c:v>3.3442876473999612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78558744"/>
        <c:axId val="178839512"/>
      </c:barChart>
      <c:catAx>
        <c:axId val="178558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78839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8839512"/>
        <c:scaling>
          <c:orientation val="minMax"/>
        </c:scaling>
        <c:delete val="0"/>
        <c:axPos val="b"/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78558744"/>
        <c:crosses val="autoZero"/>
        <c:crossBetween val="between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450889472149315"/>
          <c:y val="8.5287846481876331E-3"/>
          <c:w val="0.56090508997873878"/>
          <c:h val="0.948417891062586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'бал рез'!$E$4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9096178825748802E-2"/>
                  <c:y val="-3.7771031198419687E-2"/>
                </c:manualLayout>
              </c:layout>
              <c:tx>
                <c:rich>
                  <a:bodyPr/>
                  <a:lstStyle/>
                  <a:p>
                    <a:fld id="{D6F1C7B6-3061-49E2-9404-2C6A489C8F36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(43,7%)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3881E40-B01A-4BB8-8A77-63039973403F}" type="VALUE">
                      <a:rPr lang="en-US" b="1" smtClean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   </a:t>
                    </a:r>
                    <a:r>
                      <a:rPr lang="en-US" b="1" dirty="0" smtClean="0">
                        <a:solidFill>
                          <a:srgbClr val="FF0000"/>
                        </a:solidFill>
                      </a:rPr>
                      <a:t>(12,4%)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C4322D7-CF3C-41ED-836F-F7A6F036EF77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(11%)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DAEA7A6-5849-4734-9504-21838D293E1B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(10,7%)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30AEA1D-9F18-4EB5-BC9E-4ADB6A0CB3FD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(7,4%)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5B79696-06B4-4C3A-833B-5404435C62FA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(6,1%)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64044EE4-9721-439C-9EEC-2D8EC5C071C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(3,9%)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6872BE2-1237-40A8-80EF-F2C2FF0F76BB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(2,7%)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284C75A2-F760-4D83-A328-1B29B525BE98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(0,9%</a:t>
                    </a:r>
                    <a:r>
                      <a:rPr lang="en-US" dirty="0" smtClean="0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163CF330-1593-4659-8A20-21DECF56A136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(0,6%)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B2F5BE8D-BECE-4DBF-8C85-F670E4ECD752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 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(0,6%)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'бал рез'!$D$5:$D$15</c:f>
              <c:strCache>
                <c:ptCount val="11"/>
                <c:pt idx="0">
                  <c:v>Промышленность</c:v>
                </c:pt>
                <c:pt idx="1">
                  <c:v>Финансовое посредничество и страхование</c:v>
                </c:pt>
                <c:pt idx="2">
                  <c:v>Оптовая и розничная торговля; ремонт 
 автомобилей  и мотоциклов</c:v>
                </c:pt>
                <c:pt idx="3">
                  <c:v>Информация и связь</c:v>
                </c:pt>
                <c:pt idx="4">
                  <c:v>Строительство</c:v>
                </c:pt>
                <c:pt idx="5">
                  <c:v>Транспортная деятельность и хранение грузов</c:v>
                </c:pt>
                <c:pt idx="6">
                  <c:v>Профессиональная, научная и 
  техническая деятельность</c:v>
                </c:pt>
                <c:pt idx="7">
                  <c:v>Операции с недвижимым имуществом</c:v>
                </c:pt>
                <c:pt idx="8">
                  <c:v>Административная и вспомогательная 
 деятельность</c:v>
                </c:pt>
                <c:pt idx="9">
                  <c:v>Сельское хозяйство, лесное хозяйство и 
  рыболовство</c:v>
                </c:pt>
                <c:pt idx="10">
                  <c:v>Прочие виды деятельности</c:v>
                </c:pt>
              </c:strCache>
            </c:strRef>
          </c:cat>
          <c:val>
            <c:numRef>
              <c:f>'бал рез'!$E$5:$E$15</c:f>
              <c:numCache>
                <c:formatCode>0.0</c:formatCode>
                <c:ptCount val="11"/>
                <c:pt idx="0">
                  <c:v>22399.999999999996</c:v>
                </c:pt>
                <c:pt idx="1">
                  <c:v>6375.1</c:v>
                </c:pt>
                <c:pt idx="2">
                  <c:v>5618.7</c:v>
                </c:pt>
                <c:pt idx="3">
                  <c:v>5486.2999999999993</c:v>
                </c:pt>
                <c:pt idx="4">
                  <c:v>3800</c:v>
                </c:pt>
                <c:pt idx="5">
                  <c:v>3123.4</c:v>
                </c:pt>
                <c:pt idx="6">
                  <c:v>1982.1</c:v>
                </c:pt>
                <c:pt idx="7">
                  <c:v>1358.2</c:v>
                </c:pt>
                <c:pt idx="8">
                  <c:v>461.2</c:v>
                </c:pt>
                <c:pt idx="9">
                  <c:v>329.6</c:v>
                </c:pt>
                <c:pt idx="10" formatCode="General">
                  <c:v>283.39999999999998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27"/>
        <c:axId val="178995184"/>
        <c:axId val="179162376"/>
      </c:barChart>
      <c:catAx>
        <c:axId val="178995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162376"/>
        <c:crosses val="autoZero"/>
        <c:auto val="1"/>
        <c:lblAlgn val="ctr"/>
        <c:lblOffset val="100"/>
        <c:noMultiLvlLbl val="0"/>
      </c:catAx>
      <c:valAx>
        <c:axId val="179162376"/>
        <c:scaling>
          <c:orientation val="minMax"/>
        </c:scaling>
        <c:delete val="1"/>
        <c:axPos val="b"/>
        <c:numFmt formatCode="0" sourceLinked="0"/>
        <c:majorTickMark val="none"/>
        <c:minorTickMark val="none"/>
        <c:tickLblPos val="nextTo"/>
        <c:crossAx val="17899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'колво (2)'!$A$459</c:f>
              <c:strCache>
                <c:ptCount val="1"/>
                <c:pt idx="0">
                  <c:v>Сальдированный финансовый результат (прибыль, убыток (-))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1.893939393939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'колво (2)'!$B$458:$F$458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'колво (2)'!$B$459:$F$459</c:f>
              <c:numCache>
                <c:formatCode>General</c:formatCode>
                <c:ptCount val="5"/>
                <c:pt idx="0">
                  <c:v>12.8</c:v>
                </c:pt>
                <c:pt idx="1">
                  <c:v>32.299999999999997</c:v>
                </c:pt>
                <c:pt idx="2">
                  <c:v>5.4</c:v>
                </c:pt>
                <c:pt idx="3">
                  <c:v>-26.1</c:v>
                </c:pt>
                <c:pt idx="4" formatCode="#,##0.0">
                  <c:v>44.9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166720"/>
        <c:axId val="179318712"/>
      </c:barChart>
      <c:catAx>
        <c:axId val="17916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179318712"/>
        <c:crosses val="autoZero"/>
        <c:auto val="1"/>
        <c:lblAlgn val="ctr"/>
        <c:lblOffset val="100"/>
        <c:noMultiLvlLbl val="0"/>
      </c:catAx>
      <c:valAx>
        <c:axId val="179318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16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ysClr val="windowText" lastClr="000000"/>
                </a:solidFill>
              </a:rPr>
              <a:t> </a:t>
            </a:r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Сальдированный финансовый результат (прибыль)</a:t>
            </a:r>
          </a:p>
          <a:p>
            <a:pPr>
              <a:defRPr>
                <a:solidFill>
                  <a:sysClr val="windowText" lastClr="000000"/>
                </a:solidFill>
              </a:defRPr>
            </a:pPr>
            <a:r>
              <a:rPr lang="ru-RU" sz="1200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</a:t>
            </a:r>
            <a:r>
              <a:rPr lang="ru-RU" sz="1200" b="1" i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</a:t>
            </a:r>
            <a:endParaRPr lang="ru-RU" sz="1200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91986970025119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'бал рез'!$A$41</c:f>
              <c:strCache>
                <c:ptCount val="1"/>
                <c:pt idx="0">
                  <c:v> Сальдированный финансовый результат (прибыль)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'бал рез'!$B$40:$C$40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'бал рез'!$B$41:$C$41</c:f>
              <c:numCache>
                <c:formatCode>#,##0.0</c:formatCode>
                <c:ptCount val="2"/>
                <c:pt idx="0">
                  <c:v>2576.4</c:v>
                </c:pt>
                <c:pt idx="1">
                  <c:v>1159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917696"/>
        <c:axId val="145524992"/>
      </c:barChart>
      <c:catAx>
        <c:axId val="17891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524992"/>
        <c:crosses val="autoZero"/>
        <c:auto val="1"/>
        <c:lblAlgn val="ctr"/>
        <c:lblOffset val="100"/>
        <c:noMultiLvlLbl val="0"/>
      </c:catAx>
      <c:valAx>
        <c:axId val="1455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891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</a:t>
            </a:r>
            <a:r>
              <a:rPr lang="ru-RU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>
              <a:defRPr/>
            </a:pPr>
            <a:r>
              <a:rPr lang="ru-RU" sz="1200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 </a:t>
            </a:r>
            <a:endParaRPr lang="ru-RU" sz="1200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'бал рез'!$A$47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24,2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'бал рез'!$B$46:$C$46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'бал рез'!$B$47:$C$47</c:f>
              <c:numCache>
                <c:formatCode>0</c:formatCode>
                <c:ptCount val="2"/>
                <c:pt idx="0">
                  <c:v>24270</c:v>
                </c:pt>
                <c:pt idx="1">
                  <c:v>24186.9</c:v>
                </c:pt>
              </c:numCache>
            </c:numRef>
          </c:val>
        </c:ser>
        <c:ser>
          <c:idx val="1"/>
          <c:order val="1"/>
          <c:tx>
            <c:strRef>
              <c:f>'бал рез'!$A$48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21,7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23,0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'бал рез'!$B$46:$C$46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'бал рез'!$B$48:$C$48</c:f>
              <c:numCache>
                <c:formatCode>0</c:formatCode>
                <c:ptCount val="2"/>
                <c:pt idx="0">
                  <c:v>21693.7</c:v>
                </c:pt>
                <c:pt idx="1">
                  <c:v>23043.8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525776"/>
        <c:axId val="145526168"/>
      </c:barChart>
      <c:catAx>
        <c:axId val="1455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526168"/>
        <c:crosses val="autoZero"/>
        <c:auto val="1"/>
        <c:lblAlgn val="ctr"/>
        <c:lblOffset val="100"/>
        <c:noMultiLvlLbl val="0"/>
      </c:catAx>
      <c:valAx>
        <c:axId val="14552616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5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43177976227572"/>
          <c:y val="9.9931530297843199E-2"/>
          <c:w val="0.72949566971880953"/>
          <c:h val="0.6993243243243243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депозит!$A$70</c:f>
              <c:strCache>
                <c:ptCount val="1"/>
                <c:pt idx="0">
                  <c:v>Привлечено вкладов населения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008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3814850246522924E-3"/>
                  <c:y val="0.12276803842915851"/>
                </c:manualLayout>
              </c:layout>
              <c:spPr>
                <a:solidFill>
                  <a:srgbClr val="FFFFFF"/>
                </a:solidFill>
                <a:ln w="3175">
                  <a:solidFill>
                    <a:srgbClr val="008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564672406603382E-3"/>
                  <c:y val="0.16467290645273114"/>
                </c:manualLayout>
              </c:layout>
              <c:spPr>
                <a:solidFill>
                  <a:srgbClr val="FFFFFF"/>
                </a:solidFill>
                <a:ln w="3175">
                  <a:solidFill>
                    <a:srgbClr val="008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309343341427544E-3"/>
                  <c:y val="0.12792477591244492"/>
                </c:manualLayout>
              </c:layout>
              <c:spPr>
                <a:solidFill>
                  <a:srgbClr val="FFFFFF"/>
                </a:solidFill>
                <a:ln w="3175">
                  <a:solidFill>
                    <a:srgbClr val="008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0939975960948806E-4"/>
                  <c:y val="6.9484970039122504E-2"/>
                </c:manualLayout>
              </c:layout>
              <c:spPr>
                <a:solidFill>
                  <a:srgbClr val="FFFFFF"/>
                </a:solidFill>
                <a:ln w="3175">
                  <a:solidFill>
                    <a:srgbClr val="008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288934677557829E-3"/>
                  <c:y val="7.2672213143168421E-2"/>
                </c:manualLayout>
              </c:layout>
              <c:spPr>
                <a:solidFill>
                  <a:srgbClr val="FFFFFF"/>
                </a:solidFill>
                <a:ln w="3175">
                  <a:solidFill>
                    <a:srgbClr val="008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FFFF"/>
              </a:solidFill>
              <a:ln w="3175">
                <a:solidFill>
                  <a:srgbClr val="008000"/>
                </a:solidFill>
                <a:prstDash val="solid"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депозит!$B$69:$F$69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депозит!$B$70:$F$70</c:f>
              <c:numCache>
                <c:formatCode>General</c:formatCode>
                <c:ptCount val="5"/>
                <c:pt idx="0" formatCode="#,##0.0">
                  <c:v>5826.6</c:v>
                </c:pt>
                <c:pt idx="1">
                  <c:v>9030.2000000000007</c:v>
                </c:pt>
                <c:pt idx="2" formatCode="#,##0.0">
                  <c:v>7308.8</c:v>
                </c:pt>
                <c:pt idx="3" formatCode="#,##0.0">
                  <c:v>14524.8</c:v>
                </c:pt>
                <c:pt idx="4" formatCode="#,##0.0">
                  <c:v>3477.6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axId val="145524600"/>
        <c:axId val="180100928"/>
      </c:barChart>
      <c:lineChart>
        <c:grouping val="standard"/>
        <c:varyColors val="0"/>
        <c:ser>
          <c:idx val="0"/>
          <c:order val="1"/>
          <c:tx>
            <c:strRef>
              <c:f>депозит!$A$71</c:f>
              <c:strCache>
                <c:ptCount val="1"/>
                <c:pt idx="0">
                  <c:v>Количество вкладов</c:v>
                </c:pt>
              </c:strCache>
            </c:strRef>
          </c:tx>
          <c:spPr>
            <a:ln w="12700">
              <a:solidFill>
                <a:srgbClr val="0033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3300"/>
              </a:solidFill>
              <a:ln>
                <a:solidFill>
                  <a:srgbClr val="003300"/>
                </a:solidFill>
                <a:prstDash val="solid"/>
              </a:ln>
            </c:spPr>
          </c:marker>
          <c:cat>
            <c:numRef>
              <c:f>депозит!$B$69:$F$69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депозит!$B$71:$F$71</c:f>
              <c:numCache>
                <c:formatCode>0</c:formatCode>
                <c:ptCount val="5"/>
                <c:pt idx="0">
                  <c:v>924.3</c:v>
                </c:pt>
                <c:pt idx="1">
                  <c:v>1210.8</c:v>
                </c:pt>
                <c:pt idx="2">
                  <c:v>1588.6</c:v>
                </c:pt>
                <c:pt idx="3">
                  <c:v>1884.1</c:v>
                </c:pt>
                <c:pt idx="4">
                  <c:v>2147.6999999999998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01320"/>
        <c:axId val="180101712"/>
      </c:lineChart>
      <c:catAx>
        <c:axId val="1455246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01009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01009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 b="1" i="1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600"/>
                  <a:t>Привлечено депозитов, млн. сомов</a:t>
                </a:r>
              </a:p>
            </c:rich>
          </c:tx>
          <c:layout>
            <c:manualLayout>
              <c:xMode val="edge"/>
              <c:yMode val="edge"/>
              <c:x val="5.7535886190121987E-3"/>
              <c:y val="0.10923423423423423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5524600"/>
        <c:crosses val="autoZero"/>
        <c:crossBetween val="between"/>
      </c:valAx>
      <c:catAx>
        <c:axId val="1801013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101712"/>
        <c:crosses val="autoZero"/>
        <c:auto val="0"/>
        <c:lblAlgn val="ctr"/>
        <c:lblOffset val="100"/>
        <c:noMultiLvlLbl val="0"/>
      </c:catAx>
      <c:valAx>
        <c:axId val="180101712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sz="1600" b="1" i="1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600"/>
                  <a:t>Количество вкладов, тыс. единиц</a:t>
                </a:r>
              </a:p>
            </c:rich>
          </c:tx>
          <c:layout>
            <c:manualLayout>
              <c:xMode val="edge"/>
              <c:yMode val="edge"/>
              <c:x val="0.9322259136212625"/>
              <c:y val="7.8828828828828829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0101320"/>
        <c:crosses val="max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8.3469093535671654E-2"/>
          <c:y val="0.92377235860633189"/>
          <c:w val="0.79568106312292364"/>
          <c:h val="7.0945945945945943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7125220458554E-2"/>
          <c:y val="2.3004529105259786E-2"/>
          <c:w val="0.92996472663139329"/>
          <c:h val="0.85471480811613487"/>
        </c:manualLayout>
      </c:layout>
      <c:lineChart>
        <c:grouping val="standard"/>
        <c:varyColors val="0"/>
        <c:ser>
          <c:idx val="0"/>
          <c:order val="0"/>
          <c:tx>
            <c:strRef>
              <c:f>'kb.mln (дейст) (2)'!$BJ$127</c:f>
              <c:strCache>
                <c:ptCount val="1"/>
                <c:pt idx="0">
                  <c:v>Доля сбережений населения в ВВП</c:v>
                </c:pt>
              </c:strCache>
            </c:strRef>
          </c:tx>
          <c:spPr>
            <a:ln w="19050" cap="sq">
              <a:solidFill>
                <a:schemeClr val="accent2">
                  <a:lumMod val="50000"/>
                </a:schemeClr>
              </a:solidFill>
              <a:bevel/>
            </a:ln>
            <a:effectLst/>
          </c:spPr>
          <c:marker>
            <c:symbol val="square"/>
            <c:size val="5"/>
            <c:spPr>
              <a:solidFill>
                <a:schemeClr val="accent2">
                  <a:lumMod val="50000"/>
                </a:schemeClr>
              </a:solidFill>
              <a:ln w="15875">
                <a:solidFill>
                  <a:srgbClr val="003300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C5CA0F90-3611-4082-B5F1-32749D94B59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A34F172-71DE-4724-BA8D-FD5B5D4B705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CA877C4-6D0A-459E-A2E2-32BB18475DE3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5.1392563529714705E-2"/>
                  <c:y val="-4.84833775518343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2B40DD51-477A-4489-9F0A-D2A11BA5AF12}" type="VALUE">
                      <a:rPr lang="en-US" sz="1200" smtClean="0">
                        <a:solidFill>
                          <a:sysClr val="windowText" lastClr="000000"/>
                        </a:solidFill>
                      </a:rPr>
                      <a:pPr>
                        <a:defRPr sz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925632222594586E-2"/>
                      <c:h val="7.4253457323989552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6D2731F-4362-42CC-B270-AD05918EBA90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'kb.mln (дейст) (2)'!$BL$122:$BP$122</c:f>
              <c:numCache>
                <c:formatCode>0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 formatCode="General">
                  <c:v>2015</c:v>
                </c:pt>
                <c:pt idx="4" formatCode="General">
                  <c:v>2016</c:v>
                </c:pt>
              </c:numCache>
            </c:numRef>
          </c:cat>
          <c:val>
            <c:numRef>
              <c:f>'kb.mln (дейст) (2)'!$BL$127:$BP$127</c:f>
              <c:numCache>
                <c:formatCode>0.0</c:formatCode>
                <c:ptCount val="5"/>
                <c:pt idx="0">
                  <c:v>7.088030359005808</c:v>
                </c:pt>
                <c:pt idx="1">
                  <c:v>8.7516620001193388</c:v>
                </c:pt>
                <c:pt idx="2">
                  <c:v>9.2446854707083226</c:v>
                </c:pt>
                <c:pt idx="3">
                  <c:v>11.978854763903593</c:v>
                </c:pt>
                <c:pt idx="4">
                  <c:v>12.063907093767751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03280"/>
        <c:axId val="180103672"/>
      </c:lineChart>
      <c:catAx>
        <c:axId val="18010328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103672"/>
        <c:crosses val="autoZero"/>
        <c:auto val="1"/>
        <c:lblAlgn val="ctr"/>
        <c:lblOffset val="100"/>
        <c:noMultiLvlLbl val="0"/>
      </c:catAx>
      <c:valAx>
        <c:axId val="18010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10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04475756319932"/>
          <c:y val="0.11218993752541495"/>
          <c:w val="0.6409990330156099"/>
          <c:h val="0.85767476248567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25149129086138"/>
          <c:y val="4.5356367633512383E-2"/>
          <c:w val="0.76102123598186588"/>
          <c:h val="0.9287257080044805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B9CD7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'кр влож'!$M$311:$M$318</c:f>
              <c:strCache>
                <c:ptCount val="8"/>
                <c:pt idx="0">
                  <c:v>Торговля</c:v>
                </c:pt>
                <c:pt idx="1">
                  <c:v>Сельское хозяйство</c:v>
                </c:pt>
                <c:pt idx="2">
                  <c:v>Прочие</c:v>
                </c:pt>
                <c:pt idx="3">
                  <c:v>Промышленность</c:v>
                </c:pt>
                <c:pt idx="4">
                  <c:v>Ипотека</c:v>
                </c:pt>
                <c:pt idx="5">
                  <c:v>Строительство</c:v>
                </c:pt>
                <c:pt idx="6">
                  <c:v>Потребительские кредиты</c:v>
                </c:pt>
                <c:pt idx="7">
                  <c:v>Транспорт и связь</c:v>
                </c:pt>
              </c:strCache>
            </c:strRef>
          </c:cat>
          <c:val>
            <c:numRef>
              <c:f>'кр влож'!$N$311:$N$318</c:f>
              <c:numCache>
                <c:formatCode>0.0</c:formatCode>
                <c:ptCount val="8"/>
                <c:pt idx="0">
                  <c:v>30.8</c:v>
                </c:pt>
                <c:pt idx="1">
                  <c:v>24</c:v>
                </c:pt>
                <c:pt idx="2">
                  <c:v>12.3</c:v>
                </c:pt>
                <c:pt idx="3">
                  <c:v>9.1</c:v>
                </c:pt>
                <c:pt idx="4">
                  <c:v>8.8000000000000007</c:v>
                </c:pt>
                <c:pt idx="5">
                  <c:v>6.6</c:v>
                </c:pt>
                <c:pt idx="6">
                  <c:v>6.6</c:v>
                </c:pt>
                <c:pt idx="7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axId val="180104848"/>
        <c:axId val="180105240"/>
      </c:barChart>
      <c:catAx>
        <c:axId val="180104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105240"/>
        <c:crosses val="autoZero"/>
        <c:auto val="1"/>
        <c:lblAlgn val="ctr"/>
        <c:lblOffset val="100"/>
        <c:noMultiLvlLbl val="0"/>
      </c:catAx>
      <c:valAx>
        <c:axId val="18010524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8010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5467863028749"/>
          <c:y val="3.2364843763755639E-2"/>
          <c:w val="0.70872749191234818"/>
          <c:h val="0.920559019852599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B9CD7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'кр влож'!$M$332:$M$339</c:f>
              <c:strCache>
                <c:ptCount val="8"/>
                <c:pt idx="0">
                  <c:v>Потребительские кредиты</c:v>
                </c:pt>
                <c:pt idx="1">
                  <c:v>Сельское хозяйство </c:v>
                </c:pt>
                <c:pt idx="2">
                  <c:v>Прочие</c:v>
                </c:pt>
                <c:pt idx="3">
                  <c:v>Торговля </c:v>
                </c:pt>
                <c:pt idx="4">
                  <c:v>Строительство</c:v>
                </c:pt>
                <c:pt idx="5">
                  <c:v>Транспорт  и связь</c:v>
                </c:pt>
                <c:pt idx="6">
                  <c:v>Ипотека </c:v>
                </c:pt>
                <c:pt idx="7">
                  <c:v>Промышленность</c:v>
                </c:pt>
              </c:strCache>
            </c:strRef>
          </c:cat>
          <c:val>
            <c:numRef>
              <c:f>'кр влож'!$N$332:$N$339</c:f>
              <c:numCache>
                <c:formatCode>0.0</c:formatCode>
                <c:ptCount val="8"/>
                <c:pt idx="0">
                  <c:v>27.6</c:v>
                </c:pt>
                <c:pt idx="1">
                  <c:v>27</c:v>
                </c:pt>
                <c:pt idx="2">
                  <c:v>18.5</c:v>
                </c:pt>
                <c:pt idx="3">
                  <c:v>16.600000000000001</c:v>
                </c:pt>
                <c:pt idx="4">
                  <c:v>6.3</c:v>
                </c:pt>
                <c:pt idx="5">
                  <c:v>1.9</c:v>
                </c:pt>
                <c:pt idx="6">
                  <c:v>1.1000000000000001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4"/>
        <c:axId val="180106024"/>
        <c:axId val="180106416"/>
      </c:barChart>
      <c:catAx>
        <c:axId val="180106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106416"/>
        <c:crosses val="autoZero"/>
        <c:auto val="1"/>
        <c:lblAlgn val="ctr"/>
        <c:lblOffset val="100"/>
        <c:noMultiLvlLbl val="0"/>
      </c:catAx>
      <c:valAx>
        <c:axId val="18010641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80106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212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BAE4D1-B24E-407F-A436-C036A7E2E030}" type="datetimeFigureOut">
              <a:rPr lang="ru-RU"/>
              <a:pPr>
                <a:defRPr/>
              </a:pPr>
              <a:t>13.05.2017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9413" cy="49212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600"/>
            <a:ext cx="2919412" cy="492125"/>
          </a:xfrm>
          <a:prstGeom prst="rect">
            <a:avLst/>
          </a:prstGeom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466E51-D5E8-46F3-9CF8-A4E89344EA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33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260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3" tIns="45437" rIns="90873" bIns="4543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/>
            </a:lvl1pPr>
          </a:lstStyle>
          <a:p>
            <a:pPr>
              <a:defRPr/>
            </a:pPr>
            <a:fld id="{D8B9F9B1-CB0C-495E-874D-F64E758C25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8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44FF9-7106-4B0C-957D-9CF39ABA9901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63124-6979-4E5D-8F9B-7B33620166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604471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3E7E7-E71D-4FC9-B419-577C760DB4C7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A04E-F3B3-4F61-896D-6585468D29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89143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A1798-480A-47BE-B489-1F51BE577D69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C8ABD-CC13-4E35-9A36-515D96ED14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43823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601B-F43C-43D2-BD19-DBEFE29B39CF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E41EF-14D7-41F5-AD8F-2EF52CEA09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2077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C634E-D59B-4384-941F-3FF551528039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AF802-0749-4D32-999A-D84A45788B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28470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7F4FB-553C-4245-8076-D3D4CAE4A598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86FA-6EF4-482A-BE88-91ABCD8880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068711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F310-C185-46AD-8D92-0D51B9537B12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13DC8-8536-4C2C-BBDE-C9AA499ACD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624682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4C7BC-F127-4F17-9E5E-B26BFA72BE34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0AEA-516A-4B8A-8A5D-8C7F52CDA3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995249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6D43C-87BE-4BBB-AB1C-6F4AECB3A88D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BB1C4-766B-4E43-83BE-411E31FCB3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09329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EEBED-9B7C-4651-B0F2-C8F5CF395495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32D9A-AFF2-4B91-BA04-E77D4BC2F3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8559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9AEF1-DAC4-4165-B026-87734823FF97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F873B-D3D7-40DE-9845-C1341ED5F7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06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B8CE-44C5-41B3-A4D0-2D31E091C6A0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57C6-A8D8-47C2-BA96-5B287504C6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967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75F6D-C3F9-4445-95DA-1BB96DACF0EF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4BE07-E970-43F2-B653-A8D7B4140F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0469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6B3B-98FD-4471-A738-99C175F26AF3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9AD18-2A08-4071-935E-B663DD3D09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020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887A-8EF7-4099-9103-E2BFC85AFD80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CDEC4-E253-4DA2-83A8-D7AAA9F6EB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90554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08578-FBA1-497E-BD26-5BDFCE16571A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1D4E-509E-4C3E-A541-B1C44F115D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089930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BE43-8491-44FD-A7D4-DD7CAF1FE3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2D695-DB0F-4D6F-9814-3F745D4E545F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784676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F4ECC-0D11-4542-90C1-33583D2014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8DBEA-5491-49C8-BC34-C2790AB6BE25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737164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4DA6-EE1B-4111-ABA0-AE8E163422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E64A4-5429-4E73-B86B-602ED2FF994B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479133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0C6186-7611-480F-A0F4-24999665FAF4}" type="datetimeFigureOut">
              <a:rPr lang="ru-RU" altLang="ru-RU"/>
              <a:pPr>
                <a:defRPr/>
              </a:pPr>
              <a:t>13.05.2017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B642577-4283-4A5C-9527-7E3B029A77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72" r:id="rId11"/>
    <p:sldLayoutId id="2147483867" r:id="rId12"/>
    <p:sldLayoutId id="2147483873" r:id="rId13"/>
    <p:sldLayoutId id="2147483868" r:id="rId14"/>
    <p:sldLayoutId id="2147483869" r:id="rId15"/>
    <p:sldLayoutId id="2147483870" r:id="rId16"/>
    <p:sldLayoutId id="2147483874" r:id="rId17"/>
    <p:sldLayoutId id="2147483875" r:id="rId18"/>
    <p:sldLayoutId id="2147483876" r:id="rId1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logo N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7686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0"/>
          <p:cNvSpPr>
            <a:spLocks/>
          </p:cNvSpPr>
          <p:nvPr/>
        </p:nvSpPr>
        <p:spPr bwMode="auto">
          <a:xfrm>
            <a:off x="1447800" y="457200"/>
            <a:ext cx="7543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600" b="0">
              <a:solidFill>
                <a:schemeClr val="bg1"/>
              </a:solidFill>
            </a:endParaRPr>
          </a:p>
        </p:txBody>
      </p:sp>
      <p:sp>
        <p:nvSpPr>
          <p:cNvPr id="10245" name="WordArt 11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7437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Национальный статистический комитет  </a:t>
            </a:r>
          </a:p>
          <a:p>
            <a:pPr algn="ctr"/>
            <a:r>
              <a:rPr lang="ru-RU" sz="2400" i="1" kern="10" dirty="0" err="1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Кыргызской</a:t>
            </a:r>
            <a:r>
              <a:rPr lang="ru-RU" sz="24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 Республики</a:t>
            </a:r>
          </a:p>
        </p:txBody>
      </p:sp>
      <p:sp>
        <p:nvSpPr>
          <p:cNvPr id="10246" name="WordArt 13"/>
          <p:cNvSpPr>
            <a:spLocks noChangeArrowheads="1" noChangeShapeType="1" noTextEdit="1"/>
          </p:cNvSpPr>
          <p:nvPr/>
        </p:nvSpPr>
        <p:spPr bwMode="auto">
          <a:xfrm>
            <a:off x="304800" y="2209800"/>
            <a:ext cx="73914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Финансовые показатели предприятий </a:t>
            </a:r>
          </a:p>
          <a:p>
            <a:pPr algn="ctr"/>
            <a:r>
              <a:rPr lang="ru-RU" sz="3600" kern="10" dirty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экономики в 2016г.</a:t>
            </a:r>
          </a:p>
        </p:txBody>
      </p:sp>
      <p:sp>
        <p:nvSpPr>
          <p:cNvPr id="10247" name="WordArt 16"/>
          <p:cNvSpPr>
            <a:spLocks noChangeArrowheads="1" noChangeShapeType="1" noTextEdit="1"/>
          </p:cNvSpPr>
          <p:nvPr/>
        </p:nvSpPr>
        <p:spPr bwMode="auto">
          <a:xfrm>
            <a:off x="3200400" y="6096000"/>
            <a:ext cx="54006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i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Отдел статистики </a:t>
            </a:r>
            <a:r>
              <a:rPr lang="ru-RU" sz="2000" i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333333"/>
                </a:solidFill>
                <a:latin typeface="Arial Black" panose="020B0A04020102020204" pitchFamily="34" charset="0"/>
              </a:rPr>
              <a:t>финансов</a:t>
            </a:r>
            <a:endParaRPr lang="ru-RU" sz="2000" i="1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rgbClr val="333333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6400800" cy="1219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400" dirty="0"/>
              <a:t>	</a:t>
            </a:r>
            <a:r>
              <a:rPr lang="ru-RU" altLang="ru-RU" sz="4000" dirty="0"/>
              <a:t> 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r>
              <a:rPr lang="en-US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финансово-хозяйственную деятельность   осуществляли  1</a:t>
            </a:r>
            <a:r>
              <a:rPr lang="ru-RU" alt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</a:t>
            </a:r>
            <a:r>
              <a:rPr lang="ru-RU" alt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предприятий (юридические лица).</a:t>
            </a:r>
            <a:b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br>
              <a:rPr lang="ru-RU" altLang="ru-RU" sz="2000" dirty="0" smtClean="0">
                <a:solidFill>
                  <a:schemeClr val="tx1"/>
                </a:solidFill>
              </a:rPr>
            </a:br>
            <a:r>
              <a:rPr lang="ru-RU" altLang="ru-RU" sz="20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11267" name="Oval 13"/>
          <p:cNvSpPr>
            <a:spLocks noChangeArrowheads="1"/>
          </p:cNvSpPr>
          <p:nvPr/>
        </p:nvSpPr>
        <p:spPr bwMode="auto">
          <a:xfrm>
            <a:off x="2819400" y="1379537"/>
            <a:ext cx="2819400" cy="838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Экономика</a:t>
            </a:r>
          </a:p>
        </p:txBody>
      </p:sp>
      <p:sp>
        <p:nvSpPr>
          <p:cNvPr id="11268" name="AutoShape 21"/>
          <p:cNvSpPr>
            <a:spLocks noChangeArrowheads="1"/>
          </p:cNvSpPr>
          <p:nvPr/>
        </p:nvSpPr>
        <p:spPr bwMode="auto">
          <a:xfrm rot="3152378">
            <a:off x="3184159" y="2336006"/>
            <a:ext cx="134938" cy="601662"/>
          </a:xfrm>
          <a:prstGeom prst="downArrow">
            <a:avLst>
              <a:gd name="adj1" fmla="val 50000"/>
              <a:gd name="adj2" fmla="val 111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9" name="AutoShape 22"/>
          <p:cNvSpPr>
            <a:spLocks noChangeArrowheads="1"/>
          </p:cNvSpPr>
          <p:nvPr/>
        </p:nvSpPr>
        <p:spPr bwMode="auto">
          <a:xfrm rot="-3321504">
            <a:off x="5010646" y="2228241"/>
            <a:ext cx="152400" cy="590550"/>
          </a:xfrm>
          <a:prstGeom prst="downArrow">
            <a:avLst>
              <a:gd name="adj1" fmla="val 50000"/>
              <a:gd name="adj2" fmla="val 968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0" name="Rectangle 23"/>
          <p:cNvSpPr>
            <a:spLocks noChangeArrowheads="1"/>
          </p:cNvSpPr>
          <p:nvPr/>
        </p:nvSpPr>
        <p:spPr bwMode="auto">
          <a:xfrm>
            <a:off x="533400" y="2873363"/>
            <a:ext cx="3810000" cy="3679838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7D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solidFill>
                  <a:schemeClr val="accent5"/>
                </a:solidFill>
                <a:latin typeface="Arial UniToktom" panose="020B0604020202020204" pitchFamily="34" charset="0"/>
              </a:rPr>
              <a:t>Реальный сектор экономики </a:t>
            </a:r>
            <a:r>
              <a:rPr lang="ru-RU" altLang="ru-RU" dirty="0" smtClean="0">
                <a:solidFill>
                  <a:schemeClr val="accent5"/>
                </a:solidFill>
                <a:latin typeface="Arial UniToktom" panose="020B0604020202020204" pitchFamily="34" charset="0"/>
              </a:rPr>
              <a:t>-</a:t>
            </a:r>
            <a:r>
              <a:rPr lang="ru-RU" altLang="ru-RU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14,8 тысяч предприятий </a:t>
            </a:r>
          </a:p>
          <a:p>
            <a:pPr algn="ctr" eaLnBrk="1" hangingPunct="1"/>
            <a:r>
              <a:rPr lang="ru-RU" altLang="ru-RU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(95,6 процента)</a:t>
            </a:r>
          </a:p>
          <a:p>
            <a:pPr algn="ctr" eaLnBrk="1" hangingPunct="1"/>
            <a:endParaRPr lang="ru-RU" altLang="ru-RU" sz="1400" dirty="0">
              <a:solidFill>
                <a:srgbClr val="000000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sz="1600" b="0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Совокупность </a:t>
            </a:r>
            <a:r>
              <a:rPr lang="ru-RU" altLang="ru-RU" sz="1600" b="0" dirty="0">
                <a:solidFill>
                  <a:srgbClr val="000000"/>
                </a:solidFill>
                <a:latin typeface="Arial UniToktom" panose="020B0604020202020204" pitchFamily="34" charset="0"/>
              </a:rPr>
              <a:t>отраслей экономики, производящих материальные и нематериальные товары и услуги, имеющих своей целью – получение прибыли, за исключением организаций финансового  сектора</a:t>
            </a:r>
            <a:r>
              <a:rPr lang="ru-RU" altLang="ru-RU" sz="1600" dirty="0">
                <a:solidFill>
                  <a:srgbClr val="000000"/>
                </a:solidFill>
                <a:latin typeface="Arial UniToktom" panose="020B0604020202020204" pitchFamily="34" charset="0"/>
              </a:rPr>
              <a:t>. </a:t>
            </a:r>
          </a:p>
          <a:p>
            <a:pPr algn="ctr" eaLnBrk="1" hangingPunct="1"/>
            <a:r>
              <a:rPr lang="ru-RU" altLang="ru-RU" sz="1600" b="0" dirty="0">
                <a:solidFill>
                  <a:srgbClr val="000000"/>
                </a:solidFill>
                <a:latin typeface="Arial UniToktom" panose="020B0604020202020204" pitchFamily="34" charset="0"/>
              </a:rPr>
              <a:t>(Предприятия сельского хозяйства, промышленности, транспорта и связи, строительства, торговли и сферы услуг).</a:t>
            </a:r>
          </a:p>
        </p:txBody>
      </p:sp>
      <p:sp>
        <p:nvSpPr>
          <p:cNvPr id="11271" name="Rectangle 24"/>
          <p:cNvSpPr>
            <a:spLocks noChangeArrowheads="1"/>
          </p:cNvSpPr>
          <p:nvPr/>
        </p:nvSpPr>
        <p:spPr bwMode="auto">
          <a:xfrm>
            <a:off x="4419600" y="2873363"/>
            <a:ext cx="3962400" cy="3679838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7D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>
                <a:solidFill>
                  <a:schemeClr val="accent5"/>
                </a:solidFill>
                <a:latin typeface="Arial UniToktom" panose="020B0604020202020204" pitchFamily="34" charset="0"/>
              </a:rPr>
              <a:t>Финансовый сектор </a:t>
            </a:r>
            <a:r>
              <a:rPr lang="ru-RU" altLang="ru-RU" dirty="0" smtClean="0">
                <a:solidFill>
                  <a:schemeClr val="accent5"/>
                </a:solidFill>
                <a:latin typeface="Arial UniToktom" panose="020B0604020202020204" pitchFamily="34" charset="0"/>
              </a:rPr>
              <a:t>экономики -</a:t>
            </a:r>
          </a:p>
          <a:p>
            <a:pPr algn="ctr" eaLnBrk="1" hangingPunct="1"/>
            <a:r>
              <a:rPr lang="ru-RU" altLang="ru-RU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 </a:t>
            </a:r>
            <a:r>
              <a:rPr lang="ru-RU" altLang="ru-RU" dirty="0">
                <a:solidFill>
                  <a:srgbClr val="000000"/>
                </a:solidFill>
                <a:latin typeface="Arial UniToktom" panose="020B0604020202020204" pitchFamily="34" charset="0"/>
              </a:rPr>
              <a:t>682 </a:t>
            </a:r>
            <a:r>
              <a:rPr lang="ru-RU" altLang="ru-RU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организации </a:t>
            </a:r>
          </a:p>
          <a:p>
            <a:pPr algn="ctr" eaLnBrk="1" hangingPunct="1"/>
            <a:r>
              <a:rPr lang="ru-RU" altLang="ru-RU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(4,4 процента)</a:t>
            </a:r>
          </a:p>
          <a:p>
            <a:pPr algn="ctr" eaLnBrk="1" hangingPunct="1"/>
            <a:endParaRPr lang="ru-RU" altLang="ru-RU" sz="1400" dirty="0" smtClean="0">
              <a:solidFill>
                <a:srgbClr val="000000"/>
              </a:solidFill>
              <a:latin typeface="Arial UniToktom" panose="020B0604020202020204" pitchFamily="34" charset="0"/>
            </a:endParaRPr>
          </a:p>
          <a:p>
            <a:pPr algn="ctr" eaLnBrk="1" hangingPunct="1"/>
            <a:r>
              <a:rPr lang="ru-RU" altLang="ru-RU" sz="1600" b="0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С</a:t>
            </a:r>
            <a:r>
              <a:rPr lang="ru-RU" altLang="ru-RU" sz="1600" b="0" dirty="0" smtClean="0">
                <a:latin typeface="Arial UniToktom" panose="020B0604020202020204" pitchFamily="34" charset="0"/>
              </a:rPr>
              <a:t>фера </a:t>
            </a:r>
            <a:r>
              <a:rPr lang="ru-RU" altLang="ru-RU" sz="1600" b="0" dirty="0">
                <a:latin typeface="Arial UniToktom" panose="020B0604020202020204" pitchFamily="34" charset="0"/>
              </a:rPr>
              <a:t>экономики, связанная с предоставлением услуг финансового посредничества, страхования, инвестиционных и биржевых операций.  </a:t>
            </a:r>
            <a:r>
              <a:rPr lang="ru-RU" altLang="ru-RU" sz="1600" b="0" dirty="0">
                <a:solidFill>
                  <a:srgbClr val="000000"/>
                </a:solidFill>
                <a:latin typeface="Arial UniToktom" panose="020B0604020202020204" pitchFamily="34" charset="0"/>
              </a:rPr>
              <a:t>Имеет своей целью – получение прибыли. (Включает банки, </a:t>
            </a:r>
            <a:r>
              <a:rPr lang="ru-RU" altLang="ru-RU" sz="1600" b="0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НФКО </a:t>
            </a:r>
            <a:r>
              <a:rPr lang="ru-RU" altLang="ru-RU" sz="1600" b="0" dirty="0">
                <a:solidFill>
                  <a:srgbClr val="000000"/>
                </a:solidFill>
                <a:latin typeface="Arial UniToktom" panose="020B0604020202020204" pitchFamily="34" charset="0"/>
              </a:rPr>
              <a:t>(</a:t>
            </a:r>
            <a:r>
              <a:rPr lang="ru-RU" altLang="ru-RU" sz="1600" b="0" dirty="0" err="1">
                <a:solidFill>
                  <a:srgbClr val="000000"/>
                </a:solidFill>
                <a:latin typeface="Arial UniToktom" panose="020B0604020202020204" pitchFamily="34" charset="0"/>
              </a:rPr>
              <a:t>микрокредитные</a:t>
            </a:r>
            <a:r>
              <a:rPr lang="ru-RU" altLang="ru-RU" sz="1600" b="0" dirty="0">
                <a:solidFill>
                  <a:srgbClr val="000000"/>
                </a:solidFill>
                <a:latin typeface="Arial UniToktom" panose="020B0604020202020204" pitchFamily="34" charset="0"/>
              </a:rPr>
              <a:t> организации, ломбарды, кредитные союзы, СФКУ), страховые организации, инвестиционные фонды и </a:t>
            </a:r>
            <a:r>
              <a:rPr lang="ru-RU" altLang="ru-RU" sz="1600" b="0" dirty="0" smtClean="0">
                <a:solidFill>
                  <a:srgbClr val="000000"/>
                </a:solidFill>
                <a:latin typeface="Arial UniToktom" panose="020B0604020202020204" pitchFamily="34" charset="0"/>
              </a:rPr>
              <a:t>биржи)</a:t>
            </a:r>
            <a:r>
              <a:rPr lang="ru-RU" altLang="ru-RU" sz="1600" b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507" y="1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71953"/>
              </p:ext>
            </p:extLst>
          </p:nvPr>
        </p:nvGraphicFramePr>
        <p:xfrm>
          <a:off x="457200" y="1905000"/>
          <a:ext cx="7162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291" name="Rectangle 288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524000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экономики по видам </a:t>
            </a:r>
            <a:b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деятельности в 2016г.</a:t>
            </a:r>
            <a:b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2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числу действующих предприятий экономики)</a:t>
            </a:r>
            <a:br>
              <a:rPr lang="ru-RU" altLang="ru-RU" sz="12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2" name="Объект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3600" dirty="0" smtClean="0">
                <a:solidFill>
                  <a:srgbClr val="000000"/>
                </a:solidFill>
              </a:rPr>
              <a:t/>
            </a:r>
            <a:br>
              <a:rPr lang="ru-RU" altLang="ru-RU" sz="3600" dirty="0" smtClean="0">
                <a:solidFill>
                  <a:srgbClr val="000000"/>
                </a:solidFill>
              </a:rPr>
            </a:br>
            <a:endParaRPr lang="ru-RU" altLang="ru-RU" sz="3500" dirty="0" smtClean="0"/>
          </a:p>
        </p:txBody>
      </p:sp>
      <p:sp>
        <p:nvSpPr>
          <p:cNvPr id="12293" name="AutoShape 527"/>
          <p:cNvSpPr>
            <a:spLocks noChangeArrowheads="1"/>
          </p:cNvSpPr>
          <p:nvPr/>
        </p:nvSpPr>
        <p:spPr bwMode="auto">
          <a:xfrm>
            <a:off x="5715000" y="3200400"/>
            <a:ext cx="2819400" cy="1219200"/>
          </a:xfrm>
          <a:prstGeom prst="wedgeRoundRectCallout">
            <a:avLst>
              <a:gd name="adj1" fmla="val -69183"/>
              <a:gd name="adj2" fmla="val 31426"/>
              <a:gd name="adj3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dirty="0"/>
              <a:t>ВКЛЮЧЕНЫ: </a:t>
            </a:r>
            <a:r>
              <a:rPr lang="ru-RU" altLang="ru-RU" sz="1200" b="0" dirty="0">
                <a:latin typeface="Times New Roman" panose="02020603050405020304" pitchFamily="18" charset="0"/>
              </a:rPr>
              <a:t>гостиницы и рестораны, организации образования, здравоохранения, предприятия искусства, развлечения и отдыха, прочей обслуживающей деятельности.</a:t>
            </a:r>
            <a:endParaRPr lang="ru-RU" altLang="ru-RU" sz="10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98" y="17721"/>
            <a:ext cx="744279" cy="7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88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6858000" cy="1752600"/>
          </a:xfrm>
        </p:spPr>
        <p:txBody>
          <a:bodyPr/>
          <a:lstStyle/>
          <a:p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2016г. сальдированный финансовый результат </a:t>
            </a:r>
            <a:b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 экономики составил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51,2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сомов</a:t>
            </a:r>
            <a:r>
              <a:rPr lang="en-US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прибыли.</a:t>
            </a:r>
            <a:b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Сальдированный финансовый результат</a:t>
            </a:r>
            <a:b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(млн. сомов)</a:t>
            </a:r>
          </a:p>
        </p:txBody>
      </p:sp>
      <p:sp>
        <p:nvSpPr>
          <p:cNvPr id="12292" name="Объект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3600" dirty="0" smtClean="0">
                <a:solidFill>
                  <a:srgbClr val="000000"/>
                </a:solidFill>
              </a:rPr>
              <a:t/>
            </a:r>
            <a:br>
              <a:rPr lang="ru-RU" altLang="ru-RU" sz="3600" dirty="0" smtClean="0">
                <a:solidFill>
                  <a:srgbClr val="000000"/>
                </a:solidFill>
              </a:rPr>
            </a:br>
            <a:endParaRPr lang="ru-RU" altLang="ru-RU" sz="3500" dirty="0" smtClean="0"/>
          </a:p>
        </p:txBody>
      </p:sp>
      <p:sp>
        <p:nvSpPr>
          <p:cNvPr id="12293" name="AutoShape 527"/>
          <p:cNvSpPr>
            <a:spLocks noChangeArrowheads="1"/>
          </p:cNvSpPr>
          <p:nvPr/>
        </p:nvSpPr>
        <p:spPr bwMode="auto">
          <a:xfrm>
            <a:off x="5791200" y="2057400"/>
            <a:ext cx="2819400" cy="1219200"/>
          </a:xfrm>
          <a:prstGeom prst="wedgeRoundRectCallout">
            <a:avLst>
              <a:gd name="adj1" fmla="val -97412"/>
              <a:gd name="adj2" fmla="val -33852"/>
              <a:gd name="adj3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dirty="0"/>
              <a:t>ВКЛЮЧЕНЫ: </a:t>
            </a:r>
            <a:r>
              <a:rPr lang="ru-RU" altLang="ru-RU" sz="1200" b="0" dirty="0">
                <a:latin typeface="Times New Roman" panose="02020603050405020304" pitchFamily="18" charset="0"/>
              </a:rPr>
              <a:t>гостиницы и рестораны, организации образования, здравоохранения, предприятия искусства, развлечения и отдыха, прочей обслуживающей деятельности.</a:t>
            </a:r>
            <a:endParaRPr lang="ru-RU" altLang="ru-RU" sz="1000" dirty="0"/>
          </a:p>
        </p:txBody>
      </p:sp>
      <p:pic>
        <p:nvPicPr>
          <p:cNvPr id="6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98" y="17721"/>
            <a:ext cx="744279" cy="74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815932"/>
              </p:ext>
            </p:extLst>
          </p:nvPr>
        </p:nvGraphicFramePr>
        <p:xfrm>
          <a:off x="457200" y="2057400"/>
          <a:ext cx="7306733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0399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rgbClr val="006600"/>
                </a:solidFill>
              </a:rPr>
              <a:t>Реальный сектор</a:t>
            </a:r>
            <a:r>
              <a:rPr lang="ru-RU" altLang="ru-RU" sz="4000" dirty="0"/>
              <a:t/>
            </a:r>
            <a:br>
              <a:rPr lang="ru-RU" altLang="ru-RU" sz="4000" dirty="0"/>
            </a:br>
            <a:r>
              <a:rPr lang="ru-RU" altLang="ru-RU" sz="3200" dirty="0"/>
              <a:t>Основные финансовые </a:t>
            </a:r>
            <a:r>
              <a:rPr lang="ru-RU" altLang="ru-RU" sz="3200" dirty="0" smtClean="0"/>
              <a:t>показатели    </a:t>
            </a:r>
            <a:r>
              <a:rPr lang="ru-RU" altLang="ru-RU" sz="1800" b="1" dirty="0" smtClean="0">
                <a:solidFill>
                  <a:schemeClr val="tx1"/>
                </a:solidFill>
              </a:rPr>
              <a:t>(млн. сомов)</a:t>
            </a:r>
            <a:endParaRPr lang="ru-RU" altLang="ru-R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12222" name="Group 60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89615794"/>
              </p:ext>
            </p:extLst>
          </p:nvPr>
        </p:nvGraphicFramePr>
        <p:xfrm>
          <a:off x="304800" y="1524000"/>
          <a:ext cx="7696200" cy="4694001"/>
        </p:xfrm>
        <a:graphic>
          <a:graphicData uri="http://schemas.openxmlformats.org/drawingml/2006/table">
            <a:tbl>
              <a:tblPr/>
              <a:tblGrid>
                <a:gridCol w="3124200"/>
                <a:gridCol w="838200"/>
                <a:gridCol w="990600"/>
                <a:gridCol w="914400"/>
                <a:gridCol w="914400"/>
                <a:gridCol w="914400"/>
              </a:tblGrid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1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предприятий, единиц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13 966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14 743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15 222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15 925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14 836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3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рентабельных предприятий, %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убыточных предприятий,  %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Выручка (валовой доход) от реализации </a:t>
                      </a:r>
                      <a:b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продукции (работ, услуг) 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246 837,9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281 566,9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290 535,0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307 859,7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336 024,2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49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производство и реализацию </a:t>
                      </a:r>
                      <a:b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продукции (работ, услуг)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214 797,6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241 655,8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259 846,2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278 731,4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302 189,6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6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Прибыль от операционной деятельности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32 040,3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39 911,1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30 688,8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29 128,3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33 834,6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Неоперационные</a:t>
                      </a: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доходы и расходы (-)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-19 168,6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-7 574,8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-25 295,7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-55 250,7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11 085,5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Сальдированный финансовый результат (балансовая прибыль (-убыток))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12 834,8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32 318,6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5 380,0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-26 142,7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44 902,3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и займы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141 017,7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179 244,3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245 577,8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343 104,0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328 504,6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Дебиторская задолженность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73 807,7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88 913,3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105 155,0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114 757,2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105 797,5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Кредиторская задолженность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90 224,7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107 056,9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134 171,0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162 168,7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157 696,5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Рентабельность финансово-хозяйственной деятельности, %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-9,4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6324600"/>
            <a:ext cx="662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1400" b="0" i="1" dirty="0" smtClean="0">
                <a:solidFill>
                  <a:schemeClr val="tx1"/>
                </a:solidFill>
              </a:rPr>
              <a:t>* Предварительные данные</a:t>
            </a:r>
            <a:endParaRPr lang="ru-RU" altLang="ru-RU" sz="1400" b="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477000" cy="1447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пятилетний период в 2016г. получен наибольший объем прибыли – около 45 млрд. сомов. 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Треть этого объема (34%) сформирована предприятиями по производству основных металлов.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Сальдированный 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результат </a:t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(млрд. </a:t>
            </a:r>
            <a: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сомов)</a:t>
            </a:r>
            <a:br>
              <a:rPr lang="ru-RU" alt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</a:rPr>
            </a:br>
            <a:r>
              <a:rPr lang="ru-RU" alt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ru-RU" alt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498" y="0"/>
            <a:ext cx="863009" cy="8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243271"/>
              </p:ext>
            </p:extLst>
          </p:nvPr>
        </p:nvGraphicFramePr>
        <p:xfrm>
          <a:off x="838200" y="2667000"/>
          <a:ext cx="6248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сектор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7239000" cy="5410200"/>
          </a:xfrm>
        </p:spPr>
        <p:txBody>
          <a:bodyPr/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2016. на территории республики в финансовом секторе экономики насчитывалось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682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организации, в том числе Национальный банк, 25 коммерческих  банков, 618 небанковских финансово-кредитных учреждений, 19 страховых организаций, 6 инвестиционных фондов и 2 биржи.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 в 2016г. составили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34,7 млрд. сомов. </a:t>
            </a:r>
          </a:p>
          <a:p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85,2 %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общего объема доходов получено 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банковским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сектором, 11,6 % -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микрокредитными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организациями.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2016г. в финансовом секторе экономики получен положительный сальдированный  финансовый результат в размере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6,3 млрд. сомов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прибыли (снижение около 40 процентов по сравнению с 2015г.)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 финансового сектора характерна высокая доля рентабельных предприятий - более 60 процентов предприятий. 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Банковский сегмент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Банковский сектор представлен Национальным банком </a:t>
            </a:r>
            <a:r>
              <a:rPr lang="ru-RU" alt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и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действующими коммерческими банками.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 участием иностранного капитала.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банковских учреждений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филиалами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регионам республики.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занятых в банковской системе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14,9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человек. 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счетов клиентов –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 том числе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- депозитные счета физических лиц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096000" cy="990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</a:t>
            </a:r>
            <a:r>
              <a:rPr lang="ru-RU" alt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 </a:t>
            </a:r>
            <a:endParaRPr lang="ru-RU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707" y="1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86200" y="1524000"/>
            <a:ext cx="3048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ru-RU" altLang="ru-RU" sz="2800" b="0" dirty="0" smtClean="0">
              <a:solidFill>
                <a:srgbClr val="0066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524001"/>
            <a:ext cx="3200400" cy="4114800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9604529"/>
              </p:ext>
            </p:extLst>
          </p:nvPr>
        </p:nvGraphicFramePr>
        <p:xfrm>
          <a:off x="4250266" y="1524000"/>
          <a:ext cx="3064933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41483"/>
              </p:ext>
            </p:extLst>
          </p:nvPr>
        </p:nvGraphicFramePr>
        <p:xfrm>
          <a:off x="228600" y="1524000"/>
          <a:ext cx="3886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62000" y="5902410"/>
            <a:ext cx="7010400" cy="53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банков завершили год с прибылью, 8 - с убытками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924800" cy="1295400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ru-RU" altLang="ru-RU" sz="2200" dirty="0" smtClean="0">
                <a:solidFill>
                  <a:schemeClr val="tx1"/>
                </a:solidFill>
              </a:rPr>
              <a:t>	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2012-2015гг. наблюдался рост числа вкладов физических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и 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существенный приток </a:t>
            </a:r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населения в </a:t>
            </a: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депозиты, однако в 2016г. отмечалось снижение поступлений вследствие оттока средств населения с валютных вкладов.</a:t>
            </a:r>
            <a:b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Депозиты населения в коммерческих банках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altLang="ru-RU" sz="22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133600"/>
            <a:ext cx="7924800" cy="387131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631561"/>
              </p:ext>
            </p:extLst>
          </p:nvPr>
        </p:nvGraphicFramePr>
        <p:xfrm>
          <a:off x="535172" y="2057400"/>
          <a:ext cx="8151628" cy="3389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507" y="1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3767" y="5715000"/>
            <a:ext cx="8115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депозитов населения на конец 2016г. составил 55 млрд. сомов.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пассивах банковской системы удельный вес сбережений физических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2012-2016гг.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варьировался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25 до 31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процента.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032898" cy="1600200"/>
          </a:xfrm>
        </p:spPr>
        <p:txBody>
          <a:bodyPr rtlCol="0">
            <a:noAutofit/>
          </a:bodyPr>
          <a:lstStyle/>
          <a:p>
            <a:r>
              <a:rPr lang="ru-RU" altLang="ru-RU" sz="2200" dirty="0" smtClean="0">
                <a:solidFill>
                  <a:schemeClr val="tx1"/>
                </a:solidFill>
              </a:rPr>
              <a:t>	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Качественным показателем, характеризующим значимость сбережений населения, является уровень вкладов физических лиц относительно ВВП. За пятилетний период доля вкладов населения по отношению к ВВП выросла с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2012г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2016г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Вклады населения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ВВП)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altLang="ru-RU" sz="22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5300" y="2971800"/>
            <a:ext cx="7924800" cy="303311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100" y="0"/>
            <a:ext cx="704407" cy="70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8528993"/>
              </p:ext>
            </p:extLst>
          </p:nvPr>
        </p:nvGraphicFramePr>
        <p:xfrm>
          <a:off x="495300" y="3124199"/>
          <a:ext cx="7200900" cy="266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2087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799"/>
            <a:ext cx="7010400" cy="114300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банков</a:t>
            </a:r>
            <a:b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2016г. выдано кредитов на сумму 85 млрд. сомов, объем</a:t>
            </a:r>
            <a:b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кредитного портфеля  - 93,4 млрд. сомов</a:t>
            </a:r>
            <a:r>
              <a:rPr lang="ru-RU" alt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0" y="1547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685587"/>
              </p:ext>
            </p:extLst>
          </p:nvPr>
        </p:nvGraphicFramePr>
        <p:xfrm>
          <a:off x="609600" y="2438400"/>
          <a:ext cx="6477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507" y="1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5688219"/>
              </p:ext>
            </p:extLst>
          </p:nvPr>
        </p:nvGraphicFramePr>
        <p:xfrm>
          <a:off x="609600" y="2362201"/>
          <a:ext cx="6705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1647827"/>
            <a:ext cx="6477000" cy="58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банков по целям получения </a:t>
            </a:r>
          </a:p>
          <a:p>
            <a:pPr eaLnBrk="1" hangingPunct="1"/>
            <a:r>
              <a:rPr lang="ru-RU" alt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106680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Небанковские финансово-кредитные организации</a:t>
            </a:r>
            <a:r>
              <a:rPr lang="ru-RU" alt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(НФКО)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marL="533400" indent="-533400"/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организаций  в 2016г. - 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618. </a:t>
            </a:r>
          </a:p>
          <a:p>
            <a:pPr marL="1714500" lvl="3" indent="-342900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микрокредитных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микрофинансовых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</a:t>
            </a:r>
          </a:p>
          <a:p>
            <a:pPr marL="1714500" lvl="3" indent="-342900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268 ломбардов </a:t>
            </a:r>
          </a:p>
          <a:p>
            <a:pPr marL="1714500" lvl="3" indent="-342900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 кредитных союза </a:t>
            </a:r>
          </a:p>
          <a:p>
            <a:pPr marL="1714500" lvl="3" indent="-342900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специализированное финансово-кредитное учреждение</a:t>
            </a:r>
          </a:p>
          <a:p>
            <a:pPr marL="533400" indent="-533400"/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 -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человек</a:t>
            </a:r>
          </a:p>
          <a:p>
            <a:pPr marL="533400" indent="-533400"/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клиентов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(юридических и физических лиц)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300 тыс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33400" indent="-533400"/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три года наблюдалось  сокращение числа НФКО, что обусловлено ликвидацией ряда кредитных союзов, аннулированием и отзывом свидетельств у 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микрофинансовых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организаций, деятельность которых не соответствовала установленным требованиям законодательства 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Республики. </a:t>
            </a:r>
          </a:p>
          <a:p>
            <a:pPr marL="533400" indent="-533400"/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отмечается снижение их отчетных показателей,  вследствие реорганизации трех крупных МКО в коммерческие банки.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498" y="0"/>
            <a:ext cx="863009" cy="8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534400" cy="838200"/>
          </a:xfrm>
        </p:spPr>
        <p:txBody>
          <a:bodyPr/>
          <a:lstStyle/>
          <a:p>
            <a:r>
              <a:rPr lang="ru-RU" alt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 НФКО в 2016г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6934200" cy="5029200"/>
          </a:xfrm>
        </p:spPr>
        <p:txBody>
          <a:bodyPr/>
          <a:lstStyle/>
          <a:p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Получена прибыль 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- 1,3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 </a:t>
            </a:r>
            <a:r>
              <a:rPr lang="ru-RU" altLang="ru-RU" b="1" dirty="0" smtClean="0">
                <a:solidFill>
                  <a:srgbClr val="0317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(рост в 1,5 раза с 2015г.)</a:t>
            </a:r>
          </a:p>
          <a:p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Прибыльных –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389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 (63%),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убыточных –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(19%).</a:t>
            </a:r>
          </a:p>
          <a:p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объем балансовой прибыли получен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микрокредитными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организациями -  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сомов  (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77,7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 общего объема)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кредитов НФКО в общем объеме кредитов в экономику  снижается , так если в 2010г. она составляла 40 процентов, то в  2016г. снизилась до 11 процентов.</a:t>
            </a:r>
            <a:endParaRPr lang="ru-RU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707" y="1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858000" cy="1371600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НФКО</a:t>
            </a:r>
            <a:b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2016г. выдано кредитов на сумму </a:t>
            </a: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15,8 </a:t>
            </a:r>
            <a:r>
              <a:rPr lang="ru-RU" altLang="ru-RU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сомов, объем</a:t>
            </a:r>
            <a:br>
              <a:rPr lang="ru-RU" altLang="ru-RU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кредитного портфеля  - </a:t>
            </a:r>
            <a:r>
              <a:rPr lang="ru-RU" altLang="ru-RU" sz="1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 </a:t>
            </a:r>
            <a:r>
              <a:rPr lang="ru-RU" altLang="ru-RU" sz="1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сомов</a:t>
            </a:r>
            <a:r>
              <a:rPr lang="ru-RU" alt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1"/>
            <a:ext cx="742507" cy="74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26576"/>
              </p:ext>
            </p:extLst>
          </p:nvPr>
        </p:nvGraphicFramePr>
        <p:xfrm>
          <a:off x="609600" y="2438400"/>
          <a:ext cx="6553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1752600"/>
            <a:ext cx="66209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по целям получения </a:t>
            </a:r>
          </a:p>
          <a:p>
            <a:pPr eaLnBrk="1" hangingPunct="1"/>
            <a:r>
              <a:rPr lang="ru-RU" alt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процентах к общему объему кредитов)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620000" cy="609600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организации финансового сектора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6858000" cy="5410200"/>
          </a:xfrm>
        </p:spPr>
        <p:txBody>
          <a:bodyPr/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 финансовом рынке страны действовало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страховых компаний,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инвестиционных фондов и </a:t>
            </a:r>
            <a:r>
              <a:rPr lang="en-US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биржи. </a:t>
            </a:r>
            <a:endParaRPr lang="en-US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страховых компаний  в 2016г. -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66,2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сомов. </a:t>
            </a:r>
            <a:endParaRPr lang="en-US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заключенных договоров страхования  - 78 тысяч, из них 85% договоров - добровольного страхования, 15% - обязательного.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2016г. число страховых случаев составило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объемом выплат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89,3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сомов.</a:t>
            </a:r>
          </a:p>
          <a:p>
            <a:pPr marL="0" indent="0">
              <a:buNone/>
            </a:pPr>
            <a:endParaRPr lang="en-US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инвестиционных фондов и бирж, то рынок этих услуг у нас слаборазвит и существенного влияния на финансовые показатели сектора не оказывает.</a:t>
            </a:r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507" y="1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199"/>
            <a:ext cx="4191000" cy="5773611"/>
          </a:xfrm>
        </p:spPr>
        <p:txBody>
          <a:bodyPr/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подробную информацию о финансовых показателях предприятий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Кыргызской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в 2016г. Вы сможете получить из публикации, которая выйдет из печати в сентябре 2017г.</a:t>
            </a:r>
          </a:p>
          <a:p>
            <a:pPr marL="0" indent="0"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публикации за предыдущие годы размещены на официальном сайте НСК</a:t>
            </a:r>
          </a:p>
          <a:p>
            <a:pPr marL="0" indent="0">
              <a:buNone/>
            </a:pPr>
            <a:r>
              <a:rPr lang="en-US" altLang="ru-RU" sz="2400" dirty="0" smtClean="0"/>
              <a:t>          www.stat.kg</a:t>
            </a:r>
            <a:endParaRPr lang="ru-RU" altLang="ru-RU" sz="2400" dirty="0" smtClean="0"/>
          </a:p>
        </p:txBody>
      </p:sp>
      <p:pic>
        <p:nvPicPr>
          <p:cNvPr id="5" name="Picture 4" descr="logo N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449" y="1"/>
            <a:ext cx="692058" cy="692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09600"/>
            <a:ext cx="3784249" cy="54864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11505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962400" y="52578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4" name="Picture 4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3009" cy="86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7969</TotalTime>
  <Words>1028</Words>
  <Application>Microsoft Office PowerPoint</Application>
  <PresentationFormat>Экран (4:3)</PresentationFormat>
  <Paragraphs>183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Arial UniToktom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  В 2016г. в республике финансово-хозяйственную деятельность   осуществляли  15,5 тыс.  предприятий (юридические лица).    </vt:lpstr>
      <vt:lpstr>Предприятия экономики по видам     деятельности в 2016г.     (в процентах к общему числу действующих предприятий экономики)  </vt:lpstr>
      <vt:lpstr>    В 2016г. сальдированный финансовый результат  предприятий экономики составил 51,2 млрд. сомов прибыли.  Сальдированный финансовый результат    (млн. сомов)</vt:lpstr>
      <vt:lpstr>Реальный сектор Основные финансовые показатели    (млн. сомов)</vt:lpstr>
      <vt:lpstr>За пятилетний период в 2016г. получен наибольший объем прибыли – около 45 млрд. сомов.    Треть этого объема (34%) сформирована предприятиями по производству основных металлов.    Сальдированный финансовый результат             (млрд. сомов)                </vt:lpstr>
      <vt:lpstr>Финансовый сектор</vt:lpstr>
      <vt:lpstr>Банковский сегмент</vt:lpstr>
      <vt:lpstr>Финансовые показатели   коммерческих банков </vt:lpstr>
      <vt:lpstr> В 2012-2015гг. наблюдался рост числа вкладов физических лиц и существенный приток средств населения в депозиты, однако в 2016г. отмечалось снижение поступлений вследствие оттока средств населения с валютных вкладов.           Депозиты населения в коммерческих банках  </vt:lpstr>
      <vt:lpstr> Качественным показателем, характеризующим значимость сбережений населения, является уровень вкладов физических лиц относительно ВВП. За пятилетний период доля вкладов населения по отношению к ВВП выросла с 7,1 процента в 2012г. до 12,1 процента в 2016г.      Вклады населения      (в процентах к ВВП)  </vt:lpstr>
      <vt:lpstr>Кредиты банков В 2016г. выдано кредитов на сумму 85 млрд. сомов, объем  кредитного портфеля  - 93,4 млрд. сомов.</vt:lpstr>
      <vt:lpstr>Небанковские финансово-кредитные организации (НФКО)</vt:lpstr>
      <vt:lpstr>Финансовые показатели НФКО в 2016г.</vt:lpstr>
      <vt:lpstr>Кредиты НФКО  В 2016г. выдано кредитов на сумму 15,8 млрд. сомов, объем  кредитного портфеля  - 12,1 млрд. сомов. </vt:lpstr>
      <vt:lpstr>Другие организации финансового сектора</vt:lpstr>
      <vt:lpstr>Презентация PowerPoint</vt:lpstr>
      <vt:lpstr>Презентация PowerPoint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Админ</cp:lastModifiedBy>
  <cp:revision>355</cp:revision>
  <cp:lastPrinted>2017-05-13T03:21:28Z</cp:lastPrinted>
  <dcterms:created xsi:type="dcterms:W3CDTF">2009-04-16T08:20:23Z</dcterms:created>
  <dcterms:modified xsi:type="dcterms:W3CDTF">2017-05-13T04:46:12Z</dcterms:modified>
</cp:coreProperties>
</file>