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0" r:id="rId3"/>
    <p:sldId id="301" r:id="rId4"/>
    <p:sldId id="303" r:id="rId5"/>
    <p:sldId id="259" r:id="rId6"/>
    <p:sldId id="262" r:id="rId7"/>
    <p:sldId id="263" r:id="rId8"/>
    <p:sldId id="264" r:id="rId9"/>
    <p:sldId id="268" r:id="rId10"/>
    <p:sldId id="270" r:id="rId11"/>
    <p:sldId id="280" r:id="rId12"/>
    <p:sldId id="310" r:id="rId13"/>
    <p:sldId id="281" r:id="rId14"/>
    <p:sldId id="311" r:id="rId15"/>
    <p:sldId id="317" r:id="rId16"/>
    <p:sldId id="319" r:id="rId17"/>
    <p:sldId id="325" r:id="rId18"/>
    <p:sldId id="29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DBE0F-A8EE-4898-A577-855B0378A624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56C7C-AB91-4817-9134-52E381994E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230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977E2-344E-4C5A-827D-A4A48C998FEB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D4853-4936-4AFE-80E3-1BB2300AA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92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E414-98C4-41DF-A290-8FBB198FC2E4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F414-51BF-48F3-A40E-AEA0E81E6CD5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E85B-DDA6-4603-B65C-A069E6197655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4F4A0-1B83-494D-9A8B-6356B47E61C1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3E96-2551-4FF9-B1DA-68E20D1E7A24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1B77-8298-4CF3-BADC-CABDFC5B9A38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C831-88E8-48B4-8F38-CD57B67B79C1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08CB-A383-4429-A0BA-6BE51F3A3E57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16D4-C328-4BC6-A6F6-73BB9B40249C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DCD56-553D-4B51-9A63-A78C36908D02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05A3-616A-4C06-9301-5ED7ECD64111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49E6-ACDF-45D8-B6D3-412A8039234D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5%D0%B4%D0%B8%D0%BD%D0%BE%D0%B5_%D1%8D%D0%BA%D0%BE%D0%BD%D0%BE%D0%BC%D0%B8%D1%87%D0%B5%D1%81%D0%BA%D0%BE%D0%B5_%D0%BF%D1%80%D0%BE%D1%81%D1%82%D1%80%D0%B0%D0%BD%D1%81%D1%82%D0%B2%D0%BE" TargetMode="External"/><Relationship Id="rId2" Type="http://schemas.openxmlformats.org/officeDocument/2006/relationships/hyperlink" Target="https://ru.wikipedia.org/wiki/%D0%A2%D0%B0%D0%BC%D0%BE%D0%B6%D0%B5%D0%BD%D0%BD%D1%8B%D0%B9_%D1%81%D0%BE%D1%8E%D0%B7_%D0%95%D0%90%D0%AD%D0%A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352928" cy="3528391"/>
          </a:xfrm>
        </p:spPr>
        <p:txBody>
          <a:bodyPr>
            <a:normAutofit/>
          </a:bodyPr>
          <a:lstStyle/>
          <a:p>
            <a:r>
              <a:rPr lang="ru-RU" b="1" dirty="0" smtClean="0"/>
              <a:t>МЕТОДОЛОГИЧЕСКИЕ АСПЕКТЫ ФОРМИРОВАНИЯ СТАТИСТИКИ ВЗАИМНОЙ ТОРГОВЛИ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725144"/>
            <a:ext cx="6400800" cy="84164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</a:rPr>
              <a:t>ПРОЕКТ АБР </a:t>
            </a:r>
            <a:r>
              <a:rPr lang="en-US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ТП №8978 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Плесовских Р.С. –</a:t>
            </a:r>
            <a:r>
              <a:rPr lang="en-US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национальный консультант  по статистике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102027"/>
          </a:xfrm>
        </p:spPr>
        <p:txBody>
          <a:bodyPr>
            <a:normAutofit/>
          </a:bodyPr>
          <a:lstStyle/>
          <a:p>
            <a:r>
              <a:rPr lang="en-US" b="1" dirty="0" smtClean="0"/>
              <a:t>12 </a:t>
            </a:r>
            <a:r>
              <a:rPr lang="ru-RU" b="1" dirty="0" smtClean="0"/>
              <a:t>августа 2015 года Кыргызстан стал членом ЕАЭС.</a:t>
            </a:r>
            <a:endParaRPr lang="en-US" b="1" dirty="0" smtClean="0"/>
          </a:p>
          <a:p>
            <a:r>
              <a:rPr lang="ru-RU" dirty="0" smtClean="0"/>
              <a:t>Евразийский </a:t>
            </a:r>
            <a:r>
              <a:rPr lang="ru-RU" dirty="0"/>
              <a:t>экономический союз (</a:t>
            </a:r>
            <a:r>
              <a:rPr lang="ru-RU" b="1" dirty="0"/>
              <a:t>ЕАЭС</a:t>
            </a:r>
            <a:r>
              <a:rPr lang="ru-RU" dirty="0"/>
              <a:t>) ... </a:t>
            </a:r>
            <a:r>
              <a:rPr lang="ru-RU" b="1" dirty="0"/>
              <a:t>ЕАЭС</a:t>
            </a:r>
            <a:r>
              <a:rPr lang="ru-RU" dirty="0"/>
              <a:t> создан на базе Таможенного союза Евразийского экономического сообщества (</a:t>
            </a:r>
            <a:r>
              <a:rPr lang="ru-RU" dirty="0" err="1"/>
              <a:t>ЕврАзЭС</a:t>
            </a:r>
            <a:r>
              <a:rPr lang="ru-RU" dirty="0"/>
              <a:t>) для укрепления экономик стран-участниц и «сближения друг с другом», для модернизации и повышения конкурентоспособности стран-участниц на мировом рынке.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Общие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ЕАЭС обеспечивается свобода движения </a:t>
            </a:r>
            <a:r>
              <a:rPr lang="ru-RU" dirty="0" smtClean="0">
                <a:hlinkClick r:id="rId2" tooltip="Таможенный союз ЕАЭС"/>
              </a:rPr>
              <a:t>товаров</a:t>
            </a:r>
            <a:r>
              <a:rPr lang="ru-RU" dirty="0" smtClean="0"/>
              <a:t>, а также </a:t>
            </a:r>
            <a:r>
              <a:rPr lang="ru-RU" dirty="0" smtClean="0">
                <a:hlinkClick r:id="rId3" tooltip="Единое экономическое пространство"/>
              </a:rPr>
              <a:t>услуг, капитала и рабочей силы</a:t>
            </a:r>
            <a:r>
              <a:rPr lang="ru-RU" dirty="0" smtClean="0"/>
              <a:t>, и проведение скоординированной, </a:t>
            </a:r>
            <a:r>
              <a:rPr lang="ru-RU" dirty="0" smtClean="0">
                <a:solidFill>
                  <a:srgbClr val="7030A0"/>
                </a:solidFill>
              </a:rPr>
              <a:t>согласованной или единой политики в отраслях экономики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ЕАЭС создан в целях всесторонней модернизации, кооперации и повышения конкурентоспособности национальных экономик и создания условий для стабильного развития в интересах повышения жизненного уровня населения государств-членов.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Общие положения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 присоединением Кыргызской Республики к ЕАЭС необходимо было создавать новые </a:t>
            </a:r>
            <a:r>
              <a:rPr lang="ru-RU" dirty="0" smtClean="0">
                <a:solidFill>
                  <a:srgbClr val="7030A0"/>
                </a:solidFill>
              </a:rPr>
              <a:t>налоговые, статистические </a:t>
            </a:r>
            <a:r>
              <a:rPr lang="ru-RU" dirty="0" smtClean="0"/>
              <a:t>и другие системы контроля или документального оформления товаров, пересекающих внутренние границы государств – участниц ЕАЭС, поскольку исчез такой всеобъемлющий источник информации, как таможенное декларирование.   В этих целях, </a:t>
            </a:r>
            <a:r>
              <a:rPr lang="ru-RU" b="1" dirty="0" smtClean="0"/>
              <a:t>Постановлением Правительства Кыргызской Республики от 20 августа 2014 года №470 «Об организации и ведении в Кыргызской Республике статистики взаимной торговли товарами с государствами-членами Таможенного союза и статистики внешней торговли товарами с третьими странами» </a:t>
            </a:r>
            <a:r>
              <a:rPr lang="ru-RU" dirty="0" err="1" smtClean="0"/>
              <a:t>Нацстатком</a:t>
            </a:r>
            <a:r>
              <a:rPr lang="ru-RU" dirty="0" smtClean="0"/>
              <a:t>  был  определен в качестве  уполномоченного органа, </a:t>
            </a:r>
            <a:r>
              <a:rPr lang="ru-RU" b="1" dirty="0" smtClean="0"/>
              <a:t>ответственного</a:t>
            </a:r>
            <a:r>
              <a:rPr lang="ru-RU" dirty="0" smtClean="0"/>
              <a:t> за ведение </a:t>
            </a:r>
            <a:r>
              <a:rPr lang="ru-RU" b="1" dirty="0" smtClean="0"/>
              <a:t>статистики взаимной и внешней</a:t>
            </a:r>
            <a:r>
              <a:rPr lang="ru-RU" dirty="0" smtClean="0"/>
              <a:t> торговли товарами, формирование информации по внешнеторговому обороту страны и предоставление органам законодательной, исполнительной власти Кыргызской Республики, Евразийской экономической комиссии и другим пользователям официальной статистической информации согласно установленным срокам.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Общие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800" dirty="0" smtClean="0"/>
              <a:t>Вместе с тем, на внешних границах государства таможенная статистика являлась и является источником информации для получения данных о внешней торговле с третьими странами.</a:t>
            </a:r>
          </a:p>
          <a:p>
            <a:pPr>
              <a:buNone/>
            </a:pPr>
            <a:r>
              <a:rPr lang="ru-RU" sz="3800" dirty="0" smtClean="0"/>
              <a:t>Таможенная </a:t>
            </a:r>
            <a:r>
              <a:rPr lang="ru-RU" sz="3800" dirty="0"/>
              <a:t>статистика внешней </a:t>
            </a:r>
            <a:r>
              <a:rPr lang="ru-RU" sz="3800" dirty="0" smtClean="0"/>
              <a:t>торговли и статистика </a:t>
            </a:r>
            <a:r>
              <a:rPr lang="ru-RU" sz="3800" dirty="0"/>
              <a:t>взаимной торговли призваны обеспечить полный и достоверный учет данных о внешней и </a:t>
            </a:r>
            <a:r>
              <a:rPr lang="ru-RU" sz="3800" dirty="0" smtClean="0"/>
              <a:t>взаимной </a:t>
            </a:r>
            <a:r>
              <a:rPr lang="ru-RU" sz="3800" dirty="0"/>
              <a:t>торговле </a:t>
            </a:r>
            <a:r>
              <a:rPr lang="ru-RU" sz="3800" dirty="0" smtClean="0"/>
              <a:t>товарами.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600" b="1" dirty="0"/>
              <a:t>Основные понятия (термины)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Взаимная торговля </a:t>
            </a:r>
            <a:r>
              <a:rPr lang="ru-RU" dirty="0" smtClean="0"/>
              <a:t>– это торговля между государствами - членами ЕАЭС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Внешняя торговля </a:t>
            </a:r>
            <a:r>
              <a:rPr lang="ru-RU" dirty="0" smtClean="0"/>
              <a:t>– это торговля </a:t>
            </a:r>
            <a:r>
              <a:rPr lang="ru-RU" dirty="0"/>
              <a:t>с третьими </a:t>
            </a:r>
            <a:r>
              <a:rPr lang="ru-RU" dirty="0" smtClean="0"/>
              <a:t>странами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Экспорт товаров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r>
              <a:rPr lang="ru-RU" dirty="0" smtClean="0"/>
              <a:t>вывоз  из страны товаров отечественного производства и реэкспорт товаров иностранного происхождения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49006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понятия (термины)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Импорт товаров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–</a:t>
            </a:r>
            <a:r>
              <a:rPr lang="ru-RU" b="1" dirty="0" smtClean="0"/>
              <a:t> </a:t>
            </a:r>
            <a:r>
              <a:rPr lang="ru-RU" dirty="0" smtClean="0"/>
              <a:t>ввоз из-за рубежа товаров иностранного происхождения, предназначенных для использования внутри республики и для реэкспорта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Реимпорт товаров </a:t>
            </a:r>
            <a:r>
              <a:rPr lang="ru-RU" dirty="0" smtClean="0"/>
              <a:t>– возврат из-за границы отечественных товаров, товаров, не проданных на аукционах, </a:t>
            </a:r>
            <a:r>
              <a:rPr lang="ru-RU" dirty="0" smtClean="0">
                <a:solidFill>
                  <a:srgbClr val="002060"/>
                </a:solidFill>
              </a:rPr>
              <a:t>забракованных</a:t>
            </a:r>
            <a:r>
              <a:rPr lang="ru-RU" dirty="0" smtClean="0"/>
              <a:t> и т.д.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понятия (термины)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Внешнеторговый оборот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/>
              <a:t>– </a:t>
            </a:r>
            <a:r>
              <a:rPr lang="ru-RU" dirty="0" smtClean="0"/>
              <a:t>сумма объемов экспорта и импорта товаров страны за определенный период.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i="1" dirty="0" smtClean="0">
                <a:solidFill>
                  <a:srgbClr val="7030A0"/>
                </a:solidFill>
              </a:rPr>
              <a:t>Внешнеторговый </a:t>
            </a:r>
            <a:r>
              <a:rPr lang="ru-RU" b="1" i="1" dirty="0">
                <a:solidFill>
                  <a:srgbClr val="7030A0"/>
                </a:solidFill>
              </a:rPr>
              <a:t>баланс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/>
              <a:t>(сальдо) - разница между экспортом и импортом. Сальдо положительное, если экспорт превышает импорт и </a:t>
            </a:r>
            <a:r>
              <a:rPr lang="ru-RU" dirty="0" smtClean="0"/>
              <a:t>отрицательное </a:t>
            </a:r>
            <a:r>
              <a:rPr lang="ru-RU" dirty="0"/>
              <a:t>– импорт превышает экспорт.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b="1" dirty="0"/>
              <a:t>Охват данных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статистике </a:t>
            </a:r>
            <a:r>
              <a:rPr lang="ru-RU" dirty="0" smtClean="0"/>
              <a:t>взаимной </a:t>
            </a:r>
            <a:r>
              <a:rPr lang="ru-RU" dirty="0"/>
              <a:t>торговли учитываются все товары, которые добавляются к запасам материальных ресурсов </a:t>
            </a:r>
            <a:r>
              <a:rPr lang="ru-RU" dirty="0" smtClean="0"/>
              <a:t>и </a:t>
            </a:r>
            <a:r>
              <a:rPr lang="ru-RU" dirty="0"/>
              <a:t>(или) вычитаются из них в результате их ввоза в пределы или их вывоза за пределы территории государства - члена ЕАЭС.</a:t>
            </a:r>
          </a:p>
          <a:p>
            <a:r>
              <a:rPr lang="ru-RU" dirty="0"/>
              <a:t>Транзитные товары, временно допущенные в страну или временно вывозимые из нее (за исключением товаров, предназначенных для внутренней или внешней переработки) не подлежат включению в статистику </a:t>
            </a:r>
            <a:r>
              <a:rPr lang="ru-RU" dirty="0" smtClean="0"/>
              <a:t>взаимной </a:t>
            </a:r>
            <a:r>
              <a:rPr lang="ru-RU" dirty="0"/>
              <a:t>торговли, так как не пополняют и не сокращают запасы материальных ресурсов страны.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Охват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таможенной статистике </a:t>
            </a:r>
            <a:r>
              <a:rPr lang="ru-RU" b="1" dirty="0"/>
              <a:t>внешней торговли </a:t>
            </a:r>
            <a:r>
              <a:rPr lang="ru-RU" dirty="0"/>
              <a:t>учет импорта и экспорта </a:t>
            </a:r>
            <a:r>
              <a:rPr lang="ru-RU" dirty="0" smtClean="0"/>
              <a:t>ведется </a:t>
            </a:r>
            <a:r>
              <a:rPr lang="ru-RU" b="1" dirty="0"/>
              <a:t>по дате выпуска товара, проставленной в декларации на </a:t>
            </a:r>
            <a:r>
              <a:rPr lang="ru-RU" b="1" dirty="0" smtClean="0"/>
              <a:t>товары, </a:t>
            </a:r>
            <a:r>
              <a:rPr lang="ru-RU" dirty="0" smtClean="0"/>
              <a:t>т.е на момент пересечения границы.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sz="3100" b="1" dirty="0" smtClean="0">
                <a:solidFill>
                  <a:srgbClr val="7030A0"/>
                </a:solidFill>
              </a:rPr>
              <a:t>Учет </a:t>
            </a:r>
            <a:r>
              <a:rPr lang="ru-RU" sz="3100" b="1" dirty="0">
                <a:solidFill>
                  <a:srgbClr val="7030A0"/>
                </a:solidFill>
              </a:rPr>
              <a:t>импорта и экспорта товаров в статистике взаимной торговли производится: </a:t>
            </a:r>
            <a:endParaRPr lang="ru-RU" sz="3100" dirty="0">
              <a:solidFill>
                <a:srgbClr val="7030A0"/>
              </a:solidFill>
            </a:endParaRPr>
          </a:p>
          <a:p>
            <a:pPr lvl="1"/>
            <a:r>
              <a:rPr lang="ru-RU" sz="3100" b="1" dirty="0">
                <a:solidFill>
                  <a:srgbClr val="7030A0"/>
                </a:solidFill>
              </a:rPr>
              <a:t>при импорте - на дату поступления товара на склад, </a:t>
            </a:r>
          </a:p>
          <a:p>
            <a:pPr lvl="1"/>
            <a:r>
              <a:rPr lang="ru-RU" sz="3100" b="1" dirty="0">
                <a:solidFill>
                  <a:srgbClr val="7030A0"/>
                </a:solidFill>
              </a:rPr>
              <a:t>при экспорте - на дату отгрузки товара со склада</a:t>
            </a:r>
            <a:r>
              <a:rPr lang="ru-RU" sz="3100" b="1" dirty="0" smtClean="0">
                <a:solidFill>
                  <a:srgbClr val="7030A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Т.е. на базе данных бухгалтерского учета. </a:t>
            </a:r>
          </a:p>
          <a:p>
            <a:pPr>
              <a:buNone/>
            </a:pPr>
            <a:r>
              <a:rPr lang="ru-RU" b="1" dirty="0" smtClean="0"/>
              <a:t>Основным</a:t>
            </a:r>
            <a:r>
              <a:rPr lang="ru-RU" dirty="0" smtClean="0"/>
              <a:t> источником формирования показателей </a:t>
            </a:r>
            <a:r>
              <a:rPr lang="ru-RU" b="1" dirty="0" smtClean="0"/>
              <a:t>взаимной торговли </a:t>
            </a:r>
            <a:r>
              <a:rPr lang="ru-RU" dirty="0" smtClean="0"/>
              <a:t>является статистическая форма </a:t>
            </a:r>
            <a:r>
              <a:rPr lang="ru-RU" b="1" dirty="0" smtClean="0"/>
              <a:t>№1-взаимная торговля.</a:t>
            </a: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Страны-партнеры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600" b="1" dirty="0">
                <a:solidFill>
                  <a:srgbClr val="7030A0"/>
                </a:solidFill>
              </a:rPr>
              <a:t>В статистике взаимной торговли между государствами - членами ЕАЭС странами-партнерами считаются:</a:t>
            </a:r>
          </a:p>
          <a:p>
            <a:pPr lvl="1"/>
            <a:r>
              <a:rPr lang="ru-RU" sz="3600" b="1" dirty="0">
                <a:solidFill>
                  <a:srgbClr val="7030A0"/>
                </a:solidFill>
              </a:rPr>
              <a:t>при импорте - страна отправления товара;</a:t>
            </a:r>
          </a:p>
          <a:p>
            <a:pPr lvl="1"/>
            <a:r>
              <a:rPr lang="ru-RU" sz="3600" b="1" dirty="0">
                <a:solidFill>
                  <a:srgbClr val="7030A0"/>
                </a:solidFill>
              </a:rPr>
              <a:t>при экспорте - страна назначения товара</a:t>
            </a:r>
            <a:r>
              <a:rPr lang="ru-RU" sz="36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3600" b="1" i="1" dirty="0" smtClean="0">
                <a:solidFill>
                  <a:srgbClr val="7030A0"/>
                </a:solidFill>
              </a:rPr>
              <a:t>Страна отправления товара </a:t>
            </a:r>
            <a:r>
              <a:rPr lang="ru-RU" sz="3600" b="1" i="1" dirty="0" smtClean="0"/>
              <a:t>- </a:t>
            </a:r>
            <a:r>
              <a:rPr lang="ru-RU" sz="3600" dirty="0" smtClean="0"/>
              <a:t>страна, из которой начата международная перевозка товара, сведения о которой приведены в транспортных (перевозочных) документах.</a:t>
            </a:r>
          </a:p>
          <a:p>
            <a:r>
              <a:rPr lang="ru-RU" sz="3600" b="1" i="1" dirty="0" smtClean="0">
                <a:solidFill>
                  <a:srgbClr val="7030A0"/>
                </a:solidFill>
              </a:rPr>
              <a:t>Страна назначения</a:t>
            </a:r>
            <a:r>
              <a:rPr lang="ru-RU" sz="3600" dirty="0" smtClean="0">
                <a:solidFill>
                  <a:srgbClr val="7030A0"/>
                </a:solidFill>
              </a:rPr>
              <a:t> </a:t>
            </a:r>
            <a:r>
              <a:rPr lang="ru-RU" sz="3600" b="1" i="1" dirty="0" smtClean="0">
                <a:solidFill>
                  <a:srgbClr val="7030A0"/>
                </a:solidFill>
              </a:rPr>
              <a:t>товара</a:t>
            </a:r>
            <a:r>
              <a:rPr lang="ru-RU" sz="3600" dirty="0" smtClean="0">
                <a:solidFill>
                  <a:srgbClr val="7030A0"/>
                </a:solidFill>
              </a:rPr>
              <a:t> </a:t>
            </a:r>
            <a:r>
              <a:rPr lang="ru-RU" sz="3600" dirty="0" smtClean="0"/>
              <a:t>- страна, где товар будет потребляться, использоваться или подвергаться переработке, или страна, в которую должен быть доставлен товар.</a:t>
            </a:r>
          </a:p>
          <a:p>
            <a:pPr lvl="0"/>
            <a:endParaRPr lang="ru-RU" sz="3600" b="1" dirty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Страны-партнеры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Торгующая страна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- </a:t>
            </a:r>
            <a:r>
              <a:rPr lang="ru-RU" dirty="0" err="1" smtClean="0"/>
              <a:t>страна</a:t>
            </a:r>
            <a:r>
              <a:rPr lang="ru-RU" dirty="0" smtClean="0"/>
              <a:t>, на территории которой зарегистрировано (постоянно проживает) юридическое или физическое лицо, продавшее или купившее товар.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Страна происхождения товара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- страна, в которой товар был полностью произведен или подвергнут достаточной переработке в соответствии с критериями или порядком, определенным таможенным законодательством ЕАЭС.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600" b="1" dirty="0"/>
              <a:t>Конфиденциальность информации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91264" cy="55446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300" dirty="0"/>
              <a:t>Информация </a:t>
            </a:r>
            <a:r>
              <a:rPr lang="ru-RU" sz="3300" dirty="0" smtClean="0"/>
              <a:t>по </a:t>
            </a:r>
            <a:r>
              <a:rPr lang="ru-RU" sz="3300" dirty="0"/>
              <a:t>взаимной торговле, предоставленная государственными органами, предприятиями, учреждениями, организациями и гражданами, </a:t>
            </a:r>
            <a:r>
              <a:rPr lang="ru-RU" sz="3300" b="1" i="1" dirty="0">
                <a:solidFill>
                  <a:srgbClr val="7030A0"/>
                </a:solidFill>
              </a:rPr>
              <a:t>используется исключительно в целях формирования официальной статистики государств - членов </a:t>
            </a:r>
            <a:r>
              <a:rPr lang="ru-RU" sz="3300" b="1" i="1" dirty="0" smtClean="0">
                <a:solidFill>
                  <a:srgbClr val="7030A0"/>
                </a:solidFill>
              </a:rPr>
              <a:t>ЕАЭС.</a:t>
            </a:r>
          </a:p>
          <a:p>
            <a:pPr>
              <a:buNone/>
            </a:pPr>
            <a:r>
              <a:rPr lang="ru-RU" sz="3300" dirty="0" smtClean="0"/>
              <a:t>Предоставление </a:t>
            </a:r>
            <a:r>
              <a:rPr lang="ru-RU" sz="3300" dirty="0"/>
              <a:t>сведений об экспортно-импортных операциях </a:t>
            </a:r>
            <a:r>
              <a:rPr lang="ru-RU" sz="3300" b="1" i="1" dirty="0">
                <a:solidFill>
                  <a:srgbClr val="7030A0"/>
                </a:solidFill>
              </a:rPr>
              <a:t>конкретных участников внешнеэкономической деятельности запрещено</a:t>
            </a:r>
            <a:r>
              <a:rPr lang="ru-RU" sz="3300" dirty="0"/>
              <a:t>, за исключением случаев, предусмотренных законодательными актами государства - члена </a:t>
            </a:r>
            <a:r>
              <a:rPr lang="ru-RU" sz="3300" dirty="0" smtClean="0"/>
              <a:t>ЕАЭС.</a:t>
            </a:r>
            <a:endParaRPr lang="ru-RU" sz="3300" dirty="0"/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Источники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Статистическая  форма </a:t>
            </a:r>
            <a:r>
              <a:rPr lang="ru-RU" b="1" i="1" dirty="0" smtClean="0">
                <a:solidFill>
                  <a:srgbClr val="7030A0"/>
                </a:solidFill>
              </a:rPr>
              <a:t>№ 1-взаимная торговля (месячная) </a:t>
            </a:r>
            <a:r>
              <a:rPr lang="ru-RU" dirty="0" smtClean="0"/>
              <a:t>«Отчет о взаимной торговле товарами с государствами-членами Евразийского экономического союза». </a:t>
            </a:r>
          </a:p>
          <a:p>
            <a:r>
              <a:rPr lang="ru-RU" dirty="0" smtClean="0"/>
              <a:t>Статистическая форма </a:t>
            </a:r>
            <a:r>
              <a:rPr lang="ru-RU" b="1" i="1" dirty="0" smtClean="0">
                <a:solidFill>
                  <a:srgbClr val="7030A0"/>
                </a:solidFill>
              </a:rPr>
              <a:t>№ 1-В «Отчет о ввозе и вывозе продукции»</a:t>
            </a:r>
            <a:r>
              <a:rPr lang="ru-RU" dirty="0" smtClean="0"/>
              <a:t> (сведения об экспорте и импорте газа, электроэнергии, бункерного топлива), ежемесячно представляют хозяйствующие субъекты, ввоз и вывоз товаров которых не учитывается таможенными органами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Источники информации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dirty="0" smtClean="0"/>
              <a:t>Форма</a:t>
            </a:r>
            <a:r>
              <a:rPr lang="ru-RU" b="1" i="1" dirty="0" smtClean="0">
                <a:solidFill>
                  <a:srgbClr val="7030A0"/>
                </a:solidFill>
              </a:rPr>
              <a:t> № 10-скот «Бланк обследования скотных рынков (базаров) </a:t>
            </a:r>
            <a:r>
              <a:rPr lang="ru-RU" dirty="0" smtClean="0"/>
              <a:t>приграничных районов республики по экспорту живых сельскохозяйственных животных и продуктов забоя скота», ежемесячно</a:t>
            </a:r>
            <a:endParaRPr lang="ru-RU" dirty="0" smtClean="0">
              <a:solidFill>
                <a:schemeClr val="dk1"/>
              </a:solidFill>
            </a:endParaRPr>
          </a:p>
          <a:p>
            <a:r>
              <a:rPr lang="ru-RU" b="1" i="1" dirty="0" smtClean="0">
                <a:solidFill>
                  <a:srgbClr val="7030A0"/>
                </a:solidFill>
              </a:rPr>
              <a:t>Выборочное обследование физических лиц </a:t>
            </a:r>
            <a:r>
              <a:rPr lang="ru-RU" dirty="0" smtClean="0">
                <a:solidFill>
                  <a:schemeClr val="dk1"/>
                </a:solidFill>
              </a:rPr>
              <a:t>на пунктах пропуска  границы Кыргызской Республики  с Республикой Казахстан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Стоимостная оценка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507288" cy="5904656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Фактурная стоимость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– </a:t>
            </a:r>
            <a:r>
              <a:rPr lang="ru-RU" dirty="0" err="1" smtClean="0"/>
              <a:t>стоимость</a:t>
            </a:r>
            <a:r>
              <a:rPr lang="ru-RU" dirty="0" smtClean="0"/>
              <a:t>, оговоренная условиями внешнеторговой сделки, фактически уплаченная либо подлежащая уплате цена товара с учетом условия его поставки, т.е. указанная в счете-фактуре - может включать транспортные расходы и страхование, а может и не включать, согласно классификатору условий поставки.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Статистическая стоимость товара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- стоимость товара, выраженная в долларах США и сомах, приведенная к единому базису цен (для экспортируемых товаров - по типу цен ФОБ, импортируемых - по типу цен СИФ). При пересчете сомов в доллары США применяется курс,  установленный Национальным Банком Кыргызской Республики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7030A0"/>
                </a:solidFill>
              </a:rPr>
              <a:t>на момент  (дату) поступления товара на склад при импорте, на момент (дату) отгрузки товара со склада – при экспорте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Система классификации и кодирования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576064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Товарная </a:t>
            </a:r>
            <a:r>
              <a:rPr lang="ru-RU" sz="2400" b="1" i="1" dirty="0">
                <a:solidFill>
                  <a:srgbClr val="7030A0"/>
                </a:solidFill>
              </a:rPr>
              <a:t>Номенклатура Внешнеэкономической Деятельности ЕАЭС (ТН ВЭД ЕАЭС</a:t>
            </a:r>
            <a:r>
              <a:rPr lang="ru-RU" sz="2400" b="1" i="1" dirty="0" smtClean="0">
                <a:solidFill>
                  <a:srgbClr val="7030A0"/>
                </a:solidFill>
              </a:rPr>
              <a:t>);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Международный классификатор стран мира (МКСМ);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Государственный классификатор системы обозначений объектов административно-территориальных и территориальных единиц Кыргызской Республики (СОАТЕ);</a:t>
            </a:r>
          </a:p>
          <a:p>
            <a:pPr lvl="0"/>
            <a:r>
              <a:rPr lang="ru-RU" sz="2400" b="1" i="1" dirty="0" smtClean="0">
                <a:solidFill>
                  <a:srgbClr val="7030A0"/>
                </a:solidFill>
              </a:rPr>
              <a:t>Классификатор видов транспорта и транспортировки товаров;</a:t>
            </a:r>
          </a:p>
          <a:p>
            <a:pPr lvl="0"/>
            <a:r>
              <a:rPr lang="ru-RU" sz="2400" b="1" i="1" dirty="0" smtClean="0">
                <a:solidFill>
                  <a:srgbClr val="7030A0"/>
                </a:solidFill>
              </a:rPr>
              <a:t>Классификатор особенностей  перемещения товаров;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Классификатор условий поставки;</a:t>
            </a:r>
          </a:p>
          <a:p>
            <a:pPr lvl="0"/>
            <a:r>
              <a:rPr lang="ru-RU" sz="2400" b="1" i="1" dirty="0" smtClean="0">
                <a:solidFill>
                  <a:srgbClr val="7030A0"/>
                </a:solidFill>
              </a:rPr>
              <a:t>Классификатор валют;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Классификатор единиц измерения.</a:t>
            </a:r>
            <a:endParaRPr lang="ru-RU" sz="2300" b="1" i="1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/>
              <a:t>СПАСИБО ЗА ВНИМАНИЕ</a:t>
            </a:r>
          </a:p>
          <a:p>
            <a:pPr algn="ctr">
              <a:buNone/>
            </a:pPr>
            <a:endParaRPr lang="ru-RU" sz="4400" b="1" dirty="0" smtClean="0"/>
          </a:p>
          <a:p>
            <a:pPr algn="ctr">
              <a:buNone/>
            </a:pPr>
            <a:endParaRPr lang="ru-RU" sz="4400" b="1" dirty="0" smtClean="0"/>
          </a:p>
          <a:p>
            <a:pPr algn="ctr">
              <a:buNone/>
            </a:pPr>
            <a:r>
              <a:rPr lang="ru-RU" sz="4400" b="1" dirty="0" smtClean="0"/>
              <a:t>ВОПРОСЫ</a:t>
            </a: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1083</Words>
  <Application>Microsoft Office PowerPoint</Application>
  <PresentationFormat>Экран (4:3)</PresentationFormat>
  <Paragraphs>88</Paragraphs>
  <Slides>18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МЕТОДОЛОГИЧЕСКИЕ АСПЕКТЫ ФОРМИРОВАНИЯ СТАТИСТИКИ ВЗАИМНОЙ ТОРГОВЛИ</vt:lpstr>
      <vt:lpstr>Общие положения</vt:lpstr>
      <vt:lpstr>Общие положения</vt:lpstr>
      <vt:lpstr>Общие положения </vt:lpstr>
      <vt:lpstr>Общие положения</vt:lpstr>
      <vt:lpstr>Основные понятия (термины) </vt:lpstr>
      <vt:lpstr>Основные понятия (термины)</vt:lpstr>
      <vt:lpstr>Основные понятия (термины)</vt:lpstr>
      <vt:lpstr>Охват данных</vt:lpstr>
      <vt:lpstr>Охват данных</vt:lpstr>
      <vt:lpstr>Страны-партнеры</vt:lpstr>
      <vt:lpstr>Страны-партнеры</vt:lpstr>
      <vt:lpstr>Конфиденциальность информации</vt:lpstr>
      <vt:lpstr>Источники информации</vt:lpstr>
      <vt:lpstr>Источники информации</vt:lpstr>
      <vt:lpstr>Стоимостная оценка</vt:lpstr>
      <vt:lpstr>Система классификации и кодирования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определения  во внешней и взаимной торговлей товарами</dc:title>
  <dc:creator>PRS</dc:creator>
  <cp:lastModifiedBy>AMamoeva</cp:lastModifiedBy>
  <cp:revision>256</cp:revision>
  <dcterms:created xsi:type="dcterms:W3CDTF">2017-02-19T08:50:50Z</dcterms:created>
  <dcterms:modified xsi:type="dcterms:W3CDTF">2017-06-01T07:43:48Z</dcterms:modified>
</cp:coreProperties>
</file>