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1" r:id="rId1"/>
  </p:sldMasterIdLst>
  <p:notesMasterIdLst>
    <p:notesMasterId r:id="rId11"/>
  </p:notesMasterIdLst>
  <p:handoutMasterIdLst>
    <p:handoutMasterId r:id="rId12"/>
  </p:handoutMasterIdLst>
  <p:sldIdLst>
    <p:sldId id="307" r:id="rId2"/>
    <p:sldId id="303" r:id="rId3"/>
    <p:sldId id="300" r:id="rId4"/>
    <p:sldId id="293" r:id="rId5"/>
    <p:sldId id="306" r:id="rId6"/>
    <p:sldId id="297" r:id="rId7"/>
    <p:sldId id="309" r:id="rId8"/>
    <p:sldId id="301" r:id="rId9"/>
    <p:sldId id="286" r:id="rId10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  <p15:guide id="4" pos="2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6CA"/>
    <a:srgbClr val="0F1AF1"/>
    <a:srgbClr val="04AC24"/>
    <a:srgbClr val="FFFF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6433" autoAdjust="0"/>
  </p:normalViewPr>
  <p:slideViewPr>
    <p:cSldViewPr>
      <p:cViewPr varScale="1">
        <p:scale>
          <a:sx n="112" d="100"/>
          <a:sy n="112" d="100"/>
        </p:scale>
        <p:origin x="139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4002" y="114"/>
      </p:cViewPr>
      <p:guideLst>
        <p:guide orient="horz" pos="3107"/>
        <p:guide pos="2121"/>
        <p:guide orient="horz" pos="3132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541800119399925E-2"/>
          <c:y val="4.7774055791770971E-2"/>
          <c:w val="0.90738761821438985"/>
          <c:h val="0.7375533270067625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'преступления 2010-2014'!$A$4</c:f>
              <c:strCache>
                <c:ptCount val="1"/>
                <c:pt idx="0">
                  <c:v>Катталган кылмыштардын саны, учур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'преступления 2010-2014'!$H$3:$I$3</c:f>
              <c:numCache>
                <c:formatCode>General</c:formatCode>
                <c:ptCount val="2"/>
                <c:pt idx="0">
                  <c:v>2013</c:v>
                </c:pt>
                <c:pt idx="1">
                  <c:v>2017</c:v>
                </c:pt>
              </c:numCache>
            </c:numRef>
          </c:cat>
          <c:val>
            <c:numRef>
              <c:f>'преступления 2010-2014'!$H$4:$I$4</c:f>
              <c:numCache>
                <c:formatCode>General</c:formatCode>
                <c:ptCount val="2"/>
                <c:pt idx="0">
                  <c:v>27217</c:v>
                </c:pt>
                <c:pt idx="1">
                  <c:v>27706</c:v>
                </c:pt>
              </c:numCache>
            </c:numRef>
          </c:val>
        </c:ser>
        <c:ser>
          <c:idx val="1"/>
          <c:order val="1"/>
          <c:tx>
            <c:strRef>
              <c:f>'преступления 2010-2014'!$A$5</c:f>
              <c:strCache>
                <c:ptCount val="1"/>
                <c:pt idx="0">
                  <c:v>анын ичнен оор жана ѳзгѳчѳ оор кылмыштар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7.4685026630027908E-3"/>
                  <c:y val="4.27347934837800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8821657309400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6262626262626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6262626262626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6767676767676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'преступления 2010-2014'!$H$3:$I$3</c:f>
              <c:numCache>
                <c:formatCode>General</c:formatCode>
                <c:ptCount val="2"/>
                <c:pt idx="0">
                  <c:v>2013</c:v>
                </c:pt>
                <c:pt idx="1">
                  <c:v>2017</c:v>
                </c:pt>
              </c:numCache>
            </c:numRef>
          </c:cat>
          <c:val>
            <c:numRef>
              <c:f>'преступления 2010-2014'!$H$5:$I$5</c:f>
              <c:numCache>
                <c:formatCode>General</c:formatCode>
                <c:ptCount val="2"/>
                <c:pt idx="0">
                  <c:v>3748</c:v>
                </c:pt>
                <c:pt idx="1">
                  <c:v>3973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overlap val="89"/>
        <c:axId val="421448200"/>
        <c:axId val="421448592"/>
      </c:barChart>
      <c:catAx>
        <c:axId val="4214482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21448592"/>
        <c:crosses val="autoZero"/>
        <c:auto val="1"/>
        <c:lblAlgn val="ctr"/>
        <c:lblOffset val="100"/>
        <c:noMultiLvlLbl val="0"/>
      </c:catAx>
      <c:valAx>
        <c:axId val="421448592"/>
        <c:scaling>
          <c:orientation val="minMax"/>
          <c:max val="35000"/>
        </c:scaling>
        <c:delete val="1"/>
        <c:axPos val="b"/>
        <c:numFmt formatCode="General" sourceLinked="1"/>
        <c:majorTickMark val="out"/>
        <c:minorTickMark val="none"/>
        <c:tickLblPos val="nextTo"/>
        <c:crossAx val="4214482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245346019486324"/>
          <c:y val="0.82493963923737956"/>
          <c:w val="0.80755172483764071"/>
          <c:h val="0.16899976648480133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441141238499812E-2"/>
          <c:y val="1.2909504610683461E-2"/>
          <c:w val="0.54454890002475353"/>
          <c:h val="0.926545889594356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2C3C43">
                  <a:lumMod val="40000"/>
                  <a:lumOff val="60000"/>
                </a:srgbClr>
              </a:solidFill>
              <a:ln w="9525" cap="flat" cmpd="sng" algn="ctr">
                <a:solidFill>
                  <a:schemeClr val="accent6">
                    <a:satMod val="150000"/>
                  </a:scheme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rgbClr val="2E83C3">
                  <a:lumMod val="40000"/>
                  <a:lumOff val="60000"/>
                </a:srgbClr>
              </a:solidFill>
              <a:ln w="9525" cap="flat" cmpd="sng" algn="ctr">
                <a:solidFill>
                  <a:schemeClr val="accent5">
                    <a:satMod val="150000"/>
                  </a:scheme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rgbClr val="5FCBEF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42D0A2">
                  <a:lumMod val="20000"/>
                  <a:lumOff val="80000"/>
                </a:srgbClr>
              </a:solidFill>
              <a:ln w="9525" cap="flat" cmpd="sng" algn="ctr">
                <a:solidFill>
                  <a:schemeClr val="accent3">
                    <a:satMod val="150000"/>
                  </a:scheme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2.1065813238057129E-2"/>
                  <c:y val="9.4619829672036235E-3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Адамга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каршы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кылмыштар</a:t>
                    </a:r>
                    <a:r>
                      <a:rPr lang="ru-RU" baseline="0" dirty="0" smtClean="0"/>
                      <a:t>; </a:t>
                    </a:r>
                    <a:fld id="{CFCCCD96-7C4E-4C6B-899B-FA627C21AC43}" type="VALUE">
                      <a:rPr lang="en-US" baseline="0" smtClean="0"/>
                      <a:pPr/>
                      <a:t>[ЗНАЧЕНИЕ]</a:t>
                    </a:fld>
                    <a:r>
                      <a:rPr lang="en-US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60925441814136"/>
                      <c:h val="0.1069736575671530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9.6412044632459032E-2"/>
                  <c:y val="-9.860817660220157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Экономика </a:t>
                    </a:r>
                    <a:r>
                      <a:rPr lang="ru-RU" dirty="0" err="1" smtClean="0"/>
                      <a:t>тармагындагы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кылмыштар</a:t>
                    </a:r>
                    <a:r>
                      <a:rPr lang="ru-RU" baseline="0" dirty="0" smtClean="0"/>
                      <a:t>; </a:t>
                    </a:r>
                    <a:fld id="{E8351ABF-5782-46AD-B593-21A16B11E662}" type="VALUE">
                      <a:rPr lang="en-US" baseline="0" smtClean="0"/>
                      <a:pPr/>
                      <a:t>[ЗНАЧЕНИЕ]</a:t>
                    </a:fld>
                    <a:r>
                      <a:rPr lang="en-US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3.5148412399645845E-3"/>
                  <c:y val="-2.3089969125769008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Коомдук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коопсуздукка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жана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коомдук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тартипке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каршы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кылмыштар</a:t>
                    </a:r>
                    <a:r>
                      <a:rPr lang="ru-RU" baseline="0" dirty="0" smtClean="0"/>
                      <a:t>; </a:t>
                    </a:r>
                    <a:fld id="{B4F5C6B6-C977-4AB3-B745-F51C885988C5}" type="VALUE">
                      <a:rPr lang="en-US" baseline="0" smtClean="0"/>
                      <a:pPr/>
                      <a:t>[ЗНАЧЕНИЕ]</a:t>
                    </a:fld>
                    <a:r>
                      <a:rPr lang="en-US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65301352902732"/>
                      <c:h val="0.266594963743663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6.5342261936935472E-2"/>
                  <c:y val="-8.5569970585956973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Тынчтыкка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жана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адамзат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коопсуздугуна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каршы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кылмыштар</a:t>
                    </a:r>
                    <a:r>
                      <a:rPr lang="ru-RU" baseline="0" dirty="0" smtClean="0"/>
                      <a:t>; </a:t>
                    </a:r>
                    <a:fld id="{2E1B4206-A1B4-4606-89D8-554916A64E61}" type="VALUE">
                      <a:rPr lang="en-US" baseline="0" smtClean="0"/>
                      <a:pPr/>
                      <a:t>[ЗНАЧЕНИЕ]</a:t>
                    </a:fld>
                    <a:r>
                      <a:rPr lang="en-US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2340704833966"/>
                      <c:h val="0.1402700694947658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5582745080370356E-2"/>
                  <c:y val="-6.1807683933200359E-3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Мамлекеттик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бийликке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каршы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кылмыштар</a:t>
                    </a:r>
                    <a:r>
                      <a:rPr lang="ru-RU" baseline="0" dirty="0" smtClean="0"/>
                      <a:t>; </a:t>
                    </a:r>
                    <a:fld id="{8195DFEC-BFF9-4CD0-A0AB-D6962800B321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33915007527225"/>
                      <c:h val="0.1544387903949626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8.9115930104888469E-2"/>
                  <c:y val="2.3826209284827819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Аскердик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кылмыштар</a:t>
                    </a:r>
                    <a:r>
                      <a:rPr lang="ru-RU" baseline="0" dirty="0" smtClean="0"/>
                      <a:t>; </a:t>
                    </a:r>
                    <a:fld id="{518B1A93-D9DD-4323-8700-C2C7538EF204}" type="VALUE">
                      <a:rPr lang="en-US" baseline="0" smtClean="0"/>
                      <a:pPr/>
                      <a:t>[ЗНАЧЕНИЕ]</a:t>
                    </a:fld>
                    <a:r>
                      <a:rPr lang="en-US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13657449367223"/>
                      <c:h val="8.7845960730731393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'график преступлений'!$J$61:$J$66</c:f>
              <c:strCache>
                <c:ptCount val="6"/>
                <c:pt idx="0">
                  <c:v>Преступления против личности</c:v>
                </c:pt>
                <c:pt idx="1">
                  <c:v>Преступления в сфере экономики</c:v>
                </c:pt>
                <c:pt idx="2">
                  <c:v>Преступления против общественной безопасности и общественного порядка</c:v>
                </c:pt>
                <c:pt idx="3">
                  <c:v>  Преступления против мира и безопасности человечества</c:v>
                </c:pt>
                <c:pt idx="4">
                  <c:v>Преступления против государственной власти</c:v>
                </c:pt>
                <c:pt idx="5">
                  <c:v>Воинские преступления </c:v>
                </c:pt>
              </c:strCache>
            </c:strRef>
          </c:cat>
          <c:val>
            <c:numRef>
              <c:f>'график преступлений'!$K$61:$K$66</c:f>
              <c:numCache>
                <c:formatCode>0.0</c:formatCode>
                <c:ptCount val="6"/>
                <c:pt idx="0">
                  <c:v>8.6298996607233089</c:v>
                </c:pt>
                <c:pt idx="1">
                  <c:v>65.733054212084028</c:v>
                </c:pt>
                <c:pt idx="2">
                  <c:v>16.563199307009313</c:v>
                </c:pt>
                <c:pt idx="3">
                  <c:v>0.18768497798310835</c:v>
                </c:pt>
                <c:pt idx="4">
                  <c:v>8.7778820472099905</c:v>
                </c:pt>
                <c:pt idx="5">
                  <c:v>0.10827979499025482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>
        <a:alpha val="0"/>
      </a:sysClr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690352088137696"/>
          <c:y val="1.5236621246820672E-2"/>
          <c:w val="0.47053063368489267"/>
          <c:h val="0.94564955957041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'3.1'!$B$50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'3.1'!$A$51:$A$58</c:f>
              <c:strCache>
                <c:ptCount val="8"/>
                <c:pt idx="0">
                  <c:v>жол кыймылынын коопсуздугунун эрежелерин бузуу жана транспорт каражаттарын эксплуатациялоо</c:v>
                </c:pt>
                <c:pt idx="1">
                  <c:v>тоноо, карактоо</c:v>
                </c:pt>
                <c:pt idx="2">
                  <c:v>мал урдоо</c:v>
                </c:pt>
                <c:pt idx="3">
                  <c:v>баңгизаттарды мыйзамсыз жүгүртүүгө байланышкан кылмыштар</c:v>
                </c:pt>
                <c:pt idx="4">
                  <c:v>ээнбаштык</c:v>
                </c:pt>
                <c:pt idx="5">
                  <c:v>алдамчылык</c:v>
                </c:pt>
                <c:pt idx="6">
                  <c:v>башкалар</c:v>
                </c:pt>
                <c:pt idx="7">
                  <c:v>уурулук</c:v>
                </c:pt>
              </c:strCache>
            </c:strRef>
          </c:cat>
          <c:val>
            <c:numRef>
              <c:f>'3.1'!$B$51:$B$58</c:f>
              <c:numCache>
                <c:formatCode>0.0</c:formatCode>
                <c:ptCount val="8"/>
                <c:pt idx="0">
                  <c:v>2.2449204541279344</c:v>
                </c:pt>
                <c:pt idx="1">
                  <c:v>7.1</c:v>
                </c:pt>
                <c:pt idx="2">
                  <c:v>3.1340706176286877</c:v>
                </c:pt>
                <c:pt idx="3">
                  <c:v>7.0286953007311599</c:v>
                </c:pt>
                <c:pt idx="4">
                  <c:v>9.3287283682992239</c:v>
                </c:pt>
                <c:pt idx="5">
                  <c:v>8.5314325605320196</c:v>
                </c:pt>
                <c:pt idx="6">
                  <c:v>26</c:v>
                </c:pt>
                <c:pt idx="7">
                  <c:v>36.649887937686003</c:v>
                </c:pt>
              </c:numCache>
            </c:numRef>
          </c:val>
        </c:ser>
        <c:ser>
          <c:idx val="1"/>
          <c:order val="1"/>
          <c:tx>
            <c:strRef>
              <c:f>'3.1'!$C$50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'3.1'!$A$51:$A$58</c:f>
              <c:strCache>
                <c:ptCount val="8"/>
                <c:pt idx="0">
                  <c:v>жол кыймылынын коопсуздугунун эрежелерин бузуу жана транспорт каражаттарын эксплуатациялоо</c:v>
                </c:pt>
                <c:pt idx="1">
                  <c:v>тоноо, карактоо</c:v>
                </c:pt>
                <c:pt idx="2">
                  <c:v>мал урдоо</c:v>
                </c:pt>
                <c:pt idx="3">
                  <c:v>баңгизаттарды мыйзамсыз жүгүртүүгө байланышкан кылмыштар</c:v>
                </c:pt>
                <c:pt idx="4">
                  <c:v>ээнбаштык</c:v>
                </c:pt>
                <c:pt idx="5">
                  <c:v>алдамчылык</c:v>
                </c:pt>
                <c:pt idx="6">
                  <c:v>башкалар</c:v>
                </c:pt>
                <c:pt idx="7">
                  <c:v>уурулук</c:v>
                </c:pt>
              </c:strCache>
            </c:strRef>
          </c:cat>
          <c:val>
            <c:numRef>
              <c:f>'3.1'!$C$51:$C$58</c:f>
              <c:numCache>
                <c:formatCode>0.0</c:formatCode>
                <c:ptCount val="8"/>
                <c:pt idx="0">
                  <c:v>1.5881036598570706</c:v>
                </c:pt>
                <c:pt idx="1">
                  <c:v>4.5</c:v>
                </c:pt>
                <c:pt idx="2">
                  <c:v>4.1615534541254604</c:v>
                </c:pt>
                <c:pt idx="3">
                  <c:v>5.6702519309896768</c:v>
                </c:pt>
                <c:pt idx="4">
                  <c:v>7.4676965278279068</c:v>
                </c:pt>
                <c:pt idx="5">
                  <c:v>13.477225149787049</c:v>
                </c:pt>
                <c:pt idx="6">
                  <c:v>27</c:v>
                </c:pt>
                <c:pt idx="7">
                  <c:v>36.208763444741209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422873880"/>
        <c:axId val="422866824"/>
      </c:barChart>
      <c:catAx>
        <c:axId val="422873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2866824"/>
        <c:crosses val="autoZero"/>
        <c:auto val="1"/>
        <c:lblAlgn val="ctr"/>
        <c:lblOffset val="100"/>
        <c:noMultiLvlLbl val="0"/>
      </c:catAx>
      <c:valAx>
        <c:axId val="422866824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42287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745971429761773"/>
          <c:y val="0.56419220243134172"/>
          <c:w val="7.9453398117850738E-2"/>
          <c:h val="0.289691240325479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 err="1" smtClean="0"/>
              <a:t>Жаш</a:t>
            </a:r>
            <a:r>
              <a:rPr lang="ru-RU" dirty="0" smtClean="0"/>
              <a:t> </a:t>
            </a:r>
            <a:r>
              <a:rPr lang="ru-RU" dirty="0" err="1" smtClean="0"/>
              <a:t>курагы</a:t>
            </a:r>
            <a:r>
              <a:rPr lang="ru-RU" dirty="0" smtClean="0"/>
              <a:t> </a:t>
            </a:r>
            <a:r>
              <a:rPr lang="ru-RU" dirty="0" err="1" smtClean="0"/>
              <a:t>менен</a:t>
            </a:r>
            <a:r>
              <a:rPr lang="ru-RU" baseline="0" dirty="0" smtClean="0"/>
              <a:t> </a:t>
            </a:r>
            <a:br>
              <a:rPr lang="ru-RU" baseline="0" dirty="0" smtClean="0"/>
            </a:br>
            <a:r>
              <a:rPr lang="ru-RU" baseline="0" dirty="0" err="1" smtClean="0"/>
              <a:t>кармалган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адамдар</a:t>
            </a:r>
            <a:endParaRPr lang="ru-RU" baseline="0" dirty="0"/>
          </a:p>
          <a:p>
            <a:pPr>
              <a:defRPr/>
            </a:pPr>
            <a:r>
              <a:rPr lang="ru-RU" sz="1200" b="0" i="1" baseline="0" dirty="0" smtClean="0"/>
              <a:t>(</a:t>
            </a:r>
            <a:r>
              <a:rPr lang="ru-RU" sz="1200" b="0" i="1" baseline="0" dirty="0" err="1" smtClean="0"/>
              <a:t>жалпы</a:t>
            </a:r>
            <a:r>
              <a:rPr lang="ru-RU" sz="1200" b="0" i="1" baseline="0" dirty="0" smtClean="0"/>
              <a:t> </a:t>
            </a:r>
            <a:r>
              <a:rPr lang="ru-RU" sz="1200" b="0" i="1" baseline="0" dirty="0" err="1" smtClean="0"/>
              <a:t>кармалган</a:t>
            </a:r>
            <a:r>
              <a:rPr lang="ru-RU" sz="1200" b="0" i="1" baseline="0" dirty="0" smtClean="0"/>
              <a:t> </a:t>
            </a:r>
            <a:br>
              <a:rPr lang="ru-RU" sz="1200" b="0" i="1" baseline="0" dirty="0" smtClean="0"/>
            </a:br>
            <a:r>
              <a:rPr lang="ru-RU" sz="1200" b="0" i="1" baseline="0" dirty="0" smtClean="0"/>
              <a:t>адамдардын </a:t>
            </a:r>
            <a:r>
              <a:rPr lang="ru-RU" sz="1200" b="0" i="1" baseline="0" dirty="0" err="1" smtClean="0"/>
              <a:t>санынан</a:t>
            </a:r>
            <a:r>
              <a:rPr lang="ru-RU" sz="1200" b="0" i="1" baseline="0" dirty="0" smtClean="0"/>
              <a:t>)</a:t>
            </a:r>
            <a:endParaRPr lang="ru-RU" sz="1200" b="0" i="1" dirty="0"/>
          </a:p>
        </c:rich>
      </c:tx>
      <c:layout>
        <c:manualLayout>
          <c:xMode val="edge"/>
          <c:yMode val="edge"/>
          <c:x val="0.31557755318216324"/>
          <c:y val="0.4167495479855973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3091954667419176"/>
          <c:y val="8.1627319140024617E-3"/>
          <c:w val="0.69426677005905202"/>
          <c:h val="0.9918371482634438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5FCBEF">
                  <a:lumMod val="20000"/>
                  <a:lumOff val="80000"/>
                </a:srgbClr>
              </a:solidFill>
            </c:spPr>
          </c:dPt>
          <c:dPt>
            <c:idx val="1"/>
            <c:bubble3D val="0"/>
            <c:spPr>
              <a:solidFill>
                <a:srgbClr val="5FCBEF">
                  <a:lumMod val="60000"/>
                  <a:lumOff val="40000"/>
                </a:srgbClr>
              </a:solidFill>
            </c:spPr>
          </c:dPt>
          <c:dPt>
            <c:idx val="2"/>
            <c:bubble3D val="0"/>
            <c:spPr>
              <a:solidFill>
                <a:srgbClr val="2E946B">
                  <a:lumMod val="40000"/>
                  <a:lumOff val="60000"/>
                </a:srgbClr>
              </a:solidFill>
            </c:spPr>
          </c:dPt>
          <c:dPt>
            <c:idx val="3"/>
            <c:bubble3D val="0"/>
            <c:spPr>
              <a:solidFill>
                <a:srgbClr val="EBEBEB">
                  <a:lumMod val="75000"/>
                </a:srgbClr>
              </a:solidFill>
            </c:spPr>
          </c:dPt>
          <c:dPt>
            <c:idx val="4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Lbls>
            <c:dLbl>
              <c:idx val="0"/>
              <c:layout>
                <c:manualLayout>
                  <c:x val="5.5795859506981918E-3"/>
                  <c:y val="-1.4321105685278477E-2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/>
                      <a:t> </a:t>
                    </a:r>
                    <a:r>
                      <a:rPr lang="ru-RU" b="1" i="1" dirty="0" smtClean="0"/>
                      <a:t>14-17 </a:t>
                    </a:r>
                    <a:r>
                      <a:rPr lang="ru-RU" b="1" i="1" dirty="0" err="1" smtClean="0"/>
                      <a:t>жаш</a:t>
                    </a:r>
                    <a:r>
                      <a:rPr lang="ru-RU" b="1" i="1" dirty="0" smtClean="0"/>
                      <a:t>;</a:t>
                    </a:r>
                    <a:r>
                      <a:rPr lang="ru-RU" b="1" i="1" dirty="0"/>
                      <a:t/>
                    </a:r>
                    <a:br>
                      <a:rPr lang="ru-RU" b="1" i="1" dirty="0"/>
                    </a:br>
                    <a:r>
                      <a:rPr lang="ru-RU" b="1" i="1" dirty="0"/>
                      <a:t>6,8%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5681013827037044E-3"/>
                  <c:y val="2.1353896810988864E-2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 smtClean="0"/>
                      <a:t>18-24 </a:t>
                    </a:r>
                    <a:r>
                      <a:rPr lang="ru-RU" b="1" i="1" dirty="0" err="1" smtClean="0"/>
                      <a:t>жаш</a:t>
                    </a:r>
                    <a:r>
                      <a:rPr lang="ru-RU" b="1" i="1" dirty="0" smtClean="0"/>
                      <a:t>;</a:t>
                    </a:r>
                    <a:r>
                      <a:rPr lang="ru-RU" b="1" i="1" dirty="0"/>
                      <a:t/>
                    </a:r>
                    <a:br>
                      <a:rPr lang="ru-RU" b="1" i="1" dirty="0"/>
                    </a:br>
                    <a:r>
                      <a:rPr lang="ru-RU" b="1" i="1" dirty="0"/>
                      <a:t>21,7%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121461173929571"/>
                      <c:h val="0.1740730461564427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4540611537932954E-2"/>
                  <c:y val="1.3484823349443103E-2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 smtClean="0"/>
                      <a:t>25-29 </a:t>
                    </a:r>
                    <a:r>
                      <a:rPr lang="ru-RU" b="1" i="1" dirty="0" err="1" smtClean="0"/>
                      <a:t>жаш</a:t>
                    </a:r>
                    <a:r>
                      <a:rPr lang="ru-RU" b="1" i="1" dirty="0" smtClean="0"/>
                      <a:t>;</a:t>
                    </a:r>
                    <a:r>
                      <a:rPr lang="ru-RU" b="1" i="1" dirty="0"/>
                      <a:t/>
                    </a:r>
                    <a:br>
                      <a:rPr lang="ru-RU" b="1" i="1" dirty="0"/>
                    </a:br>
                    <a:r>
                      <a:rPr lang="ru-RU" b="1" i="1" dirty="0"/>
                      <a:t>12,7%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38541444551932"/>
                      <c:h val="0.13413276787962986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1.0215140412242396E-2"/>
                  <c:y val="-1.2155053192116671E-3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 smtClean="0"/>
                      <a:t>30-49 </a:t>
                    </a:r>
                    <a:r>
                      <a:rPr lang="ru-RU" b="1" i="1" dirty="0" err="1" smtClean="0"/>
                      <a:t>жаш</a:t>
                    </a:r>
                    <a:r>
                      <a:rPr lang="ru-RU" b="1" i="1" dirty="0" smtClean="0"/>
                      <a:t>;</a:t>
                    </a:r>
                    <a:r>
                      <a:rPr lang="ru-RU" b="1" i="1" dirty="0"/>
                      <a:t/>
                    </a:r>
                    <a:br>
                      <a:rPr lang="ru-RU" b="1" i="1" dirty="0"/>
                    </a:br>
                    <a:r>
                      <a:rPr lang="ru-RU" b="1" i="1" dirty="0"/>
                      <a:t>46,5%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6259739103621832E-2"/>
                  <c:y val="3.3207081974604806E-2"/>
                </c:manualLayout>
              </c:layout>
              <c:tx>
                <c:rich>
                  <a:bodyPr/>
                  <a:lstStyle/>
                  <a:p>
                    <a:r>
                      <a:rPr lang="ru-RU" b="1" i="1" dirty="0"/>
                      <a:t>50  </a:t>
                    </a:r>
                    <a:r>
                      <a:rPr lang="ru-RU" b="1" i="1" dirty="0" err="1" smtClean="0"/>
                      <a:t>жаш</a:t>
                    </a:r>
                    <a:r>
                      <a:rPr lang="ru-RU" b="1" i="1" dirty="0" smtClean="0"/>
                      <a:t> </a:t>
                    </a:r>
                    <a:r>
                      <a:rPr lang="ru-RU" b="1" i="1" dirty="0" err="1" smtClean="0"/>
                      <a:t>жана</a:t>
                    </a:r>
                    <a:r>
                      <a:rPr lang="ru-RU" b="1" i="1" dirty="0" smtClean="0"/>
                      <a:t> </a:t>
                    </a:r>
                    <a:r>
                      <a:rPr lang="ru-RU" b="1" i="1" dirty="0" err="1" smtClean="0"/>
                      <a:t>андан</a:t>
                    </a:r>
                    <a:r>
                      <a:rPr lang="ru-RU" b="1" i="1" dirty="0" smtClean="0"/>
                      <a:t> </a:t>
                    </a:r>
                    <a:r>
                      <a:rPr lang="ru-RU" b="1" i="1" dirty="0" err="1" smtClean="0"/>
                      <a:t>улуулар</a:t>
                    </a:r>
                    <a:r>
                      <a:rPr lang="ru-RU" b="1" i="1" dirty="0" smtClean="0"/>
                      <a:t>;</a:t>
                    </a:r>
                    <a:endParaRPr lang="ru-RU" b="1" i="1" dirty="0"/>
                  </a:p>
                  <a:p>
                    <a:r>
                      <a:rPr lang="ru-RU" b="1" i="1" dirty="0"/>
                      <a:t>12,3%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PowerPoint]презентация возраст'!$A$21:$A$25</c:f>
              <c:strCache>
                <c:ptCount val="5"/>
                <c:pt idx="0">
                  <c:v>    14 -17 лет</c:v>
                </c:pt>
                <c:pt idx="1">
                  <c:v>    18 - 24 лет</c:v>
                </c:pt>
                <c:pt idx="2">
                  <c:v>    25 - 29 лет</c:v>
                </c:pt>
                <c:pt idx="3">
                  <c:v>     30 - 49 лет</c:v>
                </c:pt>
                <c:pt idx="4">
                  <c:v>     50  лет и старше</c:v>
                </c:pt>
              </c:strCache>
            </c:strRef>
          </c:cat>
          <c:val>
            <c:numRef>
              <c:f>'[Диаграмма в Microsoft PowerPoint]презентация возраст'!$B$21:$B$25</c:f>
              <c:numCache>
                <c:formatCode>0.0</c:formatCode>
                <c:ptCount val="5"/>
                <c:pt idx="0" formatCode="General">
                  <c:v>6.8</c:v>
                </c:pt>
                <c:pt idx="1">
                  <c:v>21.701913393756296</c:v>
                </c:pt>
                <c:pt idx="2">
                  <c:v>12.745468277945617</c:v>
                </c:pt>
                <c:pt idx="3" formatCode="General">
                  <c:v>46.5</c:v>
                </c:pt>
                <c:pt idx="4">
                  <c:v>12.292296072507552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/>
            </a:pPr>
            <a:r>
              <a:rPr lang="ru-RU" sz="1200" b="1" i="1" dirty="0" err="1" smtClean="0">
                <a:latin typeface="Kyrghyz Times" pitchFamily="2" charset="0"/>
                <a:cs typeface="Times New Roman" panose="02020603050405020304" pitchFamily="18" charset="0"/>
              </a:rPr>
              <a:t>ми</a:t>
            </a:r>
            <a:r>
              <a:rPr lang="ru-RU" sz="1200" b="1" i="1" u="none" strike="noStrike" baseline="0" dirty="0" err="1" smtClean="0">
                <a:effectLst/>
                <a:latin typeface="Kyrghyz Times" pitchFamily="2" charset="0"/>
              </a:rPr>
              <a:t>ң</a:t>
            </a:r>
            <a:r>
              <a:rPr lang="ru-RU" sz="1200" b="1" i="1" u="none" strike="noStrike" baseline="0" dirty="0" smtClean="0">
                <a:effectLst/>
                <a:latin typeface="Kyrghyz Times" pitchFamily="2" charset="0"/>
              </a:rPr>
              <a:t> </a:t>
            </a:r>
            <a:r>
              <a:rPr lang="ru-RU" sz="1200" b="1" i="1" dirty="0" err="1" smtClean="0">
                <a:latin typeface="Kyrghyz Times" pitchFamily="2" charset="0"/>
                <a:cs typeface="Times New Roman" panose="02020603050405020304" pitchFamily="18" charset="0"/>
              </a:rPr>
              <a:t>адам</a:t>
            </a:r>
            <a:endParaRPr lang="ru-RU" sz="1200" b="1" i="1" dirty="0">
              <a:latin typeface="Kyrghyz Times" pitchFamily="2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81702777777777769"/>
          <c:y val="0.8915657011885644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7419709029135835E-2"/>
          <c:y val="4.0160617170656061E-2"/>
          <c:w val="0.96388888888888891"/>
          <c:h val="0.760750870726451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PowerPoint]презентация возраст'!$I$1</c:f>
              <c:strCache>
                <c:ptCount val="1"/>
                <c:pt idx="0">
                  <c:v>тыс.человек</c:v>
                </c:pt>
              </c:strCache>
            </c:strRef>
          </c:tx>
          <c:spPr>
            <a:solidFill>
              <a:srgbClr val="2E83C3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PowerPoint]презентация возраст'!$I$2:$J$2</c:f>
              <c:numCache>
                <c:formatCode>General</c:formatCode>
                <c:ptCount val="2"/>
                <c:pt idx="0">
                  <c:v>2013</c:v>
                </c:pt>
                <c:pt idx="1">
                  <c:v>2017</c:v>
                </c:pt>
              </c:numCache>
            </c:numRef>
          </c:cat>
          <c:val>
            <c:numRef>
              <c:f>'[Диаграмма в Microsoft PowerPoint]презентация возраст'!$I$3:$J$3</c:f>
              <c:numCache>
                <c:formatCode>General</c:formatCode>
                <c:ptCount val="2"/>
                <c:pt idx="0">
                  <c:v>16.8</c:v>
                </c:pt>
                <c:pt idx="1">
                  <c:v>15.9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4404728"/>
        <c:axId val="434415704"/>
      </c:barChart>
      <c:catAx>
        <c:axId val="434404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34415704"/>
        <c:crosses val="autoZero"/>
        <c:auto val="1"/>
        <c:lblAlgn val="ctr"/>
        <c:lblOffset val="100"/>
        <c:noMultiLvlLbl val="0"/>
      </c:catAx>
      <c:valAx>
        <c:axId val="4344157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34404728"/>
        <c:crosses val="autoZero"/>
        <c:crossBetween val="between"/>
      </c:valAx>
    </c:plotArea>
    <c:plotVisOnly val="0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061447249756341"/>
          <c:y val="2.6307919794930048E-2"/>
          <c:w val="0.47678665744593945"/>
          <c:h val="0.96681586414642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осужденные!$B$2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осужденные!$A$3:$A$15</c:f>
              <c:strCache>
                <c:ptCount val="13"/>
                <c:pt idx="0">
                  <c:v>башкалар</c:v>
                </c:pt>
                <c:pt idx="1">
                  <c:v>баңгизаттарды мыйзамсыз жүгүртүүгө байланышкан кылмыштар</c:v>
                </c:pt>
                <c:pt idx="2">
                  <c:v>уурулук</c:v>
                </c:pt>
                <c:pt idx="3">
                  <c:v>ээнбаштык</c:v>
                </c:pt>
                <c:pt idx="4">
                  <c:v>алдамчылык</c:v>
                </c:pt>
                <c:pt idx="5">
                  <c:v>карактоо</c:v>
                </c:pt>
                <c:pt idx="6">
                  <c:v>өлтүрүү жана өлтүрүү үчүн кол салуу</c:v>
                </c:pt>
                <c:pt idx="7">
                  <c:v>мал уурулук</c:v>
                </c:pt>
                <c:pt idx="8">
                  <c:v> ден соолукка атайылап оор залал келтирүү</c:v>
                </c:pt>
                <c:pt idx="9">
                  <c:v>жол кыймылынын коопсуздугунун эрежелерин бузуу жана транспорт каражаттарын эксплуатациялоо</c:v>
                </c:pt>
                <c:pt idx="10">
                  <c:v>тоноо</c:v>
                </c:pt>
                <c:pt idx="11">
                  <c:v>зордуктоо жана зордуктоо үчүн кол салуу</c:v>
                </c:pt>
                <c:pt idx="12">
                  <c:v>опуза талап</c:v>
                </c:pt>
              </c:strCache>
            </c:strRef>
          </c:cat>
          <c:val>
            <c:numRef>
              <c:f>осужденные!$B$3:$B$15</c:f>
              <c:numCache>
                <c:formatCode>0.0</c:formatCode>
                <c:ptCount val="13"/>
                <c:pt idx="0" formatCode="General">
                  <c:v>31.4</c:v>
                </c:pt>
                <c:pt idx="1">
                  <c:v>18.105627244911535</c:v>
                </c:pt>
                <c:pt idx="2">
                  <c:v>15.644539044831715</c:v>
                </c:pt>
                <c:pt idx="3">
                  <c:v>8.9530397765065857</c:v>
                </c:pt>
                <c:pt idx="4">
                  <c:v>3.2991885060529471</c:v>
                </c:pt>
                <c:pt idx="5">
                  <c:v>4.2969269655447651</c:v>
                </c:pt>
                <c:pt idx="6">
                  <c:v>3.9377411201277108</c:v>
                </c:pt>
                <c:pt idx="7">
                  <c:v>3.6317679925502193</c:v>
                </c:pt>
                <c:pt idx="8">
                  <c:v>3.4721298390315285</c:v>
                </c:pt>
                <c:pt idx="9">
                  <c:v>2.1418118930424375</c:v>
                </c:pt>
                <c:pt idx="10">
                  <c:v>2.8069708660369828</c:v>
                </c:pt>
                <c:pt idx="11">
                  <c:v>1.9156578422242916</c:v>
                </c:pt>
                <c:pt idx="12">
                  <c:v>0.43900492217640014</c:v>
                </c:pt>
              </c:numCache>
            </c:numRef>
          </c:val>
        </c:ser>
        <c:ser>
          <c:idx val="1"/>
          <c:order val="1"/>
          <c:tx>
            <c:strRef>
              <c:f>осужденные!$C$2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осужденные!$A$3:$A$15</c:f>
              <c:strCache>
                <c:ptCount val="13"/>
                <c:pt idx="0">
                  <c:v>башкалар</c:v>
                </c:pt>
                <c:pt idx="1">
                  <c:v>баңгизаттарды мыйзамсыз жүгүртүүгө байланышкан кылмыштар</c:v>
                </c:pt>
                <c:pt idx="2">
                  <c:v>уурулук</c:v>
                </c:pt>
                <c:pt idx="3">
                  <c:v>ээнбаштык</c:v>
                </c:pt>
                <c:pt idx="4">
                  <c:v>алдамчылык</c:v>
                </c:pt>
                <c:pt idx="5">
                  <c:v>карактоо</c:v>
                </c:pt>
                <c:pt idx="6">
                  <c:v>өлтүрүү жана өлтүрүү үчүн кол салуу</c:v>
                </c:pt>
                <c:pt idx="7">
                  <c:v>мал уурулук</c:v>
                </c:pt>
                <c:pt idx="8">
                  <c:v> ден соолукка атайылап оор залал келтирүү</c:v>
                </c:pt>
                <c:pt idx="9">
                  <c:v>жол кыймылынын коопсуздугунун эрежелерин бузуу жана транспорт каражаттарын эксплуатациялоо</c:v>
                </c:pt>
                <c:pt idx="10">
                  <c:v>тоноо</c:v>
                </c:pt>
                <c:pt idx="11">
                  <c:v>зордуктоо жана зордуктоо үчүн кол салуу</c:v>
                </c:pt>
                <c:pt idx="12">
                  <c:v>опуза талап</c:v>
                </c:pt>
              </c:strCache>
            </c:strRef>
          </c:cat>
          <c:val>
            <c:numRef>
              <c:f>осужденные!$C$3:$C$15</c:f>
              <c:numCache>
                <c:formatCode>0.0</c:formatCode>
                <c:ptCount val="13"/>
                <c:pt idx="0">
                  <c:v>35.108756274400449</c:v>
                </c:pt>
                <c:pt idx="1">
                  <c:v>18.446737311767986</c:v>
                </c:pt>
                <c:pt idx="2">
                  <c:v>10.540992749581706</c:v>
                </c:pt>
                <c:pt idx="3">
                  <c:v>9.3000557724484114</c:v>
                </c:pt>
                <c:pt idx="4">
                  <c:v>6.3022866703848299</c:v>
                </c:pt>
                <c:pt idx="5">
                  <c:v>4.1829336307863914</c:v>
                </c:pt>
                <c:pt idx="6">
                  <c:v>3.8204127161182377</c:v>
                </c:pt>
                <c:pt idx="7">
                  <c:v>3.541550474065811</c:v>
                </c:pt>
                <c:pt idx="8">
                  <c:v>3.0674846625766872</c:v>
                </c:pt>
                <c:pt idx="9">
                  <c:v>2.467930842163971</c:v>
                </c:pt>
                <c:pt idx="10">
                  <c:v>1.8126045733407696</c:v>
                </c:pt>
                <c:pt idx="11">
                  <c:v>1.1991076408254322</c:v>
                </c:pt>
                <c:pt idx="12">
                  <c:v>0.20914668153931959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13"/>
        <c:axId val="419867456"/>
        <c:axId val="419868632"/>
      </c:barChart>
      <c:catAx>
        <c:axId val="419867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9868632"/>
        <c:crosses val="autoZero"/>
        <c:auto val="1"/>
        <c:lblAlgn val="ctr"/>
        <c:lblOffset val="100"/>
        <c:noMultiLvlLbl val="0"/>
      </c:catAx>
      <c:valAx>
        <c:axId val="419868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986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9711355171062881"/>
          <c:y val="0.16322849586492982"/>
          <c:w val="0.13791827711151"/>
          <c:h val="0.231689348851679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0.90361</cdr:x>
      <cdr:y>0.41999</cdr:y>
    </cdr:from>
    <cdr:to>
      <cdr:x>0.97277</cdr:x>
      <cdr:y>0.61811</cdr:y>
    </cdr:to>
    <cdr:grpSp>
      <cdr:nvGrpSpPr>
        <cdr:cNvPr id="2" name="Группа 1"/>
        <cdr:cNvGrpSpPr/>
      </cdr:nvGrpSpPr>
      <cdr:grpSpPr>
        <a:xfrm xmlns:a="http://schemas.openxmlformats.org/drawingml/2006/main">
          <a:off x="6768755" y="1944238"/>
          <a:ext cx="518063" cy="917147"/>
          <a:chOff x="0" y="0"/>
          <a:chExt cx="890571" cy="1523735"/>
        </a:xfrm>
      </cdr:grpSpPr>
      <cdr:pic>
        <cdr:nvPicPr>
          <cdr:cNvPr id="3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574631" y="471962"/>
            <a:ext cx="315940" cy="1022588"/>
          </a:xfrm>
          <a:prstGeom xmlns:a="http://schemas.openxmlformats.org/drawingml/2006/main" prst="rect">
            <a:avLst/>
          </a:prstGeom>
        </cdr:spPr>
      </cdr:pic>
      <cdr:pic>
        <cdr:nvPicPr>
          <cdr:cNvPr id="4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0" y="0"/>
            <a:ext cx="529265" cy="1523735"/>
          </a:xfrm>
          <a:prstGeom xmlns:a="http://schemas.openxmlformats.org/drawingml/2006/main" prst="rect">
            <a:avLst/>
          </a:prstGeom>
        </cdr:spPr>
      </cdr:pic>
    </cdr:grpSp>
  </cdr:relSizeAnchor>
  <cdr:relSizeAnchor xmlns:cdr="http://schemas.openxmlformats.org/drawingml/2006/chartDrawing">
    <cdr:from>
      <cdr:x>0.92284</cdr:x>
      <cdr:y>0.09333</cdr:y>
    </cdr:from>
    <cdr:to>
      <cdr:x>0.992</cdr:x>
      <cdr:y>0.29144</cdr:y>
    </cdr:to>
    <cdr:grpSp>
      <cdr:nvGrpSpPr>
        <cdr:cNvPr id="5" name="Группа 4"/>
        <cdr:cNvGrpSpPr/>
      </cdr:nvGrpSpPr>
      <cdr:grpSpPr>
        <a:xfrm xmlns:a="http://schemas.openxmlformats.org/drawingml/2006/main">
          <a:off x="6912802" y="432048"/>
          <a:ext cx="518064" cy="917100"/>
          <a:chOff x="0" y="0"/>
          <a:chExt cx="890571" cy="1523735"/>
        </a:xfrm>
      </cdr:grpSpPr>
      <cdr:pic>
        <cdr:nvPicPr>
          <cdr:cNvPr id="6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574631" y="471962"/>
            <a:ext cx="315940" cy="1022588"/>
          </a:xfrm>
          <a:prstGeom xmlns:a="http://schemas.openxmlformats.org/drawingml/2006/main" prst="rect">
            <a:avLst/>
          </a:prstGeom>
        </cdr:spPr>
      </cdr:pic>
      <cdr:pic>
        <cdr:nvPicPr>
          <cdr:cNvPr id="7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0" y="0"/>
            <a:ext cx="529265" cy="1523735"/>
          </a:xfrm>
          <a:prstGeom xmlns:a="http://schemas.openxmlformats.org/drawingml/2006/main" prst="rect">
            <a:avLst/>
          </a:prstGeom>
        </cdr:spPr>
      </cdr:pic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0422" cy="4975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149" y="1"/>
            <a:ext cx="2930421" cy="4975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r">
              <a:defRPr sz="1200"/>
            </a:lvl1pPr>
          </a:lstStyle>
          <a:p>
            <a:fld id="{D88D6E8E-5D1E-4588-8DF4-98B759B80C0E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389"/>
            <a:ext cx="2930422" cy="497525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149" y="9443389"/>
            <a:ext cx="2930421" cy="497525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r">
              <a:defRPr sz="1200"/>
            </a:lvl1pPr>
          </a:lstStyle>
          <a:p>
            <a:fld id="{32E281BF-D864-46DC-B0EF-610677686C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3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0" y="0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r">
              <a:defRPr sz="1200"/>
            </a:lvl1pPr>
          </a:lstStyle>
          <a:p>
            <a:fld id="{95CA6463-D6E9-483F-87E2-0B8A4B90B7E1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3763" y="746125"/>
            <a:ext cx="4973637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7" tIns="46063" rIns="92127" bIns="4606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8" y="4722696"/>
            <a:ext cx="5408930" cy="4474131"/>
          </a:xfrm>
          <a:prstGeom prst="rect">
            <a:avLst/>
          </a:prstGeom>
        </p:spPr>
        <p:txBody>
          <a:bodyPr vert="horz" lIns="92127" tIns="46063" rIns="92127" bIns="4606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1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0" y="9443661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r">
              <a:defRPr sz="1200"/>
            </a:lvl1pPr>
          </a:lstStyle>
          <a:p>
            <a:fld id="{3DA07736-7719-4009-AC0A-92454C5A8A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991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6117" y="4749021"/>
            <a:ext cx="5408930" cy="44741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38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3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>
          <a:xfrm>
            <a:off x="802217" y="4722745"/>
            <a:ext cx="5408930" cy="447413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28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4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91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3763" y="746125"/>
            <a:ext cx="4973637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400" dirty="0" err="1"/>
              <a:t>Кылмыштуулуктун</a:t>
            </a:r>
            <a:r>
              <a:rPr lang="ru-RU" sz="1400" dirty="0"/>
              <a:t> </a:t>
            </a:r>
            <a:r>
              <a:rPr lang="ru-RU" sz="1400" dirty="0" err="1"/>
              <a:t>түзүмүндө</a:t>
            </a:r>
            <a:r>
              <a:rPr lang="ru-RU" sz="1400" dirty="0"/>
              <a:t> </a:t>
            </a:r>
            <a:r>
              <a:rPr lang="ru-RU" sz="1400" dirty="0" err="1"/>
              <a:t>эң</a:t>
            </a:r>
            <a:r>
              <a:rPr lang="ru-RU" sz="1400" dirty="0"/>
              <a:t> </a:t>
            </a:r>
            <a:r>
              <a:rPr lang="ru-RU" sz="1400" dirty="0" err="1"/>
              <a:t>көп</a:t>
            </a:r>
            <a:r>
              <a:rPr lang="ru-RU" sz="1400" dirty="0"/>
              <a:t> </a:t>
            </a:r>
            <a:r>
              <a:rPr lang="ru-RU" sz="1400" dirty="0" err="1" smtClean="0"/>
              <a:t>үлүштү</a:t>
            </a:r>
            <a:r>
              <a:rPr lang="ru-RU" sz="1400" dirty="0" smtClean="0"/>
              <a:t> </a:t>
            </a:r>
            <a:r>
              <a:rPr lang="ru-RU" sz="1400" dirty="0" err="1"/>
              <a:t>менчикке</a:t>
            </a:r>
            <a:r>
              <a:rPr lang="ru-RU" sz="1400" dirty="0"/>
              <a:t> </a:t>
            </a:r>
            <a:r>
              <a:rPr lang="ru-RU" sz="1400" dirty="0" err="1"/>
              <a:t>каршы</a:t>
            </a:r>
            <a:r>
              <a:rPr lang="ru-RU" sz="1400" dirty="0"/>
              <a:t> </a:t>
            </a:r>
            <a:r>
              <a:rPr lang="ru-RU" sz="1400" dirty="0" err="1"/>
              <a:t>кылмыштар</a:t>
            </a:r>
            <a:r>
              <a:rPr lang="ru-RU" sz="1400" dirty="0"/>
              <a:t> </a:t>
            </a:r>
            <a:r>
              <a:rPr lang="ru-RU" sz="1400" dirty="0" err="1"/>
              <a:t>туура</a:t>
            </a:r>
            <a:r>
              <a:rPr lang="ru-RU" sz="1400" dirty="0"/>
              <a:t> </a:t>
            </a:r>
            <a:r>
              <a:rPr lang="ru-RU" sz="1400" dirty="0" err="1" smtClean="0"/>
              <a:t>келет</a:t>
            </a:r>
            <a:r>
              <a:rPr lang="ru-RU" sz="1400" dirty="0" smtClean="0"/>
              <a:t> (63 </a:t>
            </a:r>
            <a:r>
              <a:rPr lang="ru-RU" sz="1400" dirty="0" err="1" smtClean="0"/>
              <a:t>пайыз</a:t>
            </a:r>
            <a:r>
              <a:rPr lang="ru-RU" sz="1400" dirty="0" smtClean="0"/>
              <a:t>): </a:t>
            </a:r>
            <a:r>
              <a:rPr lang="ru-RU" sz="1400" dirty="0" err="1" smtClean="0"/>
              <a:t>буга</a:t>
            </a:r>
            <a:r>
              <a:rPr lang="ru-RU" sz="1400" dirty="0" smtClean="0"/>
              <a:t> </a:t>
            </a:r>
            <a:r>
              <a:rPr lang="ru-RU" sz="1400" dirty="0" err="1" smtClean="0"/>
              <a:t>уурулук</a:t>
            </a:r>
            <a:r>
              <a:rPr lang="ru-RU" sz="1400" dirty="0"/>
              <a:t>, </a:t>
            </a:r>
            <a:r>
              <a:rPr lang="ru-RU" sz="1400" dirty="0" err="1"/>
              <a:t>алдамчылык</a:t>
            </a:r>
            <a:r>
              <a:rPr lang="ru-RU" sz="1400" dirty="0"/>
              <a:t>, мал </a:t>
            </a:r>
            <a:r>
              <a:rPr lang="ru-RU" sz="1400" dirty="0" err="1"/>
              <a:t>уурдоо</a:t>
            </a:r>
            <a:r>
              <a:rPr lang="ru-RU" sz="1400" dirty="0"/>
              <a:t>, </a:t>
            </a:r>
            <a:r>
              <a:rPr lang="ru-RU" sz="1400" dirty="0" err="1" smtClean="0"/>
              <a:t>карактоо</a:t>
            </a:r>
            <a:r>
              <a:rPr lang="ru-RU" sz="1400" dirty="0" smtClean="0"/>
              <a:t> </a:t>
            </a:r>
            <a:r>
              <a:rPr lang="ru-RU" sz="1400" dirty="0" err="1"/>
              <a:t>жана</a:t>
            </a:r>
            <a:r>
              <a:rPr lang="ru-RU" sz="1400" dirty="0"/>
              <a:t> </a:t>
            </a:r>
            <a:r>
              <a:rPr lang="ru-RU" sz="1400" dirty="0" err="1" smtClean="0"/>
              <a:t>тоноо</a:t>
            </a:r>
            <a:r>
              <a:rPr lang="ru-RU" sz="1400" dirty="0" smtClean="0"/>
              <a:t> </a:t>
            </a:r>
            <a:r>
              <a:rPr lang="ru-RU" sz="1400" dirty="0" err="1" smtClean="0"/>
              <a:t>кирет</a:t>
            </a:r>
            <a:r>
              <a:rPr lang="ru-RU" sz="1400" dirty="0" smtClean="0"/>
              <a:t>. </a:t>
            </a:r>
          </a:p>
          <a:p>
            <a:pPr algn="just"/>
            <a:r>
              <a:rPr lang="ru-RU" sz="1400" dirty="0" smtClean="0"/>
              <a:t>2017 </a:t>
            </a:r>
            <a:r>
              <a:rPr lang="ru-RU" sz="1400" dirty="0" err="1" smtClean="0"/>
              <a:t>жылы</a:t>
            </a:r>
            <a:r>
              <a:rPr lang="ru-RU" sz="1400" dirty="0" smtClean="0"/>
              <a:t> </a:t>
            </a:r>
            <a:r>
              <a:rPr lang="ru-RU" sz="1400" dirty="0" err="1"/>
              <a:t>менчикке</a:t>
            </a:r>
            <a:r>
              <a:rPr lang="ru-RU" sz="1400" dirty="0"/>
              <a:t> </a:t>
            </a:r>
            <a:r>
              <a:rPr lang="ru-RU" sz="1400" dirty="0" err="1"/>
              <a:t>каршы</a:t>
            </a:r>
            <a:r>
              <a:rPr lang="ru-RU" sz="1400" dirty="0"/>
              <a:t> </a:t>
            </a:r>
            <a:r>
              <a:rPr lang="ru-RU" sz="1400" dirty="0" err="1" smtClean="0"/>
              <a:t>катталган</a:t>
            </a:r>
            <a:r>
              <a:rPr lang="ru-RU" sz="1400" dirty="0"/>
              <a:t> </a:t>
            </a:r>
            <a:r>
              <a:rPr lang="ru-RU" sz="1400" dirty="0" err="1" smtClean="0"/>
              <a:t>кылмыштардын</a:t>
            </a:r>
            <a:r>
              <a:rPr lang="ru-RU" sz="1400" dirty="0" smtClean="0"/>
              <a:t> </a:t>
            </a:r>
            <a:r>
              <a:rPr lang="ru-RU" sz="1400" dirty="0" err="1" smtClean="0"/>
              <a:t>дээрлик</a:t>
            </a:r>
            <a:r>
              <a:rPr lang="ru-RU" sz="1400" dirty="0" smtClean="0"/>
              <a:t> </a:t>
            </a:r>
            <a:r>
              <a:rPr lang="ru-RU" sz="1400" dirty="0" err="1" smtClean="0"/>
              <a:t>үлүшүн</a:t>
            </a:r>
            <a:r>
              <a:rPr lang="ru-RU" sz="1400" dirty="0" smtClean="0"/>
              <a:t> </a:t>
            </a:r>
            <a:r>
              <a:rPr lang="ru-RU" sz="1400" dirty="0" err="1" smtClean="0"/>
              <a:t>уурулук</a:t>
            </a:r>
            <a:r>
              <a:rPr lang="ru-RU" sz="1400" dirty="0" smtClean="0"/>
              <a:t> </a:t>
            </a:r>
            <a:r>
              <a:rPr lang="ru-RU" sz="1400" dirty="0" err="1" smtClean="0"/>
              <a:t>түзөт</a:t>
            </a:r>
            <a:r>
              <a:rPr lang="ru-RU" sz="1400" dirty="0" smtClean="0"/>
              <a:t>, ал 55 </a:t>
            </a:r>
            <a:r>
              <a:rPr lang="ru-RU" sz="1400" dirty="0" err="1"/>
              <a:t>пайызды</a:t>
            </a:r>
            <a:r>
              <a:rPr lang="ru-RU" sz="1400" dirty="0"/>
              <a:t> </a:t>
            </a:r>
            <a:r>
              <a:rPr lang="ru-RU" sz="1400" dirty="0" err="1"/>
              <a:t>түзөт</a:t>
            </a:r>
            <a:r>
              <a:rPr lang="ru-RU" sz="1400" dirty="0"/>
              <a:t>. </a:t>
            </a:r>
            <a:endParaRPr lang="ru-RU" sz="1400" dirty="0" smtClean="0"/>
          </a:p>
          <a:p>
            <a:pPr algn="just"/>
            <a:r>
              <a:rPr lang="ru-RU" sz="1400" dirty="0" smtClean="0"/>
              <a:t>Ал </a:t>
            </a:r>
            <a:r>
              <a:rPr lang="ru-RU" sz="1400" dirty="0" err="1" smtClean="0"/>
              <a:t>эми</a:t>
            </a:r>
            <a:r>
              <a:rPr lang="ru-RU" sz="1400" dirty="0" smtClean="0"/>
              <a:t> </a:t>
            </a:r>
            <a:r>
              <a:rPr lang="ru-RU" sz="1400" dirty="0" err="1" smtClean="0"/>
              <a:t>алдамчылык</a:t>
            </a:r>
            <a:r>
              <a:rPr lang="ru-RU" sz="1400" dirty="0" smtClean="0"/>
              <a:t> </a:t>
            </a:r>
            <a:r>
              <a:rPr lang="ru-RU" sz="1400" dirty="0" err="1" smtClean="0"/>
              <a:t>уурулуктан</a:t>
            </a:r>
            <a:r>
              <a:rPr lang="ru-RU" sz="1400" dirty="0" smtClean="0"/>
              <a:t> </a:t>
            </a:r>
            <a:r>
              <a:rPr lang="ru-RU" sz="1400" dirty="0" err="1" smtClean="0"/>
              <a:t>кийин</a:t>
            </a:r>
            <a:r>
              <a:rPr lang="ru-RU" sz="1400" dirty="0" smtClean="0"/>
              <a:t> </a:t>
            </a:r>
            <a:r>
              <a:rPr lang="ru-RU" sz="1400" dirty="0" err="1" smtClean="0"/>
              <a:t>экинчи</a:t>
            </a:r>
            <a:r>
              <a:rPr lang="ru-RU" sz="1400" dirty="0" smtClean="0"/>
              <a:t> </a:t>
            </a:r>
            <a:r>
              <a:rPr lang="ru-RU" sz="1400" dirty="0" err="1"/>
              <a:t>орунду</a:t>
            </a:r>
            <a:r>
              <a:rPr lang="ru-RU" sz="1400" dirty="0"/>
              <a:t> </a:t>
            </a:r>
            <a:r>
              <a:rPr lang="ru-RU" sz="1400" dirty="0" err="1" smtClean="0"/>
              <a:t>ээлейт</a:t>
            </a:r>
            <a:r>
              <a:rPr lang="ru-RU" sz="1400" dirty="0" smtClean="0"/>
              <a:t>, </a:t>
            </a:r>
            <a:r>
              <a:rPr lang="ru-RU" sz="1400" dirty="0" err="1"/>
              <a:t>алардын</a:t>
            </a:r>
            <a:r>
              <a:rPr lang="ru-RU" sz="1400" dirty="0"/>
              <a:t> </a:t>
            </a:r>
            <a:r>
              <a:rPr lang="ru-RU" sz="1400" dirty="0" err="1"/>
              <a:t>үлүшү</a:t>
            </a:r>
            <a:r>
              <a:rPr lang="ru-RU" sz="1400" dirty="0"/>
              <a:t> 8,5 </a:t>
            </a:r>
            <a:r>
              <a:rPr lang="ru-RU" sz="1400" dirty="0" err="1"/>
              <a:t>пайыздан</a:t>
            </a:r>
            <a:r>
              <a:rPr lang="ru-RU" sz="1400" dirty="0"/>
              <a:t> </a:t>
            </a:r>
            <a:r>
              <a:rPr lang="ru-RU" sz="1400" dirty="0" err="1"/>
              <a:t>баштап</a:t>
            </a:r>
            <a:r>
              <a:rPr lang="ru-RU" sz="1400" dirty="0"/>
              <a:t> 13,5 </a:t>
            </a:r>
            <a:r>
              <a:rPr lang="ru-RU" sz="1400" dirty="0" err="1" smtClean="0"/>
              <a:t>пайызга</a:t>
            </a:r>
            <a:r>
              <a:rPr lang="ru-RU" sz="1400" dirty="0" smtClean="0"/>
              <a:t> </a:t>
            </a:r>
            <a:r>
              <a:rPr lang="ru-RU" sz="1400" dirty="0" err="1" smtClean="0"/>
              <a:t>чейин</a:t>
            </a:r>
            <a:r>
              <a:rPr lang="ru-RU" sz="1400" dirty="0" smtClean="0"/>
              <a:t> </a:t>
            </a:r>
            <a:r>
              <a:rPr lang="ru-RU" sz="1400" dirty="0" err="1" smtClean="0"/>
              <a:t>кыйла</a:t>
            </a:r>
            <a:r>
              <a:rPr lang="ru-RU" sz="1400" dirty="0" smtClean="0"/>
              <a:t> </a:t>
            </a:r>
            <a:r>
              <a:rPr lang="ru-RU" sz="1400" dirty="0" err="1" smtClean="0"/>
              <a:t>көбөйгөн</a:t>
            </a:r>
            <a:r>
              <a:rPr lang="ru-RU" sz="1400" dirty="0" smtClean="0"/>
              <a:t>, </a:t>
            </a:r>
            <a:r>
              <a:rPr lang="ru-RU" sz="1400" dirty="0" err="1" smtClean="0"/>
              <a:t>андан</a:t>
            </a:r>
            <a:r>
              <a:rPr lang="ru-RU" sz="1400" dirty="0" smtClean="0"/>
              <a:t> со</a:t>
            </a:r>
            <a:r>
              <a:rPr lang="ky-KG" sz="1400" dirty="0"/>
              <a:t>ң</a:t>
            </a:r>
            <a:r>
              <a:rPr lang="ru-RU" sz="1400" dirty="0" smtClean="0"/>
              <a:t> мал </a:t>
            </a:r>
            <a:r>
              <a:rPr lang="ru-RU" sz="1400" dirty="0" err="1"/>
              <a:t>уурулук</a:t>
            </a:r>
            <a:r>
              <a:rPr lang="ru-RU" sz="1400" dirty="0"/>
              <a:t> </a:t>
            </a:r>
            <a:r>
              <a:rPr lang="ru-RU" sz="1400" dirty="0" err="1"/>
              <a:t>учурларынын</a:t>
            </a:r>
            <a:r>
              <a:rPr lang="ru-RU" sz="1400" dirty="0"/>
              <a:t> саны – 3,1 </a:t>
            </a:r>
            <a:r>
              <a:rPr lang="ru-RU" sz="1400" dirty="0" err="1"/>
              <a:t>пайыздан</a:t>
            </a:r>
            <a:r>
              <a:rPr lang="ru-RU" sz="1400" dirty="0"/>
              <a:t> 4,2 </a:t>
            </a:r>
            <a:r>
              <a:rPr lang="ru-RU" sz="1400" dirty="0" err="1"/>
              <a:t>пайызга</a:t>
            </a:r>
            <a:r>
              <a:rPr lang="ru-RU" sz="1400" dirty="0"/>
              <a:t> </a:t>
            </a:r>
            <a:r>
              <a:rPr lang="ru-RU" sz="1400" dirty="0" err="1" smtClean="0"/>
              <a:t>чейин</a:t>
            </a:r>
            <a:r>
              <a:rPr lang="ru-RU" sz="1400" dirty="0"/>
              <a:t> </a:t>
            </a:r>
            <a:r>
              <a:rPr lang="ru-RU" sz="1400" dirty="0" err="1"/>
              <a:t>көбөйгөн</a:t>
            </a:r>
            <a:r>
              <a:rPr lang="ru-RU" sz="1400" dirty="0" smtClean="0"/>
              <a:t>.</a:t>
            </a:r>
            <a:endParaRPr lang="ru-RU" sz="1400" dirty="0"/>
          </a:p>
          <a:p>
            <a:pPr algn="just"/>
            <a:r>
              <a:rPr lang="ky-KG" sz="1400" dirty="0"/>
              <a:t>Ошол эле </a:t>
            </a:r>
            <a:r>
              <a:rPr lang="ky-KG" sz="1400" dirty="0" smtClean="0"/>
              <a:t>учурда ээнбаштыктын (9,3</a:t>
            </a:r>
            <a:r>
              <a:rPr lang="ru-RU" sz="1400" dirty="0"/>
              <a:t> </a:t>
            </a:r>
            <a:r>
              <a:rPr lang="ru-RU" sz="1400" dirty="0" err="1"/>
              <a:t>пайыздан</a:t>
            </a:r>
            <a:r>
              <a:rPr lang="ky-KG" sz="1400" dirty="0" smtClean="0"/>
              <a:t> </a:t>
            </a:r>
            <a:r>
              <a:rPr lang="ky-KG" sz="1400" dirty="0"/>
              <a:t>баштап 7,5 пайызга чейин), баңгизаттарды мыйзамсыз жүгүртүгө байланышкан кылмыштардын (</a:t>
            </a:r>
            <a:r>
              <a:rPr lang="ky-KG" sz="1400" dirty="0" smtClean="0"/>
              <a:t>7</a:t>
            </a:r>
            <a:r>
              <a:rPr lang="ru-RU" sz="1400" dirty="0" smtClean="0"/>
              <a:t> </a:t>
            </a:r>
            <a:r>
              <a:rPr lang="ru-RU" sz="1400" dirty="0" err="1"/>
              <a:t>пайыздан</a:t>
            </a:r>
            <a:r>
              <a:rPr lang="ky-KG" sz="1400" dirty="0" smtClean="0"/>
              <a:t> </a:t>
            </a:r>
            <a:r>
              <a:rPr lang="ky-KG" sz="1400" dirty="0"/>
              <a:t>баштап 5,7 пайызга чейин) карактап кол салуу жана тоноо (</a:t>
            </a:r>
            <a:r>
              <a:rPr lang="ky-KG" sz="1400" dirty="0" smtClean="0"/>
              <a:t>7,1</a:t>
            </a:r>
            <a:r>
              <a:rPr lang="ru-RU" sz="1400" dirty="0"/>
              <a:t> </a:t>
            </a:r>
            <a:r>
              <a:rPr lang="ru-RU" sz="1400" dirty="0" err="1"/>
              <a:t>пайыздан</a:t>
            </a:r>
            <a:r>
              <a:rPr lang="ky-KG" sz="1400" dirty="0" smtClean="0"/>
              <a:t> </a:t>
            </a:r>
            <a:r>
              <a:rPr lang="ky-KG" sz="1400" dirty="0"/>
              <a:t>баштап 4,5 пайызга чейин) учурларынын саны төмөндөгөнү белгиленди.</a:t>
            </a: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082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2955" algn="just"/>
            <a:endParaRPr lang="ru-RU" dirty="0" smtClean="0">
              <a:solidFill>
                <a:prstClr val="black"/>
              </a:solidFill>
              <a:latin typeface="Kyrghyz Times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88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400" dirty="0"/>
              <a:t>2017 </a:t>
            </a:r>
            <a:r>
              <a:rPr lang="ru-RU" sz="1400" dirty="0" err="1" smtClean="0"/>
              <a:t>жылы</a:t>
            </a:r>
            <a:r>
              <a:rPr lang="ru-RU" sz="1400" dirty="0" smtClean="0"/>
              <a:t> </a:t>
            </a:r>
            <a:r>
              <a:rPr lang="ru-RU" sz="1400" dirty="0" err="1"/>
              <a:t>кылмыш</a:t>
            </a:r>
            <a:r>
              <a:rPr lang="ru-RU" sz="1400" dirty="0"/>
              <a:t> </a:t>
            </a:r>
            <a:r>
              <a:rPr lang="ru-RU" sz="1400" dirty="0" err="1"/>
              <a:t>кылгандыгы</a:t>
            </a:r>
            <a:r>
              <a:rPr lang="ru-RU" sz="1400" dirty="0"/>
              <a:t> </a:t>
            </a:r>
            <a:r>
              <a:rPr lang="ru-RU" sz="1400" dirty="0" err="1"/>
              <a:t>үчүн</a:t>
            </a:r>
            <a:r>
              <a:rPr lang="ru-RU" sz="1400" dirty="0"/>
              <a:t> ар </a:t>
            </a:r>
            <a:r>
              <a:rPr lang="ru-RU" sz="1400" dirty="0" err="1"/>
              <a:t>кандай</a:t>
            </a:r>
            <a:r>
              <a:rPr lang="ru-RU" sz="1400" dirty="0"/>
              <a:t> </a:t>
            </a:r>
            <a:r>
              <a:rPr lang="ru-RU" sz="1400" dirty="0" err="1"/>
              <a:t>түрдө</a:t>
            </a:r>
            <a:r>
              <a:rPr lang="ru-RU" sz="1400" dirty="0"/>
              <a:t> </a:t>
            </a:r>
            <a:r>
              <a:rPr lang="ru-RU" sz="1400" dirty="0" err="1"/>
              <a:t>жазаланган</a:t>
            </a:r>
            <a:r>
              <a:rPr lang="ru-RU" sz="1400" dirty="0"/>
              <a:t> 7,2 </a:t>
            </a:r>
            <a:r>
              <a:rPr lang="ru-RU" sz="1400" dirty="0" err="1"/>
              <a:t>миң</a:t>
            </a:r>
            <a:r>
              <a:rPr lang="ru-RU" sz="1400" dirty="0"/>
              <a:t> </a:t>
            </a:r>
            <a:r>
              <a:rPr lang="ru-RU" sz="1400" dirty="0" err="1"/>
              <a:t>адамга</a:t>
            </a:r>
            <a:r>
              <a:rPr lang="ru-RU" sz="1400" dirty="0"/>
              <a:t> </a:t>
            </a:r>
            <a:r>
              <a:rPr lang="ru-RU" sz="1400" dirty="0" err="1"/>
              <a:t>өкүм</a:t>
            </a:r>
            <a:r>
              <a:rPr lang="ru-RU" sz="1400" dirty="0"/>
              <a:t> </a:t>
            </a:r>
            <a:r>
              <a:rPr lang="ru-RU" sz="1400" dirty="0" err="1"/>
              <a:t>чыгарылган</a:t>
            </a:r>
            <a:r>
              <a:rPr lang="ru-RU" sz="1400" dirty="0"/>
              <a:t>, </a:t>
            </a:r>
            <a:r>
              <a:rPr lang="ru-RU" sz="1400" dirty="0" err="1"/>
              <a:t>бул</a:t>
            </a:r>
            <a:r>
              <a:rPr lang="ru-RU" sz="1400" dirty="0"/>
              <a:t> 2013 </a:t>
            </a:r>
            <a:r>
              <a:rPr lang="ru-RU" sz="1400" dirty="0" err="1"/>
              <a:t>жылдан</a:t>
            </a:r>
            <a:r>
              <a:rPr lang="ru-RU" sz="1400" dirty="0"/>
              <a:t> 4 </a:t>
            </a:r>
            <a:r>
              <a:rPr lang="ru-RU" sz="1400" dirty="0" err="1"/>
              <a:t>пайызга</a:t>
            </a:r>
            <a:r>
              <a:rPr lang="ru-RU" sz="1400" dirty="0"/>
              <a:t> аз.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2017 </a:t>
            </a:r>
            <a:r>
              <a:rPr lang="ru-RU" sz="1400" dirty="0" err="1"/>
              <a:t>жылы</a:t>
            </a:r>
            <a:r>
              <a:rPr lang="ru-RU" sz="1400" dirty="0"/>
              <a:t> </a:t>
            </a:r>
            <a:r>
              <a:rPr lang="ru-RU" sz="1400" dirty="0" err="1"/>
              <a:t>жазага</a:t>
            </a:r>
            <a:r>
              <a:rPr lang="ru-RU" sz="1400" dirty="0"/>
              <a:t> </a:t>
            </a:r>
            <a:r>
              <a:rPr lang="ru-RU" sz="1400" dirty="0" err="1"/>
              <a:t>тартылгандардын</a:t>
            </a:r>
            <a:r>
              <a:rPr lang="ru-RU" sz="1400" dirty="0"/>
              <a:t> </a:t>
            </a:r>
            <a:r>
              <a:rPr lang="ru-RU" sz="1400" dirty="0" err="1"/>
              <a:t>санынын</a:t>
            </a:r>
            <a:r>
              <a:rPr lang="ru-RU" sz="1400" dirty="0"/>
              <a:t> </a:t>
            </a:r>
            <a:r>
              <a:rPr lang="ru-RU" sz="1400" dirty="0" err="1"/>
              <a:t>ичинен</a:t>
            </a:r>
            <a:r>
              <a:rPr lang="ru-RU" sz="1400" dirty="0"/>
              <a:t>  </a:t>
            </a:r>
            <a:r>
              <a:rPr lang="ru-RU" sz="1400" dirty="0" err="1"/>
              <a:t>эң</a:t>
            </a:r>
            <a:r>
              <a:rPr lang="ru-RU" sz="1400" dirty="0"/>
              <a:t> </a:t>
            </a:r>
            <a:r>
              <a:rPr lang="ru-RU" sz="1400" dirty="0" err="1"/>
              <a:t>чоң</a:t>
            </a:r>
            <a:r>
              <a:rPr lang="ru-RU" sz="1400" dirty="0"/>
              <a:t> </a:t>
            </a:r>
            <a:r>
              <a:rPr lang="ru-RU" sz="1400" dirty="0" err="1"/>
              <a:t>үлүшү</a:t>
            </a:r>
            <a:r>
              <a:rPr lang="ru-RU" sz="1400" dirty="0"/>
              <a:t> </a:t>
            </a:r>
            <a:r>
              <a:rPr lang="ru-RU" sz="1400" dirty="0" err="1"/>
              <a:t>баңгизаттарды</a:t>
            </a:r>
            <a:r>
              <a:rPr lang="ru-RU" sz="1400" dirty="0"/>
              <a:t> </a:t>
            </a:r>
            <a:r>
              <a:rPr lang="ru-RU" sz="1400" dirty="0" err="1"/>
              <a:t>мыйзамсыз</a:t>
            </a:r>
            <a:r>
              <a:rPr lang="ru-RU" sz="1400" dirty="0"/>
              <a:t> </a:t>
            </a:r>
            <a:r>
              <a:rPr lang="ru-RU" sz="1400" dirty="0" err="1"/>
              <a:t>жүгүртүсүнө</a:t>
            </a:r>
            <a:r>
              <a:rPr lang="ru-RU" sz="1400" dirty="0"/>
              <a:t> </a:t>
            </a:r>
            <a:r>
              <a:rPr lang="ru-RU" sz="1400" dirty="0" err="1"/>
              <a:t>байланыштуу</a:t>
            </a:r>
            <a:r>
              <a:rPr lang="ru-RU" sz="1400" dirty="0"/>
              <a:t> </a:t>
            </a:r>
            <a:r>
              <a:rPr lang="ru-RU" sz="1400" dirty="0" err="1"/>
              <a:t>кылмыштар</a:t>
            </a:r>
            <a:r>
              <a:rPr lang="ru-RU" sz="1400" dirty="0"/>
              <a:t>, </a:t>
            </a:r>
            <a:r>
              <a:rPr lang="ru-RU" sz="1400" dirty="0" err="1"/>
              <a:t>бул</a:t>
            </a:r>
            <a:r>
              <a:rPr lang="ru-RU" sz="1400" dirty="0"/>
              <a:t> 2013 </a:t>
            </a:r>
            <a:r>
              <a:rPr lang="ru-RU" sz="1400" dirty="0" err="1"/>
              <a:t>жылы</a:t>
            </a:r>
            <a:r>
              <a:rPr lang="ru-RU" sz="1400" dirty="0"/>
              <a:t> </a:t>
            </a:r>
            <a:r>
              <a:rPr lang="ru-RU" sz="1400" dirty="0" smtClean="0"/>
              <a:t>18,1 </a:t>
            </a:r>
            <a:r>
              <a:rPr lang="ru-RU" sz="1400" dirty="0" err="1"/>
              <a:t>пайыздан</a:t>
            </a:r>
            <a:r>
              <a:rPr lang="ru-RU" sz="1400" dirty="0"/>
              <a:t> </a:t>
            </a:r>
            <a:r>
              <a:rPr lang="ru-RU" sz="1400" dirty="0" smtClean="0"/>
              <a:t>2017 </a:t>
            </a:r>
            <a:r>
              <a:rPr lang="ru-RU" sz="1400" dirty="0" err="1"/>
              <a:t>жылы</a:t>
            </a:r>
            <a:r>
              <a:rPr lang="ru-RU" sz="1400" dirty="0"/>
              <a:t> </a:t>
            </a:r>
            <a:r>
              <a:rPr lang="ru-RU" sz="1400" dirty="0" smtClean="0"/>
              <a:t>18,4 </a:t>
            </a:r>
            <a:r>
              <a:rPr lang="ru-RU" sz="1400" dirty="0" err="1" smtClean="0"/>
              <a:t>пайызга</a:t>
            </a:r>
            <a:r>
              <a:rPr lang="ru-RU" sz="1400" dirty="0" smtClean="0"/>
              <a:t>, </a:t>
            </a:r>
            <a:r>
              <a:rPr lang="ru-RU" sz="1400" dirty="0" err="1"/>
              <a:t>ээнбаштык</a:t>
            </a:r>
            <a:r>
              <a:rPr lang="ru-RU" sz="1400" dirty="0"/>
              <a:t> (9 </a:t>
            </a:r>
            <a:r>
              <a:rPr lang="ru-RU" sz="1400" dirty="0" err="1"/>
              <a:t>пайыздан</a:t>
            </a:r>
            <a:r>
              <a:rPr lang="ru-RU" sz="1400" dirty="0"/>
              <a:t> 9,3 </a:t>
            </a:r>
            <a:r>
              <a:rPr lang="ru-RU" sz="1400" dirty="0" err="1"/>
              <a:t>пайызга</a:t>
            </a:r>
            <a:r>
              <a:rPr lang="ru-RU" sz="1400" dirty="0"/>
              <a:t> </a:t>
            </a:r>
            <a:r>
              <a:rPr lang="ru-RU" sz="1400" dirty="0" err="1"/>
              <a:t>чейин</a:t>
            </a:r>
            <a:r>
              <a:rPr lang="ru-RU" sz="1400" dirty="0" smtClean="0"/>
              <a:t>) </a:t>
            </a:r>
            <a:r>
              <a:rPr lang="ru-RU" sz="1400" dirty="0" err="1"/>
              <a:t>чейин</a:t>
            </a:r>
            <a:r>
              <a:rPr lang="ru-RU" sz="1400" dirty="0"/>
              <a:t> </a:t>
            </a:r>
            <a:r>
              <a:rPr lang="ru-RU" sz="1400" dirty="0" err="1"/>
              <a:t>көбөйгөн</a:t>
            </a:r>
            <a:r>
              <a:rPr lang="ru-RU" sz="1400" dirty="0"/>
              <a:t>. </a:t>
            </a:r>
            <a:endParaRPr lang="ru-RU" sz="1400" dirty="0" smtClean="0"/>
          </a:p>
          <a:p>
            <a:pPr algn="just"/>
            <a:r>
              <a:rPr lang="ru-RU" sz="1400" dirty="0" err="1" smtClean="0"/>
              <a:t>Андан</a:t>
            </a:r>
            <a:r>
              <a:rPr lang="ru-RU" sz="1400" dirty="0" smtClean="0"/>
              <a:t> </a:t>
            </a:r>
            <a:r>
              <a:rPr lang="ru-RU" sz="1400" dirty="0" err="1"/>
              <a:t>кийин</a:t>
            </a:r>
            <a:r>
              <a:rPr lang="ru-RU" sz="1400" dirty="0"/>
              <a:t> </a:t>
            </a:r>
            <a:r>
              <a:rPr lang="ru-RU" sz="1400" dirty="0" err="1"/>
              <a:t>алдамчылык</a:t>
            </a:r>
            <a:r>
              <a:rPr lang="ru-RU" sz="1400" dirty="0"/>
              <a:t> </a:t>
            </a:r>
            <a:r>
              <a:rPr lang="ru-RU" sz="1400" dirty="0" err="1"/>
              <a:t>үчүн</a:t>
            </a:r>
            <a:r>
              <a:rPr lang="ru-RU" sz="1400" dirty="0"/>
              <a:t> </a:t>
            </a:r>
            <a:r>
              <a:rPr lang="ru-RU" sz="1400" dirty="0" err="1"/>
              <a:t>жазага</a:t>
            </a:r>
            <a:r>
              <a:rPr lang="ru-RU" sz="1400" dirty="0"/>
              <a:t> </a:t>
            </a:r>
            <a:r>
              <a:rPr lang="ru-RU" sz="1400" dirty="0" err="1"/>
              <a:t>тартылгандардын</a:t>
            </a:r>
            <a:r>
              <a:rPr lang="ru-RU" sz="1400" dirty="0"/>
              <a:t> </a:t>
            </a:r>
            <a:r>
              <a:rPr lang="ru-RU" sz="1400" dirty="0" err="1"/>
              <a:t>үлүшү</a:t>
            </a:r>
            <a:r>
              <a:rPr lang="ru-RU" sz="1400" dirty="0"/>
              <a:t> </a:t>
            </a:r>
            <a:r>
              <a:rPr lang="ru-RU" sz="1400" dirty="0" err="1" smtClean="0"/>
              <a:t>ошол</a:t>
            </a:r>
            <a:r>
              <a:rPr lang="ru-RU" sz="1400" dirty="0" smtClean="0"/>
              <a:t> эле </a:t>
            </a:r>
            <a:r>
              <a:rPr lang="ru-RU" sz="1400" dirty="0" err="1" smtClean="0"/>
              <a:t>учурда</a:t>
            </a:r>
            <a:r>
              <a:rPr lang="ru-RU" sz="1400" dirty="0" smtClean="0"/>
              <a:t> 3,3 </a:t>
            </a:r>
            <a:r>
              <a:rPr lang="ru-RU" sz="1400" dirty="0" err="1" smtClean="0"/>
              <a:t>пайыздан</a:t>
            </a:r>
            <a:r>
              <a:rPr lang="ru-RU" sz="1400" dirty="0" smtClean="0"/>
              <a:t> 6,3 </a:t>
            </a:r>
            <a:r>
              <a:rPr lang="ru-RU" sz="1400" dirty="0" err="1"/>
              <a:t>пайызга</a:t>
            </a:r>
            <a:r>
              <a:rPr lang="ru-RU" sz="1400" dirty="0"/>
              <a:t> </a:t>
            </a:r>
            <a:r>
              <a:rPr lang="ru-RU" sz="1400" dirty="0" err="1"/>
              <a:t>чейин</a:t>
            </a:r>
            <a:r>
              <a:rPr lang="ru-RU" sz="1400" dirty="0"/>
              <a:t>, </a:t>
            </a:r>
            <a:r>
              <a:rPr lang="ru-RU" sz="1400" dirty="0" err="1" smtClean="0"/>
              <a:t>чейин</a:t>
            </a:r>
            <a:r>
              <a:rPr lang="ru-RU" sz="1400" dirty="0" smtClean="0"/>
              <a:t> </a:t>
            </a:r>
            <a:r>
              <a:rPr lang="ru-RU" sz="1400" dirty="0" err="1"/>
              <a:t>өскөн</a:t>
            </a:r>
            <a:r>
              <a:rPr lang="ru-RU" sz="1400" dirty="0"/>
              <a:t>. </a:t>
            </a:r>
            <a:endParaRPr lang="ru-RU" sz="1400" dirty="0" smtClean="0"/>
          </a:p>
          <a:p>
            <a:pPr algn="just"/>
            <a:r>
              <a:rPr lang="ru-RU" sz="1400" dirty="0" smtClean="0"/>
              <a:t>Муну </a:t>
            </a:r>
            <a:r>
              <a:rPr lang="ru-RU" sz="1400" dirty="0" err="1"/>
              <a:t>менен</a:t>
            </a:r>
            <a:r>
              <a:rPr lang="ru-RU" sz="1400" dirty="0"/>
              <a:t> катар </a:t>
            </a:r>
            <a:r>
              <a:rPr lang="ru-RU" sz="1400" dirty="0" err="1"/>
              <a:t>уурулук</a:t>
            </a:r>
            <a:r>
              <a:rPr lang="ru-RU" sz="1400" dirty="0"/>
              <a:t> </a:t>
            </a:r>
            <a:r>
              <a:rPr lang="ru-RU" sz="1400" dirty="0" smtClean="0"/>
              <a:t>(15,6 </a:t>
            </a:r>
            <a:r>
              <a:rPr lang="ru-RU" sz="1400" dirty="0" err="1" smtClean="0"/>
              <a:t>пайыздан</a:t>
            </a:r>
            <a:r>
              <a:rPr lang="ru-RU" sz="1400" dirty="0" smtClean="0"/>
              <a:t> </a:t>
            </a:r>
            <a:r>
              <a:rPr lang="ru-RU" sz="1400" dirty="0"/>
              <a:t>10,5 </a:t>
            </a:r>
            <a:r>
              <a:rPr lang="ru-RU" sz="1400" dirty="0" err="1"/>
              <a:t>пайызга</a:t>
            </a:r>
            <a:r>
              <a:rPr lang="ru-RU" sz="1400" dirty="0"/>
              <a:t> </a:t>
            </a:r>
            <a:r>
              <a:rPr lang="ru-RU" sz="1400" dirty="0" err="1"/>
              <a:t>чейин</a:t>
            </a:r>
            <a:r>
              <a:rPr lang="ru-RU" sz="1400" dirty="0"/>
              <a:t>), </a:t>
            </a:r>
            <a:r>
              <a:rPr lang="ru-RU" sz="1400" dirty="0" err="1"/>
              <a:t>атайылап</a:t>
            </a:r>
            <a:r>
              <a:rPr lang="ru-RU" sz="1400" dirty="0"/>
              <a:t> </a:t>
            </a:r>
            <a:r>
              <a:rPr lang="ru-RU" sz="1400" dirty="0" err="1"/>
              <a:t>өлтүрүү</a:t>
            </a:r>
            <a:r>
              <a:rPr lang="ru-RU" sz="1400" dirty="0"/>
              <a:t> </a:t>
            </a:r>
            <a:r>
              <a:rPr lang="ru-RU" sz="1400" dirty="0" err="1"/>
              <a:t>жана</a:t>
            </a:r>
            <a:r>
              <a:rPr lang="ru-RU" sz="1400" dirty="0"/>
              <a:t> </a:t>
            </a:r>
            <a:r>
              <a:rPr lang="ru-RU" sz="1400" dirty="0" err="1"/>
              <a:t>өлтүрүүгө</a:t>
            </a:r>
            <a:r>
              <a:rPr lang="ru-RU" sz="1400" dirty="0"/>
              <a:t> </a:t>
            </a:r>
            <a:r>
              <a:rPr lang="ru-RU" sz="1400" dirty="0" err="1"/>
              <a:t>аракет</a:t>
            </a:r>
            <a:r>
              <a:rPr lang="ru-RU" sz="1400" dirty="0"/>
              <a:t> </a:t>
            </a:r>
            <a:r>
              <a:rPr lang="ru-RU" sz="1400" dirty="0" err="1"/>
              <a:t>кылуу</a:t>
            </a:r>
            <a:r>
              <a:rPr lang="ru-RU" sz="1400" dirty="0"/>
              <a:t> </a:t>
            </a:r>
            <a:r>
              <a:rPr lang="ru-RU" sz="1400" dirty="0" err="1"/>
              <a:t>үчүн</a:t>
            </a:r>
            <a:r>
              <a:rPr lang="ru-RU" sz="1400" dirty="0"/>
              <a:t> </a:t>
            </a:r>
            <a:r>
              <a:rPr lang="ru-RU" sz="1400" dirty="0" smtClean="0"/>
              <a:t>3,8 </a:t>
            </a:r>
            <a:r>
              <a:rPr lang="ru-RU" sz="1400" dirty="0" err="1"/>
              <a:t>пайыздан</a:t>
            </a:r>
            <a:r>
              <a:rPr lang="ru-RU" sz="1400" dirty="0"/>
              <a:t> </a:t>
            </a:r>
            <a:r>
              <a:rPr lang="ru-RU" sz="1400" dirty="0" smtClean="0"/>
              <a:t>3,9 </a:t>
            </a:r>
            <a:r>
              <a:rPr lang="ru-RU" sz="1400" dirty="0" err="1" smtClean="0"/>
              <a:t>пайызга</a:t>
            </a:r>
            <a:r>
              <a:rPr lang="ru-RU" sz="1400" dirty="0" smtClean="0"/>
              <a:t> </a:t>
            </a:r>
            <a:r>
              <a:rPr lang="ru-RU" sz="1400" dirty="0" err="1" smtClean="0"/>
              <a:t>чейин</a:t>
            </a:r>
            <a:r>
              <a:rPr lang="ru-RU" sz="1400" dirty="0" smtClean="0"/>
              <a:t>, </a:t>
            </a:r>
            <a:r>
              <a:rPr lang="ru-RU" sz="1400" dirty="0" err="1" smtClean="0"/>
              <a:t>карактоо</a:t>
            </a:r>
            <a:r>
              <a:rPr lang="ru-RU" sz="1400" dirty="0" smtClean="0"/>
              <a:t> </a:t>
            </a:r>
            <a:r>
              <a:rPr lang="ru-RU" sz="1400" dirty="0"/>
              <a:t>(</a:t>
            </a:r>
            <a:r>
              <a:rPr lang="ru-RU" sz="1400" dirty="0" smtClean="0"/>
              <a:t>4,3 </a:t>
            </a:r>
            <a:r>
              <a:rPr lang="ru-RU" sz="1400" dirty="0" err="1" smtClean="0"/>
              <a:t>пайыздан</a:t>
            </a:r>
            <a:r>
              <a:rPr lang="ru-RU" sz="1400" dirty="0" smtClean="0"/>
              <a:t> 4,2 </a:t>
            </a:r>
            <a:r>
              <a:rPr lang="ru-RU" sz="1400" dirty="0" err="1"/>
              <a:t>пайызга</a:t>
            </a:r>
            <a:r>
              <a:rPr lang="ru-RU" sz="1400" dirty="0"/>
              <a:t> </a:t>
            </a:r>
            <a:r>
              <a:rPr lang="ru-RU" sz="1400" dirty="0" err="1"/>
              <a:t>чейин</a:t>
            </a:r>
            <a:r>
              <a:rPr lang="ru-RU" sz="1400" dirty="0"/>
              <a:t>) </a:t>
            </a:r>
            <a:r>
              <a:rPr lang="ru-RU" sz="1400" dirty="0" err="1"/>
              <a:t>жана</a:t>
            </a:r>
            <a:r>
              <a:rPr lang="ru-RU" sz="1400" dirty="0"/>
              <a:t> </a:t>
            </a:r>
            <a:r>
              <a:rPr lang="ru-RU" sz="1400" dirty="0" err="1"/>
              <a:t>тоноо</a:t>
            </a:r>
            <a:r>
              <a:rPr lang="ru-RU" sz="1400" dirty="0"/>
              <a:t> (</a:t>
            </a:r>
            <a:r>
              <a:rPr lang="ru-RU" sz="1400" dirty="0" smtClean="0"/>
              <a:t>2,8 </a:t>
            </a:r>
            <a:r>
              <a:rPr lang="ru-RU" sz="1400" dirty="0" err="1" smtClean="0"/>
              <a:t>пайыздан</a:t>
            </a:r>
            <a:r>
              <a:rPr lang="ru-RU" sz="1400" dirty="0" smtClean="0"/>
              <a:t> 1,8 </a:t>
            </a:r>
            <a:r>
              <a:rPr lang="ru-RU" sz="1400" dirty="0" err="1"/>
              <a:t>пайызга</a:t>
            </a:r>
            <a:r>
              <a:rPr lang="ru-RU" sz="1400" dirty="0"/>
              <a:t> </a:t>
            </a:r>
            <a:r>
              <a:rPr lang="ru-RU" sz="1400" dirty="0" err="1"/>
              <a:t>чейин</a:t>
            </a:r>
            <a:r>
              <a:rPr lang="ru-RU" sz="1400" dirty="0"/>
              <a:t>) </a:t>
            </a:r>
            <a:r>
              <a:rPr lang="ru-RU" sz="1400" dirty="0" err="1"/>
              <a:t>үчүн</a:t>
            </a:r>
            <a:r>
              <a:rPr lang="ru-RU" sz="1400" dirty="0"/>
              <a:t> </a:t>
            </a:r>
            <a:r>
              <a:rPr lang="ru-RU" sz="1400" dirty="0" err="1"/>
              <a:t>жазага</a:t>
            </a:r>
            <a:r>
              <a:rPr lang="ru-RU" sz="1400" dirty="0"/>
              <a:t> </a:t>
            </a:r>
            <a:r>
              <a:rPr lang="ru-RU" sz="1400" dirty="0" err="1"/>
              <a:t>тартылгандардын</a:t>
            </a:r>
            <a:r>
              <a:rPr lang="ru-RU" sz="1400" dirty="0"/>
              <a:t> </a:t>
            </a:r>
            <a:r>
              <a:rPr lang="ru-RU" sz="1400" dirty="0" err="1"/>
              <a:t>санынын</a:t>
            </a:r>
            <a:r>
              <a:rPr lang="ru-RU" sz="1400" dirty="0"/>
              <a:t> </a:t>
            </a:r>
            <a:r>
              <a:rPr lang="ru-RU" sz="1400" dirty="0" err="1"/>
              <a:t>азайышы</a:t>
            </a:r>
            <a:r>
              <a:rPr lang="ru-RU" sz="1400" dirty="0"/>
              <a:t> </a:t>
            </a:r>
            <a:r>
              <a:rPr lang="ru-RU" sz="1400" dirty="0" err="1" smtClean="0"/>
              <a:t>белгиленген</a:t>
            </a:r>
            <a:r>
              <a:rPr lang="ru-RU" sz="1400" dirty="0" smtClean="0"/>
              <a:t>.</a:t>
            </a:r>
            <a:endParaRPr lang="ru-RU" sz="1400" dirty="0"/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98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30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69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CA405-306D-4D7A-BD94-78EBF536EBD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0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8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8F1FE-E629-4C35-A19F-75884528801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84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9FDAA-6EEE-4303-B4E3-2526105E8E9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7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912E3-4E76-429D-AF11-B9485AB2AC4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1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1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05927-D820-4460-90BB-434F9FE2398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39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1D4C1-1B57-46CE-B732-3DEEA5852D0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30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5C9C6-4DB8-402D-AA31-ABEFBF92B26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7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7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8602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30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6623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730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E267B1-39C7-4E7D-B2A0-BDA91B0022D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763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7CC47-F1B0-40C3-8684-2F50A6ADD29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9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9D3F79-777E-4526-9A04-5E1101B3E14F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9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24207"/>
            <a:ext cx="7488832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Улуттук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статистика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комитети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4538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32751" y="5805264"/>
            <a:ext cx="3443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</a:rPr>
              <a:t>Социалдык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 статистика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</a:rPr>
              <a:t>бөлүмү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259632" y="2492896"/>
            <a:ext cx="6707754" cy="1296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2060"/>
                </a:solidFill>
                <a:latin typeface="Kyrghyz Times" pitchFamily="2" charset="0"/>
              </a:rPr>
              <a:t>2017-ж. </a:t>
            </a:r>
            <a:r>
              <a:rPr lang="ru-RU" sz="3200" b="1" dirty="0" err="1">
                <a:solidFill>
                  <a:srgbClr val="002060"/>
                </a:solidFill>
                <a:latin typeface="Kyrghyz Times" pitchFamily="2" charset="0"/>
              </a:rPr>
              <a:t>кылмыштуулуктун</a:t>
            </a:r>
            <a:r>
              <a:rPr lang="ru-RU" sz="3200" b="1" dirty="0">
                <a:solidFill>
                  <a:srgbClr val="002060"/>
                </a:solidFill>
                <a:latin typeface="Kyrghyz Times" pitchFamily="2" charset="0"/>
              </a:rPr>
              <a:t>  </a:t>
            </a:r>
            <a:r>
              <a:rPr lang="ru-RU" sz="3200" b="1" dirty="0" err="1">
                <a:solidFill>
                  <a:srgbClr val="002060"/>
                </a:solidFill>
                <a:latin typeface="Kyrghyz Times" pitchFamily="2" charset="0"/>
              </a:rPr>
              <a:t>негизги</a:t>
            </a:r>
            <a:r>
              <a:rPr lang="ru-RU" sz="3200" b="1" dirty="0">
                <a:solidFill>
                  <a:srgbClr val="002060"/>
                </a:solidFill>
                <a:latin typeface="Kyrghyz Times" pitchFamily="2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Kyrghyz Times" pitchFamily="2" charset="0"/>
              </a:rPr>
              <a:t>кѳрсөткүчтөрү</a:t>
            </a:r>
            <a:endParaRPr lang="ru-RU" sz="3200" b="1" dirty="0">
              <a:solidFill>
                <a:srgbClr val="002060"/>
              </a:solidFill>
              <a:latin typeface="Kyrghyz Times" pitchFamily="2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131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330147"/>
            <a:ext cx="6264696" cy="64633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Катталган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кылмыштардын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саны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4341198"/>
              </p:ext>
            </p:extLst>
          </p:nvPr>
        </p:nvGraphicFramePr>
        <p:xfrm>
          <a:off x="539552" y="1268760"/>
          <a:ext cx="7490792" cy="4629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7918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chemeClr val="bg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52400" y="4429125"/>
            <a:ext cx="2617788" cy="9286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1" name="Title 1"/>
          <p:cNvSpPr>
            <a:spLocks noGrp="1"/>
          </p:cNvSpPr>
          <p:nvPr>
            <p:ph type="title"/>
          </p:nvPr>
        </p:nvSpPr>
        <p:spPr>
          <a:xfrm>
            <a:off x="724160" y="271464"/>
            <a:ext cx="8046972" cy="735196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ru-RU" sz="2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201</a:t>
            </a:r>
            <a:r>
              <a:rPr lang="en-US" alt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7</a:t>
            </a:r>
            <a:r>
              <a:rPr lang="ru-RU" altLang="ru-RU" sz="2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-ж. аймак </a:t>
            </a:r>
            <a:r>
              <a:rPr lang="ru-RU" altLang="ru-RU" sz="23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боюнча</a:t>
            </a:r>
            <a:r>
              <a:rPr lang="ru-RU" alt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3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катталган</a:t>
            </a:r>
            <a:r>
              <a:rPr lang="ru-RU" alt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3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кылмыштар</a:t>
            </a:r>
            <a:r>
              <a:rPr lang="ru-RU" altLang="ru-RU" sz="2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smtClean="0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(</a:t>
            </a:r>
            <a:r>
              <a:rPr lang="ru-RU" altLang="ru-RU" sz="2000" i="1" dirty="0" err="1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жыйынтыкка</a:t>
            </a:r>
            <a:r>
              <a:rPr lang="ru-RU" altLang="ru-RU" sz="2000" i="1" dirty="0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 карата </a:t>
            </a:r>
            <a:r>
              <a:rPr lang="ru-RU" altLang="ru-RU" sz="2000" i="1" dirty="0" err="1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пайыз</a:t>
            </a:r>
            <a:r>
              <a:rPr lang="ru-RU" altLang="ru-RU" sz="2000" i="1" dirty="0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err="1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менен</a:t>
            </a:r>
            <a:r>
              <a:rPr lang="ru-RU" altLang="ru-RU" sz="2000" i="1" dirty="0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)</a:t>
            </a:r>
            <a:endParaRPr lang="en-US" altLang="ru-RU" sz="2000" i="1" dirty="0" smtClean="0">
              <a:solidFill>
                <a:srgbClr val="002060"/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2057" name="TextBox 6"/>
          <p:cNvSpPr txBox="1">
            <a:spLocks noChangeArrowheads="1"/>
          </p:cNvSpPr>
          <p:nvPr/>
        </p:nvSpPr>
        <p:spPr bwMode="auto">
          <a:xfrm>
            <a:off x="304800" y="4684713"/>
            <a:ext cx="1792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Баткен </a:t>
            </a:r>
            <a:r>
              <a:rPr lang="ru-RU" altLang="ru-RU" sz="1400" dirty="0" err="1" smtClean="0">
                <a:latin typeface="Times New Roman" pitchFamily="18" charset="0"/>
                <a:cs typeface="Times New Roman" pitchFamily="18" charset="0"/>
              </a:rPr>
              <a:t>облусу</a:t>
            </a: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y-KG" altLang="ru-RU" sz="1400" dirty="0" smtClean="0">
                <a:latin typeface="Times New Roman" pitchFamily="18" charset="0"/>
                <a:cs typeface="Times New Roman" pitchFamily="18" charset="0"/>
              </a:rPr>
              <a:t>3,1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TextBox 7"/>
          <p:cNvSpPr txBox="1">
            <a:spLocks noChangeArrowheads="1"/>
          </p:cNvSpPr>
          <p:nvPr/>
        </p:nvSpPr>
        <p:spPr bwMode="auto">
          <a:xfrm>
            <a:off x="2444750" y="4365625"/>
            <a:ext cx="20796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ru-RU" altLang="ru-RU" sz="16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ru-RU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08121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Иссык-</a:t>
            </a:r>
            <a:r>
              <a:rPr lang="ru-RU" altLang="ru-RU" sz="1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Көл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14366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Нарын </a:t>
            </a: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2,5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TextBox 10"/>
          <p:cNvSpPr txBox="1">
            <a:spLocks noChangeArrowheads="1"/>
          </p:cNvSpPr>
          <p:nvPr/>
        </p:nvSpPr>
        <p:spPr bwMode="auto">
          <a:xfrm>
            <a:off x="1681163" y="3200400"/>
            <a:ext cx="2081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Джалал-Абад </a:t>
            </a:r>
            <a:r>
              <a:rPr lang="ru-RU" altLang="ru-RU" sz="16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8,9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2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3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4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5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6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7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8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9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70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28750" y="2500313"/>
            <a:ext cx="2222500" cy="769937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8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3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5" name="TextBox 32"/>
          <p:cNvSpPr txBox="1">
            <a:spLocks noChangeArrowheads="1"/>
          </p:cNvSpPr>
          <p:nvPr/>
        </p:nvSpPr>
        <p:spPr bwMode="auto">
          <a:xfrm>
            <a:off x="1500188" y="2643188"/>
            <a:ext cx="185737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Талас </a:t>
            </a:r>
            <a:r>
              <a:rPr lang="ru-RU" altLang="ru-RU" sz="13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3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2,3</a:t>
            </a:r>
            <a:r>
              <a:rPr lang="ru-RU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6" name="TextBox 33"/>
          <p:cNvSpPr txBox="1">
            <a:spLocks noChangeArrowheads="1"/>
          </p:cNvSpPr>
          <p:nvPr/>
        </p:nvSpPr>
        <p:spPr bwMode="auto">
          <a:xfrm>
            <a:off x="3452813" y="2320925"/>
            <a:ext cx="1368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Чуй </a:t>
            </a:r>
            <a:r>
              <a:rPr lang="ru-RU" alt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21,0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7" name="TextBox 34"/>
          <p:cNvSpPr txBox="1">
            <a:spLocks noChangeArrowheads="1"/>
          </p:cNvSpPr>
          <p:nvPr/>
        </p:nvSpPr>
        <p:spPr bwMode="auto">
          <a:xfrm>
            <a:off x="4347298" y="1861205"/>
            <a:ext cx="184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ш.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38,4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altLang="ru-RU" sz="1400" b="1" dirty="0" smtClean="0">
              <a:cs typeface="Arial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4491038" y="2184855"/>
            <a:ext cx="513216" cy="3694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84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Ош ш.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8,1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Прямоугольник 1"/>
          <p:cNvSpPr>
            <a:spLocks noChangeArrowheads="1"/>
          </p:cNvSpPr>
          <p:nvPr/>
        </p:nvSpPr>
        <p:spPr bwMode="auto">
          <a:xfrm>
            <a:off x="2838450" y="5876925"/>
            <a:ext cx="6159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Катталган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кылмыштарды</a:t>
            </a:r>
            <a:r>
              <a:rPr lang="ky-KG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жалпы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санынан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эң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көп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сандагы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кылмыштар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Бишкек 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шаарында</a:t>
            </a:r>
            <a:r>
              <a:rPr lang="ky-KG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,  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ал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эми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эң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төмөн</a:t>
            </a:r>
            <a:r>
              <a:rPr lang="ky-KG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үкү </a:t>
            </a:r>
            <a:r>
              <a:rPr 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Нарын</a:t>
            </a:r>
            <a:r>
              <a:rPr lang="ky-KG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ky-KG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жана </a:t>
            </a:r>
            <a:r>
              <a:rPr lang="ky-KG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Талас</a:t>
            </a:r>
            <a:r>
              <a:rPr 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облустарында</a:t>
            </a:r>
            <a:r>
              <a:rPr 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катталган</a:t>
            </a:r>
            <a:r>
              <a:rPr 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.</a:t>
            </a:r>
            <a:endParaRPr lang="ru-RU" sz="1600" b="1" dirty="0">
              <a:solidFill>
                <a:srgbClr val="000000"/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134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3453" y="233197"/>
            <a:ext cx="7802885" cy="1200329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2017-ж.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катталган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кылмыштардын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түзүмү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i="1" kern="12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lang="ru-RU" sz="1800" i="1" kern="1200" dirty="0" err="1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жыйынтыкка</a:t>
            </a:r>
            <a:r>
              <a:rPr lang="ru-RU" sz="1800" i="1" kern="12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карата </a:t>
            </a:r>
            <a:r>
              <a:rPr lang="ru-RU" sz="1800" i="1" kern="1200" dirty="0" err="1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пайыз</a:t>
            </a:r>
            <a:r>
              <a:rPr lang="ru-RU" sz="1800" i="1" kern="12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1800" i="1" kern="1200" dirty="0" err="1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менен</a:t>
            </a:r>
            <a:r>
              <a:rPr lang="ru-RU" sz="1800" i="1" kern="12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010949"/>
              </p:ext>
            </p:extLst>
          </p:nvPr>
        </p:nvGraphicFramePr>
        <p:xfrm>
          <a:off x="467544" y="1433526"/>
          <a:ext cx="820891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301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162925" cy="76944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түрлѳрү</a:t>
            </a:r>
            <a: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кылмыштардын</a:t>
            </a:r>
            <a: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саны </a:t>
            </a:r>
            <a:b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</a:b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жыйынтыкка</a:t>
            </a: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карата 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)</a:t>
            </a:r>
            <a:endParaRPr lang="ru-RU" sz="1800" dirty="0">
              <a:solidFill>
                <a:srgbClr val="002060"/>
              </a:solidFill>
              <a:latin typeface="Kyrghyz Times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62760"/>
            <a:ext cx="841321" cy="75597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61064"/>
              </p:ext>
            </p:extLst>
          </p:nvPr>
        </p:nvGraphicFramePr>
        <p:xfrm>
          <a:off x="323528" y="1124744"/>
          <a:ext cx="8594973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18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471" y="188640"/>
            <a:ext cx="7789962" cy="523220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Кылмыш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жасаган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адамдардын саны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835696" y="2708920"/>
            <a:ext cx="5832475" cy="504825"/>
          </a:xfrm>
          <a:prstGeom prst="downArrowCallout">
            <a:avLst>
              <a:gd name="adj1" fmla="val 16125"/>
              <a:gd name="adj2" fmla="val 35078"/>
              <a:gd name="adj3" fmla="val 35078"/>
              <a:gd name="adj4" fmla="val 8539"/>
            </a:avLst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25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564" y="3444348"/>
            <a:ext cx="648072" cy="2772895"/>
          </a:xfrm>
          <a:prstGeom prst="rect">
            <a:avLst/>
          </a:prstGeom>
        </p:spPr>
      </p:pic>
      <p:pic>
        <p:nvPicPr>
          <p:cNvPr id="12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158" y="3444347"/>
            <a:ext cx="720080" cy="2772895"/>
          </a:xfrm>
          <a:prstGeom prst="rect">
            <a:avLst/>
          </a:prstGeom>
        </p:spPr>
      </p:pic>
      <p:sp>
        <p:nvSpPr>
          <p:cNvPr id="3" name="Прямоугольник с одним вырезанным скругленным углом 2"/>
          <p:cNvSpPr/>
          <p:nvPr/>
        </p:nvSpPr>
        <p:spPr bwMode="auto">
          <a:xfrm>
            <a:off x="5050432" y="3645024"/>
            <a:ext cx="1008112" cy="539474"/>
          </a:xfrm>
          <a:prstGeom prst="snip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87%</a:t>
            </a:r>
          </a:p>
        </p:txBody>
      </p:sp>
      <p:sp>
        <p:nvSpPr>
          <p:cNvPr id="13" name="Прямоугольник с одним вырезанным скругленным углом 12"/>
          <p:cNvSpPr/>
          <p:nvPr/>
        </p:nvSpPr>
        <p:spPr bwMode="auto">
          <a:xfrm>
            <a:off x="7995760" y="4561057"/>
            <a:ext cx="1008112" cy="539474"/>
          </a:xfrm>
          <a:prstGeom prst="snip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13%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326655"/>
              </p:ext>
            </p:extLst>
          </p:nvPr>
        </p:nvGraphicFramePr>
        <p:xfrm>
          <a:off x="251521" y="2781655"/>
          <a:ext cx="5224402" cy="3815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033643"/>
              </p:ext>
            </p:extLst>
          </p:nvPr>
        </p:nvGraphicFramePr>
        <p:xfrm>
          <a:off x="1835697" y="989197"/>
          <a:ext cx="5832474" cy="1719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81601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46964"/>
            <a:ext cx="8162925" cy="8550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Кылмыштардын</a:t>
            </a:r>
            <a:r>
              <a:rPr lang="ru-RU" sz="2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2800" b="1" dirty="0" smtClean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түлѳрү</a:t>
            </a:r>
            <a:r>
              <a:rPr lang="ru-RU" sz="2800" b="1" dirty="0" smtClean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соттолгондордун</a:t>
            </a:r>
            <a:r>
              <a:rPr lang="ru-RU" sz="2800" b="1" dirty="0" smtClean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саны</a:t>
            </a:r>
            <a:endParaRPr lang="ru-RU" sz="2800" dirty="0">
              <a:solidFill>
                <a:srgbClr val="002060"/>
              </a:solidFill>
              <a:latin typeface="Kyrghyz Times" pitchFamily="2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144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325"/>
              </p:ext>
            </p:extLst>
          </p:nvPr>
        </p:nvGraphicFramePr>
        <p:xfrm>
          <a:off x="395536" y="1124744"/>
          <a:ext cx="8208912" cy="5310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7939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28990"/>
            <a:ext cx="5976663" cy="769441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Kyrghyz Times" pitchFamily="2" charset="0"/>
              </a:rPr>
              <a:t>Корутунду</a:t>
            </a:r>
            <a:endParaRPr lang="ru-RU" b="1" dirty="0">
              <a:solidFill>
                <a:srgbClr val="002060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68760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Kyrghyz Times" pitchFamily="2" charset="0"/>
                <a:cs typeface="Times New Roman" pitchFamily="18" charset="0"/>
              </a:rPr>
              <a:t>2017-жылдагы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катталган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к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ылмыштар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2013-ж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ыл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га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салыштырмалуу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дээрлик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2 </a:t>
            </a:r>
            <a:r>
              <a:rPr lang="ru-RU" sz="2000" dirty="0" err="1" smtClean="0">
                <a:latin typeface="Kyrghyz Times" pitchFamily="2" charset="0"/>
                <a:cs typeface="Times New Roman" pitchFamily="18" charset="0"/>
              </a:rPr>
              <a:t>пайызга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Kyrghyz Times" pitchFamily="2" charset="0"/>
                <a:cs typeface="Times New Roman" pitchFamily="18" charset="0"/>
              </a:rPr>
              <a:t>көбөйг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ө</a:t>
            </a:r>
            <a:r>
              <a:rPr lang="ru-RU" sz="2000" dirty="0" err="1" smtClean="0">
                <a:latin typeface="Kyrghyz Times" pitchFamily="2" charset="0"/>
                <a:cs typeface="Times New Roman" pitchFamily="18" charset="0"/>
              </a:rPr>
              <a:t>н</a:t>
            </a:r>
            <a:r>
              <a:rPr lang="ru-RU" sz="2000" dirty="0" smtClean="0">
                <a:latin typeface="Kyrghyz Times" pitchFamily="2" charset="0"/>
                <a:cs typeface="Times New Roman" pitchFamily="18" charset="0"/>
              </a:rPr>
              <a:t>;</a:t>
            </a:r>
            <a:r>
              <a:rPr lang="ky-KG" sz="200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2000" dirty="0">
              <a:latin typeface="Kyrghyz Times" pitchFamily="2" charset="0"/>
              <a:cs typeface="Times New Roman" pitchFamily="18" charset="0"/>
            </a:endParaRPr>
          </a:p>
          <a:p>
            <a:pPr indent="-457200" algn="just">
              <a:buFont typeface="Arial" panose="020B0604020202020204" pitchFamily="34" charset="0"/>
              <a:buChar char="•"/>
            </a:pPr>
            <a:r>
              <a:rPr lang="ru-RU" sz="2000" dirty="0" err="1" smtClean="0">
                <a:latin typeface="Kyrghyz Times" pitchFamily="2" charset="0"/>
                <a:cs typeface="Times New Roman" pitchFamily="18" charset="0"/>
              </a:rPr>
              <a:t>Катталган</a:t>
            </a:r>
            <a:r>
              <a:rPr lang="ru-RU" sz="20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кылмыштардын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жалпы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 санынын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ичине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н э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ң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чоң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салыштырма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салмагы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уур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улукка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алдамчылыкка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Kyrghyz Times" pitchFamily="2" charset="0"/>
                <a:cs typeface="Times New Roman" pitchFamily="18" charset="0"/>
              </a:rPr>
              <a:t>ээнбаштыкка</a:t>
            </a:r>
            <a:r>
              <a:rPr lang="ru-RU" sz="2000" dirty="0" smtClean="0"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Kyrghyz Times" pitchFamily="2" charset="0"/>
                <a:cs typeface="Times New Roman" pitchFamily="18" charset="0"/>
              </a:rPr>
              <a:t>баңгизаттарды</a:t>
            </a:r>
            <a:r>
              <a:rPr lang="ru-RU" sz="20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мыйзамсыз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жүгүртүүгө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байланышкан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кылмыш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тарга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тоноого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туура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келет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;</a:t>
            </a:r>
          </a:p>
          <a:p>
            <a:pPr indent="-457200" algn="just"/>
            <a:r>
              <a:rPr lang="ru-RU" sz="2000" dirty="0" smtClean="0">
                <a:latin typeface="Kyrghyz Times" pitchFamily="2" charset="0"/>
                <a:cs typeface="Times New Roman" pitchFamily="18" charset="0"/>
              </a:rPr>
              <a:t>• 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2013-ж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ылга с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алыштырмалуу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кылмыш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жасаган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Kyrghyz Times" pitchFamily="2" charset="0"/>
                <a:cs typeface="Times New Roman" pitchFamily="18" charset="0"/>
              </a:rPr>
              <a:t>адамдардын 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саны 5,8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га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азайган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2017-ж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ылы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16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ге жакын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адам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ды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түздү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;</a:t>
            </a:r>
          </a:p>
          <a:p>
            <a:pPr indent="-457200" algn="just"/>
            <a:r>
              <a:rPr lang="ru-RU" sz="2000" dirty="0">
                <a:latin typeface="Kyrghyz Times" pitchFamily="2" charset="0"/>
                <a:cs typeface="Times New Roman" pitchFamily="18" charset="0"/>
              </a:rPr>
              <a:t>•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Кылмыш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кылгандардын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47 пайызга жакыны 30-49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жаш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курактагы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лар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, 22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га жакыны </a:t>
            </a:r>
            <a:r>
              <a:rPr lang="ru-RU" sz="2000" dirty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18-24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жаш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курактагы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лар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, ал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эми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7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га жакыны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жашы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жете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электер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болуп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саналат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;</a:t>
            </a:r>
          </a:p>
          <a:p>
            <a:pPr indent="-457200" algn="just"/>
            <a:r>
              <a:rPr lang="ru-RU" sz="2000" dirty="0">
                <a:latin typeface="Kyrghyz Times" pitchFamily="2" charset="0"/>
                <a:cs typeface="Times New Roman" pitchFamily="18" charset="0"/>
              </a:rPr>
              <a:t>•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Жалпы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укук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бузуучулардын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ичинен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13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пайызын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аялдар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ky-KG" sz="2000" dirty="0" smtClean="0">
                <a:latin typeface="Kyrghyz Times" pitchFamily="2" charset="0"/>
                <a:cs typeface="Times New Roman" pitchFamily="18" charset="0"/>
              </a:rPr>
              <a:t>түздү</a:t>
            </a:r>
            <a:r>
              <a:rPr lang="ru-RU" sz="2000" dirty="0" smtClean="0">
                <a:latin typeface="Kyrghyz Times" pitchFamily="2" charset="0"/>
                <a:cs typeface="Times New Roman" pitchFamily="18" charset="0"/>
              </a:rPr>
              <a:t>;</a:t>
            </a:r>
            <a:endParaRPr lang="ru-RU" sz="2000" dirty="0">
              <a:latin typeface="Kyrghyz Times" pitchFamily="2" charset="0"/>
              <a:cs typeface="Times New Roman" pitchFamily="18" charset="0"/>
            </a:endParaRPr>
          </a:p>
          <a:p>
            <a:pPr indent="-457200" algn="just"/>
            <a:r>
              <a:rPr lang="ru-RU" sz="2000" dirty="0">
                <a:latin typeface="Kyrghyz Times" pitchFamily="2" charset="0"/>
                <a:cs typeface="Times New Roman" pitchFamily="18" charset="0"/>
              </a:rPr>
              <a:t>• 2017-жылы сот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 тарабынан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7,2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Kyrghyz Times" pitchFamily="2" charset="0"/>
                <a:cs typeface="Times New Roman" pitchFamily="18" charset="0"/>
              </a:rPr>
              <a:t>адам</a:t>
            </a:r>
            <a:r>
              <a:rPr lang="ky-KG" sz="2000" dirty="0">
                <a:latin typeface="Kyrghyz Times" pitchFamily="2" charset="0"/>
                <a:cs typeface="Times New Roman" pitchFamily="18" charset="0"/>
              </a:rPr>
              <a:t> жазага тартылды</a:t>
            </a:r>
            <a:r>
              <a:rPr lang="ru-RU" sz="2000" dirty="0">
                <a:latin typeface="Kyrghyz Times" pitchFamily="2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13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2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772816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ker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КӨҢҮЛ БУРГАНЫҢАР </a:t>
            </a:r>
          </a:p>
          <a:p>
            <a:pPr algn="ctr"/>
            <a:r>
              <a:rPr lang="ru-RU" altLang="ru-RU" sz="3600" b="1" ker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ҮЧҮН РАХМАТ!</a:t>
            </a:r>
            <a:endParaRPr lang="ru-RU" sz="3600" b="1" kern="0" dirty="0" smtClean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7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Аспект">
    <a:fillStyleLst>
      <a:solidFill>
        <a:schemeClr val="phClr"/>
      </a:solidFill>
      <a:gradFill rotWithShape="1">
        <a:gsLst>
          <a:gs pos="0">
            <a:schemeClr val="phClr">
              <a:tint val="65000"/>
              <a:satMod val="270000"/>
            </a:schemeClr>
          </a:gs>
          <a:gs pos="25000">
            <a:schemeClr val="phClr">
              <a:tint val="60000"/>
              <a:satMod val="300000"/>
            </a:schemeClr>
          </a:gs>
          <a:gs pos="100000">
            <a:schemeClr val="phClr">
              <a:tint val="29000"/>
              <a:satMod val="40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45000"/>
              <a:satMod val="155000"/>
            </a:schemeClr>
          </a:gs>
          <a:gs pos="60000">
            <a:schemeClr val="phClr">
              <a:shade val="95000"/>
              <a:satMod val="150000"/>
            </a:schemeClr>
          </a:gs>
          <a:gs pos="100000">
            <a:schemeClr val="phClr">
              <a:tint val="87000"/>
              <a:satMod val="2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atMod val="150000"/>
          </a:schemeClr>
        </a:solidFill>
        <a:prstDash val="solid"/>
      </a:ln>
      <a:ln w="425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8850</TotalTime>
  <Words>566</Words>
  <Application>Microsoft Office PowerPoint</Application>
  <PresentationFormat>Экран (4:3)</PresentationFormat>
  <Paragraphs>73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Corbel</vt:lpstr>
      <vt:lpstr>Kyrghyz Times</vt:lpstr>
      <vt:lpstr>Times New Roman</vt:lpstr>
      <vt:lpstr>Times New Roman UniToktom</vt:lpstr>
      <vt:lpstr>Trebuchet MS</vt:lpstr>
      <vt:lpstr>Wingdings 3</vt:lpstr>
      <vt:lpstr>Грань</vt:lpstr>
      <vt:lpstr>Кыргыз Республикасынын Улуттук статистика комитети</vt:lpstr>
      <vt:lpstr>Катталган кылмыштардын саны</vt:lpstr>
      <vt:lpstr>2017-ж. аймак боюнча катталган кылмыштар (жыйынтыкка карата пайыз менен)</vt:lpstr>
      <vt:lpstr>2017-ж. катталган кылмыштардын түзүмү (жыйынтыкка карата пайыз менен)</vt:lpstr>
      <vt:lpstr>Негизги түрлѳрү боюнча кылмыштардын саны  (жыйынтыкка карата пайыз менен)</vt:lpstr>
      <vt:lpstr>Кылмыш жасаган адамдардын саны</vt:lpstr>
      <vt:lpstr>Кылмыштардын айрым түлѳрү боюнча соттолгондордун саны</vt:lpstr>
      <vt:lpstr>Корутунду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</dc:title>
  <dc:creator>Dsoorombaeva</dc:creator>
  <cp:lastModifiedBy>rahmanova</cp:lastModifiedBy>
  <cp:revision>355</cp:revision>
  <cp:lastPrinted>2018-04-11T12:58:25Z</cp:lastPrinted>
  <dcterms:created xsi:type="dcterms:W3CDTF">2015-01-13T06:30:46Z</dcterms:created>
  <dcterms:modified xsi:type="dcterms:W3CDTF">2018-04-12T02:52:22Z</dcterms:modified>
</cp:coreProperties>
</file>