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"/>
  </p:notesMasterIdLst>
  <p:handoutMasterIdLst>
    <p:handoutMasterId r:id="rId13"/>
  </p:handoutMasterIdLst>
  <p:sldIdLst>
    <p:sldId id="256" r:id="rId3"/>
    <p:sldId id="357" r:id="rId5"/>
    <p:sldId id="301" r:id="rId6"/>
    <p:sldId id="346" r:id="rId7"/>
    <p:sldId id="343" r:id="rId8"/>
    <p:sldId id="345" r:id="rId9"/>
    <p:sldId id="351" r:id="rId10"/>
    <p:sldId id="348" r:id="rId11"/>
    <p:sldId id="356" r:id="rId12"/>
  </p:sldIdLst>
  <p:sldSz cx="12192000" cy="6858000"/>
  <p:notesSz cx="6760845" cy="994219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28" autoAdjust="0"/>
    <p:restoredTop sz="94476" autoAdjust="0"/>
  </p:normalViewPr>
  <p:slideViewPr>
    <p:cSldViewPr snapToGrid="0">
      <p:cViewPr varScale="1">
        <p:scale>
          <a:sx n="98" d="100"/>
          <a:sy n="98" d="100"/>
        </p:scale>
        <p:origin x="72" y="348"/>
      </p:cViewPr>
      <p:guideLst>
        <p:guide orient="horz" pos="209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4" Type="http://schemas.microsoft.com/office/2011/relationships/chartColorStyle" Target="colors1.xml"/><Relationship Id="rId3" Type="http://schemas.microsoft.com/office/2011/relationships/chartStyle" Target="style1.xml"/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4" Type="http://schemas.microsoft.com/office/2011/relationships/chartColorStyle" Target="colors2.xml"/><Relationship Id="rId3" Type="http://schemas.microsoft.com/office/2011/relationships/chartStyle" Target="style2.xml"/><Relationship Id="rId2" Type="http://schemas.openxmlformats.org/officeDocument/2006/relationships/themeOverride" Target="../theme/themeOverrid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1029780128027"/>
          <c:y val="0.169192475665473"/>
          <c:w val="0.590923003224472"/>
          <c:h val="0.77644408505596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explosion val="5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1841045848725"/>
                  <c:y val="-0.10623525504565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 defTabSz="914400">
                      <a:defRPr lang="ru-RU" sz="10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/>
                      <a:t>пайдалуу кендерди казуу,</a:t>
                    </a:r>
                    <a:endParaRPr lang="ru-RU"/>
                  </a:p>
                  <a:p>
                    <a:pPr defTabSz="914400">
                      <a:defRPr lang="ru-RU" sz="10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/>
                      <a:t>8%</a:t>
                    </a:r>
                    <a:endParaRPr lang="ru-RU"/>
                  </a:p>
                </c:rich>
              </c:tx>
              <c:numFmt formatCode="General" sourceLinked="1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90056022408964"/>
                      <c:h val="0.116129894427369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65483127523358"/>
                  <c:y val="0.03820199050689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 defTabSz="914400">
                      <a:defRPr lang="ru-RU" sz="10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/>
                      <a:t>Иштетүү өндүрүшү, </a:t>
                    </a:r>
                    <a:endParaRPr lang="ru-RU"/>
                  </a:p>
                  <a:p>
                    <a:pPr defTabSz="914400">
                      <a:defRPr lang="ru-RU" sz="10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/>
                      <a:t>79%</a:t>
                    </a:r>
                    <a:endParaRPr lang="ru-RU"/>
                  </a:p>
                </c:rich>
              </c:tx>
              <c:numFmt formatCode="General" sourceLinked="1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39353382246231"/>
                      <c:h val="0.137074214250453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0.170926993846763"/>
                  <c:y val="-0.061146305698393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 defTabSz="914400">
                      <a:defRPr lang="ru-RU" sz="10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/>
                      <a:t>Электрэнергия, газ, буу менен камсыз кылуу, 12%</a:t>
                    </a:r>
                    <a:endParaRPr lang="ru-RU"/>
                  </a:p>
                </c:rich>
              </c:tx>
              <c:numFmt formatCode="General" sourceLinked="1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08215754253"/>
                      <c:h val="0.123580714168175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0.126272955221605"/>
                  <c:y val="-0.16185613548926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 defTabSz="914400">
                      <a:defRPr lang="ru-RU" sz="10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/>
                      <a:t>Суу менен жабдуу, тазалоо,</a:t>
                    </a:r>
                    <a:endParaRPr lang="ru-RU"/>
                  </a:p>
                  <a:p>
                    <a:pPr defTabSz="914400">
                      <a:defRPr lang="ru-RU" sz="10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/>
                      <a:t>калдыктарды иштетүү, 1%</a:t>
                    </a:r>
                    <a:endParaRPr lang="ru-RU"/>
                  </a:p>
                </c:rich>
              </c:tx>
              <c:numFmt formatCode="General" sourceLinked="1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6799967749738"/>
                      <c:h val="0.154950495049505"/>
                    </c:manualLayout>
                  </c15:layout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Доюыча полезных ископаемых</c:v>
                </c:pt>
                <c:pt idx="1">
                  <c:v>Обрабатывающие производства</c:v>
                </c:pt>
                <c:pt idx="2">
                  <c:v>Обеспечение электроэнергией, газом, паром</c:v>
                </c:pt>
                <c:pt idx="3">
                  <c:v>Водоснабжение, очистки, переработки отходов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0.083</c:v>
                </c:pt>
                <c:pt idx="1">
                  <c:v>0.785</c:v>
                </c:pt>
                <c:pt idx="2">
                  <c:v>0.119</c:v>
                </c:pt>
                <c:pt idx="3">
                  <c:v>0.013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 sz="10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96768402154399"/>
          <c:y val="0.171101573676681"/>
          <c:w val="0.413931777378815"/>
          <c:h val="0.82460658082975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/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explosion val="5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117774482324345"/>
                  <c:y val="-0.15432036463810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 defTabSz="914400">
                      <a:defRPr lang="ru-RU" sz="1000" b="1" i="0" u="none" strike="noStrike" kern="1200" baseline="0">
                        <a:solidFill>
                          <a:schemeClr val="tx2">
                            <a:lumMod val="1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000">
                        <a:solidFill>
                          <a:schemeClr val="tx2">
                            <a:lumMod val="10000"/>
                          </a:schemeClr>
                        </a:solidFill>
                      </a:rPr>
                      <a:t>Тамак-аш продукцияларын өндүрүү , 16%</a:t>
                    </a:r>
                    <a:endParaRPr lang="ru-RU" sz="1000">
                      <a:solidFill>
                        <a:schemeClr val="tx2">
                          <a:lumMod val="10000"/>
                        </a:schemeClr>
                      </a:solidFill>
                    </a:endParaRPr>
                  </a:p>
                </c:rich>
              </c:tx>
              <c:numFmt formatCode="General" sourceLinked="1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tx2">
                          <a:lumMod val="1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96651785714286"/>
                      <c:h val="0.15680524409177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53664522098079"/>
                  <c:y val="-0.070328126516701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 defTabSz="914400">
                      <a:defRPr lang="ru-RU" sz="1000" b="1" i="0" u="none" strike="noStrike" kern="1200" baseline="0">
                        <a:solidFill>
                          <a:schemeClr val="tx2">
                            <a:lumMod val="1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000">
                        <a:solidFill>
                          <a:schemeClr val="tx2">
                            <a:lumMod val="10000"/>
                          </a:schemeClr>
                        </a:solidFill>
                      </a:rPr>
                      <a:t>Курулуш материалдарын өндүрүү, 10%</a:t>
                    </a:r>
                    <a:endParaRPr lang="ru-RU" sz="1000">
                      <a:solidFill>
                        <a:schemeClr val="tx2">
                          <a:lumMod val="10000"/>
                        </a:schemeClr>
                      </a:solidFill>
                    </a:endParaRPr>
                  </a:p>
                </c:rich>
              </c:tx>
              <c:numFmt formatCode="General" sourceLinked="1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tx2">
                          <a:lumMod val="1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6947935368043"/>
                      <c:h val="0.166464786295207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164729707053374"/>
                  <c:y val="0.077593342231651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 defTabSz="914400">
                      <a:defRPr lang="ru-RU" sz="1000" b="1" i="0" u="none" strike="noStrike" kern="1200" baseline="0">
                        <a:solidFill>
                          <a:schemeClr val="tx2">
                            <a:lumMod val="1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000">
                        <a:solidFill>
                          <a:schemeClr val="tx2">
                            <a:lumMod val="10000"/>
                          </a:schemeClr>
                        </a:solidFill>
                      </a:rPr>
                      <a:t>Текстиль </a:t>
                    </a:r>
                    <a:r>
                      <a:rPr lang="ru-RU">
                        <a:solidFill>
                          <a:schemeClr val="tx2">
                            <a:lumMod val="10000"/>
                          </a:schemeClr>
                        </a:solidFill>
                      </a:rPr>
                      <a:t>өндүрүшү, кийим өндүрүү</a:t>
                    </a:r>
                    <a:r>
                      <a:rPr lang="ru-RU" sz="1000">
                        <a:solidFill>
                          <a:schemeClr val="tx2">
                            <a:lumMod val="10000"/>
                          </a:schemeClr>
                        </a:solidFill>
                      </a:rPr>
                      <a:t>, 2%</a:t>
                    </a:r>
                    <a:endParaRPr lang="ru-RU" sz="1000">
                      <a:solidFill>
                        <a:schemeClr val="tx2">
                          <a:lumMod val="10000"/>
                        </a:schemeClr>
                      </a:solidFill>
                    </a:endParaRPr>
                  </a:p>
                </c:rich>
              </c:tx>
              <c:numFmt formatCode="General" sourceLinked="1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tx2">
                          <a:lumMod val="1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08078994614"/>
                      <c:h val="0.164091559370529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0.164994781834214"/>
                  <c:y val="-0.064920497945950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 defTabSz="914400">
                      <a:defRPr lang="ru-RU" sz="1000" b="1" i="0" u="none" strike="noStrike" kern="1200" baseline="0">
                        <a:solidFill>
                          <a:schemeClr val="tx2">
                            <a:lumMod val="1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000">
                        <a:solidFill>
                          <a:schemeClr val="tx2">
                            <a:lumMod val="10000"/>
                          </a:schemeClr>
                        </a:solidFill>
                      </a:rPr>
                      <a:t>Негизги металл өндүрүү, 62%</a:t>
                    </a:r>
                    <a:endParaRPr lang="ru-RU" sz="1000">
                      <a:solidFill>
                        <a:schemeClr val="tx2">
                          <a:lumMod val="10000"/>
                        </a:schemeClr>
                      </a:solidFill>
                    </a:endParaRPr>
                  </a:p>
                </c:rich>
              </c:tx>
              <c:numFmt formatCode="General" sourceLinked="1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tx2">
                          <a:lumMod val="1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25297619047619"/>
                      <c:h val="0.15732275314818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0.136681547619048"/>
                  <c:y val="-0.1357795453131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tx2">
                            <a:lumMod val="1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000">
                        <a:solidFill>
                          <a:schemeClr val="tx2">
                            <a:lumMod val="10000"/>
                          </a:schemeClr>
                        </a:solidFill>
                      </a:rPr>
                      <a:t>Башка тармактар, 10%</a:t>
                    </a:r>
                    <a:endParaRPr lang="ru-RU" sz="1000">
                      <a:solidFill>
                        <a:schemeClr val="tx2">
                          <a:lumMod val="10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453869047619"/>
                      <c:h val="0.153700189753321"/>
                    </c:manualLayout>
                  </c15:layout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000" b="1" i="0" u="none" strike="noStrike" kern="1200" baseline="0">
                    <a:solidFill>
                      <a:schemeClr val="tx2">
                        <a:lumMod val="1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Тамак-аш продукциялары</c:v>
                </c:pt>
                <c:pt idx="1">
                  <c:v>Курулуш материалдары</c:v>
                </c:pt>
                <c:pt idx="2">
                  <c:v>Текстиль өндүрүшү, кийим өндүрүү</c:v>
                </c:pt>
                <c:pt idx="3">
                  <c:v>Негизги металлдар </c:v>
                </c:pt>
                <c:pt idx="4">
                  <c:v>Башка тармактар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0.161</c:v>
                </c:pt>
                <c:pt idx="1">
                  <c:v>0.103</c:v>
                </c:pt>
                <c:pt idx="2">
                  <c:v>0.023</c:v>
                </c:pt>
                <c:pt idx="3">
                  <c:v>0.623</c:v>
                </c:pt>
                <c:pt idx="4">
                  <c:v>0.1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 sz="1000">
          <a:solidFill>
            <a:schemeClr val="tx2">
              <a:lumMod val="10000"/>
            </a:schemeClr>
          </a:solidFill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21500122159785"/>
          <c:y val="0.0213356899381391"/>
          <c:w val="0.888311751771317"/>
          <c:h val="0.5796237848756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Өндүрүү көлөмү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2"/>
              <c:layout>
                <c:manualLayout>
                  <c:x val="-0.0055555555555555"/>
                  <c:y val="0.009944337215215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00138910761154856"/>
                  <c:y val="0.014571207166366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0014329615048119"/>
                  <c:y val="-0.0047256253546544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00482416463121574"/>
                  <c:y val="-0.029854934756281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00357141294838146"/>
                  <c:y val="0.0070884380319817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0.0158499976276414"/>
                  <c:y val="-0.0023628126773272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4496"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800" b="1" i="0" u="none" strike="noStrike" kern="1200" baseline="0">
                    <a:solidFill>
                      <a:srgbClr val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Лист1!$A$2:$A$10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Чуй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2603.8</c:v>
                </c:pt>
                <c:pt idx="1">
                  <c:v>25365.1</c:v>
                </c:pt>
                <c:pt idx="2">
                  <c:v>48628.3</c:v>
                </c:pt>
                <c:pt idx="3" c:formatCode="0.0_ ">
                  <c:v>1803</c:v>
                </c:pt>
                <c:pt idx="4">
                  <c:v>9923.8</c:v>
                </c:pt>
                <c:pt idx="5">
                  <c:v>3916.9</c:v>
                </c:pt>
                <c:pt idx="6">
                  <c:v>106798.7</c:v>
                </c:pt>
                <c:pt idx="7" c:formatCode="0.0">
                  <c:v>30707.1</c:v>
                </c:pt>
                <c:pt idx="8">
                  <c:v>3776.9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7"/>
        <c:axId val="195443328"/>
        <c:axId val="195439016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ф.к.и. % менен </c:v>
                </c:pt>
              </c:strCache>
            </c:strRef>
          </c:tx>
          <c:spPr>
            <a:ln w="48992" cap="rnd" cmpd="sng" algn="ctr">
              <a:solidFill>
                <a:schemeClr val="accent2"/>
              </a:solidFill>
              <a:prstDash val="solid"/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5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45931" cap="flat" cmpd="sng" algn="ctr">
                <a:solidFill>
                  <a:schemeClr val="accent2"/>
                </a:solidFill>
                <a:prstDash val="solid"/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dLbls>
            <c:dLbl>
              <c:idx val="0"/>
              <c:layout>
                <c:manualLayout>
                  <c:x val="-0.0653219597550307"/>
                  <c:y val="-0.035442190159908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703854775274281"/>
                  <c:y val="0.00051763583852941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226119074049255"/>
                  <c:y val="0.0090950490590519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00410257900360794"/>
                  <c:y val="0.034702442630403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0099699825727257"/>
                  <c:y val="0.069542561236277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032064992511175"/>
                  <c:y val="-0.039576280081905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0346773119664948"/>
                  <c:y val="-0.040635344877557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0.0444599864388622"/>
                  <c:y val="-0.038177836719155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4496"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500" b="1" i="1" u="none" strike="noStrike" kern="1200" baseline="0">
                    <a:solidFill>
                      <a:srgbClr val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Лист1!$A$2:$A$10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Чуй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Лист1!$C$2:$C$10</c:f>
              <c:numCache>
                <c:formatCode>0.0%</c:formatCode>
                <c:ptCount val="9"/>
                <c:pt idx="0">
                  <c:v>2.312</c:v>
                </c:pt>
                <c:pt idx="1">
                  <c:v>1.013</c:v>
                </c:pt>
                <c:pt idx="2">
                  <c:v>0.666</c:v>
                </c:pt>
                <c:pt idx="3">
                  <c:v>1.028</c:v>
                </c:pt>
                <c:pt idx="4">
                  <c:v>1.379</c:v>
                </c:pt>
                <c:pt idx="5">
                  <c:v>1.027</c:v>
                </c:pt>
                <c:pt idx="6">
                  <c:v>1.299</c:v>
                </c:pt>
                <c:pt idx="7">
                  <c:v>1.464</c:v>
                </c:pt>
                <c:pt idx="8">
                  <c:v>1.096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186" cap="flat" cmpd="sng" algn="ctr">
              <a:solidFill>
                <a:schemeClr val="accent1"/>
              </a:solidFill>
              <a:prstDash val="solid"/>
              <a:round/>
            </a:ln>
            <a:effectLst/>
          </c:spPr>
        </c:dropLines>
        <c:marker val="1"/>
        <c:smooth val="0"/>
        <c:axId val="195444896"/>
        <c:axId val="195438232"/>
      </c:lineChart>
      <c:catAx>
        <c:axId val="19544332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248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200" b="1" i="0" u="none" strike="noStrike" kern="1200" cap="none" spc="0" normalizeH="0" baseline="0">
                <a:solidFill>
                  <a:schemeClr val="tx2">
                    <a:lumMod val="10000"/>
                  </a:scheme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defRPr>
            </a:pPr>
          </a:p>
        </c:txPr>
        <c:crossAx val="195439016"/>
        <c:crosses val="autoZero"/>
        <c:auto val="1"/>
        <c:lblAlgn val="ctr"/>
        <c:lblOffset val="100"/>
        <c:noMultiLvlLbl val="0"/>
      </c:catAx>
      <c:valAx>
        <c:axId val="195439016"/>
        <c:scaling>
          <c:orientation val="minMax"/>
        </c:scaling>
        <c:delete val="0"/>
        <c:axPos val="l"/>
        <c:majorGridlines>
          <c:spPr>
            <a:ln w="9186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9186" cap="flat" cmpd="sng" algn="ctr">
            <a:noFill/>
            <a:prstDash val="solid"/>
            <a:round/>
          </a:ln>
        </c:spPr>
        <c:txPr>
          <a:bodyPr rot="-60000000" spcFirstLastPara="1" vertOverflow="ellipsis" vert="horz" wrap="square" anchor="ctr" anchorCtr="1"/>
          <a:lstStyle/>
          <a:p>
            <a:pPr>
              <a:defRPr lang="ru-RU" sz="1155" b="0" i="1" u="none" strike="noStrike" kern="1200" baseline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</a:p>
        </c:txPr>
        <c:crossAx val="195443328"/>
        <c:crosses val="autoZero"/>
        <c:crossBetween val="between"/>
      </c:valAx>
      <c:catAx>
        <c:axId val="1954448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</a:p>
        </c:txPr>
        <c:crossAx val="195438232"/>
        <c:crosses val="autoZero"/>
        <c:auto val="1"/>
        <c:lblAlgn val="ctr"/>
        <c:lblOffset val="100"/>
        <c:noMultiLvlLbl val="0"/>
      </c:catAx>
      <c:valAx>
        <c:axId val="195438232"/>
        <c:scaling>
          <c:orientation val="minMax"/>
        </c:scaling>
        <c:delete val="0"/>
        <c:axPos val="r"/>
        <c:numFmt formatCode="0%" sourceLinked="0"/>
        <c:majorTickMark val="none"/>
        <c:minorTickMark val="none"/>
        <c:tickLblPos val="nextTo"/>
        <c:spPr>
          <a:ln w="9186" cap="flat" cmpd="sng" algn="ctr">
            <a:noFill/>
            <a:prstDash val="solid"/>
            <a:round/>
          </a:ln>
        </c:spPr>
        <c:txPr>
          <a:bodyPr rot="-60000000" spcFirstLastPara="1" vertOverflow="ellipsis" vert="horz" wrap="square" anchor="ctr" anchorCtr="1"/>
          <a:lstStyle/>
          <a:p>
            <a:pPr>
              <a:defRPr lang="ru-RU" sz="1060" b="0" i="1" u="none" strike="noStrike" kern="1200" baseline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</a:p>
        </c:txPr>
        <c:crossAx val="195444896"/>
        <c:crosses val="max"/>
        <c:crossBetween val="between"/>
      </c:valAx>
      <c:spPr>
        <a:noFill/>
        <a:ln w="24493">
          <a:noFill/>
        </a:ln>
      </c:spPr>
    </c:plotArea>
    <c:legend>
      <c:legendPos val="b"/>
      <c:layout>
        <c:manualLayout>
          <c:xMode val="edge"/>
          <c:yMode val="edge"/>
          <c:x val="0.173980158172874"/>
          <c:y val="0.899921170376364"/>
          <c:w val="0.62458057052079"/>
          <c:h val="0.0604534038272146"/>
        </c:manualLayout>
      </c:layout>
      <c:overlay val="0"/>
      <c:spPr>
        <a:noFill/>
        <a:ln w="24496">
          <a:noFill/>
        </a:ln>
      </c:spPr>
      <c:txPr>
        <a:bodyPr rot="0" spcFirstLastPara="1" vertOverflow="ellipsis" vert="horz" wrap="square" anchor="ctr" anchorCtr="1"/>
        <a:lstStyle/>
        <a:p>
          <a:pPr>
            <a:defRPr lang="ru-RU" sz="2000" b="1" i="0" u="none" strike="noStrike" kern="1200" baseline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lang="ru-RU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D07D1D-F90E-4D55-A815-D791D90D9474}" type="doc">
      <dgm:prSet loTypeId="urn:microsoft.com/office/officeart/2008/layout/PictureStrips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D7EF45CB-634B-4238-8ED4-1B6167339E72}" type="pres">
      <dgm:prSet presAssocID="{60D07D1D-F90E-4D55-A815-D791D90D947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06B4CDE4-3595-4FC0-9F17-C78D79DCA147}" type="presOf" srcId="{60D07D1D-F90E-4D55-A815-D791D90D9474}" destId="{D7EF45CB-634B-4238-8ED4-1B6167339E72}" srcOrd="0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1B1C8D-95FA-487A-A3EB-29027FC4A2D5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FB347-E69E-40D9-A1DC-B57B7713D5CD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0975C-136C-4B6F-88CA-306495BC1B0B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DC3C39-052E-47D0-9112-6F25D0B22B80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DC3C39-052E-47D0-9112-6F25D0B22B80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DC3C39-052E-47D0-9112-6F25D0B22B80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0304-9E19-480C-A95D-77FF98154D23}" type="datetime1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4A1F1-2BDB-4275-8F12-94CEB9CE3932}" type="datetime1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151E3-32A7-4CA4-A56F-A7452E165540}" type="datetime1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3AD9-FE24-4280-B55B-9AEFBA0C4732}" type="datetime1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15EC-A497-4530-B048-CA9D46F44ECF}" type="datetime1">
              <a:rPr lang="ru-RU" smtClean="0"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CE3F-7021-40D0-A2D1-6C612C34C001}" type="datetime1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8D90D-AEE0-4584-AF75-9C5BA0CC82E7}" type="datetime1">
              <a:rPr lang="ru-RU" smtClean="0"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3B518-B02D-4B79-BAF4-F9A1CE639F95}" type="datetime1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86ED5-37A6-46A2-8C53-DDE554740E4B}" type="datetime1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3ECC4-4726-4CFF-8AA8-FEB27C3FC4E5}" type="datetime1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8BF19-464E-4E98-AEE7-0FDBFA332849}" type="datetime1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81EC1-C783-42DD-A852-B79FC192ADF9}" type="datetime1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BE52B-F3CA-4B47-862B-27F7C4C8BA57}" type="datetime1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66C1-EEF2-4503-9BA3-82598CCE628E}" type="datetime1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EA6A-E9A4-4C80-83B6-841001B0EAFE}" type="datetime1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4B0BE-9442-41F8-A06B-3B6A7E039BB0}" type="datetime1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D3C9-C5E1-4877-8346-434442177D64}" type="datetime1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7C3E2"/>
            </a:gs>
            <a:gs pos="1000">
              <a:schemeClr val="bg2">
                <a:tint val="97000"/>
                <a:hueMod val="92000"/>
                <a:satMod val="169000"/>
                <a:lumMod val="30000"/>
                <a:lumOff val="70000"/>
                <a:alpha val="90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F036177-BBBB-469C-8AB5-270FE63295C4}" type="datetime1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24915" y="213995"/>
            <a:ext cx="9820275" cy="13487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cap="none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Кыргыз Республикасынын </a:t>
            </a:r>
            <a:br>
              <a:rPr lang="ru-RU" sz="3200" b="1" cap="none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</a:br>
            <a:r>
              <a:rPr lang="ru-RU" sz="3200" b="1" cap="none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Улуттук статистикалык комитети</a:t>
            </a:r>
            <a:br>
              <a:rPr lang="ru-RU" altLang="en-US" sz="3200" b="1" strike="noStrike" kern="120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+mj-ea"/>
                <a:cs typeface="+mj-cs"/>
              </a:rPr>
            </a:br>
            <a:endParaRPr lang="ru-RU" altLang="x-none" sz="3200" b="1" strike="noStrike" kern="1200" noProof="1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ea typeface="+mj-ea"/>
              <a:cs typeface="+mj-cs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9710" y="2227580"/>
            <a:ext cx="9213215" cy="2002155"/>
          </a:xfrm>
        </p:spPr>
        <p:txBody>
          <a:bodyPr>
            <a:noAutofit/>
            <a:scene3d>
              <a:camera prst="orthographicFront"/>
              <a:lightRig rig="threePt" dir="t"/>
            </a:scene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ru-RU" sz="28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2021-ж. январь-сентябрындагы </a:t>
            </a:r>
            <a:endParaRPr lang="ru-RU" sz="2800" b="1" dirty="0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ru-RU" sz="28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Кыргыз Республикасынын</a:t>
            </a:r>
            <a:endParaRPr lang="ru-RU" sz="2800" b="1" kern="1200" dirty="0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ru-RU" sz="28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өнөр </a:t>
            </a:r>
            <a:r>
              <a:rPr lang="ru-RU" sz="2800" b="1" dirty="0" err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жайынын</a:t>
            </a:r>
            <a:r>
              <a:rPr lang="ru-RU" sz="28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800" b="1" dirty="0" err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абалы</a:t>
            </a:r>
            <a:r>
              <a:rPr lang="ru-RU" sz="28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ru-RU" sz="2800" b="1" kern="1200" dirty="0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 defTabSz="457200" eaLnBrk="1" fontAlgn="base" hangingPunct="1">
              <a:buSzTx/>
            </a:pPr>
            <a:r>
              <a:rPr lang="ru-RU" sz="2800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(ыкчам маалымат)</a:t>
            </a:r>
            <a:endParaRPr lang="ru-RU" sz="2800" strike="noStrike" noProof="1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 defTabSz="457200" eaLnBrk="1" fontAlgn="base" hangingPunct="1">
              <a:buSzTx/>
            </a:pPr>
            <a:endParaRPr lang="ru-RU" altLang="ru-RU" sz="2800" b="1" strike="noStrike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/>
            <a:endParaRPr lang="ru-RU" altLang="en-US" sz="2800" b="1" strike="noStrike" kern="120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+mj-ea"/>
              <a:cs typeface="+mj-cs"/>
            </a:endParaRPr>
          </a:p>
          <a:p>
            <a:pPr algn="ctr"/>
            <a:endParaRPr kumimoji="0" lang="ru-RU" altLang="ru-RU" sz="2800" i="1" u="none" strike="noStrike" kern="1200" cap="none" spc="0" normalizeH="0" baseline="0" noProof="1" smtClean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87665" y="5749925"/>
            <a:ext cx="37865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Өнөр жай</a:t>
            </a:r>
            <a:r>
              <a:rPr lang="ru-RU" altLang="en-US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жана энергетика </a:t>
            </a:r>
            <a:endParaRPr lang="ru-RU" altLang="en-US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r"/>
            <a:r>
              <a:rPr lang="ru-RU" altLang="en-US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статистикасы б</a:t>
            </a:r>
            <a:r>
              <a:rPr lang="en-US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ө</a:t>
            </a:r>
            <a:r>
              <a:rPr lang="ru-RU" altLang="en-US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лүмү</a:t>
            </a:r>
            <a:endParaRPr lang="ru-RU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a.mamanova@stat.kg</a:t>
            </a:r>
            <a:endParaRPr lang="en-US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186004" cy="11860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2818" y="228842"/>
            <a:ext cx="8534400" cy="1120988"/>
          </a:xfrm>
        </p:spPr>
        <p:txBody>
          <a:bodyPr>
            <a:noAutofit/>
          </a:bodyPr>
          <a:lstStyle/>
          <a:p>
            <a:pPr algn="ctr"/>
            <a:r>
              <a:rPr lang="ru-RU" sz="2400" b="1" cap="none" dirty="0" err="1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Өнөр</a:t>
            </a:r>
            <a:r>
              <a:rPr lang="ru-RU" sz="2800" dirty="0"/>
              <a:t> </a:t>
            </a:r>
            <a:r>
              <a:rPr lang="ru-RU" sz="2400" b="1" cap="none" dirty="0" err="1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жай</a:t>
            </a:r>
            <a:r>
              <a:rPr lang="ru-RU" sz="2400" b="1" cap="none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400" b="1" cap="none" dirty="0" err="1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ишканаларынын</a:t>
            </a:r>
            <a:r>
              <a:rPr lang="ru-RU" sz="2400" b="1" cap="none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2021-жылдын январь-</a:t>
            </a:r>
            <a:r>
              <a:rPr lang="ru-RU" sz="2400" b="1" cap="none" dirty="0" err="1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сентябрындагы</a:t>
            </a:r>
            <a:r>
              <a:rPr lang="ru-RU" sz="2400" b="1" cap="none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400" b="1" cap="none" dirty="0" err="1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ишмердүүлүгүнүн</a:t>
            </a:r>
            <a:r>
              <a:rPr lang="ru-RU" sz="2400" b="1" cap="none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400" b="1" cap="none" dirty="0" err="1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жыйынтыктары</a:t>
            </a:r>
            <a:endParaRPr lang="ru-RU" sz="2400" b="1" cap="none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  <p:sp>
        <p:nvSpPr>
          <p:cNvPr id="8" name="Объект 2"/>
          <p:cNvSpPr>
            <a:spLocks noGrp="1"/>
          </p:cNvSpPr>
          <p:nvPr>
            <p:ph sz="half" idx="1"/>
          </p:nvPr>
        </p:nvSpPr>
        <p:spPr>
          <a:xfrm>
            <a:off x="913674" y="1799952"/>
            <a:ext cx="9887585" cy="3451316"/>
          </a:xfrm>
          <a:ln>
            <a:noFill/>
            <a:miter/>
          </a:ln>
        </p:spPr>
        <p:txBody>
          <a:bodyPr vert="horz" wrap="square" lIns="91440" tIns="45720" rIns="91440" bIns="45720" anchor="t" anchorCtr="0">
            <a:normAutofit lnSpcReduction="10000"/>
          </a:bodyPr>
          <a:lstStyle/>
          <a:p>
            <a:pPr eaLnBrk="1" hangingPunct="1">
              <a:spcBef>
                <a:spcPct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Wingdings 3" panose="05040102010807070707" pitchFamily="18" charset="2"/>
              <a:buChar char="•"/>
            </a:pPr>
            <a:endParaRPr lang="ru-RU" altLang="ru-RU" sz="20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SzTx/>
              <a:buFont typeface="Wingdings" panose="05000000000000000000" charset="0"/>
              <a:buChar char="Ø"/>
            </a:pPr>
            <a:r>
              <a:rPr lang="ru-RU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2021-ж. январь-сентябрында 233,5 млрд. сом суммасында нөр жай продукциялары өндүрүлдү;</a:t>
            </a:r>
            <a:endParaRPr lang="ru-RU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latinLnBrk="0" hangingPunct="1">
              <a:spcAft>
                <a:spcPts val="1200"/>
              </a:spcAft>
              <a:buClr>
                <a:schemeClr val="accent1"/>
              </a:buClr>
              <a:buSzTx/>
              <a:buFont typeface="Wingdings" panose="05000000000000000000" charset="0"/>
              <a:buChar char="Ø"/>
            </a:pPr>
            <a:r>
              <a:rPr lang="ru-RU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Физикалык к</a:t>
            </a:r>
            <a:r>
              <a:rPr lang="ru-RU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өлөмдүн индекси - 95,8%, Кумтөр" кен казуу ишканаларын эсепке албаганда  - 117,7%; </a:t>
            </a:r>
            <a:endParaRPr lang="ru-RU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charset="0"/>
              <a:buChar char="Ø"/>
            </a:pPr>
            <a:r>
              <a:rPr lang="ru-RU" dirty="0" err="1" smtClean="0">
                <a:solidFill>
                  <a:schemeClr val="bg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Республикада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dirty="0" err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өндүрүлгөн</a:t>
            </a:r>
            <a:r>
              <a:rPr lang="ru-RU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өнөр</a:t>
            </a:r>
            <a:r>
              <a:rPr lang="ru-RU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жай</a:t>
            </a:r>
            <a:r>
              <a:rPr lang="ru-RU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продукцияларынын</a:t>
            </a:r>
            <a:r>
              <a:rPr lang="ru-RU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ичинен</a:t>
            </a:r>
            <a:r>
              <a:rPr lang="ru-RU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Tx/>
              <a:buNone/>
            </a:pPr>
            <a:r>
              <a:rPr lang="ru-RU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«</a:t>
            </a:r>
            <a:r>
              <a:rPr lang="ru-RU" dirty="0" err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Кумтор</a:t>
            </a:r>
            <a:r>
              <a:rPr lang="ru-RU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ишканаларынын</a:t>
            </a:r>
            <a:r>
              <a:rPr lang="ru-RU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үлүшү </a:t>
            </a:r>
            <a:r>
              <a:rPr lang="ru-RU" dirty="0" err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- 42,8</a:t>
            </a:r>
            <a:r>
              <a:rPr lang="ru-RU" dirty="0" err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%;</a:t>
            </a:r>
            <a:endParaRPr lang="ru-RU" dirty="0" smtClean="0">
              <a:solidFill>
                <a:schemeClr val="bg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charset="0"/>
              <a:buChar char="Ø"/>
            </a:pPr>
            <a:r>
              <a:rPr lang="ru-RU" dirty="0" err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Иштетүү</a:t>
            </a:r>
            <a:r>
              <a:rPr lang="ru-RU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өнөр </a:t>
            </a:r>
            <a:r>
              <a:rPr lang="ru-RU" dirty="0" err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жайында</a:t>
            </a:r>
            <a:r>
              <a:rPr lang="ru-RU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dirty="0" err="1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өндүрү</a:t>
            </a:r>
            <a:r>
              <a:rPr lang="ru-RU" dirty="0" err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лгөн өнөр жай продукцияларынын ичинен </a:t>
            </a:r>
            <a:endParaRPr lang="ru-RU" dirty="0" err="1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charset="0"/>
              <a:buNone/>
            </a:pPr>
            <a:r>
              <a:rPr lang="ru-RU" dirty="0" err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«Кумтор» ишканаларынын </a:t>
            </a:r>
            <a:r>
              <a:rPr lang="ru-RU" dirty="0" err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үлүшү   - 54,6</a:t>
            </a:r>
            <a:r>
              <a:rPr lang="ru-RU" dirty="0" err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  <a:r>
              <a:rPr lang="ru-RU" dirty="0" err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</a:t>
            </a:r>
            <a:endParaRPr lang="ru-RU" dirty="0" err="1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 eaLnBrk="1" hangingPunct="1">
              <a:buClr>
                <a:schemeClr val="accent1"/>
              </a:buClr>
              <a:buSzTx/>
              <a:buNone/>
            </a:pPr>
            <a:endParaRPr lang="ru-RU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Clr>
                <a:schemeClr val="accent1"/>
              </a:buClr>
              <a:buSzTx/>
              <a:buNone/>
            </a:pPr>
            <a:endParaRPr lang="ru-RU" altLang="ru-RU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"/>
            <a:ext cx="11675110" cy="658495"/>
          </a:xfrm>
        </p:spPr>
        <p:txBody>
          <a:bodyPr>
            <a:noAutofit/>
          </a:bodyPr>
          <a:lstStyle/>
          <a:p>
            <a:pPr algn="ctr" fontAlgn="base"/>
            <a:endParaRPr lang="ru-RU" altLang="ru-RU" sz="18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 fontAlgn="base"/>
            <a:r>
              <a:rPr lang="ru-RU" sz="24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2021- ж. январь-сентябрындагы өнөр жай өндүрүшүнүн секторлор боюнча көрсөткүчтөрү </a:t>
            </a:r>
            <a:r>
              <a:rPr lang="ru-RU" sz="2400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(млрд.сом, ф.к.и</a:t>
            </a:r>
            <a:r>
              <a:rPr lang="ru-RU" sz="2400" dirty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r>
              <a:rPr lang="ru-RU" sz="2400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пайыз менен)</a:t>
            </a:r>
            <a:br>
              <a:rPr lang="ru-RU" sz="2400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endParaRPr lang="ru-RU" sz="2400" dirty="0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  <p:pic>
        <p:nvPicPr>
          <p:cNvPr id="2" name="Picture 2" descr="http://www.mining-media.ru/images/2013/04/048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35" y="1231265"/>
            <a:ext cx="1226185" cy="9607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rgbClr val="00B05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6" descr="http://ejnews.ru/upload/1090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55" y="3924300"/>
            <a:ext cx="1180465" cy="9874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rgbClr val="00B0F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8" descr="http://www.kstovo-adm.ru/upload/medialibrary/f5f/1ystanovk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95" y="2499995"/>
            <a:ext cx="1226185" cy="10121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accent2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4" descr="http://bloknot-stavropol.ru/thumb/640x0xcut/upload/iblock/af9/6f95387d14ebe1b04e64f130b7ceb26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15" y="5384165"/>
            <a:ext cx="1252855" cy="952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accent3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AutoShape 3"/>
          <p:cNvSpPr/>
          <p:nvPr/>
        </p:nvSpPr>
        <p:spPr>
          <a:xfrm>
            <a:off x="6178868" y="1451928"/>
            <a:ext cx="2740025" cy="727075"/>
          </a:xfrm>
          <a:prstGeom prst="chevron">
            <a:avLst>
              <a:gd name="adj" fmla="val 53213"/>
            </a:avLst>
          </a:prstGeom>
          <a:gradFill rotWithShape="1">
            <a:gsLst>
              <a:gs pos="0">
                <a:srgbClr val="246BB2"/>
              </a:gs>
              <a:gs pos="100000">
                <a:schemeClr val="accent2"/>
              </a:gs>
            </a:gsLst>
            <a:lin ang="0" scaled="1"/>
            <a:tileRect/>
          </a:gradFill>
          <a:ln w="19050"/>
          <a:scene3d>
            <a:camera prst="legacyPerspectiveBottomLeft">
              <a:rot lat="0" lon="0" rev="0"/>
            </a:camera>
            <a:lightRig rig="legacyFlat4" dir="b"/>
          </a:scene3d>
          <a:sp3d extrusionH="430200" prstMaterial="legacyMetal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 anchorCtr="0">
            <a:flatTx/>
          </a:bodyPr>
          <a:lstStyle/>
          <a:p>
            <a:endParaRPr lang="ru-RU" altLang="zh-CN">
              <a:latin typeface="Arial" panose="020B0604020202020204" pitchFamily="34" charset="0"/>
            </a:endParaRPr>
          </a:p>
        </p:txBody>
      </p:sp>
      <p:sp>
        <p:nvSpPr>
          <p:cNvPr id="10" name="AutoShape 4"/>
          <p:cNvSpPr/>
          <p:nvPr/>
        </p:nvSpPr>
        <p:spPr>
          <a:xfrm>
            <a:off x="4040505" y="1378903"/>
            <a:ext cx="2641600" cy="785812"/>
          </a:xfrm>
          <a:prstGeom prst="homePlate">
            <a:avLst>
              <a:gd name="adj" fmla="val 51498"/>
            </a:avLst>
          </a:prstGeom>
          <a:gradFill rotWithShape="1">
            <a:gsLst>
              <a:gs pos="0">
                <a:schemeClr val="accent2"/>
              </a:gs>
              <a:gs pos="100000">
                <a:srgbClr val="70B7FF"/>
              </a:gs>
            </a:gsLst>
            <a:lin ang="0" scaled="1"/>
            <a:tileRect/>
          </a:gradFill>
          <a:ln w="19050"/>
          <a:scene3d>
            <a:camera prst="legacyObliqueBottomLeft">
              <a:rot lat="0" lon="0" rev="0"/>
            </a:camera>
            <a:lightRig rig="legacyFlat3" dir="b"/>
          </a:scene3d>
          <a:sp3d extrusionH="430200" prstMaterial="legacyMetal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 anchorCtr="0">
            <a:flatTx/>
          </a:bodyPr>
          <a:lstStyle/>
          <a:p>
            <a:endParaRPr lang="ru-RU" altLang="zh-CN">
              <a:latin typeface="Arial" panose="020B0604020202020204" pitchFamily="34" charset="0"/>
            </a:endParaRPr>
          </a:p>
        </p:txBody>
      </p:sp>
      <p:grpSp>
        <p:nvGrpSpPr>
          <p:cNvPr id="11" name="Group 5"/>
          <p:cNvGrpSpPr/>
          <p:nvPr/>
        </p:nvGrpSpPr>
        <p:grpSpPr>
          <a:xfrm>
            <a:off x="2972118" y="1209040"/>
            <a:ext cx="1130300" cy="1123950"/>
            <a:chOff x="2161" y="696"/>
            <a:chExt cx="1360" cy="1356"/>
          </a:xfrm>
        </p:grpSpPr>
        <p:grpSp>
          <p:nvGrpSpPr>
            <p:cNvPr id="12" name="Group 6"/>
            <p:cNvGrpSpPr/>
            <p:nvPr/>
          </p:nvGrpSpPr>
          <p:grpSpPr>
            <a:xfrm>
              <a:off x="2161" y="696"/>
              <a:ext cx="1360" cy="1356"/>
              <a:chOff x="2508" y="1231"/>
              <a:chExt cx="1248" cy="1240"/>
            </a:xfrm>
          </p:grpSpPr>
          <p:sp>
            <p:nvSpPr>
              <p:cNvPr id="13" name="Oval 7"/>
              <p:cNvSpPr/>
              <p:nvPr/>
            </p:nvSpPr>
            <p:spPr>
              <a:xfrm>
                <a:off x="2508" y="1231"/>
                <a:ext cx="1248" cy="1240"/>
              </a:xfrm>
              <a:prstGeom prst="ellipse">
                <a:avLst/>
              </a:prstGeom>
              <a:solidFill>
                <a:srgbClr val="808080"/>
              </a:soli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4" name="Oval 8"/>
              <p:cNvSpPr/>
              <p:nvPr/>
            </p:nvSpPr>
            <p:spPr>
              <a:xfrm>
                <a:off x="2541" y="1256"/>
                <a:ext cx="1190" cy="119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43434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5" name="Oval 9"/>
              <p:cNvSpPr/>
              <p:nvPr/>
            </p:nvSpPr>
            <p:spPr>
              <a:xfrm>
                <a:off x="2590" y="1305"/>
                <a:ext cx="1092" cy="1092"/>
              </a:xfrm>
              <a:prstGeom prst="ellipse">
                <a:avLst/>
              </a:prstGeom>
              <a:solidFill>
                <a:srgbClr val="808080">
                  <a:alpha val="25098"/>
                </a:srgbClr>
              </a:soli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6" name="Oval 10"/>
              <p:cNvSpPr/>
              <p:nvPr/>
            </p:nvSpPr>
            <p:spPr>
              <a:xfrm>
                <a:off x="2623" y="1330"/>
                <a:ext cx="1026" cy="1026"/>
              </a:xfrm>
              <a:prstGeom prst="ellipse">
                <a:avLst/>
              </a:prstGeom>
              <a:solidFill>
                <a:srgbClr val="808080">
                  <a:alpha val="30196"/>
                </a:srgbClr>
              </a:soli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7" name="Oval 11"/>
              <p:cNvSpPr/>
              <p:nvPr/>
            </p:nvSpPr>
            <p:spPr>
              <a:xfrm>
                <a:off x="2637" y="1346"/>
                <a:ext cx="993" cy="994"/>
              </a:xfrm>
              <a:prstGeom prst="ellipse">
                <a:avLst/>
              </a:prstGeom>
              <a:gradFill rotWithShape="1">
                <a:gsLst>
                  <a:gs pos="0">
                    <a:srgbClr val="5C5C5C"/>
                  </a:gs>
                  <a:gs pos="100000">
                    <a:srgbClr val="FFFFFF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8" name="Oval 12"/>
            <p:cNvSpPr/>
            <p:nvPr/>
          </p:nvSpPr>
          <p:spPr>
            <a:xfrm>
              <a:off x="2321" y="845"/>
              <a:ext cx="1054" cy="1053"/>
            </a:xfrm>
            <a:prstGeom prst="ellipse">
              <a:avLst/>
            </a:prstGeom>
            <a:gradFill rotWithShape="1">
              <a:gsLst>
                <a:gs pos="0">
                  <a:srgbClr val="184776"/>
                </a:gs>
                <a:gs pos="100000">
                  <a:schemeClr val="accent2"/>
                </a:gs>
              </a:gsLst>
              <a:lin ang="5400000" scaled="1"/>
              <a:tileRect/>
            </a:gradFill>
            <a:ln w="57150">
              <a:noFill/>
            </a:ln>
          </p:spPr>
          <p:txBody>
            <a:bodyPr wrap="none" anchor="ctr" anchorCtr="0"/>
            <a:lstStyle/>
            <a:p>
              <a:endParaRPr lang="ru-RU" altLang="zh-CN">
                <a:latin typeface="Arial" panose="020B0604020202020204" pitchFamily="34" charset="0"/>
              </a:endParaRPr>
            </a:p>
          </p:txBody>
        </p:sp>
      </p:grpSp>
      <p:sp>
        <p:nvSpPr>
          <p:cNvPr id="19" name="Rectangle 21"/>
          <p:cNvSpPr>
            <a:spLocks noChangeArrowheads="1"/>
          </p:cNvSpPr>
          <p:nvPr/>
        </p:nvSpPr>
        <p:spPr bwMode="white">
          <a:xfrm>
            <a:off x="3108485" y="1615758"/>
            <a:ext cx="91313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buClrTx/>
              <a:buFontTx/>
              <a:buNone/>
            </a:pPr>
            <a:r>
              <a:rPr lang="ru-RU" sz="1800" b="1" strike="noStrike" noProof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110,3%</a:t>
            </a:r>
            <a:endParaRPr lang="ru-RU" altLang="ru-RU" sz="2000" b="1" strike="noStrike" noProof="1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nstantia" panose="02030602050306030303" pitchFamily="18" charset="0"/>
            </a:endParaRPr>
          </a:p>
        </p:txBody>
      </p:sp>
      <p:sp>
        <p:nvSpPr>
          <p:cNvPr id="20" name="Rectangle 22"/>
          <p:cNvSpPr>
            <a:spLocks noChangeArrowheads="1"/>
          </p:cNvSpPr>
          <p:nvPr/>
        </p:nvSpPr>
        <p:spPr bwMode="auto">
          <a:xfrm>
            <a:off x="3970020" y="1517968"/>
            <a:ext cx="242887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algn="ctr" fontAlgn="base">
              <a:buClrTx/>
              <a:buSzTx/>
              <a:buFontTx/>
              <a:buNone/>
            </a:pPr>
            <a:r>
              <a:rPr lang="ru-RU" sz="1800" b="1" strike="noStrike" noProof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Пайдалуу кендерди казуу</a:t>
            </a:r>
            <a:endParaRPr lang="ru-RU" sz="1800" b="1" strike="noStrike" noProof="1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Box 23"/>
          <p:cNvSpPr txBox="1">
            <a:spLocks noChangeArrowheads="1"/>
          </p:cNvSpPr>
          <p:nvPr/>
        </p:nvSpPr>
        <p:spPr bwMode="gray">
          <a:xfrm>
            <a:off x="6484620" y="1554480"/>
            <a:ext cx="2247900" cy="39878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sz="2000" b="1" strike="noStrike" noProof="1" smtClean="0">
                <a:ln w="3175" cmpd="sng"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19,4 млрд.сом</a:t>
            </a:r>
            <a:endParaRPr lang="ru-RU" sz="2000" b="1" strike="noStrike" noProof="1" smtClean="0">
              <a:ln w="3175" cmpd="sng"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AutoShape 45"/>
          <p:cNvSpPr/>
          <p:nvPr/>
        </p:nvSpPr>
        <p:spPr>
          <a:xfrm>
            <a:off x="5762943" y="2661603"/>
            <a:ext cx="3571875" cy="728662"/>
          </a:xfrm>
          <a:prstGeom prst="chevron">
            <a:avLst>
              <a:gd name="adj" fmla="val 53104"/>
            </a:avLst>
          </a:prstGeom>
          <a:gradFill rotWithShape="1">
            <a:gsLst>
              <a:gs pos="0">
                <a:srgbClr val="14CD68"/>
              </a:gs>
              <a:gs pos="100000">
                <a:srgbClr val="0B6E38"/>
              </a:gs>
            </a:gsLst>
            <a:lin ang="0"/>
            <a:tileRect/>
          </a:gradFill>
          <a:ln w="19050"/>
          <a:scene3d>
            <a:camera prst="legacyPerspectiveBottomLeft">
              <a:rot lat="0" lon="0" rev="0"/>
            </a:camera>
            <a:lightRig rig="legacyFlat4" dir="b"/>
          </a:scene3d>
          <a:sp3d extrusionH="430200" prstMaterial="legacyMetal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 anchorCtr="0">
            <a:flatTx/>
          </a:bodyPr>
          <a:lstStyle/>
          <a:p>
            <a:endParaRPr lang="ru-RU" altLang="zh-CN">
              <a:latin typeface="Arial" panose="020B0604020202020204" pitchFamily="34" charset="0"/>
            </a:endParaRPr>
          </a:p>
        </p:txBody>
      </p:sp>
      <p:sp>
        <p:nvSpPr>
          <p:cNvPr id="23" name="AutoShape 46"/>
          <p:cNvSpPr/>
          <p:nvPr/>
        </p:nvSpPr>
        <p:spPr>
          <a:xfrm>
            <a:off x="3807143" y="2514918"/>
            <a:ext cx="3378200" cy="785812"/>
          </a:xfrm>
          <a:prstGeom prst="homePlate">
            <a:avLst>
              <a:gd name="adj" fmla="val 51528"/>
            </a:avLst>
          </a:prstGeom>
          <a:gradFill rotWithShape="1">
            <a:gsLst>
              <a:gs pos="0">
                <a:srgbClr val="14CD68"/>
              </a:gs>
              <a:gs pos="100000">
                <a:srgbClr val="0B6E38"/>
              </a:gs>
            </a:gsLst>
            <a:lin ang="0"/>
            <a:tileRect/>
          </a:gradFill>
          <a:ln w="19050"/>
          <a:scene3d>
            <a:camera prst="legacyObliqueBottomLeft">
              <a:rot lat="0" lon="0" rev="0"/>
            </a:camera>
            <a:lightRig rig="legacyFlat3" dir="b"/>
          </a:scene3d>
          <a:sp3d extrusionH="430200" prstMaterial="legacyMetal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 anchorCtr="0">
            <a:flatTx/>
          </a:bodyPr>
          <a:lstStyle/>
          <a:p>
            <a:endParaRPr lang="ru-RU" altLang="zh-CN">
              <a:latin typeface="Arial" panose="020B0604020202020204" pitchFamily="34" charset="0"/>
            </a:endParaRPr>
          </a:p>
        </p:txBody>
      </p:sp>
      <p:grpSp>
        <p:nvGrpSpPr>
          <p:cNvPr id="24" name="Group 47"/>
          <p:cNvGrpSpPr/>
          <p:nvPr/>
        </p:nvGrpSpPr>
        <p:grpSpPr>
          <a:xfrm>
            <a:off x="2972118" y="2410778"/>
            <a:ext cx="1130300" cy="1123950"/>
            <a:chOff x="2161" y="696"/>
            <a:chExt cx="1360" cy="1356"/>
          </a:xfrm>
        </p:grpSpPr>
        <p:grpSp>
          <p:nvGrpSpPr>
            <p:cNvPr id="25" name="Group 48"/>
            <p:cNvGrpSpPr/>
            <p:nvPr/>
          </p:nvGrpSpPr>
          <p:grpSpPr>
            <a:xfrm>
              <a:off x="2161" y="696"/>
              <a:ext cx="1360" cy="1356"/>
              <a:chOff x="2508" y="1231"/>
              <a:chExt cx="1248" cy="1240"/>
            </a:xfrm>
          </p:grpSpPr>
          <p:sp>
            <p:nvSpPr>
              <p:cNvPr id="26" name="Oval 49"/>
              <p:cNvSpPr/>
              <p:nvPr/>
            </p:nvSpPr>
            <p:spPr>
              <a:xfrm>
                <a:off x="2508" y="1231"/>
                <a:ext cx="1248" cy="1240"/>
              </a:xfrm>
              <a:prstGeom prst="ellipse">
                <a:avLst/>
              </a:prstGeom>
              <a:solidFill>
                <a:srgbClr val="808080"/>
              </a:soli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7" name="Oval 50"/>
              <p:cNvSpPr/>
              <p:nvPr/>
            </p:nvSpPr>
            <p:spPr>
              <a:xfrm>
                <a:off x="2541" y="1256"/>
                <a:ext cx="1190" cy="119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43434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8" name="Oval 51"/>
              <p:cNvSpPr/>
              <p:nvPr/>
            </p:nvSpPr>
            <p:spPr>
              <a:xfrm>
                <a:off x="2590" y="1305"/>
                <a:ext cx="1092" cy="1092"/>
              </a:xfrm>
              <a:prstGeom prst="ellipse">
                <a:avLst/>
              </a:prstGeom>
              <a:solidFill>
                <a:srgbClr val="808080">
                  <a:alpha val="25098"/>
                </a:srgbClr>
              </a:soli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9" name="Oval 52"/>
              <p:cNvSpPr/>
              <p:nvPr/>
            </p:nvSpPr>
            <p:spPr>
              <a:xfrm>
                <a:off x="2623" y="1330"/>
                <a:ext cx="1026" cy="1026"/>
              </a:xfrm>
              <a:prstGeom prst="ellipse">
                <a:avLst/>
              </a:prstGeom>
              <a:solidFill>
                <a:srgbClr val="808080">
                  <a:alpha val="30196"/>
                </a:srgbClr>
              </a:soli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30" name="Oval 53"/>
              <p:cNvSpPr/>
              <p:nvPr/>
            </p:nvSpPr>
            <p:spPr>
              <a:xfrm>
                <a:off x="2637" y="1346"/>
                <a:ext cx="993" cy="994"/>
              </a:xfrm>
              <a:prstGeom prst="ellipse">
                <a:avLst/>
              </a:prstGeom>
              <a:gradFill rotWithShape="1">
                <a:gsLst>
                  <a:gs pos="0">
                    <a:srgbClr val="5C5C5C"/>
                  </a:gs>
                  <a:gs pos="100000">
                    <a:srgbClr val="FFFFFF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1" name="Oval 54"/>
            <p:cNvSpPr/>
            <p:nvPr/>
          </p:nvSpPr>
          <p:spPr>
            <a:xfrm>
              <a:off x="2321" y="845"/>
              <a:ext cx="1054" cy="1053"/>
            </a:xfrm>
            <a:prstGeom prst="ellipse">
              <a:avLst/>
            </a:prstGeom>
            <a:gradFill rotWithShape="1">
              <a:gsLst>
                <a:gs pos="0">
                  <a:srgbClr val="14CD68"/>
                </a:gs>
                <a:gs pos="100000">
                  <a:srgbClr val="0B6E38"/>
                </a:gs>
              </a:gsLst>
              <a:lin ang="5400000"/>
              <a:tileRect/>
            </a:gradFill>
            <a:ln w="57150">
              <a:noFill/>
            </a:ln>
          </p:spPr>
          <p:txBody>
            <a:bodyPr wrap="none" anchor="ctr" anchorCtr="0"/>
            <a:lstStyle/>
            <a:p>
              <a:endParaRPr lang="ru-RU" altLang="zh-CN">
                <a:latin typeface="Arial" panose="020B0604020202020204" pitchFamily="34" charset="0"/>
              </a:endParaRPr>
            </a:p>
          </p:txBody>
        </p:sp>
      </p:grpSp>
      <p:sp>
        <p:nvSpPr>
          <p:cNvPr id="32" name="Rectangle 63"/>
          <p:cNvSpPr>
            <a:spLocks noChangeArrowheads="1"/>
          </p:cNvSpPr>
          <p:nvPr/>
        </p:nvSpPr>
        <p:spPr bwMode="white">
          <a:xfrm>
            <a:off x="3121342" y="2807018"/>
            <a:ext cx="81153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algn="ctr" eaLnBrk="1" fontAlgn="base" hangingPunct="1">
              <a:buClrTx/>
              <a:buSzTx/>
              <a:buFontTx/>
              <a:buNone/>
            </a:pPr>
            <a:r>
              <a:rPr lang="ru-RU" sz="1800" b="1" strike="noStrike" noProof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91,6%</a:t>
            </a:r>
            <a:endParaRPr lang="ru-RU" sz="1800" b="1" strike="noStrike" noProof="1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64"/>
          <p:cNvSpPr>
            <a:spLocks noChangeArrowheads="1"/>
          </p:cNvSpPr>
          <p:nvPr/>
        </p:nvSpPr>
        <p:spPr bwMode="auto">
          <a:xfrm>
            <a:off x="4188460" y="2703830"/>
            <a:ext cx="26162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algn="ctr" fontAlgn="base">
              <a:spcBef>
                <a:spcPct val="20000"/>
              </a:spcBef>
              <a:buClrTx/>
              <a:buSzTx/>
              <a:buFontTx/>
              <a:buNone/>
            </a:pPr>
            <a:r>
              <a:rPr lang="ru-RU" sz="18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Иштетүү өндүрүшү</a:t>
            </a:r>
            <a:endParaRPr lang="ru-RU" sz="1800" b="1" dirty="0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buClrTx/>
              <a:buFontTx/>
              <a:buNone/>
            </a:pPr>
            <a:endParaRPr lang="en-US" altLang="ru-RU" sz="1800" b="1" strike="noStrike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Box 65"/>
          <p:cNvSpPr txBox="1">
            <a:spLocks noChangeArrowheads="1"/>
          </p:cNvSpPr>
          <p:nvPr/>
        </p:nvSpPr>
        <p:spPr bwMode="gray">
          <a:xfrm>
            <a:off x="6905221" y="2766706"/>
            <a:ext cx="2579687" cy="39878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sz="2000" b="1" strike="noStrike" noProof="1" smtClean="0">
                <a:ln w="3175" cmpd="sng"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183,2 млрд.сом</a:t>
            </a:r>
            <a:endParaRPr lang="ru-RU" sz="2000" b="1" strike="noStrike" noProof="1" smtClean="0">
              <a:ln w="3175" cmpd="sng"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AutoShape 24"/>
          <p:cNvSpPr/>
          <p:nvPr/>
        </p:nvSpPr>
        <p:spPr>
          <a:xfrm>
            <a:off x="6485255" y="4008755"/>
            <a:ext cx="3019425" cy="728663"/>
          </a:xfrm>
          <a:prstGeom prst="chevron">
            <a:avLst>
              <a:gd name="adj" fmla="val 53101"/>
            </a:avLst>
          </a:prstGeom>
          <a:blipFill rotWithShape="1">
            <a:blip r:embed="rId5"/>
          </a:blipFill>
          <a:ln w="19050"/>
          <a:scene3d>
            <a:camera prst="legacyPerspectiveBottomLeft">
              <a:rot lat="0" lon="0" rev="0"/>
            </a:camera>
            <a:lightRig rig="legacyFlat4" dir="b"/>
          </a:scene3d>
          <a:sp3d extrusionH="430200" prstMaterial="legacyMetal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 anchorCtr="0">
            <a:flatTx/>
          </a:bodyPr>
          <a:lstStyle/>
          <a:p>
            <a:endParaRPr lang="ru-RU" altLang="zh-CN">
              <a:latin typeface="Arial" panose="020B0604020202020204" pitchFamily="34" charset="0"/>
            </a:endParaRPr>
          </a:p>
        </p:txBody>
      </p:sp>
      <p:sp>
        <p:nvSpPr>
          <p:cNvPr id="36" name="AutoShape 25"/>
          <p:cNvSpPr/>
          <p:nvPr/>
        </p:nvSpPr>
        <p:spPr>
          <a:xfrm>
            <a:off x="3923983" y="3838893"/>
            <a:ext cx="3092450" cy="857250"/>
          </a:xfrm>
          <a:prstGeom prst="homePlate">
            <a:avLst>
              <a:gd name="adj" fmla="val 51539"/>
            </a:avLst>
          </a:prstGeom>
          <a:blipFill rotWithShape="1">
            <a:blip r:embed="rId5"/>
          </a:blipFill>
          <a:ln w="19050"/>
          <a:scene3d>
            <a:camera prst="legacyObliqueBottomLeft">
              <a:rot lat="0" lon="0" rev="0"/>
            </a:camera>
            <a:lightRig rig="legacyFlat3" dir="b"/>
          </a:scene3d>
          <a:sp3d extrusionH="430200" prstMaterial="legacyMetal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 anchorCtr="0">
            <a:flatTx/>
          </a:bodyPr>
          <a:lstStyle/>
          <a:p>
            <a:endParaRPr lang="ru-RU" altLang="zh-CN">
              <a:latin typeface="Arial" panose="020B0604020202020204" pitchFamily="34" charset="0"/>
            </a:endParaRPr>
          </a:p>
        </p:txBody>
      </p:sp>
      <p:grpSp>
        <p:nvGrpSpPr>
          <p:cNvPr id="37" name="Group 26"/>
          <p:cNvGrpSpPr/>
          <p:nvPr/>
        </p:nvGrpSpPr>
        <p:grpSpPr>
          <a:xfrm>
            <a:off x="2995930" y="3815715"/>
            <a:ext cx="1130300" cy="1165225"/>
            <a:chOff x="2161" y="696"/>
            <a:chExt cx="1360" cy="1356"/>
          </a:xfrm>
        </p:grpSpPr>
        <p:grpSp>
          <p:nvGrpSpPr>
            <p:cNvPr id="38" name="Group 27"/>
            <p:cNvGrpSpPr/>
            <p:nvPr/>
          </p:nvGrpSpPr>
          <p:grpSpPr>
            <a:xfrm>
              <a:off x="2161" y="696"/>
              <a:ext cx="1360" cy="1356"/>
              <a:chOff x="2508" y="1231"/>
              <a:chExt cx="1248" cy="1240"/>
            </a:xfrm>
          </p:grpSpPr>
          <p:sp>
            <p:nvSpPr>
              <p:cNvPr id="39" name="Oval 28"/>
              <p:cNvSpPr/>
              <p:nvPr/>
            </p:nvSpPr>
            <p:spPr>
              <a:xfrm>
                <a:off x="2508" y="1231"/>
                <a:ext cx="1248" cy="1240"/>
              </a:xfrm>
              <a:prstGeom prst="ellipse">
                <a:avLst/>
              </a:prstGeom>
              <a:solidFill>
                <a:srgbClr val="808080"/>
              </a:soli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40" name="Oval 29"/>
              <p:cNvSpPr/>
              <p:nvPr/>
            </p:nvSpPr>
            <p:spPr>
              <a:xfrm>
                <a:off x="2541" y="1256"/>
                <a:ext cx="1190" cy="119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43434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41" name="Oval 30"/>
              <p:cNvSpPr/>
              <p:nvPr/>
            </p:nvSpPr>
            <p:spPr>
              <a:xfrm>
                <a:off x="2590" y="1305"/>
                <a:ext cx="1092" cy="1092"/>
              </a:xfrm>
              <a:prstGeom prst="ellipse">
                <a:avLst/>
              </a:prstGeom>
              <a:blipFill rotWithShape="1">
                <a:blip r:embed="rId5"/>
              </a:blip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42" name="Oval 31"/>
              <p:cNvSpPr/>
              <p:nvPr/>
            </p:nvSpPr>
            <p:spPr>
              <a:xfrm>
                <a:off x="2623" y="1330"/>
                <a:ext cx="1026" cy="1026"/>
              </a:xfrm>
              <a:prstGeom prst="ellipse">
                <a:avLst/>
              </a:prstGeom>
              <a:solidFill>
                <a:srgbClr val="808080">
                  <a:alpha val="30196"/>
                </a:srgbClr>
              </a:soli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43" name="Oval 32"/>
              <p:cNvSpPr/>
              <p:nvPr/>
            </p:nvSpPr>
            <p:spPr>
              <a:xfrm>
                <a:off x="2637" y="1346"/>
                <a:ext cx="993" cy="994"/>
              </a:xfrm>
              <a:prstGeom prst="ellipse">
                <a:avLst/>
              </a:prstGeom>
              <a:gradFill rotWithShape="1">
                <a:gsLst>
                  <a:gs pos="0">
                    <a:srgbClr val="5C5C5C"/>
                  </a:gs>
                  <a:gs pos="100000">
                    <a:srgbClr val="FFFFFF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44" name="Oval 33"/>
            <p:cNvSpPr/>
            <p:nvPr/>
          </p:nvSpPr>
          <p:spPr>
            <a:xfrm>
              <a:off x="2321" y="845"/>
              <a:ext cx="1054" cy="1053"/>
            </a:xfrm>
            <a:prstGeom prst="ellipse">
              <a:avLst/>
            </a:prstGeom>
            <a:blipFill rotWithShape="1">
              <a:blip r:embed="rId5"/>
            </a:blipFill>
            <a:ln w="57150">
              <a:noFill/>
            </a:ln>
          </p:spPr>
          <p:txBody>
            <a:bodyPr wrap="none" anchor="ctr" anchorCtr="0"/>
            <a:lstStyle/>
            <a:p>
              <a:endParaRPr lang="ru-RU" altLang="zh-CN">
                <a:latin typeface="Arial" panose="020B0604020202020204" pitchFamily="34" charset="0"/>
              </a:endParaRPr>
            </a:p>
          </p:txBody>
        </p:sp>
      </p:grpSp>
      <p:sp>
        <p:nvSpPr>
          <p:cNvPr id="45" name="Rectangle 42"/>
          <p:cNvSpPr>
            <a:spLocks noChangeArrowheads="1"/>
          </p:cNvSpPr>
          <p:nvPr/>
        </p:nvSpPr>
        <p:spPr bwMode="white">
          <a:xfrm>
            <a:off x="3061176" y="4173538"/>
            <a:ext cx="92583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buClrTx/>
              <a:buFontTx/>
              <a:buNone/>
            </a:pPr>
            <a:r>
              <a:rPr lang="ru-RU" sz="1800" b="1" strike="noStrike" noProof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105,1%</a:t>
            </a:r>
            <a:endParaRPr lang="ru-RU" altLang="ru-RU" sz="2000" b="1" strike="noStrike" noProof="1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nstantia" panose="02030602050306030303" pitchFamily="18" charset="0"/>
            </a:endParaRPr>
          </a:p>
        </p:txBody>
      </p:sp>
      <p:sp>
        <p:nvSpPr>
          <p:cNvPr id="46" name="Rectangle 43"/>
          <p:cNvSpPr>
            <a:spLocks noChangeArrowheads="1"/>
          </p:cNvSpPr>
          <p:nvPr/>
        </p:nvSpPr>
        <p:spPr bwMode="auto">
          <a:xfrm>
            <a:off x="4029075" y="4035425"/>
            <a:ext cx="280225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marL="342900" lvl="0" indent="-342900" algn="ctr" defTabSz="914400" fontAlgn="base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ru-RU" sz="18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Электр энергия, газ, буу  </a:t>
            </a:r>
            <a:endParaRPr lang="ru-RU" sz="1800" b="1" dirty="0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342900" lvl="0" indent="-342900" algn="ctr" defTabSz="914400" fontAlgn="base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ru-RU" sz="18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менен камсыздоо</a:t>
            </a:r>
            <a:endParaRPr lang="ru-RU" sz="1800" b="1" strike="noStrike" noProof="1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7" name="Text Box 44"/>
          <p:cNvSpPr txBox="1">
            <a:spLocks noChangeArrowheads="1"/>
          </p:cNvSpPr>
          <p:nvPr/>
        </p:nvSpPr>
        <p:spPr bwMode="gray">
          <a:xfrm>
            <a:off x="7082790" y="4166235"/>
            <a:ext cx="2181860" cy="39878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sz="2000" b="1" strike="noStrike" noProof="1" smtClean="0">
                <a:ln w="3175" cmpd="sng"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27,8 млрд.сом</a:t>
            </a:r>
            <a:endParaRPr lang="ru-RU" sz="2000" b="1" strike="noStrike" noProof="1" smtClean="0">
              <a:ln w="3175" cmpd="sng"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8" name="Picture 6" descr="O_chevron001"/>
          <p:cNvPicPr>
            <a:picLocks noChangeAspect="1"/>
          </p:cNvPicPr>
          <p:nvPr/>
        </p:nvPicPr>
        <p:blipFill>
          <a:blip r:embed="rId6">
            <a:grayscl/>
            <a:lum bright="6000" contrast="42000"/>
          </a:blip>
          <a:stretch>
            <a:fillRect/>
          </a:stretch>
        </p:blipFill>
        <p:spPr>
          <a:xfrm>
            <a:off x="2308543" y="1615440"/>
            <a:ext cx="317500" cy="3571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" name="Picture 6" descr="O_chevron001"/>
          <p:cNvPicPr>
            <a:picLocks noChangeAspect="1"/>
          </p:cNvPicPr>
          <p:nvPr/>
        </p:nvPicPr>
        <p:blipFill>
          <a:blip r:embed="rId6">
            <a:grayscl/>
            <a:lum bright="6000" contrast="42000"/>
          </a:blip>
          <a:stretch>
            <a:fillRect/>
          </a:stretch>
        </p:blipFill>
        <p:spPr>
          <a:xfrm>
            <a:off x="2308543" y="2847340"/>
            <a:ext cx="317500" cy="3571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" name="Picture 6" descr="O_chevron001"/>
          <p:cNvPicPr>
            <a:picLocks noChangeAspect="1"/>
          </p:cNvPicPr>
          <p:nvPr/>
        </p:nvPicPr>
        <p:blipFill>
          <a:blip r:embed="rId6">
            <a:grayscl/>
            <a:lum bright="6000" contrast="42000"/>
          </a:blip>
          <a:stretch>
            <a:fillRect/>
          </a:stretch>
        </p:blipFill>
        <p:spPr>
          <a:xfrm>
            <a:off x="2308543" y="4307840"/>
            <a:ext cx="317500" cy="3571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" name="Picture 6" descr="O_chevron001"/>
          <p:cNvPicPr>
            <a:picLocks noChangeAspect="1"/>
          </p:cNvPicPr>
          <p:nvPr/>
        </p:nvPicPr>
        <p:blipFill>
          <a:blip r:embed="rId6">
            <a:grayscl/>
            <a:lum bright="6000" contrast="42000"/>
          </a:blip>
          <a:stretch>
            <a:fillRect/>
          </a:stretch>
        </p:blipFill>
        <p:spPr>
          <a:xfrm>
            <a:off x="2308543" y="5742940"/>
            <a:ext cx="317500" cy="3571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2" name="AutoShape 24"/>
          <p:cNvSpPr/>
          <p:nvPr/>
        </p:nvSpPr>
        <p:spPr>
          <a:xfrm>
            <a:off x="6258878" y="5495608"/>
            <a:ext cx="3163887" cy="728662"/>
          </a:xfrm>
          <a:prstGeom prst="chevron">
            <a:avLst>
              <a:gd name="adj" fmla="val 53089"/>
            </a:avLst>
          </a:prstGeom>
          <a:gradFill rotWithShape="1">
            <a:gsLst>
              <a:gs pos="0">
                <a:srgbClr val="9EE256"/>
              </a:gs>
              <a:gs pos="100000">
                <a:srgbClr val="52762D"/>
              </a:gs>
            </a:gsLst>
            <a:lin ang="4800000"/>
            <a:tileRect/>
          </a:gradFill>
          <a:ln w="19050"/>
          <a:scene3d>
            <a:camera prst="legacyPerspectiveBottomLeft">
              <a:rot lat="0" lon="0" rev="0"/>
            </a:camera>
            <a:lightRig rig="legacyFlat4" dir="b"/>
          </a:scene3d>
          <a:sp3d extrusionH="430200" prstMaterial="legacyMetal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 anchorCtr="0">
            <a:flatTx/>
          </a:bodyPr>
          <a:lstStyle/>
          <a:p>
            <a:endParaRPr lang="ru-RU" altLang="zh-CN">
              <a:latin typeface="Arial" panose="020B0604020202020204" pitchFamily="34" charset="0"/>
            </a:endParaRPr>
          </a:p>
        </p:txBody>
      </p:sp>
      <p:sp>
        <p:nvSpPr>
          <p:cNvPr id="53" name="AutoShape 25"/>
          <p:cNvSpPr/>
          <p:nvPr/>
        </p:nvSpPr>
        <p:spPr>
          <a:xfrm>
            <a:off x="3924300" y="5407025"/>
            <a:ext cx="3467100" cy="777875"/>
          </a:xfrm>
          <a:prstGeom prst="homePlate">
            <a:avLst>
              <a:gd name="adj" fmla="val 51577"/>
            </a:avLst>
          </a:prstGeom>
          <a:gradFill rotWithShape="1">
            <a:gsLst>
              <a:gs pos="0">
                <a:srgbClr val="9EE256"/>
              </a:gs>
              <a:gs pos="100000">
                <a:srgbClr val="52762D"/>
              </a:gs>
            </a:gsLst>
            <a:lin ang="4800000"/>
            <a:tileRect/>
          </a:gradFill>
          <a:ln w="19050"/>
          <a:scene3d>
            <a:camera prst="legacyObliqueBottomLeft">
              <a:rot lat="0" lon="0" rev="0"/>
            </a:camera>
            <a:lightRig rig="legacyFlat3" dir="b"/>
          </a:scene3d>
          <a:sp3d extrusionH="430200" prstMaterial="legacyMetal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 anchorCtr="0">
            <a:flatTx/>
          </a:bodyPr>
          <a:lstStyle/>
          <a:p>
            <a:pPr marL="342900" lvl="0" indent="-342900" algn="l" defTabSz="4572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Суу менен жабдуу, тазалоо,</a:t>
            </a:r>
            <a:endParaRPr lang="ru-RU" b="1" dirty="0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342900" lvl="0" indent="-342900" algn="l" defTabSz="4572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калдыктарды иштетүү</a:t>
            </a:r>
            <a:endParaRPr lang="ru-RU" altLang="zh-CN">
              <a:latin typeface="Arial" panose="020B0604020202020204" pitchFamily="34" charset="0"/>
            </a:endParaRPr>
          </a:p>
        </p:txBody>
      </p:sp>
      <p:sp>
        <p:nvSpPr>
          <p:cNvPr id="54" name="Text Box 44"/>
          <p:cNvSpPr txBox="1">
            <a:spLocks noChangeArrowheads="1"/>
          </p:cNvSpPr>
          <p:nvPr/>
        </p:nvSpPr>
        <p:spPr bwMode="gray">
          <a:xfrm>
            <a:off x="6871335" y="5596255"/>
            <a:ext cx="2247900" cy="39878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000" b="1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   </a:t>
            </a:r>
            <a:r>
              <a:rPr lang="ru-RU" sz="2000" b="1" strike="noStrike" noProof="1" smtClean="0">
                <a:ln w="3175" cmpd="sng"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3,1 млрд.сом</a:t>
            </a:r>
            <a:endParaRPr lang="ru-RU" sz="2000" b="1" strike="noStrike" noProof="1" smtClean="0">
              <a:ln w="3175" cmpd="sng"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5" name="Group 26"/>
          <p:cNvGrpSpPr/>
          <p:nvPr/>
        </p:nvGrpSpPr>
        <p:grpSpPr>
          <a:xfrm>
            <a:off x="2951163" y="5351145"/>
            <a:ext cx="1130300" cy="1123950"/>
            <a:chOff x="2161" y="696"/>
            <a:chExt cx="1360" cy="1356"/>
          </a:xfrm>
        </p:grpSpPr>
        <p:grpSp>
          <p:nvGrpSpPr>
            <p:cNvPr id="56" name="Group 27"/>
            <p:cNvGrpSpPr/>
            <p:nvPr/>
          </p:nvGrpSpPr>
          <p:grpSpPr>
            <a:xfrm>
              <a:off x="2161" y="696"/>
              <a:ext cx="1360" cy="1356"/>
              <a:chOff x="2508" y="1231"/>
              <a:chExt cx="1248" cy="1240"/>
            </a:xfrm>
          </p:grpSpPr>
          <p:sp>
            <p:nvSpPr>
              <p:cNvPr id="57" name="Oval 28"/>
              <p:cNvSpPr/>
              <p:nvPr/>
            </p:nvSpPr>
            <p:spPr>
              <a:xfrm>
                <a:off x="2508" y="1231"/>
                <a:ext cx="1248" cy="1240"/>
              </a:xfrm>
              <a:prstGeom prst="ellipse">
                <a:avLst/>
              </a:prstGeom>
              <a:solidFill>
                <a:srgbClr val="808080"/>
              </a:soli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58" name="Oval 29"/>
              <p:cNvSpPr/>
              <p:nvPr/>
            </p:nvSpPr>
            <p:spPr>
              <a:xfrm>
                <a:off x="2541" y="1256"/>
                <a:ext cx="1190" cy="119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43434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59" name="Oval 30"/>
              <p:cNvSpPr/>
              <p:nvPr/>
            </p:nvSpPr>
            <p:spPr>
              <a:xfrm>
                <a:off x="2590" y="1305"/>
                <a:ext cx="1092" cy="1092"/>
              </a:xfrm>
              <a:prstGeom prst="ellipse">
                <a:avLst/>
              </a:prstGeom>
              <a:solidFill>
                <a:srgbClr val="808080">
                  <a:alpha val="25098"/>
                </a:srgbClr>
              </a:soli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0" name="Oval 31"/>
              <p:cNvSpPr/>
              <p:nvPr/>
            </p:nvSpPr>
            <p:spPr>
              <a:xfrm>
                <a:off x="2623" y="1330"/>
                <a:ext cx="1026" cy="1026"/>
              </a:xfrm>
              <a:prstGeom prst="ellipse">
                <a:avLst/>
              </a:prstGeom>
              <a:solidFill>
                <a:srgbClr val="808080">
                  <a:alpha val="30196"/>
                </a:srgbClr>
              </a:soli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1" name="Oval 32"/>
              <p:cNvSpPr/>
              <p:nvPr/>
            </p:nvSpPr>
            <p:spPr>
              <a:xfrm>
                <a:off x="2637" y="1346"/>
                <a:ext cx="993" cy="994"/>
              </a:xfrm>
              <a:prstGeom prst="ellipse">
                <a:avLst/>
              </a:prstGeom>
              <a:gradFill rotWithShape="1">
                <a:gsLst>
                  <a:gs pos="0">
                    <a:srgbClr val="5C5C5C"/>
                  </a:gs>
                  <a:gs pos="100000">
                    <a:srgbClr val="FFFFFF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62" name="Oval 33"/>
            <p:cNvSpPr/>
            <p:nvPr/>
          </p:nvSpPr>
          <p:spPr>
            <a:xfrm>
              <a:off x="2322" y="845"/>
              <a:ext cx="1054" cy="1054"/>
            </a:xfrm>
            <a:prstGeom prst="ellipse">
              <a:avLst/>
            </a:prstGeom>
            <a:gradFill rotWithShape="1">
              <a:gsLst>
                <a:gs pos="0">
                  <a:srgbClr val="009900">
                    <a:alpha val="100000"/>
                  </a:srgbClr>
                </a:gs>
                <a:gs pos="0">
                  <a:srgbClr val="009900">
                    <a:alpha val="100000"/>
                  </a:srgbClr>
                </a:gs>
                <a:gs pos="0">
                  <a:srgbClr val="009900">
                    <a:alpha val="100000"/>
                  </a:srgbClr>
                </a:gs>
                <a:gs pos="0">
                  <a:srgbClr val="009900">
                    <a:alpha val="100000"/>
                  </a:srgbClr>
                </a:gs>
                <a:gs pos="0">
                  <a:srgbClr val="009900">
                    <a:alpha val="100000"/>
                  </a:srgbClr>
                </a:gs>
                <a:gs pos="0">
                  <a:srgbClr val="009900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  <a:gs pos="100000">
                  <a:srgbClr val="996600">
                    <a:alpha val="100000"/>
                  </a:srgbClr>
                </a:gs>
              </a:gsLst>
              <a:lin ang="5400000" scaled="1"/>
              <a:tileRect/>
            </a:gradFill>
            <a:ln w="57150">
              <a:noFill/>
            </a:ln>
          </p:spPr>
          <p:txBody>
            <a:bodyPr wrap="none" anchor="ctr" anchorCtr="0"/>
            <a:lstStyle/>
            <a:p>
              <a:endParaRPr lang="ru-RU" altLang="zh-CN">
                <a:latin typeface="Arial" panose="020B0604020202020204" pitchFamily="34" charset="0"/>
              </a:endParaRPr>
            </a:p>
          </p:txBody>
        </p:sp>
      </p:grpSp>
      <p:sp>
        <p:nvSpPr>
          <p:cNvPr id="63" name="Rectangle 42"/>
          <p:cNvSpPr>
            <a:spLocks noChangeArrowheads="1"/>
          </p:cNvSpPr>
          <p:nvPr/>
        </p:nvSpPr>
        <p:spPr bwMode="white">
          <a:xfrm>
            <a:off x="3082925" y="5701348"/>
            <a:ext cx="92583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algn="ctr" eaLnBrk="1" fontAlgn="base" hangingPunct="1">
              <a:buClrTx/>
              <a:buSzTx/>
              <a:buFontTx/>
              <a:buNone/>
            </a:pPr>
            <a:r>
              <a:rPr lang="ru-RU" sz="1800" b="1" strike="noStrike" noProof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132,7%</a:t>
            </a:r>
            <a:endParaRPr lang="ru-RU" sz="1800" b="1" strike="noStrike" noProof="1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0363200" y="5578475"/>
            <a:ext cx="1142245" cy="669925"/>
          </a:xfrm>
        </p:spPr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1024618" y="0"/>
            <a:ext cx="1049083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24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2021-ж. январь-</a:t>
            </a:r>
            <a:r>
              <a:rPr lang="ru-RU" sz="2400" b="1" dirty="0" err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сентябрында</a:t>
            </a:r>
            <a:r>
              <a:rPr lang="ru-RU" sz="24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экономикалык ишмердиктин негизги түрлөрү боюнча өнөр жай өндүрүшүнүн </a:t>
            </a:r>
            <a:r>
              <a:rPr lang="ru-RU" sz="2400" b="1" dirty="0" err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түзүмү</a:t>
            </a:r>
            <a:r>
              <a:rPr lang="ru-RU" sz="24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ru-RU" sz="2400" b="1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ru-RU" sz="24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(жыйынтыкка карата % менен)</a:t>
            </a:r>
            <a:endParaRPr lang="ru-RU" sz="2400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ClrTx/>
              <a:buSzTx/>
              <a:buFontTx/>
            </a:pPr>
            <a:endParaRPr lang="ru-RU" sz="2400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Объект 10"/>
          <p:cNvGraphicFramePr>
            <a:graphicFrameLocks noGrp="1"/>
          </p:cNvGraphicFramePr>
          <p:nvPr>
            <p:ph sz="half" idx="1"/>
          </p:nvPr>
        </p:nvGraphicFramePr>
        <p:xfrm>
          <a:off x="2158365" y="1499235"/>
          <a:ext cx="7875905" cy="4001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8980" y="137795"/>
            <a:ext cx="10734040" cy="809625"/>
          </a:xfrm>
        </p:spPr>
        <p:txBody>
          <a:bodyPr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endParaRPr lang="ru-RU" altLang="ru-RU" sz="27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r>
              <a:rPr lang="ru-RU" sz="2400" b="1" dirty="0" err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Иштетүү</a:t>
            </a:r>
            <a:r>
              <a:rPr lang="ru-RU" sz="24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b="1" dirty="0" err="1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ө</a:t>
            </a:r>
            <a:r>
              <a:rPr lang="ru-RU" sz="2400" b="1" dirty="0" err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нөр</a:t>
            </a:r>
            <a:r>
              <a:rPr lang="ru-RU" sz="24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жай өндүрүшүнүн терс көрсөткүчтүү тармактары</a:t>
            </a:r>
            <a:endParaRPr lang="ru-RU" sz="2400" b="1" dirty="0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r>
              <a:rPr lang="ru-RU" sz="2400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(ф.к.и. пайыз менен)</a:t>
            </a:r>
            <a:endParaRPr lang="ru-RU" sz="2400" noProof="1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endParaRPr lang="ru-RU" sz="2400" dirty="0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  <p:graphicFrame>
        <p:nvGraphicFramePr>
          <p:cNvPr id="5" name="Схема 4"/>
          <p:cNvGraphicFramePr/>
          <p:nvPr/>
        </p:nvGraphicFramePr>
        <p:xfrm>
          <a:off x="-90338" y="1178971"/>
          <a:ext cx="12457384" cy="4608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28" name="Rechteck 39"/>
          <p:cNvSpPr/>
          <p:nvPr/>
        </p:nvSpPr>
        <p:spPr bwMode="gray">
          <a:xfrm>
            <a:off x="251823" y="1970768"/>
            <a:ext cx="2033905" cy="4699635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  <a:scene3d>
            <a:camera prst="perspectiveAbove"/>
            <a:lightRig rig="threePt" dir="t"/>
          </a:scene3d>
          <a:sp3d>
            <a:bevelT/>
          </a:sp3d>
        </p:spPr>
        <p:txBody>
          <a:bodyPr lIns="36000" tIns="36000" rIns="36000" bIns="36000" anchor="ctr"/>
          <a:lstStyle/>
          <a:p>
            <a:pPr algn="ctr" eaLnBrk="0" hangingPunct="0"/>
            <a:r>
              <a:rPr lang="ru-RU" sz="2000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2021-ж. </a:t>
            </a:r>
            <a:r>
              <a:rPr lang="ru-RU" sz="2000" dirty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январь-</a:t>
            </a:r>
            <a:r>
              <a:rPr lang="ru-RU" sz="2000" dirty="0" err="1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сентябрында</a:t>
            </a:r>
            <a:r>
              <a:rPr lang="ru-RU" sz="2000" dirty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000" dirty="0" err="1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иштетүү</a:t>
            </a:r>
            <a:r>
              <a:rPr lang="ru-RU" sz="2000" dirty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000" dirty="0" err="1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өнөр</a:t>
            </a:r>
            <a:r>
              <a:rPr lang="ru-RU" sz="2000" dirty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000" dirty="0" err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жайында</a:t>
            </a:r>
            <a:r>
              <a:rPr lang="ru-RU" sz="2000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0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183,2 млрд. </a:t>
            </a:r>
            <a:r>
              <a:rPr lang="ru-RU" sz="2000" b="1" dirty="0" err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сомго</a:t>
            </a:r>
            <a:r>
              <a:rPr lang="ru-RU" sz="20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000" b="1" dirty="0" err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жакын</a:t>
            </a:r>
            <a:r>
              <a:rPr lang="ru-RU" sz="20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000" dirty="0" err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өнөр</a:t>
            </a:r>
            <a:r>
              <a:rPr lang="ru-RU" sz="2000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жай продукциялары өндүрүлдү, </a:t>
            </a:r>
            <a:r>
              <a:rPr lang="ru-RU" sz="2000" dirty="0" err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бул</a:t>
            </a:r>
            <a:r>
              <a:rPr lang="ru-RU" sz="2000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000" dirty="0" err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былтыркы</a:t>
            </a:r>
            <a:r>
              <a:rPr lang="ru-RU" sz="2000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000" dirty="0" err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жылдын</a:t>
            </a:r>
            <a:r>
              <a:rPr lang="ru-RU" sz="2000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январь-</a:t>
            </a:r>
            <a:r>
              <a:rPr lang="ru-RU" sz="2000" dirty="0" err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сентябрына</a:t>
            </a:r>
            <a:r>
              <a:rPr lang="ru-RU" sz="2000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000" dirty="0" err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салыштырмалуу</a:t>
            </a:r>
            <a:r>
              <a:rPr lang="ru-RU" sz="2000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0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8,4 </a:t>
            </a:r>
            <a:r>
              <a:rPr lang="ru-RU" sz="2000" b="1" dirty="0" err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пайызга</a:t>
            </a:r>
            <a:r>
              <a:rPr lang="ru-RU" sz="20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000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аз.</a:t>
            </a:r>
            <a:r>
              <a:rPr lang="ru-RU" altLang="ru-RU" sz="1800" dirty="0">
                <a:solidFill>
                  <a:srgbClr val="001D3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ru-RU" altLang="ru-RU" sz="1800" dirty="0">
              <a:solidFill>
                <a:srgbClr val="001D3A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36" name="Group 9"/>
          <p:cNvGrpSpPr/>
          <p:nvPr/>
        </p:nvGrpSpPr>
        <p:grpSpPr bwMode="auto">
          <a:xfrm>
            <a:off x="675640" y="1179195"/>
            <a:ext cx="5297805" cy="5586730"/>
            <a:chOff x="927" y="1100"/>
            <a:chExt cx="2955" cy="2640"/>
          </a:xfrm>
          <a:solidFill>
            <a:srgbClr val="0070C0"/>
          </a:solidFill>
        </p:grpSpPr>
        <p:sp>
          <p:nvSpPr>
            <p:cNvPr id="37" name="Freeform 10"/>
            <p:cNvSpPr/>
            <p:nvPr/>
          </p:nvSpPr>
          <p:spPr bwMode="gray">
            <a:xfrm>
              <a:off x="927" y="1100"/>
              <a:ext cx="647" cy="229"/>
            </a:xfrm>
            <a:custGeom>
              <a:avLst/>
              <a:gdLst/>
              <a:ahLst/>
              <a:cxnLst>
                <a:cxn ang="0">
                  <a:pos x="647" y="68"/>
                </a:cxn>
                <a:cxn ang="0">
                  <a:pos x="614" y="81"/>
                </a:cxn>
                <a:cxn ang="0">
                  <a:pos x="582" y="94"/>
                </a:cxn>
                <a:cxn ang="0">
                  <a:pos x="551" y="108"/>
                </a:cxn>
                <a:cxn ang="0">
                  <a:pos x="522" y="123"/>
                </a:cxn>
                <a:cxn ang="0">
                  <a:pos x="495" y="140"/>
                </a:cxn>
                <a:cxn ang="0">
                  <a:pos x="468" y="157"/>
                </a:cxn>
                <a:cxn ang="0">
                  <a:pos x="444" y="174"/>
                </a:cxn>
                <a:cxn ang="0">
                  <a:pos x="421" y="193"/>
                </a:cxn>
                <a:cxn ang="0">
                  <a:pos x="0" y="229"/>
                </a:cxn>
                <a:cxn ang="0">
                  <a:pos x="4" y="220"/>
                </a:cxn>
                <a:cxn ang="0">
                  <a:pos x="9" y="211"/>
                </a:cxn>
                <a:cxn ang="0">
                  <a:pos x="16" y="201"/>
                </a:cxn>
                <a:cxn ang="0">
                  <a:pos x="23" y="191"/>
                </a:cxn>
                <a:cxn ang="0">
                  <a:pos x="32" y="180"/>
                </a:cxn>
                <a:cxn ang="0">
                  <a:pos x="40" y="170"/>
                </a:cxn>
                <a:cxn ang="0">
                  <a:pos x="50" y="160"/>
                </a:cxn>
                <a:cxn ang="0">
                  <a:pos x="60" y="150"/>
                </a:cxn>
                <a:cxn ang="0">
                  <a:pos x="75" y="136"/>
                </a:cxn>
                <a:cxn ang="0">
                  <a:pos x="91" y="122"/>
                </a:cxn>
                <a:cxn ang="0">
                  <a:pos x="107" y="109"/>
                </a:cxn>
                <a:cxn ang="0">
                  <a:pos x="125" y="97"/>
                </a:cxn>
                <a:cxn ang="0">
                  <a:pos x="144" y="84"/>
                </a:cxn>
                <a:cxn ang="0">
                  <a:pos x="164" y="72"/>
                </a:cxn>
                <a:cxn ang="0">
                  <a:pos x="184" y="60"/>
                </a:cxn>
                <a:cxn ang="0">
                  <a:pos x="206" y="49"/>
                </a:cxn>
                <a:cxn ang="0">
                  <a:pos x="227" y="40"/>
                </a:cxn>
                <a:cxn ang="0">
                  <a:pos x="250" y="31"/>
                </a:cxn>
                <a:cxn ang="0">
                  <a:pos x="273" y="23"/>
                </a:cxn>
                <a:cxn ang="0">
                  <a:pos x="297" y="16"/>
                </a:cxn>
                <a:cxn ang="0">
                  <a:pos x="322" y="10"/>
                </a:cxn>
                <a:cxn ang="0">
                  <a:pos x="346" y="5"/>
                </a:cxn>
                <a:cxn ang="0">
                  <a:pos x="370" y="1"/>
                </a:cxn>
                <a:cxn ang="0">
                  <a:pos x="396" y="0"/>
                </a:cxn>
                <a:cxn ang="0">
                  <a:pos x="411" y="0"/>
                </a:cxn>
                <a:cxn ang="0">
                  <a:pos x="426" y="0"/>
                </a:cxn>
                <a:cxn ang="0">
                  <a:pos x="442" y="1"/>
                </a:cxn>
                <a:cxn ang="0">
                  <a:pos x="457" y="3"/>
                </a:cxn>
                <a:cxn ang="0">
                  <a:pos x="472" y="5"/>
                </a:cxn>
                <a:cxn ang="0">
                  <a:pos x="488" y="9"/>
                </a:cxn>
                <a:cxn ang="0">
                  <a:pos x="504" y="12"/>
                </a:cxn>
                <a:cxn ang="0">
                  <a:pos x="519" y="16"/>
                </a:cxn>
                <a:cxn ang="0">
                  <a:pos x="550" y="26"/>
                </a:cxn>
                <a:cxn ang="0">
                  <a:pos x="583" y="38"/>
                </a:cxn>
                <a:cxn ang="0">
                  <a:pos x="615" y="52"/>
                </a:cxn>
                <a:cxn ang="0">
                  <a:pos x="647" y="68"/>
                </a:cxn>
              </a:cxnLst>
              <a:rect l="0" t="0" r="r" b="b"/>
              <a:pathLst>
                <a:path w="647" h="229">
                  <a:moveTo>
                    <a:pt x="647" y="68"/>
                  </a:moveTo>
                  <a:lnTo>
                    <a:pt x="614" y="81"/>
                  </a:lnTo>
                  <a:lnTo>
                    <a:pt x="582" y="94"/>
                  </a:lnTo>
                  <a:lnTo>
                    <a:pt x="551" y="108"/>
                  </a:lnTo>
                  <a:lnTo>
                    <a:pt x="522" y="123"/>
                  </a:lnTo>
                  <a:lnTo>
                    <a:pt x="495" y="140"/>
                  </a:lnTo>
                  <a:lnTo>
                    <a:pt x="468" y="157"/>
                  </a:lnTo>
                  <a:lnTo>
                    <a:pt x="444" y="174"/>
                  </a:lnTo>
                  <a:lnTo>
                    <a:pt x="421" y="193"/>
                  </a:lnTo>
                  <a:lnTo>
                    <a:pt x="0" y="229"/>
                  </a:lnTo>
                  <a:lnTo>
                    <a:pt x="4" y="220"/>
                  </a:lnTo>
                  <a:lnTo>
                    <a:pt x="9" y="211"/>
                  </a:lnTo>
                  <a:lnTo>
                    <a:pt x="16" y="201"/>
                  </a:lnTo>
                  <a:lnTo>
                    <a:pt x="23" y="191"/>
                  </a:lnTo>
                  <a:lnTo>
                    <a:pt x="32" y="180"/>
                  </a:lnTo>
                  <a:lnTo>
                    <a:pt x="40" y="170"/>
                  </a:lnTo>
                  <a:lnTo>
                    <a:pt x="50" y="160"/>
                  </a:lnTo>
                  <a:lnTo>
                    <a:pt x="60" y="150"/>
                  </a:lnTo>
                  <a:lnTo>
                    <a:pt x="75" y="136"/>
                  </a:lnTo>
                  <a:lnTo>
                    <a:pt x="91" y="122"/>
                  </a:lnTo>
                  <a:lnTo>
                    <a:pt x="107" y="109"/>
                  </a:lnTo>
                  <a:lnTo>
                    <a:pt x="125" y="97"/>
                  </a:lnTo>
                  <a:lnTo>
                    <a:pt x="144" y="84"/>
                  </a:lnTo>
                  <a:lnTo>
                    <a:pt x="164" y="72"/>
                  </a:lnTo>
                  <a:lnTo>
                    <a:pt x="184" y="60"/>
                  </a:lnTo>
                  <a:lnTo>
                    <a:pt x="206" y="49"/>
                  </a:lnTo>
                  <a:lnTo>
                    <a:pt x="227" y="40"/>
                  </a:lnTo>
                  <a:lnTo>
                    <a:pt x="250" y="31"/>
                  </a:lnTo>
                  <a:lnTo>
                    <a:pt x="273" y="23"/>
                  </a:lnTo>
                  <a:lnTo>
                    <a:pt x="297" y="16"/>
                  </a:lnTo>
                  <a:lnTo>
                    <a:pt x="322" y="10"/>
                  </a:lnTo>
                  <a:lnTo>
                    <a:pt x="346" y="5"/>
                  </a:lnTo>
                  <a:lnTo>
                    <a:pt x="370" y="1"/>
                  </a:lnTo>
                  <a:lnTo>
                    <a:pt x="396" y="0"/>
                  </a:lnTo>
                  <a:lnTo>
                    <a:pt x="411" y="0"/>
                  </a:lnTo>
                  <a:lnTo>
                    <a:pt x="426" y="0"/>
                  </a:lnTo>
                  <a:lnTo>
                    <a:pt x="442" y="1"/>
                  </a:lnTo>
                  <a:lnTo>
                    <a:pt x="457" y="3"/>
                  </a:lnTo>
                  <a:lnTo>
                    <a:pt x="472" y="5"/>
                  </a:lnTo>
                  <a:lnTo>
                    <a:pt x="488" y="9"/>
                  </a:lnTo>
                  <a:lnTo>
                    <a:pt x="504" y="12"/>
                  </a:lnTo>
                  <a:lnTo>
                    <a:pt x="519" y="16"/>
                  </a:lnTo>
                  <a:lnTo>
                    <a:pt x="550" y="26"/>
                  </a:lnTo>
                  <a:lnTo>
                    <a:pt x="583" y="38"/>
                  </a:lnTo>
                  <a:lnTo>
                    <a:pt x="615" y="52"/>
                  </a:lnTo>
                  <a:lnTo>
                    <a:pt x="647" y="68"/>
                  </a:lnTo>
                  <a:close/>
                </a:path>
              </a:pathLst>
            </a:custGeom>
            <a:grpFill/>
            <a:ln w="9525">
              <a:noFill/>
              <a:round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/>
            <a:lstStyle/>
            <a:p>
              <a:pPr fontAlgn="base">
                <a:defRPr/>
              </a:pPr>
              <a:endParaRPr lang="en-GB" strike="noStrike" noProof="1"/>
            </a:p>
          </p:txBody>
        </p:sp>
        <p:sp>
          <p:nvSpPr>
            <p:cNvPr id="38" name="Freeform 12"/>
            <p:cNvSpPr/>
            <p:nvPr/>
          </p:nvSpPr>
          <p:spPr bwMode="gray">
            <a:xfrm>
              <a:off x="1381" y="1100"/>
              <a:ext cx="2501" cy="2640"/>
            </a:xfrm>
            <a:custGeom>
              <a:avLst/>
              <a:gdLst/>
              <a:ahLst/>
              <a:cxnLst>
                <a:cxn ang="0">
                  <a:pos x="1456" y="1452"/>
                </a:cxn>
                <a:cxn ang="0">
                  <a:pos x="1362" y="1314"/>
                </a:cxn>
                <a:cxn ang="0">
                  <a:pos x="1240" y="1141"/>
                </a:cxn>
                <a:cxn ang="0">
                  <a:pos x="1095" y="943"/>
                </a:cxn>
                <a:cxn ang="0">
                  <a:pos x="1017" y="840"/>
                </a:cxn>
                <a:cxn ang="0">
                  <a:pos x="934" y="737"/>
                </a:cxn>
                <a:cxn ang="0">
                  <a:pos x="850" y="634"/>
                </a:cxn>
                <a:cxn ang="0">
                  <a:pos x="761" y="532"/>
                </a:cxn>
                <a:cxn ang="0">
                  <a:pos x="673" y="436"/>
                </a:cxn>
                <a:cxn ang="0">
                  <a:pos x="582" y="345"/>
                </a:cxn>
                <a:cxn ang="0">
                  <a:pos x="492" y="261"/>
                </a:cxn>
                <a:cxn ang="0">
                  <a:pos x="400" y="185"/>
                </a:cxn>
                <a:cxn ang="0">
                  <a:pos x="311" y="120"/>
                </a:cxn>
                <a:cxn ang="0">
                  <a:pos x="222" y="67"/>
                </a:cxn>
                <a:cxn ang="0">
                  <a:pos x="165" y="40"/>
                </a:cxn>
                <a:cxn ang="0">
                  <a:pos x="109" y="19"/>
                </a:cxn>
                <a:cxn ang="0">
                  <a:pos x="54" y="6"/>
                </a:cxn>
                <a:cxn ang="0">
                  <a:pos x="0" y="0"/>
                </a:cxn>
                <a:cxn ang="0">
                  <a:pos x="632" y="4"/>
                </a:cxn>
                <a:cxn ang="0">
                  <a:pos x="701" y="10"/>
                </a:cxn>
                <a:cxn ang="0">
                  <a:pos x="768" y="20"/>
                </a:cxn>
                <a:cxn ang="0">
                  <a:pos x="831" y="37"/>
                </a:cxn>
                <a:cxn ang="0">
                  <a:pos x="909" y="67"/>
                </a:cxn>
                <a:cxn ang="0">
                  <a:pos x="1008" y="111"/>
                </a:cxn>
                <a:cxn ang="0">
                  <a:pos x="1105" y="162"/>
                </a:cxn>
                <a:cxn ang="0">
                  <a:pos x="1202" y="217"/>
                </a:cxn>
                <a:cxn ang="0">
                  <a:pos x="1299" y="278"/>
                </a:cxn>
                <a:cxn ang="0">
                  <a:pos x="1393" y="342"/>
                </a:cxn>
                <a:cxn ang="0">
                  <a:pos x="1487" y="410"/>
                </a:cxn>
                <a:cxn ang="0">
                  <a:pos x="1579" y="482"/>
                </a:cxn>
                <a:cxn ang="0">
                  <a:pos x="1670" y="557"/>
                </a:cxn>
                <a:cxn ang="0">
                  <a:pos x="1760" y="633"/>
                </a:cxn>
                <a:cxn ang="0">
                  <a:pos x="1846" y="710"/>
                </a:cxn>
                <a:cxn ang="0">
                  <a:pos x="1930" y="789"/>
                </a:cxn>
                <a:cxn ang="0">
                  <a:pos x="2054" y="908"/>
                </a:cxn>
                <a:cxn ang="0">
                  <a:pos x="2207" y="1064"/>
                </a:cxn>
                <a:cxn ang="0">
                  <a:pos x="2663" y="995"/>
                </a:cxn>
                <a:cxn ang="0">
                  <a:pos x="972" y="1635"/>
                </a:cxn>
              </a:cxnLst>
              <a:rect l="0" t="0" r="r" b="b"/>
              <a:pathLst>
                <a:path w="2663" h="2716">
                  <a:moveTo>
                    <a:pt x="972" y="1635"/>
                  </a:moveTo>
                  <a:lnTo>
                    <a:pt x="1456" y="1452"/>
                  </a:lnTo>
                  <a:lnTo>
                    <a:pt x="1413" y="1389"/>
                  </a:lnTo>
                  <a:lnTo>
                    <a:pt x="1362" y="1314"/>
                  </a:lnTo>
                  <a:lnTo>
                    <a:pt x="1304" y="1231"/>
                  </a:lnTo>
                  <a:lnTo>
                    <a:pt x="1240" y="1141"/>
                  </a:lnTo>
                  <a:lnTo>
                    <a:pt x="1169" y="1044"/>
                  </a:lnTo>
                  <a:lnTo>
                    <a:pt x="1095" y="943"/>
                  </a:lnTo>
                  <a:lnTo>
                    <a:pt x="1057" y="892"/>
                  </a:lnTo>
                  <a:lnTo>
                    <a:pt x="1017" y="840"/>
                  </a:lnTo>
                  <a:lnTo>
                    <a:pt x="976" y="789"/>
                  </a:lnTo>
                  <a:lnTo>
                    <a:pt x="934" y="737"/>
                  </a:lnTo>
                  <a:lnTo>
                    <a:pt x="893" y="685"/>
                  </a:lnTo>
                  <a:lnTo>
                    <a:pt x="850" y="634"/>
                  </a:lnTo>
                  <a:lnTo>
                    <a:pt x="806" y="583"/>
                  </a:lnTo>
                  <a:lnTo>
                    <a:pt x="761" y="532"/>
                  </a:lnTo>
                  <a:lnTo>
                    <a:pt x="718" y="483"/>
                  </a:lnTo>
                  <a:lnTo>
                    <a:pt x="673" y="436"/>
                  </a:lnTo>
                  <a:lnTo>
                    <a:pt x="627" y="390"/>
                  </a:lnTo>
                  <a:lnTo>
                    <a:pt x="582" y="345"/>
                  </a:lnTo>
                  <a:lnTo>
                    <a:pt x="537" y="301"/>
                  </a:lnTo>
                  <a:lnTo>
                    <a:pt x="492" y="261"/>
                  </a:lnTo>
                  <a:lnTo>
                    <a:pt x="446" y="222"/>
                  </a:lnTo>
                  <a:lnTo>
                    <a:pt x="400" y="185"/>
                  </a:lnTo>
                  <a:lnTo>
                    <a:pt x="356" y="152"/>
                  </a:lnTo>
                  <a:lnTo>
                    <a:pt x="311" y="120"/>
                  </a:lnTo>
                  <a:lnTo>
                    <a:pt x="266" y="92"/>
                  </a:lnTo>
                  <a:lnTo>
                    <a:pt x="222" y="67"/>
                  </a:lnTo>
                  <a:lnTo>
                    <a:pt x="194" y="53"/>
                  </a:lnTo>
                  <a:lnTo>
                    <a:pt x="165" y="40"/>
                  </a:lnTo>
                  <a:lnTo>
                    <a:pt x="138" y="29"/>
                  </a:lnTo>
                  <a:lnTo>
                    <a:pt x="109" y="19"/>
                  </a:lnTo>
                  <a:lnTo>
                    <a:pt x="82" y="12"/>
                  </a:lnTo>
                  <a:lnTo>
                    <a:pt x="54" y="6"/>
                  </a:lnTo>
                  <a:lnTo>
                    <a:pt x="27" y="2"/>
                  </a:lnTo>
                  <a:lnTo>
                    <a:pt x="0" y="0"/>
                  </a:lnTo>
                  <a:lnTo>
                    <a:pt x="597" y="3"/>
                  </a:lnTo>
                  <a:lnTo>
                    <a:pt x="632" y="4"/>
                  </a:lnTo>
                  <a:lnTo>
                    <a:pt x="667" y="6"/>
                  </a:lnTo>
                  <a:lnTo>
                    <a:pt x="701" y="10"/>
                  </a:lnTo>
                  <a:lnTo>
                    <a:pt x="735" y="14"/>
                  </a:lnTo>
                  <a:lnTo>
                    <a:pt x="768" y="20"/>
                  </a:lnTo>
                  <a:lnTo>
                    <a:pt x="799" y="28"/>
                  </a:lnTo>
                  <a:lnTo>
                    <a:pt x="831" y="37"/>
                  </a:lnTo>
                  <a:lnTo>
                    <a:pt x="860" y="47"/>
                  </a:lnTo>
                  <a:lnTo>
                    <a:pt x="909" y="67"/>
                  </a:lnTo>
                  <a:lnTo>
                    <a:pt x="959" y="89"/>
                  </a:lnTo>
                  <a:lnTo>
                    <a:pt x="1008" y="111"/>
                  </a:lnTo>
                  <a:lnTo>
                    <a:pt x="1057" y="135"/>
                  </a:lnTo>
                  <a:lnTo>
                    <a:pt x="1105" y="162"/>
                  </a:lnTo>
                  <a:lnTo>
                    <a:pt x="1154" y="188"/>
                  </a:lnTo>
                  <a:lnTo>
                    <a:pt x="1202" y="217"/>
                  </a:lnTo>
                  <a:lnTo>
                    <a:pt x="1251" y="246"/>
                  </a:lnTo>
                  <a:lnTo>
                    <a:pt x="1299" y="278"/>
                  </a:lnTo>
                  <a:lnTo>
                    <a:pt x="1346" y="309"/>
                  </a:lnTo>
                  <a:lnTo>
                    <a:pt x="1393" y="342"/>
                  </a:lnTo>
                  <a:lnTo>
                    <a:pt x="1440" y="375"/>
                  </a:lnTo>
                  <a:lnTo>
                    <a:pt x="1487" y="410"/>
                  </a:lnTo>
                  <a:lnTo>
                    <a:pt x="1534" y="446"/>
                  </a:lnTo>
                  <a:lnTo>
                    <a:pt x="1579" y="482"/>
                  </a:lnTo>
                  <a:lnTo>
                    <a:pt x="1625" y="519"/>
                  </a:lnTo>
                  <a:lnTo>
                    <a:pt x="1670" y="557"/>
                  </a:lnTo>
                  <a:lnTo>
                    <a:pt x="1715" y="594"/>
                  </a:lnTo>
                  <a:lnTo>
                    <a:pt x="1760" y="633"/>
                  </a:lnTo>
                  <a:lnTo>
                    <a:pt x="1803" y="672"/>
                  </a:lnTo>
                  <a:lnTo>
                    <a:pt x="1846" y="710"/>
                  </a:lnTo>
                  <a:lnTo>
                    <a:pt x="1889" y="750"/>
                  </a:lnTo>
                  <a:lnTo>
                    <a:pt x="1930" y="789"/>
                  </a:lnTo>
                  <a:lnTo>
                    <a:pt x="1972" y="828"/>
                  </a:lnTo>
                  <a:lnTo>
                    <a:pt x="2054" y="908"/>
                  </a:lnTo>
                  <a:lnTo>
                    <a:pt x="2132" y="986"/>
                  </a:lnTo>
                  <a:lnTo>
                    <a:pt x="2207" y="1064"/>
                  </a:lnTo>
                  <a:lnTo>
                    <a:pt x="2280" y="1141"/>
                  </a:lnTo>
                  <a:lnTo>
                    <a:pt x="2663" y="995"/>
                  </a:lnTo>
                  <a:lnTo>
                    <a:pt x="2428" y="2716"/>
                  </a:lnTo>
                  <a:lnTo>
                    <a:pt x="972" y="1635"/>
                  </a:lnTo>
                  <a:close/>
                </a:path>
              </a:pathLst>
            </a:cu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base">
                <a:defRPr/>
              </a:pPr>
              <a:endParaRPr lang="en-GB" strike="noStrike" noProof="1"/>
            </a:p>
          </p:txBody>
        </p:sp>
        <p:sp>
          <p:nvSpPr>
            <p:cNvPr id="39" name="Freeform 13" descr="© INSCALE GmbH, 26.05.2010&#10;http://www.presentationload.com/"/>
            <p:cNvSpPr>
              <a:spLocks noEditPoints="1"/>
            </p:cNvSpPr>
            <p:nvPr/>
          </p:nvSpPr>
          <p:spPr bwMode="gray">
            <a:xfrm>
              <a:off x="1067" y="1107"/>
              <a:ext cx="2617" cy="2579"/>
            </a:xfrm>
            <a:custGeom>
              <a:avLst/>
              <a:gdLst>
                <a:gd name="T0" fmla="*/ 749 w 2864"/>
                <a:gd name="T1" fmla="*/ 1051 h 2747"/>
                <a:gd name="T2" fmla="*/ 1482 w 2864"/>
                <a:gd name="T3" fmla="*/ 1766 h 2747"/>
                <a:gd name="T4" fmla="*/ 974 w 2864"/>
                <a:gd name="T5" fmla="*/ 947 h 2747"/>
                <a:gd name="T6" fmla="*/ 925 w 2864"/>
                <a:gd name="T7" fmla="*/ 858 h 2747"/>
                <a:gd name="T8" fmla="*/ 861 w 2864"/>
                <a:gd name="T9" fmla="*/ 752 h 2747"/>
                <a:gd name="T10" fmla="*/ 789 w 2864"/>
                <a:gd name="T11" fmla="*/ 636 h 2747"/>
                <a:gd name="T12" fmla="*/ 712 w 2864"/>
                <a:gd name="T13" fmla="*/ 514 h 2747"/>
                <a:gd name="T14" fmla="*/ 647 w 2864"/>
                <a:gd name="T15" fmla="*/ 422 h 2747"/>
                <a:gd name="T16" fmla="*/ 581 w 2864"/>
                <a:gd name="T17" fmla="*/ 332 h 2747"/>
                <a:gd name="T18" fmla="*/ 547 w 2864"/>
                <a:gd name="T19" fmla="*/ 291 h 2747"/>
                <a:gd name="T20" fmla="*/ 514 w 2864"/>
                <a:gd name="T21" fmla="*/ 252 h 2747"/>
                <a:gd name="T22" fmla="*/ 480 w 2864"/>
                <a:gd name="T23" fmla="*/ 215 h 2747"/>
                <a:gd name="T24" fmla="*/ 447 w 2864"/>
                <a:gd name="T25" fmla="*/ 180 h 2747"/>
                <a:gd name="T26" fmla="*/ 430 w 2864"/>
                <a:gd name="T27" fmla="*/ 164 h 2747"/>
                <a:gd name="T28" fmla="*/ 402 w 2864"/>
                <a:gd name="T29" fmla="*/ 140 h 2747"/>
                <a:gd name="T30" fmla="*/ 370 w 2864"/>
                <a:gd name="T31" fmla="*/ 113 h 2747"/>
                <a:gd name="T32" fmla="*/ 344 w 2864"/>
                <a:gd name="T33" fmla="*/ 93 h 2747"/>
                <a:gd name="T34" fmla="*/ 314 w 2864"/>
                <a:gd name="T35" fmla="*/ 75 h 2747"/>
                <a:gd name="T36" fmla="*/ 287 w 2864"/>
                <a:gd name="T37" fmla="*/ 63 h 2747"/>
                <a:gd name="T38" fmla="*/ 258 w 2864"/>
                <a:gd name="T39" fmla="*/ 54 h 2747"/>
                <a:gd name="T40" fmla="*/ 229 w 2864"/>
                <a:gd name="T41" fmla="*/ 50 h 2747"/>
                <a:gd name="T42" fmla="*/ 201 w 2864"/>
                <a:gd name="T43" fmla="*/ 50 h 2747"/>
                <a:gd name="T44" fmla="*/ 173 w 2864"/>
                <a:gd name="T45" fmla="*/ 54 h 2747"/>
                <a:gd name="T46" fmla="*/ 144 w 2864"/>
                <a:gd name="T47" fmla="*/ 64 h 2747"/>
                <a:gd name="T48" fmla="*/ 114 w 2864"/>
                <a:gd name="T49" fmla="*/ 79 h 2747"/>
                <a:gd name="T50" fmla="*/ 90 w 2864"/>
                <a:gd name="T51" fmla="*/ 94 h 2747"/>
                <a:gd name="T52" fmla="*/ 69 w 2864"/>
                <a:gd name="T53" fmla="*/ 109 h 2747"/>
                <a:gd name="T54" fmla="*/ 49 w 2864"/>
                <a:gd name="T55" fmla="*/ 127 h 2747"/>
                <a:gd name="T56" fmla="*/ 32 w 2864"/>
                <a:gd name="T57" fmla="*/ 146 h 2747"/>
                <a:gd name="T58" fmla="*/ 22 w 2864"/>
                <a:gd name="T59" fmla="*/ 159 h 2747"/>
                <a:gd name="T60" fmla="*/ 13 w 2864"/>
                <a:gd name="T61" fmla="*/ 172 h 2747"/>
                <a:gd name="T62" fmla="*/ 5 w 2864"/>
                <a:gd name="T63" fmla="*/ 184 h 2747"/>
                <a:gd name="T64" fmla="*/ 0 w 2864"/>
                <a:gd name="T65" fmla="*/ 196 h 2747"/>
                <a:gd name="T66" fmla="*/ 5 w 2864"/>
                <a:gd name="T67" fmla="*/ 153 h 2747"/>
                <a:gd name="T68" fmla="*/ 15 w 2864"/>
                <a:gd name="T69" fmla="*/ 131 h 2747"/>
                <a:gd name="T70" fmla="*/ 28 w 2864"/>
                <a:gd name="T71" fmla="*/ 111 h 2747"/>
                <a:gd name="T72" fmla="*/ 41 w 2864"/>
                <a:gd name="T73" fmla="*/ 93 h 2747"/>
                <a:gd name="T74" fmla="*/ 58 w 2864"/>
                <a:gd name="T75" fmla="*/ 75 h 2747"/>
                <a:gd name="T76" fmla="*/ 74 w 2864"/>
                <a:gd name="T77" fmla="*/ 61 h 2747"/>
                <a:gd name="T78" fmla="*/ 92 w 2864"/>
                <a:gd name="T79" fmla="*/ 47 h 2747"/>
                <a:gd name="T80" fmla="*/ 111 w 2864"/>
                <a:gd name="T81" fmla="*/ 34 h 2747"/>
                <a:gd name="T82" fmla="*/ 136 w 2864"/>
                <a:gd name="T83" fmla="*/ 21 h 2747"/>
                <a:gd name="T84" fmla="*/ 165 w 2864"/>
                <a:gd name="T85" fmla="*/ 8 h 2747"/>
                <a:gd name="T86" fmla="*/ 196 w 2864"/>
                <a:gd name="T87" fmla="*/ 2 h 2747"/>
                <a:gd name="T88" fmla="*/ 226 w 2864"/>
                <a:gd name="T89" fmla="*/ 0 h 2747"/>
                <a:gd name="T90" fmla="*/ 253 w 2864"/>
                <a:gd name="T91" fmla="*/ 4 h 2747"/>
                <a:gd name="T92" fmla="*/ 280 w 2864"/>
                <a:gd name="T93" fmla="*/ 8 h 2747"/>
                <a:gd name="T94" fmla="*/ 308 w 2864"/>
                <a:gd name="T95" fmla="*/ 21 h 2747"/>
                <a:gd name="T96" fmla="*/ 335 w 2864"/>
                <a:gd name="T97" fmla="*/ 35 h 2747"/>
                <a:gd name="T98" fmla="*/ 373 w 2864"/>
                <a:gd name="T99" fmla="*/ 59 h 2747"/>
                <a:gd name="T100" fmla="*/ 421 w 2864"/>
                <a:gd name="T101" fmla="*/ 98 h 2747"/>
                <a:gd name="T102" fmla="*/ 470 w 2864"/>
                <a:gd name="T103" fmla="*/ 142 h 2747"/>
                <a:gd name="T104" fmla="*/ 518 w 2864"/>
                <a:gd name="T105" fmla="*/ 194 h 2747"/>
                <a:gd name="T106" fmla="*/ 566 w 2864"/>
                <a:gd name="T107" fmla="*/ 251 h 2747"/>
                <a:gd name="T108" fmla="*/ 614 w 2864"/>
                <a:gd name="T109" fmla="*/ 310 h 2747"/>
                <a:gd name="T110" fmla="*/ 661 w 2864"/>
                <a:gd name="T111" fmla="*/ 375 h 2747"/>
                <a:gd name="T112" fmla="*/ 706 w 2864"/>
                <a:gd name="T113" fmla="*/ 439 h 2747"/>
                <a:gd name="T114" fmla="*/ 750 w 2864"/>
                <a:gd name="T115" fmla="*/ 508 h 2747"/>
                <a:gd name="T116" fmla="*/ 794 w 2864"/>
                <a:gd name="T117" fmla="*/ 574 h 2747"/>
                <a:gd name="T118" fmla="*/ 853 w 2864"/>
                <a:gd name="T119" fmla="*/ 670 h 2747"/>
                <a:gd name="T120" fmla="*/ 925 w 2864"/>
                <a:gd name="T121" fmla="*/ 791 h 2747"/>
                <a:gd name="T122" fmla="*/ 983 w 2864"/>
                <a:gd name="T123" fmla="*/ 893 h 2747"/>
                <a:gd name="T124" fmla="*/ 974 w 2864"/>
                <a:gd name="T125" fmla="*/ 947 h 274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864" h="2747">
                  <a:moveTo>
                    <a:pt x="1383" y="1707"/>
                  </a:moveTo>
                  <a:lnTo>
                    <a:pt x="1408" y="1635"/>
                  </a:lnTo>
                  <a:lnTo>
                    <a:pt x="2864" y="2716"/>
                  </a:lnTo>
                  <a:lnTo>
                    <a:pt x="2786" y="2747"/>
                  </a:lnTo>
                  <a:lnTo>
                    <a:pt x="1383" y="1707"/>
                  </a:lnTo>
                  <a:close/>
                  <a:moveTo>
                    <a:pt x="1832" y="1475"/>
                  </a:moveTo>
                  <a:lnTo>
                    <a:pt x="1788" y="1409"/>
                  </a:lnTo>
                  <a:lnTo>
                    <a:pt x="1737" y="1336"/>
                  </a:lnTo>
                  <a:lnTo>
                    <a:pt x="1681" y="1255"/>
                  </a:lnTo>
                  <a:lnTo>
                    <a:pt x="1620" y="1170"/>
                  </a:lnTo>
                  <a:lnTo>
                    <a:pt x="1554" y="1081"/>
                  </a:lnTo>
                  <a:lnTo>
                    <a:pt x="1484" y="988"/>
                  </a:lnTo>
                  <a:lnTo>
                    <a:pt x="1412" y="893"/>
                  </a:lnTo>
                  <a:lnTo>
                    <a:pt x="1337" y="799"/>
                  </a:lnTo>
                  <a:lnTo>
                    <a:pt x="1277" y="726"/>
                  </a:lnTo>
                  <a:lnTo>
                    <a:pt x="1217" y="655"/>
                  </a:lnTo>
                  <a:lnTo>
                    <a:pt x="1155" y="586"/>
                  </a:lnTo>
                  <a:lnTo>
                    <a:pt x="1093" y="518"/>
                  </a:lnTo>
                  <a:lnTo>
                    <a:pt x="1061" y="485"/>
                  </a:lnTo>
                  <a:lnTo>
                    <a:pt x="1030" y="453"/>
                  </a:lnTo>
                  <a:lnTo>
                    <a:pt x="998" y="422"/>
                  </a:lnTo>
                  <a:lnTo>
                    <a:pt x="967" y="392"/>
                  </a:lnTo>
                  <a:lnTo>
                    <a:pt x="934" y="362"/>
                  </a:lnTo>
                  <a:lnTo>
                    <a:pt x="902" y="334"/>
                  </a:lnTo>
                  <a:lnTo>
                    <a:pt x="871" y="306"/>
                  </a:lnTo>
                  <a:lnTo>
                    <a:pt x="839" y="280"/>
                  </a:lnTo>
                  <a:lnTo>
                    <a:pt x="828" y="271"/>
                  </a:lnTo>
                  <a:lnTo>
                    <a:pt x="809" y="256"/>
                  </a:lnTo>
                  <a:lnTo>
                    <a:pt x="783" y="238"/>
                  </a:lnTo>
                  <a:lnTo>
                    <a:pt x="755" y="217"/>
                  </a:lnTo>
                  <a:lnTo>
                    <a:pt x="725" y="195"/>
                  </a:lnTo>
                  <a:lnTo>
                    <a:pt x="696" y="175"/>
                  </a:lnTo>
                  <a:lnTo>
                    <a:pt x="668" y="158"/>
                  </a:lnTo>
                  <a:lnTo>
                    <a:pt x="647" y="144"/>
                  </a:lnTo>
                  <a:lnTo>
                    <a:pt x="620" y="130"/>
                  </a:lnTo>
                  <a:lnTo>
                    <a:pt x="592" y="117"/>
                  </a:lnTo>
                  <a:lnTo>
                    <a:pt x="565" y="107"/>
                  </a:lnTo>
                  <a:lnTo>
                    <a:pt x="538" y="98"/>
                  </a:lnTo>
                  <a:lnTo>
                    <a:pt x="512" y="90"/>
                  </a:lnTo>
                  <a:lnTo>
                    <a:pt x="485" y="84"/>
                  </a:lnTo>
                  <a:lnTo>
                    <a:pt x="458" y="79"/>
                  </a:lnTo>
                  <a:lnTo>
                    <a:pt x="431" y="77"/>
                  </a:lnTo>
                  <a:lnTo>
                    <a:pt x="405" y="76"/>
                  </a:lnTo>
                  <a:lnTo>
                    <a:pt x="379" y="77"/>
                  </a:lnTo>
                  <a:lnTo>
                    <a:pt x="352" y="79"/>
                  </a:lnTo>
                  <a:lnTo>
                    <a:pt x="325" y="85"/>
                  </a:lnTo>
                  <a:lnTo>
                    <a:pt x="297" y="91"/>
                  </a:lnTo>
                  <a:lnTo>
                    <a:pt x="270" y="99"/>
                  </a:lnTo>
                  <a:lnTo>
                    <a:pt x="242" y="110"/>
                  </a:lnTo>
                  <a:lnTo>
                    <a:pt x="214" y="122"/>
                  </a:lnTo>
                  <a:lnTo>
                    <a:pt x="191" y="132"/>
                  </a:lnTo>
                  <a:lnTo>
                    <a:pt x="169" y="145"/>
                  </a:lnTo>
                  <a:lnTo>
                    <a:pt x="149" y="157"/>
                  </a:lnTo>
                  <a:lnTo>
                    <a:pt x="128" y="170"/>
                  </a:lnTo>
                  <a:lnTo>
                    <a:pt x="110" y="183"/>
                  </a:lnTo>
                  <a:lnTo>
                    <a:pt x="93" y="197"/>
                  </a:lnTo>
                  <a:lnTo>
                    <a:pt x="75" y="212"/>
                  </a:lnTo>
                  <a:lnTo>
                    <a:pt x="60" y="226"/>
                  </a:lnTo>
                  <a:lnTo>
                    <a:pt x="50" y="236"/>
                  </a:lnTo>
                  <a:lnTo>
                    <a:pt x="40" y="246"/>
                  </a:lnTo>
                  <a:lnTo>
                    <a:pt x="32" y="256"/>
                  </a:lnTo>
                  <a:lnTo>
                    <a:pt x="23" y="267"/>
                  </a:lnTo>
                  <a:lnTo>
                    <a:pt x="16" y="277"/>
                  </a:lnTo>
                  <a:lnTo>
                    <a:pt x="9" y="287"/>
                  </a:lnTo>
                  <a:lnTo>
                    <a:pt x="4" y="296"/>
                  </a:lnTo>
                  <a:lnTo>
                    <a:pt x="0" y="305"/>
                  </a:lnTo>
                  <a:lnTo>
                    <a:pt x="0" y="257"/>
                  </a:lnTo>
                  <a:lnTo>
                    <a:pt x="8" y="239"/>
                  </a:lnTo>
                  <a:lnTo>
                    <a:pt x="18" y="221"/>
                  </a:lnTo>
                  <a:lnTo>
                    <a:pt x="29" y="205"/>
                  </a:lnTo>
                  <a:lnTo>
                    <a:pt x="40" y="188"/>
                  </a:lnTo>
                  <a:lnTo>
                    <a:pt x="52" y="173"/>
                  </a:lnTo>
                  <a:lnTo>
                    <a:pt x="65" y="158"/>
                  </a:lnTo>
                  <a:lnTo>
                    <a:pt x="78" y="144"/>
                  </a:lnTo>
                  <a:lnTo>
                    <a:pt x="93" y="130"/>
                  </a:lnTo>
                  <a:lnTo>
                    <a:pt x="108" y="117"/>
                  </a:lnTo>
                  <a:lnTo>
                    <a:pt x="123" y="105"/>
                  </a:lnTo>
                  <a:lnTo>
                    <a:pt x="139" y="94"/>
                  </a:lnTo>
                  <a:lnTo>
                    <a:pt x="156" y="82"/>
                  </a:lnTo>
                  <a:lnTo>
                    <a:pt x="173" y="72"/>
                  </a:lnTo>
                  <a:lnTo>
                    <a:pt x="190" y="62"/>
                  </a:lnTo>
                  <a:lnTo>
                    <a:pt x="208" y="53"/>
                  </a:lnTo>
                  <a:lnTo>
                    <a:pt x="226" y="45"/>
                  </a:lnTo>
                  <a:lnTo>
                    <a:pt x="255" y="32"/>
                  </a:lnTo>
                  <a:lnTo>
                    <a:pt x="285" y="21"/>
                  </a:lnTo>
                  <a:lnTo>
                    <a:pt x="313" y="13"/>
                  </a:lnTo>
                  <a:lnTo>
                    <a:pt x="341" y="7"/>
                  </a:lnTo>
                  <a:lnTo>
                    <a:pt x="368" y="2"/>
                  </a:lnTo>
                  <a:lnTo>
                    <a:pt x="396" y="0"/>
                  </a:lnTo>
                  <a:lnTo>
                    <a:pt x="422" y="0"/>
                  </a:lnTo>
                  <a:lnTo>
                    <a:pt x="450" y="1"/>
                  </a:lnTo>
                  <a:lnTo>
                    <a:pt x="476" y="4"/>
                  </a:lnTo>
                  <a:lnTo>
                    <a:pt x="502" y="8"/>
                  </a:lnTo>
                  <a:lnTo>
                    <a:pt x="528" y="14"/>
                  </a:lnTo>
                  <a:lnTo>
                    <a:pt x="555" y="22"/>
                  </a:lnTo>
                  <a:lnTo>
                    <a:pt x="580" y="32"/>
                  </a:lnTo>
                  <a:lnTo>
                    <a:pt x="606" y="42"/>
                  </a:lnTo>
                  <a:lnTo>
                    <a:pt x="632" y="54"/>
                  </a:lnTo>
                  <a:lnTo>
                    <a:pt x="658" y="67"/>
                  </a:lnTo>
                  <a:lnTo>
                    <a:pt x="702" y="92"/>
                  </a:lnTo>
                  <a:lnTo>
                    <a:pt x="747" y="120"/>
                  </a:lnTo>
                  <a:lnTo>
                    <a:pt x="792" y="152"/>
                  </a:lnTo>
                  <a:lnTo>
                    <a:pt x="836" y="185"/>
                  </a:lnTo>
                  <a:lnTo>
                    <a:pt x="882" y="222"/>
                  </a:lnTo>
                  <a:lnTo>
                    <a:pt x="928" y="261"/>
                  </a:lnTo>
                  <a:lnTo>
                    <a:pt x="973" y="301"/>
                  </a:lnTo>
                  <a:lnTo>
                    <a:pt x="1018" y="345"/>
                  </a:lnTo>
                  <a:lnTo>
                    <a:pt x="1063" y="390"/>
                  </a:lnTo>
                  <a:lnTo>
                    <a:pt x="1109" y="436"/>
                  </a:lnTo>
                  <a:lnTo>
                    <a:pt x="1154" y="483"/>
                  </a:lnTo>
                  <a:lnTo>
                    <a:pt x="1197" y="532"/>
                  </a:lnTo>
                  <a:lnTo>
                    <a:pt x="1242" y="583"/>
                  </a:lnTo>
                  <a:lnTo>
                    <a:pt x="1286" y="634"/>
                  </a:lnTo>
                  <a:lnTo>
                    <a:pt x="1329" y="685"/>
                  </a:lnTo>
                  <a:lnTo>
                    <a:pt x="1370" y="737"/>
                  </a:lnTo>
                  <a:lnTo>
                    <a:pt x="1412" y="789"/>
                  </a:lnTo>
                  <a:lnTo>
                    <a:pt x="1453" y="840"/>
                  </a:lnTo>
                  <a:lnTo>
                    <a:pt x="1493" y="892"/>
                  </a:lnTo>
                  <a:lnTo>
                    <a:pt x="1531" y="943"/>
                  </a:lnTo>
                  <a:lnTo>
                    <a:pt x="1605" y="1044"/>
                  </a:lnTo>
                  <a:lnTo>
                    <a:pt x="1676" y="1141"/>
                  </a:lnTo>
                  <a:lnTo>
                    <a:pt x="1740" y="1231"/>
                  </a:lnTo>
                  <a:lnTo>
                    <a:pt x="1798" y="1314"/>
                  </a:lnTo>
                  <a:lnTo>
                    <a:pt x="1849" y="1389"/>
                  </a:lnTo>
                  <a:lnTo>
                    <a:pt x="1892" y="1452"/>
                  </a:lnTo>
                  <a:lnTo>
                    <a:pt x="1832" y="14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/>
              <a:endParaRPr lang="ru-RU" strike="noStrike" noProof="1"/>
            </a:p>
          </p:txBody>
        </p:sp>
      </p:grpSp>
      <p:sp>
        <p:nvSpPr>
          <p:cNvPr id="40" name="Rechteck 32"/>
          <p:cNvSpPr/>
          <p:nvPr/>
        </p:nvSpPr>
        <p:spPr bwMode="gray">
          <a:xfrm flipH="1">
            <a:off x="2681605" y="1782445"/>
            <a:ext cx="1502410" cy="687070"/>
          </a:xfrm>
          <a:prstGeom prst="rect">
            <a:avLst/>
          </a:prstGeom>
        </p:spPr>
        <p:txBody>
          <a:bodyPr wrap="square" lIns="0" tIns="0" rIns="90000" bIns="0" anchor="b" anchorCtr="0">
            <a:spAutoFit/>
          </a:bodyPr>
          <a:lstStyle/>
          <a:p>
            <a:pPr algn="l" fontAlgn="base">
              <a:lnSpc>
                <a:spcPct val="95000"/>
              </a:lnSpc>
              <a:spcAft>
                <a:spcPts val="800"/>
              </a:spcAft>
              <a:buClrTx/>
              <a:buSzTx/>
              <a:buFontTx/>
              <a:defRPr/>
            </a:pPr>
            <a:r>
              <a:rPr lang="ru-RU" sz="2000" b="1" strike="noStrike" noProof="1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 panose="02030602050306030303" pitchFamily="18" charset="0"/>
                <a:ea typeface="SimSun" panose="02010600030101010101" pitchFamily="2" charset="-122"/>
                <a:cs typeface="Arial" panose="020B0604020202020204" pitchFamily="34" charset="0"/>
              </a:rPr>
              <a:t>   </a:t>
            </a:r>
            <a:r>
              <a:rPr lang="ru-RU" sz="2000" b="1" strike="noStrike" noProof="1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2000" b="1" strike="noStrike" noProof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58,0%</a:t>
            </a:r>
            <a:endParaRPr lang="ru-RU" sz="2000" b="1" strike="noStrike" noProof="1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95000"/>
              </a:lnSpc>
              <a:spcAft>
                <a:spcPts val="800"/>
              </a:spcAft>
              <a:buClrTx/>
              <a:buSzTx/>
              <a:buFontTx/>
              <a:defRPr/>
            </a:pPr>
            <a:r>
              <a:rPr lang="ru-RU" sz="2000" b="1" strike="noStrike" noProof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strike="noStrike" noProof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(0,2%)</a:t>
            </a:r>
            <a:endParaRPr lang="ru-RU" sz="2000" strike="noStrike" noProof="1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Rechteck 32"/>
          <p:cNvSpPr/>
          <p:nvPr/>
        </p:nvSpPr>
        <p:spPr bwMode="gray">
          <a:xfrm flipH="1">
            <a:off x="4260850" y="5100320"/>
            <a:ext cx="1508125" cy="687070"/>
          </a:xfrm>
          <a:prstGeom prst="rect">
            <a:avLst/>
          </a:prstGeom>
        </p:spPr>
        <p:txBody>
          <a:bodyPr wrap="square" lIns="0" tIns="0" rIns="90000" bIns="0">
            <a:spAutoFit/>
          </a:bodyPr>
          <a:lstStyle/>
          <a:p>
            <a:pPr algn="ctr" fontAlgn="base">
              <a:lnSpc>
                <a:spcPct val="95000"/>
              </a:lnSpc>
              <a:spcAft>
                <a:spcPts val="800"/>
              </a:spcAft>
              <a:buClrTx/>
              <a:buSzTx/>
              <a:buFontTx/>
              <a:defRPr/>
            </a:pPr>
            <a:r>
              <a:rPr lang="ru-RU" sz="2000" b="1" strike="noStrike" noProof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97,3%</a:t>
            </a:r>
            <a:endParaRPr lang="ru-RU" sz="2000" b="1" strike="noStrike" noProof="1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lnSpc>
                <a:spcPct val="95000"/>
              </a:lnSpc>
              <a:spcAft>
                <a:spcPts val="800"/>
              </a:spcAft>
              <a:buClrTx/>
              <a:buSzTx/>
              <a:buFontTx/>
              <a:defRPr/>
            </a:pPr>
            <a:r>
              <a:rPr lang="ru-RU" sz="2000" b="1" strike="noStrike" noProof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trike="noStrike" noProof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(2%)</a:t>
            </a:r>
            <a:endParaRPr lang="ru-RU" sz="2000" strike="noStrike" noProof="1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Rechteck 32"/>
          <p:cNvSpPr/>
          <p:nvPr/>
        </p:nvSpPr>
        <p:spPr bwMode="gray">
          <a:xfrm flipH="1">
            <a:off x="3261995" y="2712720"/>
            <a:ext cx="1470025" cy="687070"/>
          </a:xfrm>
          <a:prstGeom prst="rect">
            <a:avLst/>
          </a:prstGeom>
        </p:spPr>
        <p:txBody>
          <a:bodyPr wrap="square" lIns="0" tIns="0" rIns="90000" bIns="0">
            <a:spAutoFit/>
          </a:bodyPr>
          <a:lstStyle/>
          <a:p>
            <a:pPr algn="ctr" fontAlgn="base">
              <a:lnSpc>
                <a:spcPct val="95000"/>
              </a:lnSpc>
              <a:spcAft>
                <a:spcPts val="800"/>
              </a:spcAft>
              <a:buClrTx/>
              <a:buSzTx/>
              <a:buFontTx/>
              <a:defRPr/>
            </a:pPr>
            <a:r>
              <a:rPr lang="ru-RU" sz="2000" b="1" strike="noStrike" noProof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65,0%</a:t>
            </a:r>
            <a:endParaRPr lang="ru-RU" sz="2000" b="1" strike="noStrike" noProof="1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lnSpc>
                <a:spcPct val="95000"/>
              </a:lnSpc>
              <a:spcAft>
                <a:spcPts val="800"/>
              </a:spcAft>
              <a:buClrTx/>
              <a:buSzTx/>
              <a:buFontTx/>
              <a:defRPr/>
            </a:pPr>
            <a:r>
              <a:rPr lang="ru-RU" sz="2000" b="1" strike="noStrike" noProof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trike="noStrike" noProof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(0,2%)</a:t>
            </a:r>
            <a:endParaRPr lang="ru-RU" sz="2000" strike="noStrike" noProof="1" smtClean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43" name="Rechteck 25"/>
          <p:cNvSpPr/>
          <p:nvPr/>
        </p:nvSpPr>
        <p:spPr>
          <a:xfrm>
            <a:off x="4368165" y="1811655"/>
            <a:ext cx="5476875" cy="38163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90000" rIns="0" bIns="0" anchor="t" anchorCtr="0">
            <a:spAutoFit/>
          </a:bodyPr>
          <a:lstStyle/>
          <a:p>
            <a:pPr algn="ctr">
              <a:lnSpc>
                <a:spcPct val="95000"/>
              </a:lnSpc>
              <a:spcAft>
                <a:spcPts val="800"/>
              </a:spcAft>
              <a:buClrTx/>
              <a:buSzTx/>
              <a:buFontTx/>
            </a:pPr>
            <a:r>
              <a:rPr lang="ru-RU" sz="20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Фармацевтикалык продукцияларды </a:t>
            </a:r>
            <a:r>
              <a:rPr lang="ru-RU" sz="20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өндүрүү</a:t>
            </a:r>
            <a:r>
              <a:rPr lang="ru-RU" sz="20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Rechteck 25"/>
          <p:cNvSpPr/>
          <p:nvPr/>
        </p:nvSpPr>
        <p:spPr>
          <a:xfrm>
            <a:off x="5103813" y="2708910"/>
            <a:ext cx="4740275" cy="77660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90000" rIns="0" bIns="0" anchor="t" anchorCtr="0">
            <a:spAutoFit/>
          </a:bodyPr>
          <a:lstStyle/>
          <a:p>
            <a:pPr algn="ctr">
              <a:lnSpc>
                <a:spcPct val="95000"/>
              </a:lnSpc>
              <a:spcAft>
                <a:spcPts val="800"/>
              </a:spcAft>
              <a:buClrTx/>
              <a:buSzTx/>
              <a:buFontTx/>
            </a:pPr>
            <a:r>
              <a:rPr lang="ru-RU" sz="20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Химиялык подукцияларды </a:t>
            </a:r>
            <a:r>
              <a:rPr lang="ru-RU" sz="20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өндүрүү </a:t>
            </a:r>
            <a:endParaRPr lang="ru-RU" sz="2000" b="1" dirty="0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5000"/>
              </a:lnSpc>
              <a:spcAft>
                <a:spcPts val="800"/>
              </a:spcAft>
              <a:buClrTx/>
              <a:buSzTx/>
              <a:buFontTx/>
            </a:pPr>
            <a:r>
              <a:rPr lang="ru-RU" sz="20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hteck 25"/>
          <p:cNvSpPr/>
          <p:nvPr/>
        </p:nvSpPr>
        <p:spPr>
          <a:xfrm>
            <a:off x="6282690" y="3993515"/>
            <a:ext cx="4128135" cy="38163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90000" rIns="0" bIns="0" anchor="t" anchorCtr="0">
            <a:spAutoFit/>
          </a:bodyPr>
          <a:lstStyle/>
          <a:p>
            <a:pPr algn="l">
              <a:lnSpc>
                <a:spcPct val="95000"/>
              </a:lnSpc>
              <a:spcAft>
                <a:spcPts val="800"/>
              </a:spcAft>
              <a:buClrTx/>
              <a:buSzTx/>
              <a:buFontTx/>
            </a:pPr>
            <a:r>
              <a:rPr lang="ru-RU" altLang="ru-RU" sz="2000" b="1" dirty="0">
                <a:solidFill>
                  <a:srgbClr val="001D3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0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Негизги металлдарды өндүрүү</a:t>
            </a:r>
            <a:endParaRPr lang="ru-RU" sz="2000" b="1" dirty="0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hteck 32"/>
          <p:cNvSpPr/>
          <p:nvPr/>
        </p:nvSpPr>
        <p:spPr bwMode="gray">
          <a:xfrm flipH="1">
            <a:off x="4081145" y="3870325"/>
            <a:ext cx="1440180" cy="687070"/>
          </a:xfrm>
          <a:prstGeom prst="rect">
            <a:avLst/>
          </a:prstGeom>
        </p:spPr>
        <p:txBody>
          <a:bodyPr wrap="square" lIns="0" tIns="0" rIns="90000" bIns="0">
            <a:spAutoFit/>
          </a:bodyPr>
          <a:lstStyle/>
          <a:p>
            <a:pPr algn="ctr" fontAlgn="base">
              <a:lnSpc>
                <a:spcPct val="95000"/>
              </a:lnSpc>
              <a:spcAft>
                <a:spcPts val="800"/>
              </a:spcAft>
              <a:buClrTx/>
              <a:buSzTx/>
              <a:buFontTx/>
              <a:defRPr/>
            </a:pPr>
            <a:r>
              <a:rPr lang="ru-RU" sz="2000" b="1" strike="noStrike" noProof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75,7%</a:t>
            </a:r>
            <a:endParaRPr lang="ru-RU" sz="2000" b="1" strike="noStrike" noProof="1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lnSpc>
                <a:spcPct val="95000"/>
              </a:lnSpc>
              <a:spcAft>
                <a:spcPts val="800"/>
              </a:spcAft>
              <a:buClrTx/>
              <a:buSzTx/>
              <a:buFontTx/>
              <a:defRPr/>
            </a:pPr>
            <a:r>
              <a:rPr lang="ru-RU" sz="2000" b="1" strike="noStrike" noProof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trike="noStrike" noProof="1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(49%)</a:t>
            </a:r>
            <a:endParaRPr lang="ru-RU" sz="2000" strike="noStrike" noProof="1" smtClean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47" name="Rechteck 25"/>
          <p:cNvSpPr/>
          <p:nvPr/>
        </p:nvSpPr>
        <p:spPr>
          <a:xfrm>
            <a:off x="6282690" y="5027930"/>
            <a:ext cx="5526405" cy="96647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90000" rIns="0" bIns="0" anchor="t" anchorCtr="0">
            <a:spAutoFit/>
          </a:bodyPr>
          <a:lstStyle/>
          <a:p>
            <a:pPr algn="l">
              <a:lnSpc>
                <a:spcPct val="95000"/>
              </a:lnSpc>
              <a:spcAft>
                <a:spcPts val="0"/>
              </a:spcAft>
              <a:buClrTx/>
              <a:buSzTx/>
              <a:buFontTx/>
            </a:pPr>
            <a:r>
              <a:rPr lang="ru-RU" sz="20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Текстиль </a:t>
            </a:r>
            <a:r>
              <a:rPr lang="ru-RU" sz="20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өндүрүшү</a:t>
            </a:r>
            <a:r>
              <a:rPr lang="ru-RU" sz="20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кийим жана </a:t>
            </a:r>
            <a:endParaRPr lang="ru-RU" sz="2000" b="1" dirty="0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95000"/>
              </a:lnSpc>
              <a:spcAft>
                <a:spcPts val="0"/>
              </a:spcAft>
              <a:buClrTx/>
              <a:buSzTx/>
              <a:buFontTx/>
            </a:pPr>
            <a:r>
              <a:rPr lang="ru-RU" sz="20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бут кийим, тери жана териден жасалган буюмдарды </a:t>
            </a:r>
            <a:r>
              <a:rPr lang="ru-RU" sz="2000" b="1" dirty="0" smtClean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өндүрүү</a:t>
            </a:r>
            <a:endParaRPr lang="ru-RU" sz="2000" b="1" dirty="0" smtClean="0">
              <a:ln w="3175" cmpd="sng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0384790" y="5633720"/>
            <a:ext cx="1142245" cy="669925"/>
          </a:xfrm>
        </p:spPr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925830" y="307340"/>
            <a:ext cx="1034034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2400" b="1" dirty="0" err="1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Иштетүү</a:t>
            </a:r>
            <a:r>
              <a:rPr lang="ru-RU" sz="2400" b="1" dirty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b="1" dirty="0" err="1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өнөр</a:t>
            </a:r>
            <a:r>
              <a:rPr lang="ru-RU" sz="2400" b="1" dirty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b="1" dirty="0" err="1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жай</a:t>
            </a:r>
            <a:r>
              <a:rPr lang="ru-RU" sz="2400" b="1" dirty="0">
                <a:ln w="3175" cmpd="sng">
                  <a:noFill/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b="1" dirty="0" err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өндүрүшүнүн</a:t>
            </a:r>
            <a:r>
              <a:rPr lang="ru-RU" sz="24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оң көрсөткүчтүү тармактары</a:t>
            </a:r>
            <a:br>
              <a:rPr lang="ru-RU" sz="24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2400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(ф.к.и. пайыз менен)</a:t>
            </a:r>
            <a:endParaRPr lang="ru-RU" sz="2400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4"/>
          <p:cNvSpPr>
            <a:spLocks noChangeArrowheads="1"/>
          </p:cNvSpPr>
          <p:nvPr/>
        </p:nvSpPr>
        <p:spPr bwMode="gray">
          <a:xfrm>
            <a:off x="3829710" y="5060161"/>
            <a:ext cx="3548008" cy="504056"/>
          </a:xfrm>
          <a:prstGeom prst="can">
            <a:avLst>
              <a:gd name="adj" fmla="val 25000"/>
            </a:avLst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 altLang="en-US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Транспорт </a:t>
            </a:r>
            <a:r>
              <a:rPr lang="ru-RU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каражаттары</a:t>
            </a:r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gray">
          <a:xfrm>
            <a:off x="3829710" y="4628113"/>
            <a:ext cx="3548008" cy="504056"/>
          </a:xfrm>
          <a:prstGeom prst="can">
            <a:avLst>
              <a:gd name="adj" fmla="val 25000"/>
            </a:avLst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gray">
          <a:xfrm>
            <a:off x="3829710" y="4196065"/>
            <a:ext cx="3548008" cy="504056"/>
          </a:xfrm>
          <a:prstGeom prst="can">
            <a:avLst>
              <a:gd name="adj" fmla="val 25000"/>
            </a:avLst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gray">
          <a:xfrm>
            <a:off x="3845857" y="3789507"/>
            <a:ext cx="3548008" cy="504056"/>
          </a:xfrm>
          <a:prstGeom prst="can">
            <a:avLst>
              <a:gd name="adj" fmla="val 25000"/>
            </a:avLst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Башка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буюмдарды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өндүрүү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gray">
          <a:xfrm>
            <a:off x="3710594" y="3331969"/>
            <a:ext cx="3791524" cy="504056"/>
          </a:xfrm>
          <a:prstGeom prst="can">
            <a:avLst>
              <a:gd name="adj" fmla="val 25000"/>
            </a:avLst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l"/>
            <a:endParaRPr lang="ru-RU" alt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l" eaLnBrk="0" hangingPunct="0">
              <a:buClrTx/>
              <a:buSzTx/>
              <a:buFontTx/>
            </a:pPr>
            <a:r>
              <a:rPr lang="ru-RU" alt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</a:t>
            </a:r>
            <a:r>
              <a:rPr lang="ru-RU" altLang="en-US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Машина жана жабдуулар</a:t>
            </a:r>
            <a:endParaRPr lang="ru-RU" altLang="en-US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0" hangingPunct="0">
              <a:buClrTx/>
              <a:buSzTx/>
              <a:buFontTx/>
            </a:pPr>
            <a:endParaRPr lang="ru-RU" altLang="en-US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3"/>
          <p:cNvGrpSpPr/>
          <p:nvPr/>
        </p:nvGrpSpPr>
        <p:grpSpPr bwMode="auto">
          <a:xfrm>
            <a:off x="1176844" y="1323888"/>
            <a:ext cx="8951250" cy="4986989"/>
            <a:chOff x="624" y="1215"/>
            <a:chExt cx="4463" cy="2379"/>
          </a:xfrm>
        </p:grpSpPr>
        <p:sp>
          <p:nvSpPr>
            <p:cNvPr id="11" name="AutoShape 4"/>
            <p:cNvSpPr>
              <a:spLocks noChangeArrowheads="1"/>
            </p:cNvSpPr>
            <p:nvPr/>
          </p:nvSpPr>
          <p:spPr bwMode="gray">
            <a:xfrm>
              <a:off x="1773" y="1963"/>
              <a:ext cx="2142" cy="225"/>
            </a:xfrm>
            <a:prstGeom prst="can">
              <a:avLst>
                <a:gd name="adj" fmla="val 25000"/>
              </a:avLst>
            </a:prstGeom>
            <a:ln w="28575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AutoShape 5"/>
            <p:cNvSpPr>
              <a:spLocks noChangeArrowheads="1"/>
            </p:cNvSpPr>
            <p:nvPr/>
          </p:nvSpPr>
          <p:spPr bwMode="gray">
            <a:xfrm>
              <a:off x="1728" y="1757"/>
              <a:ext cx="2235" cy="241"/>
            </a:xfrm>
            <a:prstGeom prst="can">
              <a:avLst>
                <a:gd name="adj" fmla="val 25000"/>
              </a:avLst>
            </a:prstGeom>
            <a:ln w="28575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AutoShape 6"/>
            <p:cNvSpPr>
              <a:spLocks noChangeArrowheads="1"/>
            </p:cNvSpPr>
            <p:nvPr/>
          </p:nvSpPr>
          <p:spPr bwMode="gray">
            <a:xfrm>
              <a:off x="1665" y="1517"/>
              <a:ext cx="2334" cy="279"/>
            </a:xfrm>
            <a:prstGeom prst="can">
              <a:avLst>
                <a:gd name="adj" fmla="val 25000"/>
              </a:avLst>
            </a:prstGeom>
            <a:ln w="28575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 Box 7"/>
            <p:cNvSpPr txBox="1">
              <a:spLocks noChangeArrowheads="1"/>
            </p:cNvSpPr>
            <p:nvPr/>
          </p:nvSpPr>
          <p:spPr bwMode="gray">
            <a:xfrm>
              <a:off x="1848" y="1585"/>
              <a:ext cx="1992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>
                <a:buClrTx/>
                <a:buSzTx/>
                <a:buFontTx/>
              </a:pPr>
              <a:r>
                <a:rPr lang="ru-RU" b="1" dirty="0" smtClean="0"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Мунайзат продукцияларын </a:t>
              </a:r>
              <a:r>
                <a:rPr lang="ru-RU" b="1" dirty="0" smtClean="0"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өндүрүү </a:t>
              </a:r>
              <a:endParaRPr lang="ru-RU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hangingPunct="0">
                <a:buClrTx/>
                <a:buSzTx/>
                <a:buFontTx/>
              </a:pPr>
              <a:endParaRPr lang="ru-RU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 Box 8"/>
            <p:cNvSpPr txBox="1">
              <a:spLocks noChangeArrowheads="1"/>
            </p:cNvSpPr>
            <p:nvPr/>
          </p:nvSpPr>
          <p:spPr bwMode="gray">
            <a:xfrm>
              <a:off x="1773" y="1791"/>
              <a:ext cx="2190" cy="3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eaLnBrk="0" hangingPunct="0"/>
              <a:r>
                <a:rPr lang="ru-RU" altLang="en-US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Курулуш </a:t>
              </a:r>
              <a:r>
                <a:rPr lang="ru-RU" altLang="en-US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материалдарын </a:t>
              </a:r>
              <a:r>
                <a:rPr lang="ru-RU" b="1" dirty="0" smtClean="0"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өндүрүү </a:t>
              </a:r>
              <a:endParaRPr lang="ru-RU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hangingPunct="0">
                <a:buClrTx/>
                <a:buSzTx/>
                <a:buFontTx/>
              </a:pPr>
              <a:r>
                <a:rPr lang="ru-RU" altLang="en-US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endPara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 Box 9"/>
            <p:cNvSpPr txBox="1">
              <a:spLocks noChangeArrowheads="1"/>
            </p:cNvSpPr>
            <p:nvPr/>
          </p:nvSpPr>
          <p:spPr bwMode="gray">
            <a:xfrm>
              <a:off x="1781" y="1993"/>
              <a:ext cx="2118" cy="176"/>
            </a:xfrm>
            <a:prstGeom prst="rect">
              <a:avLst/>
            </a:prstGeom>
            <a:noFill/>
            <a:ln w="28575" cmpd="sng">
              <a:noFill/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 eaLnBrk="0" hangingPunct="0">
                <a:buClrTx/>
                <a:buSzTx/>
                <a:buFontTx/>
              </a:pPr>
              <a:r>
                <a:rPr lang="ru-RU" altLang="en-US" sz="18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Жыгач жана кагаз буюмдары</a:t>
              </a:r>
              <a:endParaRPr lang="ru-RU" sz="20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AutoShape 10"/>
            <p:cNvSpPr>
              <a:spLocks noChangeArrowheads="1"/>
            </p:cNvSpPr>
            <p:nvPr/>
          </p:nvSpPr>
          <p:spPr bwMode="gray">
            <a:xfrm>
              <a:off x="1548" y="1965"/>
              <a:ext cx="336" cy="1296"/>
            </a:xfrm>
            <a:prstGeom prst="leftArrow">
              <a:avLst>
                <a:gd name="adj1" fmla="val 65583"/>
                <a:gd name="adj2" fmla="val 65181"/>
              </a:avLst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  <a:alpha val="12000"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AutoShape 11"/>
            <p:cNvSpPr>
              <a:spLocks noChangeArrowheads="1"/>
            </p:cNvSpPr>
            <p:nvPr/>
          </p:nvSpPr>
          <p:spPr bwMode="auto">
            <a:xfrm>
              <a:off x="624" y="1551"/>
              <a:ext cx="898" cy="2043"/>
            </a:xfrm>
            <a:prstGeom prst="roundRect">
              <a:avLst>
                <a:gd name="adj" fmla="val 16667"/>
              </a:avLst>
            </a:prstGeom>
            <a:noFill/>
            <a:ln w="28575" cmpd="sng">
              <a:solidFill>
                <a:schemeClr val="accent1">
                  <a:shade val="50000"/>
                </a:schemeClr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tx2"/>
                      </a:gs>
                      <a:gs pos="100000">
                        <a:schemeClr val="tx2">
                          <a:gamma/>
                          <a:tint val="48627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ru-RU" alt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 Box 12"/>
            <p:cNvSpPr txBox="1">
              <a:spLocks noChangeArrowheads="1"/>
            </p:cNvSpPr>
            <p:nvPr/>
          </p:nvSpPr>
          <p:spPr bwMode="auto">
            <a:xfrm>
              <a:off x="709" y="1791"/>
              <a:ext cx="700" cy="14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tx2"/>
                      </a:gs>
                      <a:gs pos="100000">
                        <a:schemeClr val="tx2">
                          <a:gamma/>
                          <a:tint val="48627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eaLnBrk="0" hangingPunct="0">
                <a:buClrTx/>
                <a:buSzTx/>
                <a:buFontTx/>
              </a:pPr>
              <a:r>
                <a:rPr lang="ru-RU" dirty="0" smtClean="0"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"Кумтөр" кен казуу ишканаларын эсепке албаганда өндүрүштүн көлөмү </a:t>
              </a:r>
              <a:r>
                <a:rPr lang="ru-RU" b="1" dirty="0" smtClean="0"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17,7% </a:t>
              </a:r>
              <a:r>
                <a:rPr lang="ru-RU" dirty="0" smtClean="0"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көбөйдү</a:t>
              </a:r>
              <a:endParaRPr lang="ru-RU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endParaRPr>
            </a:p>
            <a:p>
              <a:pPr algn="ctr" eaLnBrk="0" hangingPunct="0">
                <a:buClrTx/>
                <a:buSzTx/>
                <a:buFontTx/>
              </a:pPr>
              <a:r>
                <a:rPr lang="ru-RU" dirty="0" smtClean="0"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жана 1</a:t>
              </a:r>
              <a:r>
                <a:rPr lang="ru-RU" b="1" dirty="0" smtClean="0"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34 млрд. сомду</a:t>
              </a:r>
              <a:r>
                <a:rPr lang="ru-RU" dirty="0" smtClean="0"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 түздү.</a:t>
              </a:r>
              <a:endParaRPr lang="ru-RU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20" name="AutoShape 13"/>
            <p:cNvSpPr>
              <a:spLocks noChangeArrowheads="1"/>
            </p:cNvSpPr>
            <p:nvPr/>
          </p:nvSpPr>
          <p:spPr bwMode="auto">
            <a:xfrm>
              <a:off x="4142" y="1548"/>
              <a:ext cx="898" cy="2046"/>
            </a:xfrm>
            <a:prstGeom prst="roundRect">
              <a:avLst>
                <a:gd name="adj" fmla="val 16667"/>
              </a:avLst>
            </a:prstGeom>
            <a:noFill/>
            <a:ln w="28575" cmpd="sng">
              <a:solidFill>
                <a:schemeClr val="accent1">
                  <a:shade val="50000"/>
                </a:schemeClr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tx2"/>
                      </a:gs>
                      <a:gs pos="100000">
                        <a:schemeClr val="tx2">
                          <a:gamma/>
                          <a:tint val="48627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ru-RU" alt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Text Box 14"/>
            <p:cNvSpPr txBox="1">
              <a:spLocks noChangeArrowheads="1"/>
            </p:cNvSpPr>
            <p:nvPr/>
          </p:nvSpPr>
          <p:spPr bwMode="auto">
            <a:xfrm>
              <a:off x="4091" y="1332"/>
              <a:ext cx="996" cy="2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tx2"/>
                      </a:gs>
                      <a:gs pos="100000">
                        <a:schemeClr val="tx2">
                          <a:gamma/>
                          <a:tint val="48627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>
                <a:buClrTx/>
                <a:buSzTx/>
                <a:buFontTx/>
              </a:pPr>
              <a:r>
                <a:rPr lang="ru-RU" sz="1800" b="1" dirty="0" smtClean="0"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Ф.К.И % менен</a:t>
              </a:r>
              <a:endParaRPr lang="ru-RU" sz="18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hangingPunct="0">
                <a:buClrTx/>
                <a:buSzTx/>
                <a:buFontTx/>
              </a:pPr>
              <a:endParaRPr lang="ru-RU" sz="18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fontAlgn="auto" hangingPunct="0">
                <a:buClrTx/>
                <a:buSzTx/>
                <a:buFontTx/>
              </a:pPr>
              <a:r>
                <a:rPr lang="ru-RU" sz="2000" b="1" dirty="0" smtClean="0"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148,6%</a:t>
              </a:r>
              <a:endParaRPr lang="ru-RU" sz="20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fontAlgn="auto" hangingPunct="0">
                <a:spcBef>
                  <a:spcPts val="1200"/>
                </a:spcBef>
                <a:buSzPct val="60000"/>
              </a:pPr>
              <a:r>
                <a:rPr lang="ru-RU" altLang="ru-RU" sz="2000" b="1" dirty="0" smtClean="0">
                  <a:solidFill>
                    <a:srgbClr val="001D3A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145,7%</a:t>
              </a:r>
              <a:endParaRPr lang="en-US" altLang="ru-RU" sz="2000" b="1" dirty="0">
                <a:solidFill>
                  <a:srgbClr val="00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fontAlgn="auto" hangingPunct="0">
                <a:spcBef>
                  <a:spcPts val="1200"/>
                </a:spcBef>
                <a:buSzPct val="60000"/>
              </a:pPr>
              <a:r>
                <a:rPr lang="ru-RU" altLang="ru-RU" sz="2000" b="1" dirty="0" smtClean="0">
                  <a:solidFill>
                    <a:srgbClr val="001D3A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133,7%</a:t>
              </a:r>
              <a:endParaRPr lang="en-US" altLang="ru-RU" sz="2000" b="1" dirty="0">
                <a:solidFill>
                  <a:srgbClr val="00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fontAlgn="auto" hangingPunct="0">
                <a:spcBef>
                  <a:spcPts val="1200"/>
                </a:spcBef>
                <a:buSzPct val="60000"/>
              </a:pPr>
              <a:r>
                <a:rPr lang="ru-RU" altLang="ru-RU" sz="2000" b="1" dirty="0" smtClean="0">
                  <a:solidFill>
                    <a:srgbClr val="001D3A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129,4%</a:t>
              </a:r>
              <a:endParaRPr lang="ru-RU" altLang="ru-RU" sz="2000" b="1" dirty="0" smtClean="0">
                <a:solidFill>
                  <a:srgbClr val="00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fontAlgn="auto" hangingPunct="0">
                <a:spcBef>
                  <a:spcPts val="1200"/>
                </a:spcBef>
                <a:buSzPct val="60000"/>
              </a:pPr>
              <a:r>
                <a:rPr lang="ru-RU" altLang="ru-RU" sz="2000" b="1" dirty="0" smtClean="0">
                  <a:solidFill>
                    <a:srgbClr val="001D3A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122,0%</a:t>
              </a:r>
              <a:endParaRPr lang="ru-RU" altLang="ru-RU" sz="2000" b="1" dirty="0" smtClean="0">
                <a:solidFill>
                  <a:srgbClr val="00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fontAlgn="auto" hangingPunct="0">
                <a:spcBef>
                  <a:spcPts val="600"/>
                </a:spcBef>
                <a:buSzPct val="60000"/>
              </a:pPr>
              <a:r>
                <a:rPr lang="ru-RU" altLang="ru-RU" sz="2000" b="1" dirty="0" smtClean="0">
                  <a:solidFill>
                    <a:srgbClr val="001D3A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110,7%</a:t>
              </a:r>
              <a:endParaRPr lang="ru-RU" altLang="ru-RU" sz="2000" b="1" dirty="0" smtClean="0">
                <a:solidFill>
                  <a:srgbClr val="00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fontAlgn="auto" hangingPunct="0">
                <a:spcBef>
                  <a:spcPts val="600"/>
                </a:spcBef>
                <a:buSzPct val="60000"/>
              </a:pPr>
              <a:r>
                <a:rPr lang="ru-RU" altLang="ru-RU" sz="2000" b="1" dirty="0" smtClean="0">
                  <a:solidFill>
                    <a:srgbClr val="001D3A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125,5%</a:t>
              </a:r>
              <a:endParaRPr lang="ru-RU" altLang="ru-RU" sz="2000" b="1" dirty="0" smtClean="0">
                <a:solidFill>
                  <a:srgbClr val="00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fontAlgn="auto" hangingPunct="0">
                <a:spcBef>
                  <a:spcPts val="600"/>
                </a:spcBef>
                <a:buSzPct val="60000"/>
              </a:pPr>
              <a:r>
                <a:rPr lang="ru-RU" altLang="ru-RU" sz="2000" b="1" dirty="0" smtClean="0">
                  <a:solidFill>
                    <a:srgbClr val="001D3A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112,8%</a:t>
              </a:r>
              <a:endParaRPr lang="ru-RU" altLang="ru-RU" sz="2000" b="1" dirty="0" smtClean="0">
                <a:solidFill>
                  <a:srgbClr val="00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hangingPunct="0">
                <a:buSzPct val="60000"/>
              </a:pPr>
              <a:endParaRPr lang="en-US" altLang="ru-RU" sz="2000" b="1" dirty="0">
                <a:solidFill>
                  <a:srgbClr val="00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AutoShape 15"/>
            <p:cNvSpPr>
              <a:spLocks noChangeArrowheads="1"/>
            </p:cNvSpPr>
            <p:nvPr/>
          </p:nvSpPr>
          <p:spPr bwMode="gray">
            <a:xfrm>
              <a:off x="3766" y="1975"/>
              <a:ext cx="334" cy="1296"/>
            </a:xfrm>
            <a:prstGeom prst="rightArrow">
              <a:avLst>
                <a:gd name="adj1" fmla="val 67750"/>
                <a:gd name="adj2" fmla="val 66167"/>
              </a:avLst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  <a:alpha val="12000"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AutoShape 17"/>
            <p:cNvSpPr>
              <a:spLocks noChangeArrowheads="1"/>
            </p:cNvSpPr>
            <p:nvPr/>
          </p:nvSpPr>
          <p:spPr bwMode="gray">
            <a:xfrm>
              <a:off x="2283" y="1215"/>
              <a:ext cx="1104" cy="336"/>
            </a:xfrm>
            <a:prstGeom prst="upArrow">
              <a:avLst>
                <a:gd name="adj1" fmla="val 68380"/>
                <a:gd name="adj2" fmla="val 70833"/>
              </a:avLst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63529"/>
                    <a:invGamma/>
                    <a:alpha val="12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Text Box 9"/>
          <p:cNvSpPr txBox="1">
            <a:spLocks noChangeArrowheads="1"/>
          </p:cNvSpPr>
          <p:nvPr/>
        </p:nvSpPr>
        <p:spPr bwMode="gray">
          <a:xfrm>
            <a:off x="3822065" y="4267835"/>
            <a:ext cx="33401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buClrTx/>
              <a:buSzTx/>
              <a:buFontTx/>
            </a:pPr>
            <a:r>
              <a:rPr lang="ru-RU" alt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alt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Тамак-аш</a:t>
            </a:r>
            <a:r>
              <a:rPr lang="ru-RU" alt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alt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продукциялары</a:t>
            </a:r>
            <a:endParaRPr lang="ru-RU" altLang="en-US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6" name="Text Box 9"/>
          <p:cNvSpPr txBox="1">
            <a:spLocks noChangeArrowheads="1"/>
          </p:cNvSpPr>
          <p:nvPr/>
        </p:nvSpPr>
        <p:spPr bwMode="gray">
          <a:xfrm>
            <a:off x="3717925" y="4700270"/>
            <a:ext cx="35483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Суусундуктарды</a:t>
            </a:r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өндүрүү</a:t>
            </a:r>
            <a:r>
              <a:rPr lang="ru-RU" alt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  <p:graphicFrame>
        <p:nvGraphicFramePr>
          <p:cNvPr id="13" name="Объект 10"/>
          <p:cNvGraphicFramePr>
            <a:graphicFrameLocks noGrp="1"/>
          </p:cNvGraphicFramePr>
          <p:nvPr>
            <p:ph idx="1"/>
          </p:nvPr>
        </p:nvGraphicFramePr>
        <p:xfrm>
          <a:off x="1500505" y="1588135"/>
          <a:ext cx="8534400" cy="3681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Текстовое поле 6"/>
          <p:cNvSpPr txBox="1"/>
          <p:nvPr/>
        </p:nvSpPr>
        <p:spPr>
          <a:xfrm>
            <a:off x="1500596" y="219075"/>
            <a:ext cx="893064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2400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2021-ж. январь-</a:t>
            </a:r>
            <a:r>
              <a:rPr lang="ru-RU" sz="2400" b="1" dirty="0" err="1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сентябрында</a:t>
            </a:r>
            <a:r>
              <a:rPr lang="ru-RU" sz="2400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b="1" dirty="0" err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иштетүү</a:t>
            </a:r>
            <a:r>
              <a:rPr lang="ru-RU" sz="24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өнөр жай өндүрүшүнүн </a:t>
            </a:r>
            <a:r>
              <a:rPr lang="ru-RU" sz="2400" b="1" dirty="0" err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түзүмү</a:t>
            </a:r>
            <a:r>
              <a:rPr lang="ru-RU" sz="24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</a:t>
            </a:r>
            <a:r>
              <a:rPr lang="ru-RU" sz="2400" dirty="0" err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жыйынтыкка</a:t>
            </a:r>
            <a:r>
              <a:rPr lang="ru-RU" sz="2400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карата пайыз </a:t>
            </a:r>
            <a:r>
              <a:rPr lang="ru-RU" sz="2400" dirty="0" err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менен</a:t>
            </a:r>
            <a:r>
              <a:rPr lang="ru-RU" sz="2400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  <a:endParaRPr lang="ru-RU" sz="2400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410970" y="208280"/>
            <a:ext cx="977709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24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2021-ж. январь-</a:t>
            </a:r>
            <a:r>
              <a:rPr lang="ru-RU" sz="2400" b="1" dirty="0" err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сентябрында</a:t>
            </a:r>
            <a:r>
              <a:rPr lang="ru-RU" sz="24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b="1" dirty="0" err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региондор</a:t>
            </a:r>
            <a:r>
              <a:rPr lang="ru-RU" sz="24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боюнча өнөр жай продукциясын өндүрүү </a:t>
            </a:r>
            <a:r>
              <a:rPr lang="ru-RU" sz="2400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(млн. сом, ф.к.и. % менен) </a:t>
            </a:r>
            <a:endParaRPr lang="ru-RU" sz="2400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одержимое 3"/>
          <p:cNvGraphicFramePr>
            <a:graphicFrameLocks noGrp="1"/>
          </p:cNvGraphicFramePr>
          <p:nvPr>
            <p:ph idx="1"/>
          </p:nvPr>
        </p:nvGraphicFramePr>
        <p:xfrm>
          <a:off x="897890" y="1444625"/>
          <a:ext cx="10396220" cy="5029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808174" y="2265861"/>
            <a:ext cx="10315575" cy="1445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algn="ctr" eaLnBrk="1" fontAlgn="base" hangingPunct="1">
              <a:buClrTx/>
              <a:buSzTx/>
              <a:buFontTx/>
              <a:buNone/>
            </a:pPr>
            <a:r>
              <a:rPr lang="ru-RU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Көң</a:t>
            </a:r>
            <a:r>
              <a:rPr lang="ru-RU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үл бурганы</a:t>
            </a:r>
            <a:r>
              <a:rPr lang="ru-RU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ңыздарга </a:t>
            </a:r>
            <a:endParaRPr lang="ru-RU" sz="40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base" hangingPunct="1">
              <a:buClrTx/>
              <a:buSzTx/>
              <a:buFontTx/>
              <a:buNone/>
            </a:pPr>
            <a:r>
              <a:rPr lang="ru-RU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чоң рахмат !</a:t>
            </a:r>
            <a:endParaRPr lang="ru-RU" sz="40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иний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иний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2340</Words>
  <Application>WPS Presentation</Application>
  <PresentationFormat>Широкоэкранный</PresentationFormat>
  <Paragraphs>146</Paragraphs>
  <Slides>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4" baseType="lpstr">
      <vt:lpstr>Arial</vt:lpstr>
      <vt:lpstr>SimSun</vt:lpstr>
      <vt:lpstr>Wingdings</vt:lpstr>
      <vt:lpstr>Wingdings 3</vt:lpstr>
      <vt:lpstr>Symbol</vt:lpstr>
      <vt:lpstr>Times New Roman</vt:lpstr>
      <vt:lpstr>Wingdings</vt:lpstr>
      <vt:lpstr>Century Gothic</vt:lpstr>
      <vt:lpstr>Constantia</vt:lpstr>
      <vt:lpstr>+Основной текст (восточно-азиат</vt:lpstr>
      <vt:lpstr>Segoe Print</vt:lpstr>
      <vt:lpstr>Microsoft YaHei</vt:lpstr>
      <vt:lpstr>Arial Unicode MS</vt:lpstr>
      <vt:lpstr>Calibri</vt:lpstr>
      <vt:lpstr>Сектор</vt:lpstr>
      <vt:lpstr>Кыргыз Республикасынын  Улуттук статистикалык комитети </vt:lpstr>
      <vt:lpstr>Өнөр жай ишканаларынын 2021-жылдын январь-сентябрындагы ишмердүүлүгүнүн жыйынтыктары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Joint Vienna Institute Workshop on National Accounts Compilation Issues  Julie 15 - 19, 2019</dc:title>
  <dc:creator>Аскар Сакенов Сакенович</dc:creator>
  <cp:lastModifiedBy>daime</cp:lastModifiedBy>
  <cp:revision>178</cp:revision>
  <cp:lastPrinted>2021-10-11T11:31:00Z</cp:lastPrinted>
  <dcterms:created xsi:type="dcterms:W3CDTF">2019-07-03T12:17:00Z</dcterms:created>
  <dcterms:modified xsi:type="dcterms:W3CDTF">2021-10-11T17:44:43Z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050DD976A02445C7879C21C81A7B471B</vt:lpwstr>
  </property>
  <property fmtid="{D5CDD505-2E9C-101B-9397-08002B2CF9AE}" pid="3" name="KSOProductBuildVer">
    <vt:lpwstr>1049-11.2.0.10323</vt:lpwstr>
  </property>
</Properties>
</file>