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6.xml" ContentType="application/vnd.openxmlformats-officedocument.drawingml.chartshapes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8"/>
  </p:notesMasterIdLst>
  <p:sldIdLst>
    <p:sldId id="256" r:id="rId3"/>
    <p:sldId id="263" r:id="rId4"/>
    <p:sldId id="268" r:id="rId5"/>
    <p:sldId id="265" r:id="rId6"/>
    <p:sldId id="292" r:id="rId7"/>
    <p:sldId id="272" r:id="rId8"/>
    <p:sldId id="274" r:id="rId9"/>
    <p:sldId id="276" r:id="rId10"/>
    <p:sldId id="278" r:id="rId11"/>
    <p:sldId id="280" r:id="rId12"/>
    <p:sldId id="283" r:id="rId13"/>
    <p:sldId id="286" r:id="rId14"/>
    <p:sldId id="287" r:id="rId15"/>
    <p:sldId id="289" r:id="rId16"/>
    <p:sldId id="25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ложка" id="{09BD8EDA-5430-4B4C-9E05-F32D4CA76277}">
          <p14:sldIdLst>
            <p14:sldId id="256"/>
          </p14:sldIdLst>
        </p14:section>
        <p14:section name="Основная часть" id="{1F1C8C30-0E0A-473A-85B6-DBD365E752C7}">
          <p14:sldIdLst>
            <p14:sldId id="263"/>
            <p14:sldId id="268"/>
            <p14:sldId id="265"/>
            <p14:sldId id="292"/>
            <p14:sldId id="272"/>
            <p14:sldId id="274"/>
            <p14:sldId id="276"/>
            <p14:sldId id="278"/>
            <p14:sldId id="280"/>
            <p14:sldId id="283"/>
            <p14:sldId id="286"/>
            <p14:sldId id="287"/>
            <p14:sldId id="289"/>
          </p14:sldIdLst>
        </p14:section>
        <p14:section name="Последняя страница" id="{4FE91FCE-F239-445C-9A5B-61A7535B0391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EAC"/>
    <a:srgbClr val="307FC6"/>
    <a:srgbClr val="1A246A"/>
    <a:srgbClr val="43B6BF"/>
    <a:srgbClr val="42C0B4"/>
    <a:srgbClr val="660033"/>
    <a:srgbClr val="B1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62" d="100"/>
          <a:sy n="62" d="100"/>
        </p:scale>
        <p:origin x="10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12133032488132"/>
          <c:y val="3.6462180863755668E-2"/>
          <c:w val="0.85469309532664584"/>
          <c:h val="0.850189214984490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-9.026647733898961E-17"/>
                  <c:y val="-2.961852884310373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EE-4B1F-A3BD-88A58815E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#\ ##0.0</c:formatCode>
                <c:ptCount val="2"/>
                <c:pt idx="0">
                  <c:v>1029.7</c:v>
                </c:pt>
                <c:pt idx="1">
                  <c:v>1310.8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870608"/>
        <c:axId val="144871696"/>
      </c:barChart>
      <c:catAx>
        <c:axId val="14487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4871696"/>
        <c:crosses val="autoZero"/>
        <c:auto val="1"/>
        <c:lblAlgn val="ctr"/>
        <c:lblOffset val="100"/>
        <c:noMultiLvlLbl val="0"/>
      </c:catAx>
      <c:valAx>
        <c:axId val="144871696"/>
        <c:scaling>
          <c:orientation val="minMax"/>
          <c:max val="1400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4870608"/>
        <c:crosses val="autoZero"/>
        <c:crossBetween val="between"/>
        <c:majorUnit val="100"/>
        <c:minorUnit val="20"/>
      </c:valAx>
      <c:spPr>
        <a:noFill/>
        <a:ln w="25394">
          <a:noFill/>
        </a:ln>
      </c:spPr>
    </c:plotArea>
    <c:plotVisOnly val="1"/>
    <c:dispBlanksAs val="gap"/>
    <c:showDLblsOverMax val="0"/>
  </c:chart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88867482783752E-2"/>
          <c:y val="2.5201573554049349E-2"/>
          <c:w val="0.91467669455052403"/>
          <c:h val="0.618783270637169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3.552145495879521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25E-47D2-9E0F-AC733D975E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Добыча
полезных
ископаемых</c:v>
                </c:pt>
                <c:pt idx="1">
                  <c:v>Геологоразведка</c:v>
                </c:pt>
                <c:pt idx="2">
                  <c:v>Обрабатывающая промышленность</c:v>
                </c:pt>
                <c:pt idx="3">
                  <c:v>Информация
 и связь</c:v>
                </c:pt>
                <c:pt idx="4">
                  <c:v>Строи-
тельство</c:v>
                </c:pt>
                <c:pt idx="5">
                  <c:v>Финансовое посредничество</c:v>
                </c:pt>
                <c:pt idx="6">
                  <c:v>Прочие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 formatCode="General">
                  <c:v>346.5</c:v>
                </c:pt>
                <c:pt idx="1">
                  <c:v>136.69999999999999</c:v>
                </c:pt>
                <c:pt idx="2">
                  <c:v>45.5</c:v>
                </c:pt>
                <c:pt idx="3" formatCode="General">
                  <c:v>42.5</c:v>
                </c:pt>
                <c:pt idx="4" formatCode="General">
                  <c:v>34.4</c:v>
                </c:pt>
                <c:pt idx="5" formatCode="General">
                  <c:v>15.6</c:v>
                </c:pt>
                <c:pt idx="6">
                  <c:v>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25E-47D2-9E0F-AC733D975E0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Добыча
полезных
ископаемых</c:v>
                </c:pt>
                <c:pt idx="1">
                  <c:v>Геологоразведка</c:v>
                </c:pt>
                <c:pt idx="2">
                  <c:v>Обрабатывающая промышленность</c:v>
                </c:pt>
                <c:pt idx="3">
                  <c:v>Информация
 и связь</c:v>
                </c:pt>
                <c:pt idx="4">
                  <c:v>Строи-
тельство</c:v>
                </c:pt>
                <c:pt idx="5">
                  <c:v>Финансовое посредничество</c:v>
                </c:pt>
                <c:pt idx="6">
                  <c:v>Прочие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 formatCode="General">
                  <c:v>614.5</c:v>
                </c:pt>
                <c:pt idx="1">
                  <c:v>99</c:v>
                </c:pt>
                <c:pt idx="2">
                  <c:v>173.2</c:v>
                </c:pt>
                <c:pt idx="3" formatCode="General">
                  <c:v>8.6</c:v>
                </c:pt>
                <c:pt idx="4" formatCode="General">
                  <c:v>7.3</c:v>
                </c:pt>
                <c:pt idx="5" formatCode="General">
                  <c:v>118.9</c:v>
                </c:pt>
                <c:pt idx="6" formatCode="General">
                  <c:v>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25E-47D2-9E0F-AC733D975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8204784"/>
        <c:axId val="148209136"/>
      </c:barChart>
      <c:catAx>
        <c:axId val="148204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400"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8209136"/>
        <c:crosses val="autoZero"/>
        <c:auto val="1"/>
        <c:lblAlgn val="ctr"/>
        <c:lblOffset val="100"/>
        <c:noMultiLvlLbl val="0"/>
      </c:catAx>
      <c:valAx>
        <c:axId val="148209136"/>
        <c:scaling>
          <c:orientation val="minMax"/>
          <c:max val="65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8204784"/>
        <c:crosses val="autoZero"/>
        <c:crossBetween val="between"/>
        <c:majorUnit val="50"/>
      </c:valAx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11212855373044268"/>
          <c:y val="0.91064524607627817"/>
          <c:w val="0.72762297509060314"/>
          <c:h val="7.7547015616097087E-2"/>
        </c:manualLayout>
      </c:layout>
      <c:overlay val="0"/>
      <c:txPr>
        <a:bodyPr/>
        <a:lstStyle/>
        <a:p>
          <a:pPr>
            <a:defRPr>
              <a:solidFill>
                <a:schemeClr val="tx2">
                  <a:lumMod val="75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5">
          <a:latin typeface="+mn-lt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349919150731159"/>
          <c:y val="0.13384990581743195"/>
          <c:w val="0.41031625492118062"/>
          <c:h val="0.839286771753913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39700" h="1397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0-6B94-4076-B4C9-42268A21D309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1-6B94-4076-B4C9-42268A21D309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3-6B94-4076-B4C9-42268A21D309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4-6B94-4076-B4C9-42268A21D309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5-6B94-4076-B4C9-42268A21D309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7-6B94-4076-B4C9-42268A21D309}"/>
              </c:ext>
            </c:extLst>
          </c:dPt>
          <c:dPt>
            <c:idx val="6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>
              <c:ext xmlns:c16="http://schemas.microsoft.com/office/drawing/2014/chart" uri="{C3380CC4-5D6E-409C-BE32-E72D297353CC}">
                <c16:uniqueId val="{00000008-6B94-4076-B4C9-42268A21D309}"/>
              </c:ext>
            </c:extLst>
          </c:dPt>
          <c:dLbls>
            <c:dLbl>
              <c:idx val="0"/>
              <c:layout>
                <c:manualLayout>
                  <c:x val="8.6166279996250469E-2"/>
                  <c:y val="-2.0228414380474751E-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Китай</a:t>
                    </a:r>
                  </a:p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31,5%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309324615673041E-2"/>
                      <c:h val="0.1088580524108719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6B94-4076-B4C9-42268A21D309}"/>
                </c:ext>
              </c:extLst>
            </c:dLbl>
            <c:dLbl>
              <c:idx val="1"/>
              <c:layout>
                <c:manualLayout>
                  <c:x val="0.11525483142732168"/>
                  <c:y val="-0.24062622084268484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Турция</a:t>
                    </a:r>
                    <a:b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</a:b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11,2%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776027996500434E-2"/>
                      <c:h val="0.1175084201844767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6B94-4076-B4C9-42268A21D309}"/>
                </c:ext>
              </c:extLst>
            </c:dLbl>
            <c:dLbl>
              <c:idx val="2"/>
              <c:layout>
                <c:manualLayout>
                  <c:x val="0.28448797415948007"/>
                  <c:y val="-3.8822415267786112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Россия</a:t>
                    </a:r>
                  </a:p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11,3%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B94-4076-B4C9-42268A21D309}"/>
                </c:ext>
              </c:extLst>
            </c:dLbl>
            <c:dLbl>
              <c:idx val="3"/>
              <c:layout>
                <c:manualLayout>
                  <c:x val="-0.13613210458067743"/>
                  <c:y val="-5.1763220357048022E-2"/>
                </c:manualLayout>
              </c:layout>
              <c:tx>
                <c:rich>
                  <a:bodyPr/>
                  <a:lstStyle/>
                  <a:p>
                    <a:fld id="{AD9B2C05-009A-40D7-A8CD-1F3E74460E06}" type="CATEGORYNAME">
                      <a:rPr lang="ru-RU" smtClean="0"/>
                      <a:pPr/>
                      <a:t>[ИМЯ КАТЕГОРИИ]</a:t>
                    </a:fld>
                    <a:endParaRPr lang="ru-RU" baseline="0" dirty="0"/>
                  </a:p>
                  <a:p>
                    <a:fld id="{12894596-ABF3-4D94-8467-0A414332333D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B94-4076-B4C9-42268A21D309}"/>
                </c:ext>
              </c:extLst>
            </c:dLbl>
            <c:dLbl>
              <c:idx val="4"/>
              <c:layout>
                <c:manualLayout>
                  <c:x val="-7.4175103112110979E-2"/>
                  <c:y val="0.12794400768378134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baseline="0" dirty="0">
                        <a:latin typeface="+mn-lt"/>
                        <a:cs typeface="Arial" panose="020B0604020202020204" pitchFamily="34" charset="0"/>
                      </a:rPr>
                      <a:t>Великобритания</a:t>
                    </a:r>
                  </a:p>
                  <a:p>
                    <a:r>
                      <a:rPr lang="ru-RU" sz="1600" b="1" baseline="0" dirty="0">
                        <a:latin typeface="+mn-lt"/>
                        <a:cs typeface="Arial" panose="020B0604020202020204" pitchFamily="34" charset="0"/>
                      </a:rPr>
                      <a:t>8,5</a:t>
                    </a:r>
                    <a:r>
                      <a:rPr lang="ru-RU" sz="1600" b="1" dirty="0">
                        <a:latin typeface="+mn-lt"/>
                        <a:cs typeface="Arial" panose="020B0604020202020204" pitchFamily="34" charset="0"/>
                      </a:rPr>
                      <a:t>%</a:t>
                    </a:r>
                    <a:endParaRPr lang="ru-RU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B94-4076-B4C9-42268A21D309}"/>
                </c:ext>
              </c:extLst>
            </c:dLbl>
            <c:dLbl>
              <c:idx val="5"/>
              <c:layout>
                <c:manualLayout>
                  <c:x val="-0.12726875937382828"/>
                  <c:y val="0.16769877229461255"/>
                </c:manualLayout>
              </c:layout>
              <c:tx>
                <c:rich>
                  <a:bodyPr/>
                  <a:lstStyle/>
                  <a:p>
                    <a:fld id="{5531F4AC-19BD-4D89-8F17-6E0997B9FEAC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</a:p>
                  <a:p>
                    <a:fld id="{F5C43B59-7612-4067-BAAC-9A578408DDFD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B94-4076-B4C9-42268A21D309}"/>
                </c:ext>
              </c:extLst>
            </c:dLbl>
            <c:dLbl>
              <c:idx val="6"/>
              <c:layout>
                <c:manualLayout>
                  <c:x val="-9.9403883108361457E-2"/>
                  <c:y val="0.11215704064370621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+mn-lt"/>
                        <a:cs typeface="Arial" panose="020B0604020202020204" pitchFamily="34" charset="0"/>
                      </a:rPr>
                      <a:t>Другие страны</a:t>
                    </a:r>
                  </a:p>
                  <a:p>
                    <a:r>
                      <a:rPr lang="ru-RU" sz="1600" b="1" dirty="0">
                        <a:latin typeface="+mn-lt"/>
                        <a:cs typeface="Arial" panose="020B0604020202020204" pitchFamily="34" charset="0"/>
                      </a:rPr>
                      <a:t>9,7%</a:t>
                    </a:r>
                    <a:endParaRPr lang="ru-RU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6B94-4076-B4C9-42268A21D309}"/>
                </c:ext>
              </c:extLst>
            </c:dLbl>
            <c:dLbl>
              <c:idx val="7"/>
              <c:layout>
                <c:manualLayout>
                  <c:x val="0.2830156994264606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Другие </a:t>
                    </a:r>
                  </a:p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страны </a:t>
                    </a:r>
                  </a:p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4,8%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6B94-4076-B4C9-42268A21D309}"/>
                </c:ext>
              </c:extLst>
            </c:dLbl>
            <c:spPr>
              <a:noFill/>
              <a:ln w="9525" cap="flat" cmpd="sng" algn="ctr">
                <a:noFill/>
                <a:prstDash val="solid"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Китай</c:v>
                </c:pt>
                <c:pt idx="1">
                  <c:v>Турция</c:v>
                </c:pt>
                <c:pt idx="2">
                  <c:v>Россия</c:v>
                </c:pt>
                <c:pt idx="3">
                  <c:v>Индия</c:v>
                </c:pt>
                <c:pt idx="4">
                  <c:v>Великобритания</c:v>
                </c:pt>
                <c:pt idx="5">
                  <c:v>Казахстан</c:v>
                </c:pt>
                <c:pt idx="6">
                  <c:v>Другие страны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31.5</c:v>
                </c:pt>
                <c:pt idx="1">
                  <c:v>11.2</c:v>
                </c:pt>
                <c:pt idx="2" formatCode="0.0">
                  <c:v>11.3</c:v>
                </c:pt>
                <c:pt idx="3" formatCode="0.0">
                  <c:v>19.899999999999999</c:v>
                </c:pt>
                <c:pt idx="4" formatCode="0.0">
                  <c:v>8.5</c:v>
                </c:pt>
                <c:pt idx="5">
                  <c:v>7.9</c:v>
                </c:pt>
                <c:pt idx="6" formatCode="0.0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94-4076-B4C9-42268A21D3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2">
          <a:noFill/>
        </a:ln>
      </c:spPr>
    </c:plotArea>
    <c:plotVisOnly val="1"/>
    <c:dispBlanksAs val="gap"/>
    <c:showDLblsOverMax val="0"/>
  </c:chart>
  <c:txPr>
    <a:bodyPr/>
    <a:lstStyle/>
    <a:p>
      <a:pPr>
        <a:defRPr sz="1796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153962108924475E-2"/>
          <c:y val="3.890130287768083E-2"/>
          <c:w val="0.9368460093729819"/>
          <c:h val="0.632596178856021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1.2959760955730659E-3"/>
                  <c:y val="-4.76190476190476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D68-4EE5-B408-15B506277E2F}"/>
                </c:ext>
              </c:extLst>
            </c:dLbl>
            <c:dLbl>
              <c:idx val="2"/>
              <c:layout>
                <c:manualLayout>
                  <c:x val="-6.1348261450578289E-3"/>
                  <c:y val="-1.4285714285714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68-4EE5-B408-15B506277E2F}"/>
                </c:ext>
              </c:extLst>
            </c:dLbl>
            <c:dLbl>
              <c:idx val="4"/>
              <c:layout>
                <c:manualLayout>
                  <c:x val="-1.0534236267870525E-2"/>
                  <c:y val="-2.38113985751781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A2-45E5-AE34-EFB97367E923}"/>
                </c:ext>
              </c:extLst>
            </c:dLbl>
            <c:dLbl>
              <c:idx val="5"/>
              <c:layout>
                <c:manualLayout>
                  <c:x val="-3.0097817908201654E-3"/>
                  <c:y val="-9.52399700037495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68-4EE5-B408-15B506277E2F}"/>
                </c:ext>
              </c:extLst>
            </c:dLbl>
            <c:dLbl>
              <c:idx val="6"/>
              <c:layout>
                <c:manualLayout>
                  <c:x val="-3.0097817908201654E-3"/>
                  <c:y val="9.5238095238095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68-4EE5-B408-15B506277E2F}"/>
                </c:ext>
              </c:extLst>
            </c:dLbl>
            <c:dLbl>
              <c:idx val="8"/>
              <c:layout>
                <c:manualLayout>
                  <c:x val="-6.6677031004123786E-3"/>
                  <c:y val="-4.7619047619047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D8-4689-AAF2-C7B7AEB058BD}"/>
                </c:ext>
              </c:extLst>
            </c:dLbl>
            <c:dLbl>
              <c:idx val="9"/>
              <c:layout>
                <c:manualLayout>
                  <c:x val="-6.0195635816403309E-3"/>
                  <c:y val="4.7619047619047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D68-4EE5-B408-15B506277E2F}"/>
                </c:ext>
              </c:extLst>
            </c:dLbl>
            <c:dLbl>
              <c:idx val="10"/>
              <c:layout>
                <c:manualLayout>
                  <c:x val="-1.053423626787047E-2"/>
                  <c:y val="-7.14285714285714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D68-4EE5-B408-15B506277E2F}"/>
                </c:ext>
              </c:extLst>
            </c:dLbl>
            <c:dLbl>
              <c:idx val="11"/>
              <c:layout>
                <c:manualLayout>
                  <c:x val="0"/>
                  <c:y val="-1.90476190476191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D68-4EE5-B408-15B506277E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Китай</c:v>
                </c:pt>
                <c:pt idx="1">
                  <c:v>Россия</c:v>
                </c:pt>
                <c:pt idx="2">
                  <c:v>Великобри-тания</c:v>
                </c:pt>
                <c:pt idx="3">
                  <c:v>Турция</c:v>
                </c:pt>
                <c:pt idx="4">
                  <c:v>Нидер-
ланды</c:v>
                </c:pt>
                <c:pt idx="5">
                  <c:v>Объединен-
ные Арабские 
Эмираты</c:v>
                </c:pt>
                <c:pt idx="6">
                  <c:v>Индия</c:v>
                </c:pt>
                <c:pt idx="7">
                  <c:v>Казахстан </c:v>
                </c:pt>
                <c:pt idx="8">
                  <c:v>Другие
 страны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 formatCode="General">
                  <c:v>364.3</c:v>
                </c:pt>
                <c:pt idx="1">
                  <c:v>117.4</c:v>
                </c:pt>
                <c:pt idx="2">
                  <c:v>94</c:v>
                </c:pt>
                <c:pt idx="3">
                  <c:v>88.4</c:v>
                </c:pt>
                <c:pt idx="4" formatCode="General">
                  <c:v>35.1</c:v>
                </c:pt>
                <c:pt idx="5">
                  <c:v>5.9</c:v>
                </c:pt>
                <c:pt idx="6">
                  <c:v>2.9</c:v>
                </c:pt>
                <c:pt idx="7">
                  <c:v>12.8</c:v>
                </c:pt>
                <c:pt idx="8">
                  <c:v>53.5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D68-4EE5-B408-15B506277E2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6.0194450862942357E-3"/>
                  <c:y val="-4.76190476190476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D68-4EE5-B408-15B506277E2F}"/>
                </c:ext>
              </c:extLst>
            </c:dLbl>
            <c:dLbl>
              <c:idx val="1"/>
              <c:layout>
                <c:manualLayout>
                  <c:x val="1.0534236267870607E-2"/>
                  <c:y val="2.3809523809523812E-3"/>
                </c:manualLayout>
              </c:layout>
              <c:tx>
                <c:rich>
                  <a:bodyPr/>
                  <a:lstStyle/>
                  <a:p>
                    <a:fld id="{DAB5BCD2-6F5B-430E-B42A-9CC5FD167DFE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8D68-4EE5-B408-15B506277E2F}"/>
                </c:ext>
              </c:extLst>
            </c:dLbl>
            <c:dLbl>
              <c:idx val="2"/>
              <c:layout>
                <c:manualLayout>
                  <c:x val="3.0097817908201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D68-4EE5-B408-15B506277E2F}"/>
                </c:ext>
              </c:extLst>
            </c:dLbl>
            <c:dLbl>
              <c:idx val="4"/>
              <c:layout>
                <c:manualLayout>
                  <c:x val="3.1249221279968402E-3"/>
                  <c:y val="-1.4285901762279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A2-45E5-AE34-EFB97367E923}"/>
                </c:ext>
              </c:extLst>
            </c:dLbl>
            <c:dLbl>
              <c:idx val="5"/>
              <c:layout>
                <c:manualLayout>
                  <c:x val="3.9818395979926407E-3"/>
                  <c:y val="-8.73005787978513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D68-4EE5-B408-15B506277E2F}"/>
                </c:ext>
              </c:extLst>
            </c:dLbl>
            <c:dLbl>
              <c:idx val="6"/>
              <c:layout>
                <c:manualLayout>
                  <c:x val="-5.3278397385823949E-4"/>
                  <c:y val="-9.5238095238096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D68-4EE5-B408-15B506277E2F}"/>
                </c:ext>
              </c:extLst>
            </c:dLbl>
            <c:dLbl>
              <c:idx val="8"/>
              <c:layout>
                <c:manualLayout>
                  <c:x val="4.5147165533468443E-3"/>
                  <c:y val="-8.730057879785138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D8-4689-AAF2-C7B7AEB058BD}"/>
                </c:ext>
              </c:extLst>
            </c:dLbl>
            <c:dLbl>
              <c:idx val="9"/>
              <c:layout>
                <c:manualLayout>
                  <c:x val="-1.1849534598492472E-7"/>
                  <c:y val="-9.52399700037486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D68-4EE5-B408-15B506277E2F}"/>
                </c:ext>
              </c:extLst>
            </c:dLbl>
            <c:dLbl>
              <c:idx val="10"/>
              <c:layout>
                <c:manualLayout>
                  <c:x val="1.5047724000639875E-3"/>
                  <c:y val="-2.85714285714285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D68-4EE5-B408-15B506277E2F}"/>
                </c:ext>
              </c:extLst>
            </c:dLbl>
            <c:dLbl>
              <c:idx val="11"/>
              <c:layout>
                <c:manualLayout>
                  <c:x val="8.6953069918180061E-3"/>
                  <c:y val="2.38095238095238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D68-4EE5-B408-15B506277E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Китай</c:v>
                </c:pt>
                <c:pt idx="1">
                  <c:v>Россия</c:v>
                </c:pt>
                <c:pt idx="2">
                  <c:v>Великобри-тания</c:v>
                </c:pt>
                <c:pt idx="3">
                  <c:v>Турция</c:v>
                </c:pt>
                <c:pt idx="4">
                  <c:v>Нидер-
ланды</c:v>
                </c:pt>
                <c:pt idx="5">
                  <c:v>Объединен-
ные Арабские 
Эмираты</c:v>
                </c:pt>
                <c:pt idx="6">
                  <c:v>Индия</c:v>
                </c:pt>
                <c:pt idx="7">
                  <c:v>Казахстан </c:v>
                </c:pt>
                <c:pt idx="8">
                  <c:v>Другие
 страны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 formatCode="General">
                  <c:v>337.2</c:v>
                </c:pt>
                <c:pt idx="1">
                  <c:v>121.2</c:v>
                </c:pt>
                <c:pt idx="2">
                  <c:v>91.6</c:v>
                </c:pt>
                <c:pt idx="3">
                  <c:v>120.1</c:v>
                </c:pt>
                <c:pt idx="4" formatCode="General">
                  <c:v>0.8</c:v>
                </c:pt>
                <c:pt idx="5">
                  <c:v>45.8</c:v>
                </c:pt>
                <c:pt idx="6">
                  <c:v>213</c:v>
                </c:pt>
                <c:pt idx="7">
                  <c:v>84.9</c:v>
                </c:pt>
                <c:pt idx="8">
                  <c:v>57.2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8D68-4EE5-B408-15B506277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207504"/>
        <c:axId val="148208592"/>
      </c:barChart>
      <c:catAx>
        <c:axId val="148207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600"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8208592"/>
        <c:crosses val="autoZero"/>
        <c:auto val="1"/>
        <c:lblAlgn val="ctr"/>
        <c:lblOffset val="100"/>
        <c:noMultiLvlLbl val="0"/>
      </c:catAx>
      <c:valAx>
        <c:axId val="148208592"/>
        <c:scaling>
          <c:orientation val="minMax"/>
          <c:max val="4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8207504"/>
        <c:crosses val="autoZero"/>
        <c:crossBetween val="between"/>
        <c:majorUnit val="40"/>
      </c:valAx>
      <c:spPr>
        <a:noFill/>
        <a:ln w="25388">
          <a:noFill/>
        </a:ln>
      </c:spPr>
    </c:plotArea>
    <c:legend>
      <c:legendPos val="r"/>
      <c:layout>
        <c:manualLayout>
          <c:xMode val="edge"/>
          <c:yMode val="edge"/>
          <c:x val="0.11806440130430357"/>
          <c:y val="0.8608513779527559"/>
          <c:w val="9.0003242072117698E-2"/>
          <c:h val="0.10032099135253023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solidFill>
            <a:schemeClr val="tx2">
              <a:lumMod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>
                <a:solidFill>
                  <a:schemeClr val="tx2">
                    <a:lumMod val="50000"/>
                  </a:schemeClr>
                </a:solidFill>
                <a:effectLst/>
              </a:defRPr>
            </a:pPr>
            <a:r>
              <a:rPr lang="en-US" dirty="0">
                <a:solidFill>
                  <a:srgbClr val="FF0000"/>
                </a:solidFill>
              </a:rPr>
              <a:t>2024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5228928551754731"/>
          <c:y val="0.21186838854913617"/>
          <c:w val="0.71689729357600784"/>
          <c:h val="0.716652458133575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1-570E-44E4-A46C-B67FE0D64C92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3-570E-44E4-A46C-B67FE0D64C92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570E-44E4-A46C-B67FE0D64C92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7-570E-44E4-A46C-B67FE0D64C92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A-63A4-4CFB-9381-A79A29DC985C}"/>
              </c:ext>
            </c:extLst>
          </c:dPt>
          <c:dPt>
            <c:idx val="5"/>
            <c:bubble3D val="0"/>
            <c:explosion val="8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B-570E-44E4-A46C-B67FE0D64C92}"/>
              </c:ext>
            </c:extLst>
          </c:dPt>
          <c:dLbls>
            <c:dLbl>
              <c:idx val="0"/>
              <c:layout>
                <c:manualLayout>
                  <c:x val="-0.16517822813607677"/>
                  <c:y val="1.6226789845096231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defRPr>
                    </a:pPr>
                    <a:r>
                      <a:rPr lang="ru-RU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rPr>
                      <a:t>Джалал-Абадская область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defRPr>
                    </a:pPr>
                    <a:r>
                      <a:rPr lang="ru-RU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rPr>
                      <a:t>49,1%</a:t>
                    </a:r>
                  </a:p>
                </c:rich>
              </c:tx>
              <c:spPr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70E-44E4-A46C-B67FE0D64C92}"/>
                </c:ext>
              </c:extLst>
            </c:dLbl>
            <c:dLbl>
              <c:idx val="1"/>
              <c:layout>
                <c:manualLayout>
                  <c:x val="-9.6629712330734793E-2"/>
                  <c:y val="-0.6630290297740968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Другие</a:t>
                    </a:r>
                  </a:p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21,4%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70E-44E4-A46C-B67FE0D64C92}"/>
                </c:ext>
              </c:extLst>
            </c:dLbl>
            <c:dLbl>
              <c:idx val="2"/>
              <c:layout>
                <c:manualLayout>
                  <c:x val="-4.5267247895837241E-2"/>
                  <c:y val="0.10296728499770405"/>
                </c:manualLayout>
              </c:layout>
              <c:tx>
                <c:rich>
                  <a:bodyPr/>
                  <a:lstStyle/>
                  <a:p>
                    <a:r>
                      <a:rPr lang="ru-RU" sz="1600" b="1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Чуйская область 6,0%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70E-44E4-A46C-B67FE0D64C92}"/>
                </c:ext>
              </c:extLst>
            </c:dLbl>
            <c:dLbl>
              <c:idx val="3"/>
              <c:layout>
                <c:manualLayout>
                  <c:x val="7.5235335425526311E-3"/>
                  <c:y val="-1.1619068109487426E-2"/>
                </c:manualLayout>
              </c:layout>
              <c:tx>
                <c:rich>
                  <a:bodyPr/>
                  <a:lstStyle/>
                  <a:p>
                    <a:fld id="{7DF44899-B984-490B-B8B4-9C715F32AF01}" type="CATEGORYNAME">
                      <a:rPr lang="ru-RU" smtClean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pPr/>
                      <a:t>[ИМЯ КАТЕГОРИИ]</a:t>
                    </a:fld>
                    <a:r>
                      <a:rPr lang="ru-RU" baseline="0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 </a:t>
                    </a:r>
                    <a:fld id="{7827F0A3-4FC5-4658-BC3D-4B3F43FF8A73}" type="VALUE">
                      <a:rPr lang="ru-RU" baseline="0" smtClean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ru-RU" baseline="0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70E-44E4-A46C-B67FE0D64C92}"/>
                </c:ext>
              </c:extLst>
            </c:dLbl>
            <c:dLbl>
              <c:idx val="4"/>
              <c:layout>
                <c:manualLayout>
                  <c:x val="-7.3158739693193434E-2"/>
                  <c:y val="0.7154624550074293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Бишкек</a:t>
                    </a:r>
                  </a:p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22,2%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3A4-4CFB-9381-A79A29DC985C}"/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sz="16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sz="1600" b="1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70E-44E4-A46C-B67FE0D64C9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50000"/>
                      </a:schemeClr>
                    </a:solidFill>
                    <a:effectLst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Джалал-Абадская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Нарынская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49.1</c:v>
                </c:pt>
                <c:pt idx="1">
                  <c:v>22.2</c:v>
                </c:pt>
                <c:pt idx="2" formatCode="0.0">
                  <c:v>6</c:v>
                </c:pt>
                <c:pt idx="3" formatCode="0.0">
                  <c:v>1.3</c:v>
                </c:pt>
                <c:pt idx="4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70E-44E4-A46C-B67FE0D64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 b="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</a:defRPr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chemeClr val="tx2">
                    <a:lumMod val="50000"/>
                  </a:schemeClr>
                </a:solidFill>
                <a:latin typeface="+mj-lt"/>
                <a:cs typeface="Arial" panose="020B0604020202020204" pitchFamily="34" charset="0"/>
              </a:defRPr>
            </a:pPr>
            <a:r>
              <a:rPr lang="en-US" dirty="0">
                <a:solidFill>
                  <a:srgbClr val="FF0000"/>
                </a:solidFill>
              </a:rPr>
              <a:t>2025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9619616195516543"/>
          <c:y val="0.21186836905252451"/>
          <c:w val="0.71689729357600784"/>
          <c:h val="0.716652458133575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1-8C54-45ED-9E1E-889960BD4166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3-8C54-45ED-9E1E-889960BD4166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8C54-45ED-9E1E-889960BD4166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7-8C54-45ED-9E1E-889960BD4166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9-9A17-4B6E-AB53-68350CC7CCF1}"/>
              </c:ext>
            </c:extLst>
          </c:dPt>
          <c:dPt>
            <c:idx val="5"/>
            <c:bubble3D val="0"/>
            <c:explosion val="8"/>
            <c:spPr>
              <a:solidFill>
                <a:schemeClr val="accent5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B-8C54-45ED-9E1E-889960BD4166}"/>
              </c:ext>
            </c:extLst>
          </c:dPt>
          <c:dLbls>
            <c:dLbl>
              <c:idx val="0"/>
              <c:layout>
                <c:manualLayout>
                  <c:x val="-0.19236139498833191"/>
                  <c:y val="0.13677385520826207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Джалал-Абадская область 38,6%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C54-45ED-9E1E-889960BD4166}"/>
                </c:ext>
              </c:extLst>
            </c:dLbl>
            <c:dLbl>
              <c:idx val="1"/>
              <c:layout>
                <c:manualLayout>
                  <c:x val="-7.9804299396435435E-2"/>
                  <c:y val="-0.12556985975329793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600" b="1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г.Бишкек</a:t>
                    </a:r>
                    <a:r>
                      <a:rPr lang="ru-RU" sz="1600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 16,4%</a:t>
                    </a:r>
                    <a:endParaRPr lang="ru-RU" sz="1600" b="1" dirty="0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C54-45ED-9E1E-889960BD4166}"/>
                </c:ext>
              </c:extLst>
            </c:dLbl>
            <c:dLbl>
              <c:idx val="2"/>
              <c:layout>
                <c:manualLayout>
                  <c:x val="-0.10151019973272403"/>
                  <c:y val="-0.20581928302180802"/>
                </c:manualLayout>
              </c:layout>
              <c:tx>
                <c:rich>
                  <a:bodyPr/>
                  <a:lstStyle/>
                  <a:p>
                    <a:pPr>
                      <a:defRPr sz="15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5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Чуйская область 15,3%</a:t>
                    </a:r>
                    <a:endParaRPr lang="ru-RU" sz="15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681770985306786"/>
                      <c:h val="0.1546769532441121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8C54-45ED-9E1E-889960BD4166}"/>
                </c:ext>
              </c:extLst>
            </c:dLbl>
            <c:dLbl>
              <c:idx val="3"/>
              <c:layout>
                <c:manualLayout>
                  <c:x val="-3.5879865790974595E-2"/>
                  <c:y val="0.14800602972624188"/>
                </c:manualLayout>
              </c:layout>
              <c:tx>
                <c:rich>
                  <a:bodyPr/>
                  <a:lstStyle/>
                  <a:p>
                    <a:fld id="{935B8B34-8214-4772-A8E5-67F0BE2F3982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  <a:fld id="{EC2110A4-B131-4F83-8621-AEDB6E196C5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07893833362693"/>
                      <c:h val="0.17630008309363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C54-45ED-9E1E-889960BD4166}"/>
                </c:ext>
              </c:extLst>
            </c:dLbl>
            <c:dLbl>
              <c:idx val="4"/>
              <c:layout>
                <c:manualLayout>
                  <c:x val="-0.12678407402945327"/>
                  <c:y val="4.4919403924819447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3,0%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9A17-4B6E-AB53-68350CC7CCF1}"/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sz="1600" b="1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C54-45ED-9E1E-889960BD4166}"/>
                </c:ext>
              </c:extLst>
            </c:dLbl>
            <c:spPr>
              <a:noFill/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Джалал-Абадская область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Нарынская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38.6</c:v>
                </c:pt>
                <c:pt idx="1">
                  <c:v>16.399999999999999</c:v>
                </c:pt>
                <c:pt idx="2">
                  <c:v>15.3</c:v>
                </c:pt>
                <c:pt idx="3">
                  <c:v>26.7</c:v>
                </c:pt>
                <c:pt idx="4" formatCode="0.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C54-45ED-9E1E-889960BD41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71155477223101"/>
          <c:y val="3.1362887674754938E-2"/>
          <c:w val="0.9173677200595346"/>
          <c:h val="0.831211117174709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Приток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1.5232394853109403E-3"/>
                  <c:y val="-2.31106379559697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B3-42AB-8442-A161E96848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95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#\ ##0.0</c:formatCode>
                <c:ptCount val="2"/>
                <c:pt idx="0">
                  <c:v>1029.7</c:v>
                </c:pt>
                <c:pt idx="1">
                  <c:v>1310.8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B3-42AB-8442-A161E968480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Отток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1.5232292460015233E-3"/>
                  <c:y val="-4.95049504950495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2B3-42AB-8442-A161E96848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95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#\ ##0.0</c:formatCode>
                <c:ptCount val="2"/>
                <c:pt idx="0" formatCode="0.0">
                  <c:v>774.3</c:v>
                </c:pt>
                <c:pt idx="1">
                  <c:v>1071.8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B3-42AB-8442-A161E968480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Сальдо</c:v>
                </c:pt>
              </c:strCache>
            </c:strRef>
          </c:tx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Лист1!$D$2:$D$3</c:f>
              <c:numCache>
                <c:formatCode>#\ ##0.0</c:formatCode>
                <c:ptCount val="2"/>
                <c:pt idx="0" formatCode="General">
                  <c:v>255.3</c:v>
                </c:pt>
                <c:pt idx="1">
                  <c:v>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B3-42AB-8442-A161E9684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544944"/>
        <c:axId val="149557456"/>
      </c:barChart>
      <c:catAx>
        <c:axId val="1495449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49557456"/>
        <c:crosses val="autoZero"/>
        <c:auto val="1"/>
        <c:lblAlgn val="ctr"/>
        <c:lblOffset val="100"/>
        <c:noMultiLvlLbl val="0"/>
      </c:catAx>
      <c:valAx>
        <c:axId val="149557456"/>
        <c:scaling>
          <c:orientation val="minMax"/>
          <c:max val="1400"/>
          <c:min val="-40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149544944"/>
        <c:crosses val="autoZero"/>
        <c:crossBetween val="between"/>
        <c:majorUnit val="200"/>
      </c:valAx>
      <c:spPr>
        <a:noFill/>
        <a:ln w="25378">
          <a:noFill/>
        </a:ln>
      </c:spPr>
    </c:plotArea>
    <c:plotVisOnly val="1"/>
    <c:dispBlanksAs val="gap"/>
    <c:showDLblsOverMax val="0"/>
  </c:chart>
  <c:txPr>
    <a:bodyPr/>
    <a:lstStyle/>
    <a:p>
      <a:pPr>
        <a:defRPr sz="1694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737150744760695"/>
          <c:y val="0.12227292907808741"/>
          <c:w val="0.45103249564075243"/>
          <c:h val="0.869531661383746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2-8FBD-4BAB-B6BA-84EE166521AA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3-8FBD-4BAB-B6BA-84EE166521AA}"/>
              </c:ext>
            </c:extLst>
          </c:dPt>
          <c:dPt>
            <c:idx val="2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4-8FBD-4BAB-B6BA-84EE166521AA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8FBD-4BAB-B6BA-84EE166521AA}"/>
              </c:ext>
            </c:extLst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6-8FBD-4BAB-B6BA-84EE166521AA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1-8FBD-4BAB-B6BA-84EE166521AA}"/>
              </c:ext>
            </c:extLst>
          </c:dPt>
          <c:dLbls>
            <c:dLbl>
              <c:idx val="0"/>
              <c:layout>
                <c:manualLayout>
                  <c:x val="6.1748409478764747E-2"/>
                  <c:y val="-9.711259159069242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Обрабатывающие производства 47,2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FBD-4BAB-B6BA-84EE166521AA}"/>
                </c:ext>
              </c:extLst>
            </c:dLbl>
            <c:dLbl>
              <c:idx val="1"/>
              <c:layout>
                <c:manualLayout>
                  <c:x val="0.38781555684137159"/>
                  <c:y val="-0.1043968264620954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Финансовое посредничество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10,8%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FBD-4BAB-B6BA-84EE166521AA}"/>
                </c:ext>
              </c:extLst>
            </c:dLbl>
            <c:dLbl>
              <c:idx val="2"/>
              <c:layout>
                <c:manualLayout>
                  <c:x val="-0.11114939700195881"/>
                  <c:y val="-5.0542660870941877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Оптовая и розничная торговля</a:t>
                    </a: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8,9%</a:t>
                    </a:r>
                    <a:endParaRPr lang="ru-RU" sz="15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FBD-4BAB-B6BA-84EE166521AA}"/>
                </c:ext>
              </c:extLst>
            </c:dLbl>
            <c:dLbl>
              <c:idx val="3"/>
              <c:layout>
                <c:manualLayout>
                  <c:x val="-0.11428411092767587"/>
                  <c:y val="1.876318579014928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Добыча полезных ископаемых </a:t>
                    </a:r>
                    <a:endParaRPr lang="ru-RU" sz="1600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18,8%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FBD-4BAB-B6BA-84EE166521AA}"/>
                </c:ext>
              </c:extLst>
            </c:dLbl>
            <c:dLbl>
              <c:idx val="4"/>
              <c:layout>
                <c:manualLayout>
                  <c:x val="-0.13152598545039249"/>
                  <c:y val="8.283472547744176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Информация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и связь 5,6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48061141184844"/>
                      <c:h val="0.1148996417250885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6-8FBD-4BAB-B6BA-84EE166521AA}"/>
                </c:ext>
              </c:extLst>
            </c:dLbl>
            <c:dLbl>
              <c:idx val="5"/>
              <c:layout>
                <c:manualLayout>
                  <c:x val="-7.7801174828102143E-2"/>
                  <c:y val="4.824428945584201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Прочие</a:t>
                    </a: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8,7%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FBD-4BAB-B6BA-84EE166521AA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dist="20000" sx="1000" sy="1000" rotWithShape="0">
                  <a:srgbClr val="000000"/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Обрабатывающие производства</c:v>
                </c:pt>
                <c:pt idx="1">
                  <c:v>Финансовое посредничество</c:v>
                </c:pt>
                <c:pt idx="2">
                  <c:v>Оптовая и розничная торговля</c:v>
                </c:pt>
                <c:pt idx="3">
                  <c:v>Добыча полезных ископаемых</c:v>
                </c:pt>
                <c:pt idx="4">
                  <c:v>Информация и связь</c:v>
                </c:pt>
                <c:pt idx="5">
                  <c:v>Прочие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 formatCode="General">
                  <c:v>47.2</c:v>
                </c:pt>
                <c:pt idx="1">
                  <c:v>10.8</c:v>
                </c:pt>
                <c:pt idx="2">
                  <c:v>8.9</c:v>
                </c:pt>
                <c:pt idx="3" formatCode="General">
                  <c:v>18.8</c:v>
                </c:pt>
                <c:pt idx="4">
                  <c:v>5.6</c:v>
                </c:pt>
                <c:pt idx="5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FBD-4BAB-B6BA-84EE16652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908818468960867E-2"/>
          <c:y val="2.7272628510846872E-2"/>
          <c:w val="0.90318253850344177"/>
          <c:h val="0.568370880715049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7.4738415545590429E-3"/>
                  <c:y val="2.4103643389063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692-4EF7-9A59-E45A9401471F}"/>
                </c:ext>
              </c:extLst>
            </c:dLbl>
            <c:dLbl>
              <c:idx val="1"/>
              <c:layout>
                <c:manualLayout>
                  <c:x val="-4.7203175326914872E-3"/>
                  <c:y val="-1.40878012869137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92-4EF7-9A59-E45A9401471F}"/>
                </c:ext>
              </c:extLst>
            </c:dLbl>
            <c:dLbl>
              <c:idx val="2"/>
              <c:layout>
                <c:manualLayout>
                  <c:x val="-7.8340708525020571E-3"/>
                  <c:y val="1.75652845561186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692-4EF7-9A59-E45A9401471F}"/>
                </c:ext>
              </c:extLst>
            </c:dLbl>
            <c:dLbl>
              <c:idx val="3"/>
              <c:layout>
                <c:manualLayout>
                  <c:x val="-7.1642631530747306E-3"/>
                  <c:y val="-1.0526176768622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92-4EF7-9A59-E45A9401471F}"/>
                </c:ext>
              </c:extLst>
            </c:dLbl>
            <c:dLbl>
              <c:idx val="4"/>
              <c:layout>
                <c:manualLayout>
                  <c:x val="-4.6645895320992243E-3"/>
                  <c:y val="-1.4411372318210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92-4EF7-9A59-E45A9401471F}"/>
                </c:ext>
              </c:extLst>
            </c:dLbl>
            <c:dLbl>
              <c:idx val="5"/>
              <c:layout>
                <c:manualLayout>
                  <c:x val="-5.1823735037604601E-3"/>
                  <c:y val="4.82072867781267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92-4EF7-9A59-E45A9401471F}"/>
                </c:ext>
              </c:extLst>
            </c:dLbl>
            <c:dLbl>
              <c:idx val="6"/>
              <c:layout>
                <c:manualLayout>
                  <c:x val="-6.9593750669807702E-3"/>
                  <c:y val="-4.18000944512157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692-4EF7-9A59-E45A9401471F}"/>
                </c:ext>
              </c:extLst>
            </c:dLbl>
            <c:dLbl>
              <c:idx val="7"/>
              <c:layout>
                <c:manualLayout>
                  <c:x val="-9.8217678246790216E-3"/>
                  <c:y val="3.93589331486060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92-4EF7-9A59-E45A9401471F}"/>
                </c:ext>
              </c:extLst>
            </c:dLbl>
            <c:dLbl>
              <c:idx val="8"/>
              <c:layout>
                <c:manualLayout>
                  <c:x val="-9.3313224488364346E-3"/>
                  <c:y val="2.41027400864034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692-4EF7-9A59-E45A940147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Обрабаты-
вающие 
производства</c:v>
                </c:pt>
                <c:pt idx="1">
                  <c:v>Оптовая
 и розничная 
торговля</c:v>
                </c:pt>
                <c:pt idx="2">
                  <c:v>Финансовое
посредни-
чество </c:v>
                </c:pt>
                <c:pt idx="3">
                  <c:v>Добыча полезных ископаемых</c:v>
                </c:pt>
                <c:pt idx="4">
                  <c:v>Геологораз-
ведка</c:v>
                </c:pt>
                <c:pt idx="5">
                  <c:v>Строительство</c:v>
                </c:pt>
                <c:pt idx="6">
                  <c:v>Информация
 и связь</c:v>
                </c:pt>
                <c:pt idx="7">
                  <c:v>Транспортная деятельность</c:v>
                </c:pt>
                <c:pt idx="8">
                  <c:v>Прочие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342.6</c:v>
                </c:pt>
                <c:pt idx="1">
                  <c:v>256.39999999999998</c:v>
                </c:pt>
                <c:pt idx="2" formatCode="0.0">
                  <c:v>180.7</c:v>
                </c:pt>
                <c:pt idx="3">
                  <c:v>109.7</c:v>
                </c:pt>
                <c:pt idx="4" formatCode="0.0">
                  <c:v>61.7</c:v>
                </c:pt>
                <c:pt idx="5" formatCode="0.0">
                  <c:v>37.700000000000003</c:v>
                </c:pt>
                <c:pt idx="6" formatCode="0.0">
                  <c:v>7.6</c:v>
                </c:pt>
                <c:pt idx="7" formatCode="0.0">
                  <c:v>3.7</c:v>
                </c:pt>
                <c:pt idx="8" formatCode="0.0">
                  <c:v>29.6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692-4EF7-9A59-E45A940147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2.6800102103050035E-3"/>
                  <c:y val="4.05411709522254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692-4EF7-9A59-E45A9401471F}"/>
                </c:ext>
              </c:extLst>
            </c:dLbl>
            <c:dLbl>
              <c:idx val="1"/>
              <c:layout>
                <c:manualLayout>
                  <c:x val="5.0491322215012657E-3"/>
                  <c:y val="2.11546011310714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692-4EF7-9A59-E45A9401471F}"/>
                </c:ext>
              </c:extLst>
            </c:dLbl>
            <c:dLbl>
              <c:idx val="2"/>
              <c:layout>
                <c:manualLayout>
                  <c:x val="2.8872365341860106E-3"/>
                  <c:y val="-1.82756923173927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692-4EF7-9A59-E45A9401471F}"/>
                </c:ext>
              </c:extLst>
            </c:dLbl>
            <c:dLbl>
              <c:idx val="3"/>
              <c:layout>
                <c:manualLayout>
                  <c:x val="4.3572086896710291E-3"/>
                  <c:y val="-1.49008826736553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692-4EF7-9A59-E45A9401471F}"/>
                </c:ext>
              </c:extLst>
            </c:dLbl>
            <c:dLbl>
              <c:idx val="4"/>
              <c:layout>
                <c:manualLayout>
                  <c:x val="7.8616574273507288E-3"/>
                  <c:y val="-1.2051821694531681E-2"/>
                </c:manualLayout>
              </c:layout>
              <c:tx>
                <c:rich>
                  <a:bodyPr/>
                  <a:lstStyle/>
                  <a:p>
                    <a:fld id="{48E92597-1674-4FBA-928E-24E2B26718DF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5692-4EF7-9A59-E45A9401471F}"/>
                </c:ext>
              </c:extLst>
            </c:dLbl>
            <c:dLbl>
              <c:idx val="5"/>
              <c:layout>
                <c:manualLayout>
                  <c:x val="-1.8821839920344034E-3"/>
                  <c:y val="-1.44622830993035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692-4EF7-9A59-E45A9401471F}"/>
                </c:ext>
              </c:extLst>
            </c:dLbl>
            <c:dLbl>
              <c:idx val="6"/>
              <c:layout>
                <c:manualLayout>
                  <c:x val="4.1496900860667268E-3"/>
                  <c:y val="6.87210338424614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692-4EF7-9A59-E45A9401471F}"/>
                </c:ext>
              </c:extLst>
            </c:dLbl>
            <c:dLbl>
              <c:idx val="7"/>
              <c:layout>
                <c:manualLayout>
                  <c:x val="1.6498216119419783E-3"/>
                  <c:y val="-1.11162305913297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692-4EF7-9A59-E45A9401471F}"/>
                </c:ext>
              </c:extLst>
            </c:dLbl>
            <c:dLbl>
              <c:idx val="8"/>
              <c:layout>
                <c:manualLayout>
                  <c:x val="2.912372590397247E-3"/>
                  <c:y val="-2.16933181410450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692-4EF7-9A59-E45A940147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Обрабаты-
вающие 
производства</c:v>
                </c:pt>
                <c:pt idx="1">
                  <c:v>Оптовая
 и розничная 
торговля</c:v>
                </c:pt>
                <c:pt idx="2">
                  <c:v>Финансовое
посредни-
чество </c:v>
                </c:pt>
                <c:pt idx="3">
                  <c:v>Добыча полезных ископаемых</c:v>
                </c:pt>
                <c:pt idx="4">
                  <c:v>Геологораз-
ведка</c:v>
                </c:pt>
                <c:pt idx="5">
                  <c:v>Строительство</c:v>
                </c:pt>
                <c:pt idx="6">
                  <c:v>Информация
 и связь</c:v>
                </c:pt>
                <c:pt idx="7">
                  <c:v>Транспортная деятельность</c:v>
                </c:pt>
                <c:pt idx="8">
                  <c:v>Прочие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618.79999999999995</c:v>
                </c:pt>
                <c:pt idx="1">
                  <c:v>117</c:v>
                </c:pt>
                <c:pt idx="2">
                  <c:v>142.19999999999999</c:v>
                </c:pt>
                <c:pt idx="3" formatCode="General">
                  <c:v>246.3</c:v>
                </c:pt>
                <c:pt idx="4">
                  <c:v>50.4</c:v>
                </c:pt>
                <c:pt idx="5">
                  <c:v>8.1</c:v>
                </c:pt>
                <c:pt idx="6">
                  <c:v>73.599999999999994</c:v>
                </c:pt>
                <c:pt idx="7">
                  <c:v>11.7</c:v>
                </c:pt>
                <c:pt idx="8">
                  <c:v>42.7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5692-4EF7-9A59-E45A94014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859184"/>
        <c:axId val="144861904"/>
      </c:barChart>
      <c:catAx>
        <c:axId val="14485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400" b="1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144861904"/>
        <c:crosses val="autoZero"/>
        <c:auto val="1"/>
        <c:lblAlgn val="ctr"/>
        <c:lblOffset val="100"/>
        <c:noMultiLvlLbl val="0"/>
      </c:catAx>
      <c:valAx>
        <c:axId val="14486190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599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4859184"/>
        <c:crosses val="autoZero"/>
        <c:crossBetween val="between"/>
        <c:majorUnit val="50"/>
      </c:valAx>
      <c:spPr>
        <a:noFill/>
        <a:ln w="25398">
          <a:noFill/>
        </a:ln>
      </c:spPr>
    </c:plotArea>
    <c:legend>
      <c:legendPos val="b"/>
      <c:layout>
        <c:manualLayout>
          <c:xMode val="edge"/>
          <c:yMode val="edge"/>
          <c:x val="0.16026076178840012"/>
          <c:y val="0.91552261194886686"/>
          <c:w val="0.64302181152327964"/>
          <c:h val="5.8071520913786749E-2"/>
        </c:manualLayout>
      </c:layout>
      <c:overlay val="0"/>
      <c:txPr>
        <a:bodyPr/>
        <a:lstStyle/>
        <a:p>
          <a:pPr>
            <a:defRPr sz="1599" b="1">
              <a:solidFill>
                <a:schemeClr val="tx2">
                  <a:lumMod val="75000"/>
                </a:schemeClr>
              </a:solidFill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7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004544623669829"/>
          <c:y val="6.5145398491855203E-2"/>
          <c:w val="0.4174042592568899"/>
          <c:h val="0.8766535433070866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2A3A-41CD-97A3-E9825B6373F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2A3A-41CD-97A3-E9825B6373F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3-2A3A-41CD-97A3-E9825B6373F9}"/>
              </c:ext>
            </c:extLst>
          </c:dPt>
          <c:dPt>
            <c:idx val="3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4-2A3A-41CD-97A3-E9825B6373F9}"/>
              </c:ext>
            </c:extLst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2A3A-41CD-97A3-E9825B6373F9}"/>
              </c:ext>
            </c:extLst>
          </c:dPt>
          <c:dPt>
            <c:idx val="5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6-2A3A-41CD-97A3-E9825B6373F9}"/>
              </c:ext>
            </c:extLst>
          </c:dPt>
          <c:dPt>
            <c:idx val="6"/>
            <c:bubble3D val="0"/>
            <c:spPr>
              <a:solidFill>
                <a:schemeClr val="tx2"/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7-2A3A-41CD-97A3-E9825B6373F9}"/>
              </c:ext>
            </c:extLst>
          </c:dPt>
          <c:dLbls>
            <c:dLbl>
              <c:idx val="0"/>
              <c:layout>
                <c:manualLayout>
                  <c:x val="8.5933015648229277E-2"/>
                  <c:y val="-0.13555784693579973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Китай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47,5%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A3A-41CD-97A3-E9825B6373F9}"/>
                </c:ext>
              </c:extLst>
            </c:dLbl>
            <c:dLbl>
              <c:idx val="1"/>
              <c:layout>
                <c:manualLayout>
                  <c:x val="4.9772651968659105E-2"/>
                  <c:y val="-0.13233429154688997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i="0" u="none" strike="noStrike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Россия</a:t>
                    </a:r>
                  </a:p>
                  <a:p>
                    <a:pPr algn="ctr" rtl="0"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i="0" u="none" strike="noStrike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13,9%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A3A-41CD-97A3-E9825B6373F9}"/>
                </c:ext>
              </c:extLst>
            </c:dLbl>
            <c:dLbl>
              <c:idx val="2"/>
              <c:layout>
                <c:manualLayout>
                  <c:x val="-0.10138891438054785"/>
                  <c:y val="3.8941382327209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Турция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9,1%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A3A-41CD-97A3-E9825B6373F9}"/>
                </c:ext>
              </c:extLst>
            </c:dLbl>
            <c:dLbl>
              <c:idx val="3"/>
              <c:layout>
                <c:manualLayout>
                  <c:x val="-0.10213427975544753"/>
                  <c:y val="0.114466316710411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Казахстан</a:t>
                    </a:r>
                  </a:p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9,3%</a:t>
                    </a:r>
                    <a:endParaRPr lang="ru-RU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A3A-41CD-97A3-E9825B6373F9}"/>
                </c:ext>
              </c:extLst>
            </c:dLbl>
            <c:dLbl>
              <c:idx val="4"/>
              <c:layout>
                <c:manualLayout>
                  <c:x val="-0.10579367985030871"/>
                  <c:y val="0.15403449568803901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Нидерланды</a:t>
                    </a:r>
                  </a:p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5,4%</a:t>
                    </a:r>
                    <a:endParaRPr lang="ru-RU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A3A-41CD-97A3-E9825B6373F9}"/>
                </c:ext>
              </c:extLst>
            </c:dLbl>
            <c:dLbl>
              <c:idx val="5"/>
              <c:layout>
                <c:manualLayout>
                  <c:x val="-0.17664550805305657"/>
                  <c:y val="0.1094394450693663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Кипр</a:t>
                    </a:r>
                  </a:p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3,4%</a:t>
                    </a:r>
                    <a:endParaRPr lang="ru-RU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A3A-41CD-97A3-E9825B6373F9}"/>
                </c:ext>
              </c:extLst>
            </c:dLbl>
            <c:dLbl>
              <c:idx val="6"/>
              <c:layout>
                <c:manualLayout>
                  <c:x val="-0.11183958222444616"/>
                  <c:y val="4.7619047619047616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Другие страны</a:t>
                    </a:r>
                  </a:p>
                  <a:p>
                    <a:pPr>
                      <a:defRPr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11,4%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A3A-41CD-97A3-E9825B6373F9}"/>
                </c:ext>
              </c:extLst>
            </c:dLbl>
            <c:spPr>
              <a:noFill/>
              <a:ln w="9525" cap="flat" cmpd="sng" algn="ctr">
                <a:noFill/>
                <a:prstDash val="solid"/>
              </a:ln>
              <a:effectLst>
                <a:outerShdw dist="20000" sx="1000" sy="1000" rotWithShape="0">
                  <a:srgbClr val="000000"/>
                </a:outerShdw>
              </a:effectLst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50000"/>
                      </a:schemeClr>
                    </a:solidFill>
                    <a:latin typeface="DIN Pro Regular" panose="020B0504020101020102" pitchFamily="34" charset="0"/>
                    <a:ea typeface="+mn-ea"/>
                    <a:cs typeface="DIN Pro Regular" panose="020B0504020101020102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Китай</c:v>
                </c:pt>
                <c:pt idx="1">
                  <c:v>Россия</c:v>
                </c:pt>
                <c:pt idx="2">
                  <c:v>Турция</c:v>
                </c:pt>
                <c:pt idx="3">
                  <c:v>Казахстан</c:v>
                </c:pt>
                <c:pt idx="4">
                  <c:v>Нидерланды</c:v>
                </c:pt>
                <c:pt idx="5">
                  <c:v>Кипр</c:v>
                </c:pt>
                <c:pt idx="6">
                  <c:v>Другие страны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47.5</c:v>
                </c:pt>
                <c:pt idx="1">
                  <c:v>13.9</c:v>
                </c:pt>
                <c:pt idx="2">
                  <c:v>9.1</c:v>
                </c:pt>
                <c:pt idx="3">
                  <c:v>9.3000000000000007</c:v>
                </c:pt>
                <c:pt idx="4">
                  <c:v>5.4</c:v>
                </c:pt>
                <c:pt idx="5">
                  <c:v>3.4</c:v>
                </c:pt>
                <c:pt idx="6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A3A-41CD-97A3-E9825B6373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1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7812773403324E-2"/>
          <c:y val="2.2434840117224242E-2"/>
          <c:w val="0.91054656362399145"/>
          <c:h val="0.70847575080103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7.751626232870526E-3"/>
                  <c:y val="2.456247843530436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E5-420D-B152-712E0E903F7D}"/>
                </c:ext>
              </c:extLst>
            </c:dLbl>
            <c:dLbl>
              <c:idx val="1"/>
              <c:layout>
                <c:manualLayout>
                  <c:x val="-2.7187630696363946E-3"/>
                  <c:y val="-1.7193734904713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DE5-420D-B152-712E0E903F7D}"/>
                </c:ext>
              </c:extLst>
            </c:dLbl>
            <c:dLbl>
              <c:idx val="2"/>
              <c:layout>
                <c:manualLayout>
                  <c:x val="-1.0357236883542816E-2"/>
                  <c:y val="-4.912495687060872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E5-420D-B152-712E0E903F7D}"/>
                </c:ext>
              </c:extLst>
            </c:dLbl>
            <c:dLbl>
              <c:idx val="3"/>
              <c:layout>
                <c:manualLayout>
                  <c:x val="-1.543227366664437E-3"/>
                  <c:y val="-4.912495687060872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E5-420D-B152-712E0E903F7D}"/>
                </c:ext>
              </c:extLst>
            </c:dLbl>
            <c:dLbl>
              <c:idx val="4"/>
              <c:layout>
                <c:manualLayout>
                  <c:x val="-7.716049382716049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E5-420D-B152-712E0E903F7D}"/>
                </c:ext>
              </c:extLst>
            </c:dLbl>
            <c:dLbl>
              <c:idx val="5"/>
              <c:layout>
                <c:manualLayout>
                  <c:x val="-3.9460446285876447E-3"/>
                  <c:y val="2.5102079339513021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E5-420D-B152-712E0E903F7D}"/>
                </c:ext>
              </c:extLst>
            </c:dLbl>
            <c:dLbl>
              <c:idx val="6"/>
              <c:layout>
                <c:manualLayout>
                  <c:x val="-7.9953622799091312E-3"/>
                  <c:y val="-2.402287753109661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E5-420D-B152-712E0E903F7D}"/>
                </c:ext>
              </c:extLst>
            </c:dLbl>
            <c:dLbl>
              <c:idx val="8"/>
              <c:layout>
                <c:manualLayout>
                  <c:x val="-4.71923610802748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E5-420D-B152-712E0E903F7D}"/>
                </c:ext>
              </c:extLst>
            </c:dLbl>
            <c:dLbl>
              <c:idx val="9"/>
              <c:layout>
                <c:manualLayout>
                  <c:x val="-6.3718977293228244E-4"/>
                  <c:y val="-2.4562478435305266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E5-420D-B152-712E0E903F7D}"/>
                </c:ext>
              </c:extLst>
            </c:dLbl>
            <c:dLbl>
              <c:idx val="10"/>
              <c:layout>
                <c:manualLayout>
                  <c:x val="-1.0498903383011432E-2"/>
                  <c:y val="-1.970394283866435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09-4A92-9216-FDED01EBBC4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0"/>
                <c:pt idx="0">
                  <c:v>Китай</c:v>
                </c:pt>
                <c:pt idx="1">
                  <c:v>Россия</c:v>
                </c:pt>
                <c:pt idx="2">
                  <c:v>Казахстан</c:v>
                </c:pt>
                <c:pt idx="3">
                  <c:v>Турция </c:v>
                </c:pt>
                <c:pt idx="4">
                  <c:v>Кипр</c:v>
                </c:pt>
                <c:pt idx="5">
                  <c:v>Азер-
байджан</c:v>
                </c:pt>
                <c:pt idx="6">
                  <c:v>Узбекистан</c:v>
                </c:pt>
                <c:pt idx="7">
                  <c:v>Великобри-тания</c:v>
                </c:pt>
                <c:pt idx="8">
                  <c:v>Нидерланды</c:v>
                </c:pt>
                <c:pt idx="9">
                  <c:v>Другие 
страны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286.5</c:v>
                </c:pt>
                <c:pt idx="1">
                  <c:v>279.3</c:v>
                </c:pt>
                <c:pt idx="2">
                  <c:v>113.6</c:v>
                </c:pt>
                <c:pt idx="3" formatCode="0.0">
                  <c:v>56.7</c:v>
                </c:pt>
                <c:pt idx="4" formatCode="0.0">
                  <c:v>33.9</c:v>
                </c:pt>
                <c:pt idx="5" formatCode="0.0">
                  <c:v>26.1</c:v>
                </c:pt>
                <c:pt idx="6" formatCode="0.0">
                  <c:v>19</c:v>
                </c:pt>
                <c:pt idx="7" formatCode="0.0">
                  <c:v>12.4</c:v>
                </c:pt>
                <c:pt idx="8" formatCode="0.0">
                  <c:v>9.1999999999999993</c:v>
                </c:pt>
                <c:pt idx="9" formatCode="0.0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DE5-420D-B152-712E0E903F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1.125767256658702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B2-492F-8DE7-5D7EC1A93F4E}"/>
                </c:ext>
              </c:extLst>
            </c:dLbl>
            <c:dLbl>
              <c:idx val="1"/>
              <c:layout>
                <c:manualLayout>
                  <c:x val="9.2592592592592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DE5-420D-B152-712E0E903F7D}"/>
                </c:ext>
              </c:extLst>
            </c:dLbl>
            <c:dLbl>
              <c:idx val="2"/>
              <c:layout>
                <c:manualLayout>
                  <c:x val="7.1066090927699218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fld id="{C5D3E225-D6FD-4C69-AB8A-DD934D463529}" type="VALUE">
                      <a:rPr lang="en-US"/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DE5-420D-B152-712E0E903F7D}"/>
                </c:ext>
              </c:extLst>
            </c:dLbl>
            <c:dLbl>
              <c:idx val="3"/>
              <c:layout>
                <c:manualLayout>
                  <c:x val="4.5387810659044629E-3"/>
                  <c:y val="2.0245671201635125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fld id="{AEB421EC-90D2-4839-8555-7604484199B5}" type="VALUE">
                      <a:rPr lang="en-US" smtClean="0"/>
                      <a:pPr>
                        <a:defRPr/>
                      </a:pPr>
                      <a:t>[ЗНАЧЕНИЕ]</a:t>
                    </a:fld>
                    <a:endParaRPr lang="en-US" dirty="0"/>
                  </a:p>
                  <a:p>
                    <a:pPr>
                      <a:defRPr/>
                    </a:pPr>
                    <a:endParaRPr lang="ru-RU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229875477195592E-2"/>
                      <c:h val="4.703714620360786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DDE5-420D-B152-712E0E903F7D}"/>
                </c:ext>
              </c:extLst>
            </c:dLbl>
            <c:dLbl>
              <c:idx val="4"/>
              <c:layout>
                <c:manualLayout>
                  <c:x val="5.8990451350342523E-3"/>
                  <c:y val="2.45624784353034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DE5-420D-B152-712E0E903F7D}"/>
                </c:ext>
              </c:extLst>
            </c:dLbl>
            <c:dLbl>
              <c:idx val="5"/>
              <c:layout>
                <c:manualLayout>
                  <c:x val="3.5394270810205513E-3"/>
                  <c:y val="-2.4562478435305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B2-492F-8DE7-5D7EC1A93F4E}"/>
                </c:ext>
              </c:extLst>
            </c:dLbl>
            <c:dLbl>
              <c:idx val="6"/>
              <c:layout>
                <c:manualLayout>
                  <c:x val="0"/>
                  <c:y val="-1.4737487061182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DE5-420D-B152-712E0E903F7D}"/>
                </c:ext>
              </c:extLst>
            </c:dLbl>
            <c:dLbl>
              <c:idx val="7"/>
              <c:layout>
                <c:manualLayout>
                  <c:x val="4.7192361080274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D1-4568-A1DA-CBD2EDD1786F}"/>
                </c:ext>
              </c:extLst>
            </c:dLbl>
            <c:dLbl>
              <c:idx val="8"/>
              <c:layout>
                <c:manualLayout>
                  <c:x val="-8.6518329180047452E-17"/>
                  <c:y val="-2.2106230591773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B2-492F-8DE7-5D7EC1A93F4E}"/>
                </c:ext>
              </c:extLst>
            </c:dLbl>
            <c:dLbl>
              <c:idx val="9"/>
              <c:layout>
                <c:manualLayout>
                  <c:x val="1.0618281243061654E-2"/>
                  <c:y val="7.3687435305912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28-4C78-8324-F323FED6532C}"/>
                </c:ext>
              </c:extLst>
            </c:dLbl>
            <c:dLbl>
              <c:idx val="10"/>
              <c:layout>
                <c:manualLayout>
                  <c:x val="1.115700047117096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09-4A92-9216-FDED01EBBC4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0"/>
                <c:pt idx="0">
                  <c:v>Китай</c:v>
                </c:pt>
                <c:pt idx="1">
                  <c:v>Россия</c:v>
                </c:pt>
                <c:pt idx="2">
                  <c:v>Казахстан</c:v>
                </c:pt>
                <c:pt idx="3">
                  <c:v>Турция </c:v>
                </c:pt>
                <c:pt idx="4">
                  <c:v>Кипр</c:v>
                </c:pt>
                <c:pt idx="5">
                  <c:v>Азер-
байджан</c:v>
                </c:pt>
                <c:pt idx="6">
                  <c:v>Узбекистан</c:v>
                </c:pt>
                <c:pt idx="7">
                  <c:v>Великобри-тания</c:v>
                </c:pt>
                <c:pt idx="8">
                  <c:v>Нидерланды</c:v>
                </c:pt>
                <c:pt idx="9">
                  <c:v>Другие 
страны</c:v>
                </c:pt>
              </c:strCache>
            </c:strRef>
          </c:cat>
          <c:val>
            <c:numRef>
              <c:f>Лист1!$C$2:$C$12</c:f>
              <c:numCache>
                <c:formatCode>0.0</c:formatCode>
                <c:ptCount val="11"/>
                <c:pt idx="0" formatCode="General">
                  <c:v>622.29999999999995</c:v>
                </c:pt>
                <c:pt idx="1">
                  <c:v>181.6</c:v>
                </c:pt>
                <c:pt idx="2" formatCode="General">
                  <c:v>121.8</c:v>
                </c:pt>
                <c:pt idx="3">
                  <c:v>118.7</c:v>
                </c:pt>
                <c:pt idx="4">
                  <c:v>43.9</c:v>
                </c:pt>
                <c:pt idx="5">
                  <c:v>8.4</c:v>
                </c:pt>
                <c:pt idx="6">
                  <c:v>15.6</c:v>
                </c:pt>
                <c:pt idx="7">
                  <c:v>30.7</c:v>
                </c:pt>
                <c:pt idx="8">
                  <c:v>70.8</c:v>
                </c:pt>
                <c:pt idx="9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DE5-420D-B152-712E0E903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860816"/>
        <c:axId val="144873872"/>
      </c:barChart>
      <c:catAx>
        <c:axId val="144860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44873872"/>
        <c:crosses val="autoZero"/>
        <c:auto val="1"/>
        <c:lblAlgn val="ctr"/>
        <c:lblOffset val="100"/>
        <c:noMultiLvlLbl val="0"/>
      </c:catAx>
      <c:valAx>
        <c:axId val="144873872"/>
        <c:scaling>
          <c:orientation val="minMax"/>
          <c:max val="70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144860816"/>
        <c:crosses val="autoZero"/>
        <c:crossBetween val="between"/>
      </c:valAx>
      <c:spPr>
        <a:noFill/>
        <a:ln w="25391">
          <a:noFill/>
        </a:ln>
      </c:spPr>
    </c:plotArea>
    <c:legend>
      <c:legendPos val="b"/>
      <c:layout>
        <c:manualLayout>
          <c:xMode val="edge"/>
          <c:yMode val="edge"/>
          <c:x val="0.5064697196903809"/>
          <c:y val="0.16156347331238369"/>
          <c:w val="0.41306628278591745"/>
          <c:h val="5.9482206268334115E-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 algn="ctr">
        <a:defRPr lang="ru-RU" sz="1399" b="1" i="0" u="none" strike="noStrike" kern="1200" baseline="0">
          <a:solidFill>
            <a:schemeClr val="tx2">
              <a:lumMod val="75000"/>
            </a:schemeClr>
          </a:solidFill>
          <a:latin typeface="+mn-lt"/>
          <a:ea typeface="+mn-ea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0497042154874627"/>
          <c:y val="1.6387843918905552E-2"/>
        </c:manualLayout>
      </c:layout>
      <c:overlay val="0"/>
      <c:txPr>
        <a:bodyPr/>
        <a:lstStyle/>
        <a:p>
          <a:pPr>
            <a:defRPr sz="2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9619616195516543"/>
          <c:y val="0.21186836905252451"/>
          <c:w val="0.71689729357600784"/>
          <c:h val="0.716652458133575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1-E04F-412F-93C4-F971A1A9C473}"/>
              </c:ext>
            </c:extLst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3-E04F-412F-93C4-F971A1A9C473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E04F-412F-93C4-F971A1A9C473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7-E04F-412F-93C4-F971A1A9C473}"/>
              </c:ext>
            </c:extLst>
          </c:dPt>
          <c:dPt>
            <c:idx val="4"/>
            <c:bubble3D val="0"/>
            <c:spPr>
              <a:solidFill>
                <a:schemeClr val="tx2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9-E04F-412F-93C4-F971A1A9C473}"/>
              </c:ext>
            </c:extLst>
          </c:dPt>
          <c:dPt>
            <c:idx val="5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B-E04F-412F-93C4-F971A1A9C473}"/>
              </c:ext>
            </c:extLst>
          </c:dPt>
          <c:dLbls>
            <c:dLbl>
              <c:idx val="0"/>
              <c:layout>
                <c:manualLayout>
                  <c:x val="-0.15126825403969613"/>
                  <c:y val="-0.36845314237982463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г.Бишкек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51,0%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04F-412F-93C4-F971A1A9C47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4F-412F-93C4-F971A1A9C473}"/>
                </c:ext>
              </c:extLst>
            </c:dLbl>
            <c:dLbl>
              <c:idx val="2"/>
              <c:layout>
                <c:manualLayout>
                  <c:x val="-3.3575851786991134E-3"/>
                  <c:y val="6.8982069720167891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Таласская область 10,4%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73162296745056"/>
                      <c:h val="0.1915330333339928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E04F-412F-93C4-F971A1A9C473}"/>
                </c:ext>
              </c:extLst>
            </c:dLbl>
            <c:dLbl>
              <c:idx val="3"/>
              <c:layout>
                <c:manualLayout>
                  <c:x val="-3.4473344520459533E-2"/>
                  <c:y val="-2.3899369175540905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Чуйская область 18,1%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04F-412F-93C4-F971A1A9C473}"/>
                </c:ext>
              </c:extLst>
            </c:dLbl>
            <c:dLbl>
              <c:idx val="4"/>
              <c:layout>
                <c:manualLayout>
                  <c:x val="-5.3351798857495039E-2"/>
                  <c:y val="-1.8340621120790882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9,8%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04F-412F-93C4-F971A1A9C473}"/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04F-412F-93C4-F971A1A9C473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г.Бишкек</c:v>
                </c:pt>
                <c:pt idx="1">
                  <c:v>Джалал-Абадская область</c:v>
                </c:pt>
                <c:pt idx="2">
                  <c:v>Таласская область</c:v>
                </c:pt>
                <c:pt idx="3">
                  <c:v>Чуйская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51</c:v>
                </c:pt>
                <c:pt idx="1">
                  <c:v>10.7</c:v>
                </c:pt>
                <c:pt idx="2" formatCode="General">
                  <c:v>10.4</c:v>
                </c:pt>
                <c:pt idx="3" formatCode="General">
                  <c:v>18.100000000000001</c:v>
                </c:pt>
                <c:pt idx="4" formatCode="General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04F-412F-93C4-F971A1A9C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4459739256923334"/>
          <c:y val="1.0925229279270367E-2"/>
        </c:manualLayout>
      </c:layout>
      <c:overlay val="0"/>
      <c:txPr>
        <a:bodyPr/>
        <a:lstStyle/>
        <a:p>
          <a:pPr>
            <a:defRPr sz="2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995483332088833"/>
          <c:y val="0.19274921781380139"/>
          <c:w val="0.71689729357600784"/>
          <c:h val="0.716652458133575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1-4E09-4752-BE1E-638BE04320E6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3-4E09-4752-BE1E-638BE04320E6}"/>
              </c:ext>
            </c:extLst>
          </c:dPt>
          <c:dPt>
            <c:idx val="2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4E09-4752-BE1E-638BE04320E6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7-4E09-4752-BE1E-638BE04320E6}"/>
              </c:ext>
            </c:extLst>
          </c:dPt>
          <c:dPt>
            <c:idx val="4"/>
            <c:bubble3D val="0"/>
            <c:spPr>
              <a:solidFill>
                <a:schemeClr val="tx2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9-4E09-4752-BE1E-638BE04320E6}"/>
              </c:ext>
            </c:extLst>
          </c:dPt>
          <c:dPt>
            <c:idx val="5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B-4E09-4752-BE1E-638BE04320E6}"/>
              </c:ext>
            </c:extLst>
          </c:dPt>
          <c:dLbls>
            <c:dLbl>
              <c:idx val="0"/>
              <c:layout>
                <c:manualLayout>
                  <c:x val="-3.4305760801635894E-2"/>
                  <c:y val="-0.11990417627642383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г.Бишкек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30,6%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E09-4752-BE1E-638BE04320E6}"/>
                </c:ext>
              </c:extLst>
            </c:dLbl>
            <c:dLbl>
              <c:idx val="1"/>
              <c:layout>
                <c:manualLayout>
                  <c:x val="-0.10959725847191182"/>
                  <c:y val="-0.19685908260763715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Чуйская область 17,4%</a:t>
                    </a:r>
                    <a:endParaRPr lang="ru-RU" sz="14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7895588545426"/>
                      <c:h val="0.1741208416383714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4E09-4752-BE1E-638BE04320E6}"/>
                </c:ext>
              </c:extLst>
            </c:dLbl>
            <c:dLbl>
              <c:idx val="2"/>
              <c:layout>
                <c:manualLayout>
                  <c:x val="-5.5818830080942711E-2"/>
                  <c:y val="-5.1134804425491988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Джалал-Абадская</a:t>
                    </a:r>
                    <a:r>
                      <a:rPr lang="ru-RU" sz="140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область 32,0%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E09-4752-BE1E-638BE04320E6}"/>
                </c:ext>
              </c:extLst>
            </c:dLbl>
            <c:dLbl>
              <c:idx val="3"/>
              <c:layout>
                <c:manualLayout>
                  <c:x val="-6.8617371995370366E-2"/>
                  <c:y val="-2.048803085215932E-3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Таласская область 5,2%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56037727075484"/>
                      <c:h val="0.2092181406980275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4E09-4752-BE1E-638BE04320E6}"/>
                </c:ext>
              </c:extLst>
            </c:dLbl>
            <c:dLbl>
              <c:idx val="4"/>
              <c:layout>
                <c:manualLayout>
                  <c:x val="-8.2651800579724863E-2"/>
                  <c:y val="-1.5609313800973291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14,8%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E09-4752-BE1E-638BE04320E6}"/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dirty="0">
                      <a:solidFill>
                        <a:schemeClr val="bg1"/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4E09-4752-BE1E-638BE04320E6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г.Бишкек</c:v>
                </c:pt>
                <c:pt idx="1">
                  <c:v>Чуйская область</c:v>
                </c:pt>
                <c:pt idx="2">
                  <c:v>Джалал-Абадская область</c:v>
                </c:pt>
                <c:pt idx="3">
                  <c:v>Таласская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 formatCode="General">
                  <c:v>30.6</c:v>
                </c:pt>
                <c:pt idx="1">
                  <c:v>17.399999999999999</c:v>
                </c:pt>
                <c:pt idx="2">
                  <c:v>32</c:v>
                </c:pt>
                <c:pt idx="3">
                  <c:v>5.2</c:v>
                </c:pt>
                <c:pt idx="4" formatCode="General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E09-4752-BE1E-638BE0432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0299016361273"/>
          <c:y val="4.2820401218691885E-2"/>
          <c:w val="0.87856305345009444"/>
          <c:h val="0.86663514422506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BF77-4151-BDF9-ED975B7F2CC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3-BF77-4151-BDF9-ED975B7F2CCC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071,8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F77-4151-BDF9-ED975B7F2C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0.0</c:formatCode>
                <c:ptCount val="2"/>
                <c:pt idx="0" formatCode="General">
                  <c:v>774.3</c:v>
                </c:pt>
                <c:pt idx="1">
                  <c:v>1071.8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77-4151-BDF9-ED975B7F2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868976"/>
        <c:axId val="144869520"/>
      </c:barChart>
      <c:catAx>
        <c:axId val="14486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93" b="1">
                <a:solidFill>
                  <a:schemeClr val="tx2">
                    <a:lumMod val="75000"/>
                  </a:schemeClr>
                </a:solidFill>
                <a:latin typeface="+mn-lt"/>
                <a:cs typeface="Arial" panose="020B0604020202020204" pitchFamily="34" charset="0"/>
              </a:defRPr>
            </a:pPr>
            <a:endParaRPr lang="ru-RU"/>
          </a:p>
        </c:txPr>
        <c:crossAx val="144869520"/>
        <c:crosses val="autoZero"/>
        <c:auto val="1"/>
        <c:lblAlgn val="ctr"/>
        <c:lblOffset val="100"/>
        <c:noMultiLvlLbl val="0"/>
      </c:catAx>
      <c:valAx>
        <c:axId val="144869520"/>
        <c:scaling>
          <c:orientation val="minMax"/>
          <c:max val="1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44868976"/>
        <c:crosses val="autoZero"/>
        <c:crossBetween val="between"/>
        <c:majorUnit val="100"/>
        <c:minorUnit val="8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2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391131338519567"/>
          <c:y val="0.16444314584933306"/>
          <c:w val="0.39365828538790626"/>
          <c:h val="0.8010913951640754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2-FA9E-409D-90E0-C612155D222F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4-FA9E-409D-90E0-C612155D222F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5-FA9E-409D-90E0-C612155D222F}"/>
              </c:ext>
            </c:extLst>
          </c:dPt>
          <c:dPt>
            <c:idx val="4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>
              <c:ext xmlns:c16="http://schemas.microsoft.com/office/drawing/2014/chart" uri="{C3380CC4-5D6E-409C-BE32-E72D297353CC}">
                <c16:uniqueId val="{00000001-FA9E-409D-90E0-C612155D222F}"/>
              </c:ext>
            </c:extLst>
          </c:dPt>
          <c:dLbls>
            <c:dLbl>
              <c:idx val="0"/>
              <c:layout>
                <c:manualLayout>
                  <c:x val="4.82652275544007E-2"/>
                  <c:y val="-0.17825304931827446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0" u="none" strike="noStrike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Добыча полезных ископаемых</a:t>
                    </a:r>
                  </a:p>
                  <a:p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57,3%</a:t>
                    </a:r>
                    <a:endParaRPr lang="ru-RU" sz="1400" b="1" dirty="0">
                      <a:solidFill>
                        <a:schemeClr val="tx2">
                          <a:lumMod val="50000"/>
                        </a:schemeClr>
                      </a:solidFill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A9E-409D-90E0-C612155D222F}"/>
                </c:ext>
              </c:extLst>
            </c:dLbl>
            <c:dLbl>
              <c:idx val="1"/>
              <c:layout>
                <c:manualLayout>
                  <c:x val="-9.6821164937791249E-2"/>
                  <c:y val="-1.6284436210495221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Обрабатывающие производства</a:t>
                    </a: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16,2%</a:t>
                    </a:r>
                    <a:endParaRPr lang="ru-RU" sz="14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A9E-409D-90E0-C612155D222F}"/>
                </c:ext>
              </c:extLst>
            </c:dLbl>
            <c:dLbl>
              <c:idx val="2"/>
              <c:layout>
                <c:manualLayout>
                  <c:x val="-9.0471600765864593E-2"/>
                  <c:y val="0.10704024732885509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Геологоразведка </a:t>
                    </a: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9,2%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658571364332388"/>
                      <c:h val="0.2231921773379678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FA9E-409D-90E0-C612155D222F}"/>
                </c:ext>
              </c:extLst>
            </c:dLbl>
            <c:dLbl>
              <c:idx val="3"/>
              <c:layout>
                <c:manualLayout>
                  <c:x val="-0.13653017504912879"/>
                  <c:y val="9.5127532452781494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rPr>
                      <a:t>Финансовое</a:t>
                    </a:r>
                    <a:r>
                      <a:rPr lang="ru-RU" sz="14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rPr>
                      <a:t> посредничество и страхование </a:t>
                    </a:r>
                    <a:endParaRPr lang="ru-RU" sz="1400" b="1" dirty="0">
                      <a:solidFill>
                        <a:schemeClr val="tx2">
                          <a:lumMod val="50000"/>
                        </a:schemeClr>
                      </a:solidFill>
                      <a:effectLst/>
                      <a:latin typeface="+mn-lt"/>
                      <a:cs typeface="Arial" panose="020B0604020202020204" pitchFamily="34" charset="0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11,1%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A9E-409D-90E0-C612155D222F}"/>
                </c:ext>
              </c:extLst>
            </c:dLbl>
            <c:dLbl>
              <c:idx val="4"/>
              <c:layout>
                <c:manualLayout>
                  <c:x val="-0.13280695920674473"/>
                  <c:y val="4.5366366703236481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Прочие</a:t>
                    </a:r>
                  </a:p>
                  <a:p>
                    <a:pPr>
                      <a:defRPr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6,2%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A9E-409D-90E0-C612155D222F}"/>
                </c:ext>
              </c:extLst>
            </c:dLbl>
            <c:spPr>
              <a:noFill/>
              <a:ln w="9525" cap="flat" cmpd="sng" algn="ctr">
                <a:noFill/>
                <a:prstDash val="solid"/>
              </a:ln>
              <a:effectLst>
                <a:outerShdw sx="1000" sy="1000" rotWithShape="0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50000"/>
                      </a:schemeClr>
                    </a:solidFill>
                    <a:latin typeface="DIN Pro Regular" panose="020B0504020101020102" pitchFamily="34" charset="0"/>
                    <a:ea typeface="+mn-ea"/>
                    <a:cs typeface="DIN Pro Regular" panose="020B0504020101020102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Добыча полезных ископаемых</c:v>
                </c:pt>
                <c:pt idx="1">
                  <c:v>Обрабатывающие производства</c:v>
                </c:pt>
                <c:pt idx="2">
                  <c:v>Геологоразведка</c:v>
                </c:pt>
                <c:pt idx="3">
                  <c:v>Финансовое посредничество и страхование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57.3</c:v>
                </c:pt>
                <c:pt idx="1">
                  <c:v>16.2</c:v>
                </c:pt>
                <c:pt idx="2">
                  <c:v>9.1999999999999993</c:v>
                </c:pt>
                <c:pt idx="3">
                  <c:v>11.1</c:v>
                </c:pt>
                <c:pt idx="4" formatCode="0.0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A9E-409D-90E0-C612155D22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0.42717</cdr:x>
      <cdr:y>0.10707</cdr:y>
    </cdr:from>
    <cdr:to>
      <cdr:x>0.68095</cdr:x>
      <cdr:y>0.27513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CA580AD1-FE45-DBA6-ADA8-815C24B0C73C}"/>
            </a:ext>
          </a:extLst>
        </cdr:cNvPr>
        <cdr:cNvCxnSpPr/>
      </cdr:nvCxnSpPr>
      <cdr:spPr>
        <a:xfrm xmlns:a="http://schemas.openxmlformats.org/drawingml/2006/main" flipV="1">
          <a:off x="4407322" y="539014"/>
          <a:ext cx="2618318" cy="845981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tx2">
              <a:lumMod val="60000"/>
              <a:lumOff val="40000"/>
            </a:schemeClr>
          </a:solidFill>
          <a:tailEnd type="arrow"/>
        </a:ln>
      </cdr:spPr>
      <cdr:style>
        <a:lnRef xmlns:a="http://schemas.openxmlformats.org/drawingml/2006/main" idx="1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0.33064</cdr:x>
      <cdr:y>0.08372</cdr:y>
    </cdr:from>
    <cdr:to>
      <cdr:x>0.68738</cdr:x>
      <cdr:y>0.15709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4728EAA9-6B85-C66E-95ED-8B41972DCA5E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11375" y="421427"/>
          <a:ext cx="3680657" cy="3693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1" hangingPunct="1">
            <a:spcBef>
              <a:spcPct val="0"/>
            </a:spcBef>
            <a:buFontTx/>
            <a:buNone/>
          </a:pPr>
          <a:r>
            <a:rPr lang="ru-RU" altLang="ru-RU" sz="1800" dirty="0">
              <a:solidFill>
                <a:srgbClr val="FF0000"/>
              </a:solidFill>
              <a:latin typeface="Arial" charset="0"/>
            </a:rPr>
            <a:t>Рост на 2</a:t>
          </a:r>
          <a:r>
            <a:rPr lang="ru-RU" altLang="ru-RU" sz="1800" dirty="0">
              <a:solidFill>
                <a:srgbClr val="FF0000"/>
              </a:solidFill>
            </a:rPr>
            <a:t>7</a:t>
          </a:r>
          <a:r>
            <a:rPr lang="ru-RU" altLang="ru-RU" sz="1800" dirty="0">
              <a:solidFill>
                <a:srgbClr val="FF0000"/>
              </a:solidFill>
              <a:latin typeface="Arial" charset="0"/>
            </a:rPr>
            <a:t>,3%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0.53597</cdr:x>
      <cdr:y>0.81984</cdr:y>
    </cdr:from>
    <cdr:to>
      <cdr:x>0.78839</cdr:x>
      <cdr:y>0.93375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E38231E9-4757-436A-1F87-CA89F29FB3DD}"/>
            </a:ext>
          </a:extLst>
        </cdr:cNvPr>
        <cdr:cNvCxnSpPr/>
      </cdr:nvCxnSpPr>
      <cdr:spPr>
        <a:xfrm xmlns:a="http://schemas.openxmlformats.org/drawingml/2006/main" flipV="1">
          <a:off x="5654126" y="3811405"/>
          <a:ext cx="2662778" cy="52954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0.78464</cdr:x>
      <cdr:y>0.75653</cdr:y>
    </cdr:from>
    <cdr:to>
      <cdr:x>0.98621</cdr:x>
      <cdr:y>0.94284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D023D26-E230-70A5-1F7B-1D98231EAA2B}"/>
            </a:ext>
          </a:extLst>
        </cdr:cNvPr>
        <cdr:cNvSpPr txBox="1"/>
      </cdr:nvSpPr>
      <cdr:spPr>
        <a:xfrm xmlns:a="http://schemas.openxmlformats.org/drawingml/2006/main">
          <a:off x="3971624" y="3517720"/>
          <a:ext cx="1020278" cy="8662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x-none" sz="1100" kern="1200" dirty="0"/>
        </a:p>
      </cdr:txBody>
    </cdr:sp>
  </cdr:relSizeAnchor>
  <cdr:relSizeAnchor xmlns:cdr="http://schemas.openxmlformats.org/drawingml/2006/chartDrawing">
    <cdr:from>
      <cdr:x>0.81284</cdr:x>
      <cdr:y>0.74297</cdr:y>
    </cdr:from>
    <cdr:to>
      <cdr:x>0.98591</cdr:x>
      <cdr:y>1</cdr:y>
    </cdr:to>
    <cdr:sp macro="" textlink="">
      <cdr:nvSpPr>
        <cdr:cNvPr id="3" name="Прямоугольник 2">
          <a:extLst xmlns:a="http://schemas.openxmlformats.org/drawingml/2006/main">
            <a:ext uri="{FF2B5EF4-FFF2-40B4-BE49-F238E27FC236}">
              <a16:creationId xmlns:a16="http://schemas.microsoft.com/office/drawing/2014/main" id="{2CB01DD0-CDA5-2B6A-5D11-C14217265B71}"/>
            </a:ext>
          </a:extLst>
        </cdr:cNvPr>
        <cdr:cNvSpPr/>
      </cdr:nvSpPr>
      <cdr:spPr>
        <a:xfrm xmlns:a="http://schemas.openxmlformats.org/drawingml/2006/main">
          <a:off x="4569098" y="3454653"/>
          <a:ext cx="972853" cy="1195135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300" b="1" kern="1200" dirty="0">
              <a:solidFill>
                <a:schemeClr val="tx2">
                  <a:lumMod val="50000"/>
                </a:schemeClr>
              </a:solidFill>
            </a:rPr>
            <a:t>Джалал-Абадская область     10,7%</a:t>
          </a:r>
        </a:p>
        <a:p xmlns:a="http://schemas.openxmlformats.org/drawingml/2006/main">
          <a:endParaRPr lang="x-none" sz="1500" b="1" kern="1200" dirty="0">
            <a:solidFill>
              <a:schemeClr val="tx2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0.74117</cdr:x>
      <cdr:y>0.86211</cdr:y>
    </cdr:from>
    <cdr:to>
      <cdr:x>0.74117</cdr:x>
      <cdr:y>0.86211</cdr:y>
    </cdr:to>
    <cdr:cxnSp macro="">
      <cdr:nvCxnSpPr>
        <cdr:cNvPr id="5" name="Прямая соединительная линия 4">
          <a:extLst xmlns:a="http://schemas.openxmlformats.org/drawingml/2006/main">
            <a:ext uri="{FF2B5EF4-FFF2-40B4-BE49-F238E27FC236}">
              <a16:creationId xmlns:a16="http://schemas.microsoft.com/office/drawing/2014/main" id="{95C6E616-30FA-BEF4-4576-6617FDA5C5A6}"/>
            </a:ext>
          </a:extLst>
        </cdr:cNvPr>
        <cdr:cNvCxnSpPr/>
      </cdr:nvCxnSpPr>
      <cdr:spPr>
        <a:xfrm xmlns:a="http://schemas.openxmlformats.org/drawingml/2006/main">
          <a:off x="3913872" y="4008609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0.64457</cdr:x>
      <cdr:y>0.92421</cdr:y>
    </cdr:from>
    <cdr:to>
      <cdr:x>0.64457</cdr:x>
      <cdr:y>0.92421</cdr:y>
    </cdr:to>
    <cdr:cxnSp macro="">
      <cdr:nvCxnSpPr>
        <cdr:cNvPr id="7" name="Прямая соединительная линия 6">
          <a:extLst xmlns:a="http://schemas.openxmlformats.org/drawingml/2006/main">
            <a:ext uri="{FF2B5EF4-FFF2-40B4-BE49-F238E27FC236}">
              <a16:creationId xmlns:a16="http://schemas.microsoft.com/office/drawing/2014/main" id="{DA8363BF-6C67-B6FC-8B14-A672DBE3F3E4}"/>
            </a:ext>
          </a:extLst>
        </cdr:cNvPr>
        <cdr:cNvCxnSpPr/>
      </cdr:nvCxnSpPr>
      <cdr:spPr>
        <a:xfrm xmlns:a="http://schemas.openxmlformats.org/drawingml/2006/main">
          <a:off x="3403733" y="4297367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0.80796</cdr:x>
      <cdr:y>0.86883</cdr:y>
    </cdr:from>
    <cdr:to>
      <cdr:x>0.8161</cdr:x>
      <cdr:y>0.87867</cdr:y>
    </cdr:to>
    <cdr:sp macro="" textlink="">
      <cdr:nvSpPr>
        <cdr:cNvPr id="14" name="Дуга 13">
          <a:extLst xmlns:a="http://schemas.openxmlformats.org/drawingml/2006/main">
            <a:ext uri="{FF2B5EF4-FFF2-40B4-BE49-F238E27FC236}">
              <a16:creationId xmlns:a16="http://schemas.microsoft.com/office/drawing/2014/main" id="{F94B0655-127F-A553-D4D8-0151DA233A7B}"/>
            </a:ext>
          </a:extLst>
        </cdr:cNvPr>
        <cdr:cNvSpPr/>
      </cdr:nvSpPr>
      <cdr:spPr>
        <a:xfrm xmlns:a="http://schemas.openxmlformats.org/drawingml/2006/main">
          <a:off x="4541680" y="4039891"/>
          <a:ext cx="45719" cy="45719"/>
        </a:xfrm>
        <a:prstGeom xmlns:a="http://schemas.openxmlformats.org/drawingml/2006/main" prst="arc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x-none" kern="12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0.2975</cdr:x>
      <cdr:y>0.10269</cdr:y>
    </cdr:from>
    <cdr:to>
      <cdr:x>0.61624</cdr:x>
      <cdr:y>0.18267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036502" y="519064"/>
          <a:ext cx="3253312" cy="40426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2">
              <a:lumMod val="60000"/>
              <a:lumOff val="40000"/>
            </a:schemeClr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rgbClr val="2A6EAC"/>
              </a:solidFill>
              <a:latin typeface="Arial" panose="020B0604020202020204" pitchFamily="34" charset="0"/>
              <a:cs typeface="Arial" panose="020B0604020202020204" pitchFamily="34" charset="0"/>
            </a:rPr>
            <a:t>Рост</a:t>
          </a:r>
          <a:r>
            <a:rPr lang="ru-RU" sz="18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>
              <a:solidFill>
                <a:srgbClr val="2A6EAC"/>
              </a:solidFill>
              <a:latin typeface="Arial" panose="020B0604020202020204" pitchFamily="34" charset="0"/>
              <a:cs typeface="Arial" panose="020B0604020202020204" pitchFamily="34" charset="0"/>
            </a:rPr>
            <a:t>на 38,4 процента</a:t>
          </a:r>
          <a:endParaRPr lang="ru-RU" sz="1800" b="1" dirty="0">
            <a:solidFill>
              <a:srgbClr val="2A6EAC"/>
            </a:solidFill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0.40918</cdr:x>
      <cdr:y>0.09799</cdr:y>
    </cdr:from>
    <cdr:to>
      <cdr:x>0.67377</cdr:x>
      <cdr:y>0.32185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D10EE199-653F-1A3A-DEAD-54FEE24A735C}"/>
            </a:ext>
          </a:extLst>
        </cdr:cNvPr>
        <cdr:cNvCxnSpPr/>
      </cdr:nvCxnSpPr>
      <cdr:spPr>
        <a:xfrm xmlns:a="http://schemas.openxmlformats.org/drawingml/2006/main" flipV="1">
          <a:off x="4176412" y="495300"/>
          <a:ext cx="2700639" cy="1131502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tx2">
              <a:lumMod val="60000"/>
              <a:lumOff val="40000"/>
            </a:schemeClr>
          </a:solidFill>
          <a:tailEnd type="arrow"/>
        </a:ln>
      </cdr:spPr>
      <cdr:style>
        <a:lnRef xmlns:a="http://schemas.openxmlformats.org/drawingml/2006/main" idx="1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0.55893</cdr:x>
      <cdr:y>0.91124</cdr:y>
    </cdr:from>
    <cdr:to>
      <cdr:x>0.8</cdr:x>
      <cdr:y>0.96714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8D847F08-ECB2-0D9C-E118-CCA52908A0D0}"/>
            </a:ext>
          </a:extLst>
        </cdr:cNvPr>
        <cdr:cNvCxnSpPr/>
      </cdr:nvCxnSpPr>
      <cdr:spPr>
        <a:xfrm xmlns:a="http://schemas.openxmlformats.org/drawingml/2006/main" flipV="1">
          <a:off x="5724188" y="4471416"/>
          <a:ext cx="2468836" cy="27432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0.30951</cdr:x>
      <cdr:y>0.28128</cdr:y>
    </cdr:from>
    <cdr:to>
      <cdr:x>0.36423</cdr:x>
      <cdr:y>0.32287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4E36D22B-ACB4-4C75-6EBA-2676B9CED429}"/>
            </a:ext>
          </a:extLst>
        </cdr:cNvPr>
        <cdr:cNvCxnSpPr/>
      </cdr:nvCxnSpPr>
      <cdr:spPr>
        <a:xfrm xmlns:a="http://schemas.openxmlformats.org/drawingml/2006/main">
          <a:off x="1706581" y="1422439"/>
          <a:ext cx="301717" cy="21031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0.32443</cdr:x>
      <cdr:y>0.8346</cdr:y>
    </cdr:from>
    <cdr:to>
      <cdr:x>0.38247</cdr:x>
      <cdr:y>0.92139</cdr:y>
    </cdr:to>
    <cdr:cxnSp macro="">
      <cdr:nvCxnSpPr>
        <cdr:cNvPr id="5" name="Прямая соединительная линия 4">
          <a:extLst xmlns:a="http://schemas.openxmlformats.org/drawingml/2006/main">
            <a:ext uri="{FF2B5EF4-FFF2-40B4-BE49-F238E27FC236}">
              <a16:creationId xmlns:a16="http://schemas.microsoft.com/office/drawing/2014/main" id="{10E0C607-1958-D1F4-C15D-69BF2111B821}"/>
            </a:ext>
          </a:extLst>
        </cdr:cNvPr>
        <cdr:cNvCxnSpPr/>
      </cdr:nvCxnSpPr>
      <cdr:spPr>
        <a:xfrm xmlns:a="http://schemas.openxmlformats.org/drawingml/2006/main" flipV="1">
          <a:off x="1788855" y="4220527"/>
          <a:ext cx="320020" cy="43890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0.16973</cdr:x>
      <cdr:y>0.36166</cdr:y>
    </cdr:from>
    <cdr:to>
      <cdr:x>0.25199</cdr:x>
      <cdr:y>0.43483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76298" y="1688376"/>
          <a:ext cx="860887" cy="341592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75000"/>
          </a:schemeClr>
        </a:solidFill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>
              <a:cs typeface="Arial" panose="020B0604020202020204" pitchFamily="34" charset="0"/>
            </a:rPr>
            <a:t>Приток</a:t>
          </a:r>
        </a:p>
      </cdr:txBody>
    </cdr:sp>
  </cdr:relSizeAnchor>
  <cdr:relSizeAnchor xmlns:cdr="http://schemas.openxmlformats.org/drawingml/2006/chartDrawing">
    <cdr:from>
      <cdr:x>0.26872</cdr:x>
      <cdr:y>0.46299</cdr:y>
    </cdr:from>
    <cdr:to>
      <cdr:x>0.35681</cdr:x>
      <cdr:y>0.53616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812272" y="2161473"/>
          <a:ext cx="921900" cy="34159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3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ru-RU" sz="1400" b="1" dirty="0">
              <a:cs typeface="Arial" panose="020B0604020202020204" pitchFamily="34" charset="0"/>
            </a:rPr>
            <a:t>Отток</a:t>
          </a:r>
        </a:p>
      </cdr:txBody>
    </cdr:sp>
  </cdr:relSizeAnchor>
  <cdr:relSizeAnchor xmlns:cdr="http://schemas.openxmlformats.org/drawingml/2006/chartDrawing">
    <cdr:from>
      <cdr:x>0.62793</cdr:x>
      <cdr:y>0.31256</cdr:y>
    </cdr:from>
    <cdr:to>
      <cdr:x>0.71397</cdr:x>
      <cdr:y>0.38988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571585" y="1459160"/>
          <a:ext cx="900446" cy="360966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75000"/>
          </a:schemeClr>
        </a:solidFill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cs typeface="Arial" panose="020B0604020202020204" pitchFamily="34" charset="0"/>
            </a:rPr>
            <a:t>  Приток</a:t>
          </a:r>
        </a:p>
      </cdr:txBody>
    </cdr:sp>
  </cdr:relSizeAnchor>
  <cdr:relSizeAnchor xmlns:cdr="http://schemas.openxmlformats.org/drawingml/2006/chartDrawing">
    <cdr:from>
      <cdr:x>0.72723</cdr:x>
      <cdr:y>0.42018</cdr:y>
    </cdr:from>
    <cdr:to>
      <cdr:x>0.81533</cdr:x>
      <cdr:y>0.4975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610778" y="1961616"/>
          <a:ext cx="922005" cy="36096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3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cs typeface="Arial" panose="020B0604020202020204" pitchFamily="34" charset="0"/>
            </a:rPr>
            <a:t>Отток</a:t>
          </a:r>
        </a:p>
      </cdr:txBody>
    </cdr:sp>
  </cdr:relSizeAnchor>
  <cdr:relSizeAnchor xmlns:cdr="http://schemas.openxmlformats.org/drawingml/2006/chartDrawing">
    <cdr:from>
      <cdr:x>0.39878</cdr:x>
      <cdr:y>0.82439</cdr:y>
    </cdr:from>
    <cdr:to>
      <cdr:x>0.5155</cdr:x>
      <cdr:y>0.89268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24200" y="4292600"/>
          <a:ext cx="914400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0.7003</cdr:x>
      <cdr:y>0.17561</cdr:y>
    </cdr:from>
    <cdr:to>
      <cdr:x>0.81702</cdr:x>
      <cdr:y>0.23415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86400" y="9144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0.67022</cdr:x>
      <cdr:y>0.87624</cdr:y>
    </cdr:from>
    <cdr:to>
      <cdr:x>0.77989</cdr:x>
      <cdr:y>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588000" y="4495800"/>
          <a:ext cx="914400" cy="63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0.16908</cdr:x>
      <cdr:y>0.90293</cdr:y>
    </cdr:from>
    <cdr:to>
      <cdr:x>0.44097</cdr:x>
      <cdr:y>0.98204</cdr:y>
    </cdr:to>
    <cdr:sp macro="" textlink="">
      <cdr:nvSpPr>
        <cdr:cNvPr id="11" name="TextBox 8"/>
        <cdr:cNvSpPr txBox="1"/>
      </cdr:nvSpPr>
      <cdr:spPr>
        <a:xfrm xmlns:a="http://schemas.openxmlformats.org/drawingml/2006/main">
          <a:off x="1769496" y="4215298"/>
          <a:ext cx="2845447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chemeClr val="tx2">
                  <a:lumMod val="75000"/>
                </a:schemeClr>
              </a:solidFill>
              <a:latin typeface="DIN Pro Regular" panose="020B0504020101020102" pitchFamily="34" charset="0"/>
              <a:cs typeface="DIN Pro Regular" panose="020B0504020101020102" pitchFamily="34" charset="0"/>
            </a:rPr>
            <a:t>2024</a:t>
          </a:r>
        </a:p>
      </cdr:txBody>
    </cdr:sp>
  </cdr:relSizeAnchor>
  <cdr:relSizeAnchor xmlns:cdr="http://schemas.openxmlformats.org/drawingml/2006/chartDrawing">
    <cdr:from>
      <cdr:x>0.36582</cdr:x>
      <cdr:y>0.59155</cdr:y>
    </cdr:from>
    <cdr:to>
      <cdr:x>0.46295</cdr:x>
      <cdr:y>0.65095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28472" y="2761617"/>
          <a:ext cx="1016508" cy="277307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>
              <a:latin typeface="+mn-lt"/>
              <a:cs typeface="Arial" panose="020B0604020202020204" pitchFamily="34" charset="0"/>
            </a:rPr>
            <a:t>Сальдо</a:t>
          </a:r>
        </a:p>
      </cdr:txBody>
    </cdr:sp>
  </cdr:relSizeAnchor>
  <cdr:relSizeAnchor xmlns:cdr="http://schemas.openxmlformats.org/drawingml/2006/chartDrawing">
    <cdr:from>
      <cdr:x>0.82516</cdr:x>
      <cdr:y>0.59177</cdr:y>
    </cdr:from>
    <cdr:to>
      <cdr:x>0.92208</cdr:x>
      <cdr:y>0.65117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8635658" y="2762676"/>
          <a:ext cx="1014310" cy="277307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cs typeface="Arial" panose="020B0604020202020204" pitchFamily="34" charset="0"/>
            </a:rPr>
            <a:t>Сальдо</a:t>
          </a:r>
        </a:p>
      </cdr:txBody>
    </cdr:sp>
  </cdr:relSizeAnchor>
  <cdr:relSizeAnchor xmlns:cdr="http://schemas.openxmlformats.org/drawingml/2006/chartDrawing">
    <cdr:from>
      <cdr:x>0.3655</cdr:x>
      <cdr:y>0.48637</cdr:y>
    </cdr:from>
    <cdr:to>
      <cdr:x>0.46603</cdr:x>
      <cdr:y>0.54822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825116" y="2270600"/>
          <a:ext cx="1052091" cy="2887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rPr>
            <a:t>255,4</a:t>
          </a:r>
        </a:p>
        <a:p xmlns:a="http://schemas.openxmlformats.org/drawingml/2006/main">
          <a:pPr algn="ctr"/>
          <a:endParaRPr lang="ru-RU" sz="1600" b="1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0.82895</cdr:x>
      <cdr:y>0.4941</cdr:y>
    </cdr:from>
    <cdr:to>
      <cdr:x>0.92948</cdr:x>
      <cdr:y>0.55338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8675322" y="2306693"/>
          <a:ext cx="1052091" cy="276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cs typeface="Arial" panose="020B0604020202020204" pitchFamily="34" charset="0"/>
            </a:rPr>
            <a:t>239,0</a:t>
          </a:r>
        </a:p>
        <a:p xmlns:a="http://schemas.openxmlformats.org/drawingml/2006/main">
          <a:pPr algn="ctr"/>
          <a:endParaRPr lang="ru-RU" sz="1600" b="1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0.62914</cdr:x>
      <cdr:y>0.90293</cdr:y>
    </cdr:from>
    <cdr:to>
      <cdr:x>0.90103</cdr:x>
      <cdr:y>0.98204</cdr:y>
    </cdr:to>
    <cdr:sp macro="" textlink="">
      <cdr:nvSpPr>
        <cdr:cNvPr id="14" name="TextBox 8">
          <a:extLst xmlns:a="http://schemas.openxmlformats.org/drawingml/2006/main">
            <a:ext uri="{FF2B5EF4-FFF2-40B4-BE49-F238E27FC236}">
              <a16:creationId xmlns:a16="http://schemas.microsoft.com/office/drawing/2014/main" id="{1E8EFF61-E8D4-4A01-5782-06F44C21FFEA}"/>
            </a:ext>
          </a:extLst>
        </cdr:cNvPr>
        <cdr:cNvSpPr txBox="1"/>
      </cdr:nvSpPr>
      <cdr:spPr>
        <a:xfrm xmlns:a="http://schemas.openxmlformats.org/drawingml/2006/main">
          <a:off x="6584224" y="4215298"/>
          <a:ext cx="2845447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2025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4FB91-E4E2-4F4A-9549-32C4CD7BFB74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6FCC-19CE-4B9E-95B6-5266DFEBE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7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16FCC-19CE-4B9E-95B6-5266DFEBED5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293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25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0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3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8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32CCFF-6D83-21AF-DA1C-F7CD8E53A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6934" y="-31827"/>
            <a:ext cx="6290733" cy="5401134"/>
          </a:xfrm>
          <a:prstGeom prst="rect">
            <a:avLst/>
          </a:prstGeom>
        </p:spPr>
      </p:pic>
      <p:sp>
        <p:nvSpPr>
          <p:cNvPr id="6" name="Прямоугольник 15">
            <a:extLst>
              <a:ext uri="{FF2B5EF4-FFF2-40B4-BE49-F238E27FC236}">
                <a16:creationId xmlns:a16="http://schemas.microsoft.com/office/drawing/2014/main" id="{109A796F-F81A-ABB0-5471-8B8640DC882B}"/>
              </a:ext>
            </a:extLst>
          </p:cNvPr>
          <p:cNvSpPr/>
          <p:nvPr/>
        </p:nvSpPr>
        <p:spPr>
          <a:xfrm>
            <a:off x="-16934" y="-31826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Эта фигура предназначена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вставки изображения.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этого, выделите белую часть фигуры.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 вкладке «Формат фигуры» перейдите в: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Заливка -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 </a:t>
            </a: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Рисунок или текстура.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Нажмите кнопку «Вставить»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 укажите сохраненное у вас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диске изображение.</a:t>
            </a:r>
          </a:p>
          <a:p>
            <a:pPr algn="ctr"/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132D5C3-95C1-D5DC-3525-456EA284740D}"/>
              </a:ext>
            </a:extLst>
          </p:cNvPr>
          <p:cNvSpPr txBox="1">
            <a:spLocks/>
          </p:cNvSpPr>
          <p:nvPr/>
        </p:nvSpPr>
        <p:spPr>
          <a:xfrm>
            <a:off x="5133108" y="3557016"/>
            <a:ext cx="6673735" cy="2075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Поступление прямых иностранных инвестиций </a:t>
            </a:r>
            <a:br>
              <a:rPr lang="ru-RU" dirty="0"/>
            </a:br>
            <a:r>
              <a:rPr lang="ru-RU" dirty="0"/>
              <a:t>в Кыргызскую Республику</a:t>
            </a:r>
          </a:p>
          <a:p>
            <a:r>
              <a:rPr lang="ru-RU" dirty="0"/>
              <a:t>в 2025 году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6E6B8F1C-3146-A55C-E893-C16537806AF6}"/>
              </a:ext>
            </a:extLst>
          </p:cNvPr>
          <p:cNvSpPr txBox="1">
            <a:spLocks/>
          </p:cNvSpPr>
          <p:nvPr/>
        </p:nvSpPr>
        <p:spPr>
          <a:xfrm>
            <a:off x="4941915" y="5829235"/>
            <a:ext cx="6781800" cy="6322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/>
              <a:t>Мырзакматова Эстера </a:t>
            </a:r>
            <a:r>
              <a:rPr lang="ru-RU" dirty="0" err="1"/>
              <a:t>Талантбековна</a:t>
            </a:r>
            <a:r>
              <a:rPr lang="ru-RU" dirty="0"/>
              <a:t>       </a:t>
            </a:r>
          </a:p>
          <a:p>
            <a:pPr algn="r"/>
            <a:r>
              <a:rPr lang="ru-RU" dirty="0"/>
              <a:t>Заведующая отделом статистики инвестиций</a:t>
            </a:r>
          </a:p>
        </p:txBody>
      </p:sp>
      <p:sp>
        <p:nvSpPr>
          <p:cNvPr id="2" name="Прямоугольник 15">
            <a:extLst>
              <a:ext uri="{FF2B5EF4-FFF2-40B4-BE49-F238E27FC236}">
                <a16:creationId xmlns:a16="http://schemas.microsoft.com/office/drawing/2014/main" id="{75FD79B0-4BED-D973-1148-A7245DEEF06E}"/>
              </a:ext>
            </a:extLst>
          </p:cNvPr>
          <p:cNvSpPr/>
          <p:nvPr/>
        </p:nvSpPr>
        <p:spPr>
          <a:xfrm>
            <a:off x="-5359" y="-13447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556B76B-C6C4-C14A-062E-3CD0F4297A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110" y="501912"/>
            <a:ext cx="1804573" cy="180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8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36557B-B8B1-F6F3-A34A-CA0F96409B59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19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04F3F6-5435-E0B1-D29B-12B988BCB22E}"/>
              </a:ext>
            </a:extLst>
          </p:cNvPr>
          <p:cNvSpPr txBox="1"/>
          <p:nvPr/>
        </p:nvSpPr>
        <p:spPr>
          <a:xfrm>
            <a:off x="412282" y="212103"/>
            <a:ext cx="113674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Отток прямых иностранных инвестиций по видам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экономической деятельности</a:t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</a:p>
        </p:txBody>
      </p:sp>
      <p:graphicFrame>
        <p:nvGraphicFramePr>
          <p:cNvPr id="5" name="Диаграмма 2">
            <a:extLst>
              <a:ext uri="{FF2B5EF4-FFF2-40B4-BE49-F238E27FC236}">
                <a16:creationId xmlns:a16="http://schemas.microsoft.com/office/drawing/2014/main" id="{2EE52C8B-5196-4A96-842B-4CF572FE78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238273"/>
              </p:ext>
            </p:extLst>
          </p:nvPr>
        </p:nvGraphicFramePr>
        <p:xfrm>
          <a:off x="603504" y="1316735"/>
          <a:ext cx="10725912" cy="4873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513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38183F-8097-83AC-B760-8B5F28D41D7E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21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A23836-CBF3-7217-14AE-69A65CA7364D}"/>
              </a:ext>
            </a:extLst>
          </p:cNvPr>
          <p:cNvSpPr txBox="1"/>
          <p:nvPr/>
        </p:nvSpPr>
        <p:spPr>
          <a:xfrm>
            <a:off x="346509" y="192853"/>
            <a:ext cx="115021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Отток прямых иностранных инвестиций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 странам в 2025 году 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/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(в процентах к итогу)</a:t>
            </a:r>
            <a:endParaRPr lang="x-none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5">
            <a:extLst>
              <a:ext uri="{FF2B5EF4-FFF2-40B4-BE49-F238E27FC236}">
                <a16:creationId xmlns:a16="http://schemas.microsoft.com/office/drawing/2014/main" id="{3C576963-DD83-116E-761D-577B6E53FC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7267395"/>
              </p:ext>
            </p:extLst>
          </p:nvPr>
        </p:nvGraphicFramePr>
        <p:xfrm>
          <a:off x="630936" y="1243584"/>
          <a:ext cx="10241280" cy="4906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895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AE7CC0-4939-AB66-5AF8-20E5BD082E3B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23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794DC0-172C-C7DA-A597-2D5342997B9B}"/>
              </a:ext>
            </a:extLst>
          </p:cNvPr>
          <p:cNvSpPr txBox="1"/>
          <p:nvPr/>
        </p:nvSpPr>
        <p:spPr>
          <a:xfrm>
            <a:off x="317634" y="289105"/>
            <a:ext cx="11432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Отток прямых иностранных инвестиций по странам</a:t>
            </a:r>
            <a:br>
              <a:rPr lang="ru-RU" sz="2800" b="1" dirty="0"/>
            </a:br>
            <a:r>
              <a:rPr lang="ru-RU" sz="3200" dirty="0"/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  <a:endParaRPr lang="x-none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AE3B80B-2AF8-D02C-2B4A-8E9F48A76F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5326680"/>
              </p:ext>
            </p:extLst>
          </p:nvPr>
        </p:nvGraphicFramePr>
        <p:xfrm>
          <a:off x="237745" y="1216153"/>
          <a:ext cx="11023814" cy="504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4867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38E6CE-324E-2CF3-80A3-15CAE551B7B5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25</a:t>
            </a:r>
            <a:endParaRPr lang="x-none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9EA06A5-6A23-F03F-E2DF-86E657B5E8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7954349"/>
              </p:ext>
            </p:extLst>
          </p:nvPr>
        </p:nvGraphicFramePr>
        <p:xfrm>
          <a:off x="433137" y="1037279"/>
          <a:ext cx="5513832" cy="5056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4DF2E1-338F-1E74-DB2C-E18F6A439A51}"/>
              </a:ext>
            </a:extLst>
          </p:cNvPr>
          <p:cNvSpPr txBox="1"/>
          <p:nvPr/>
        </p:nvSpPr>
        <p:spPr>
          <a:xfrm>
            <a:off x="433137" y="144727"/>
            <a:ext cx="1131690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Отток прямых иностранных инвестиций по территории</a:t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(в процентах  к итогу)</a:t>
            </a:r>
            <a:endParaRPr lang="x-none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717E9B1C-63BB-175E-9195-2846341DB4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3419451"/>
              </p:ext>
            </p:extLst>
          </p:nvPr>
        </p:nvGraphicFramePr>
        <p:xfrm>
          <a:off x="5823284" y="1037279"/>
          <a:ext cx="5743876" cy="5056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697E4A3-C9CE-BAB7-8B37-7316100C721C}"/>
              </a:ext>
            </a:extLst>
          </p:cNvPr>
          <p:cNvCxnSpPr>
            <a:cxnSpLocks/>
          </p:cNvCxnSpPr>
          <p:nvPr/>
        </p:nvCxnSpPr>
        <p:spPr>
          <a:xfrm>
            <a:off x="1938528" y="3346704"/>
            <a:ext cx="109728" cy="219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929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2C168C-E734-5A06-EDE2-311D44BF0F35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27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69E40-85BE-EBC8-CAA7-D74AC9C522B3}"/>
              </a:ext>
            </a:extLst>
          </p:cNvPr>
          <p:cNvSpPr txBox="1"/>
          <p:nvPr/>
        </p:nvSpPr>
        <p:spPr>
          <a:xfrm>
            <a:off x="356134" y="410258"/>
            <a:ext cx="1139390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Прямые иностранные инвестиции</a:t>
            </a:r>
            <a:br>
              <a:rPr lang="ru-RU" altLang="ru-RU" sz="18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</a:p>
        </p:txBody>
      </p:sp>
      <p:graphicFrame>
        <p:nvGraphicFramePr>
          <p:cNvPr id="8" name="Объект 6">
            <a:extLst>
              <a:ext uri="{FF2B5EF4-FFF2-40B4-BE49-F238E27FC236}">
                <a16:creationId xmlns:a16="http://schemas.microsoft.com/office/drawing/2014/main" id="{6314E45B-1426-69B9-CD5E-E419799D8A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1662341"/>
              </p:ext>
            </p:extLst>
          </p:nvPr>
        </p:nvGraphicFramePr>
        <p:xfrm>
          <a:off x="415924" y="1399032"/>
          <a:ext cx="10465435" cy="4668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7094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2AEB1B-0650-FF45-41AB-A93ED30733F5}"/>
              </a:ext>
            </a:extLst>
          </p:cNvPr>
          <p:cNvSpPr txBox="1">
            <a:spLocks/>
          </p:cNvSpPr>
          <p:nvPr/>
        </p:nvSpPr>
        <p:spPr>
          <a:xfrm>
            <a:off x="2830569" y="2958440"/>
            <a:ext cx="6673735" cy="74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Спасибо за внимание!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592E0F-84D7-B6BB-7ED1-53D122C42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29213" y="1123952"/>
            <a:ext cx="1933574" cy="19335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1C69A9-6681-D5A0-3B6C-078325AF86C2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29</a:t>
            </a:r>
            <a:endParaRPr lang="x-none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7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C72FF4D2-4F3D-253D-2E1C-054034BFD003}"/>
              </a:ext>
            </a:extLst>
          </p:cNvPr>
          <p:cNvSpPr txBox="1"/>
          <p:nvPr/>
        </p:nvSpPr>
        <p:spPr>
          <a:xfrm>
            <a:off x="722376" y="124087"/>
            <a:ext cx="107350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Поступление прямых иностранных инвестиций</a:t>
            </a:r>
            <a:br>
              <a:rPr lang="ru-RU" altLang="ru-RU" sz="30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</a:p>
          <a:p>
            <a:pPr algn="ctr"/>
            <a:endParaRPr lang="x-none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93031C-427D-04B5-5151-0C820C9C03FF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x-none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FF65243-427C-289F-C871-C4B783ACAB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636683"/>
              </p:ext>
            </p:extLst>
          </p:nvPr>
        </p:nvGraphicFramePr>
        <p:xfrm>
          <a:off x="838200" y="1087655"/>
          <a:ext cx="10317480" cy="5034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308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02E71E-71A6-3695-971A-7BD9A59FDD83}"/>
              </a:ext>
            </a:extLst>
          </p:cNvPr>
          <p:cNvSpPr txBox="1"/>
          <p:nvPr/>
        </p:nvSpPr>
        <p:spPr>
          <a:xfrm>
            <a:off x="167327" y="183981"/>
            <a:ext cx="1168329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Поступление прямых иностранных инвестиций                                                  по видам экономической деятельности в 2025 году</a:t>
            </a:r>
            <a:br>
              <a:rPr lang="ru-RU" sz="2800" b="1" dirty="0">
                <a:solidFill>
                  <a:srgbClr val="1A246A"/>
                </a:solidFill>
              </a:rPr>
            </a:b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(в процентах к итогу)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DB1AC2-A772-EDA5-6F2F-99B0E7F38828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5</a:t>
            </a:r>
            <a:endParaRPr lang="x-none" sz="1100" dirty="0">
              <a:solidFill>
                <a:schemeClr val="bg1"/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8746AD50-33C5-F325-40AF-4737060AD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9400114"/>
              </p:ext>
            </p:extLst>
          </p:nvPr>
        </p:nvGraphicFramePr>
        <p:xfrm>
          <a:off x="734331" y="1435060"/>
          <a:ext cx="10549288" cy="4648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328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653AE0-D315-1979-5E6E-590165E30FE3}"/>
              </a:ext>
            </a:extLst>
          </p:cNvPr>
          <p:cNvSpPr txBox="1"/>
          <p:nvPr/>
        </p:nvSpPr>
        <p:spPr>
          <a:xfrm flipH="1">
            <a:off x="11850624" y="6510528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7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3D03F5-36A5-74E0-38F5-40DAA4F40828}"/>
              </a:ext>
            </a:extLst>
          </p:cNvPr>
          <p:cNvSpPr txBox="1"/>
          <p:nvPr/>
        </p:nvSpPr>
        <p:spPr>
          <a:xfrm>
            <a:off x="412282" y="212103"/>
            <a:ext cx="113674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Поступление прямых иностранных инвестиций по видам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экономической деятельности</a:t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</a:p>
        </p:txBody>
      </p:sp>
      <p:graphicFrame>
        <p:nvGraphicFramePr>
          <p:cNvPr id="11" name="Диаграмма 2">
            <a:extLst>
              <a:ext uri="{FF2B5EF4-FFF2-40B4-BE49-F238E27FC236}">
                <a16:creationId xmlns:a16="http://schemas.microsoft.com/office/drawing/2014/main" id="{52616724-5D0C-3700-1CD1-2B4F76BECD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340319"/>
              </p:ext>
            </p:extLst>
          </p:nvPr>
        </p:nvGraphicFramePr>
        <p:xfrm>
          <a:off x="314026" y="1535542"/>
          <a:ext cx="10774278" cy="469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4022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F7A68F-770C-DA8D-67E1-6B8A4A227FD6}"/>
              </a:ext>
            </a:extLst>
          </p:cNvPr>
          <p:cNvSpPr txBox="1"/>
          <p:nvPr/>
        </p:nvSpPr>
        <p:spPr>
          <a:xfrm>
            <a:off x="346509" y="192853"/>
            <a:ext cx="115021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Поступление прямых иностранных инвестиций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 странам в 2025 году</a:t>
            </a:r>
            <a:br>
              <a:rPr lang="ru-RU" sz="2800" b="1" dirty="0"/>
            </a:b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(в процентах к итогу)</a:t>
            </a:r>
            <a:endParaRPr lang="x-none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id="{C8964BD3-95AE-726F-1CBA-3CED143EA5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3673136"/>
              </p:ext>
            </p:extLst>
          </p:nvPr>
        </p:nvGraphicFramePr>
        <p:xfrm>
          <a:off x="582329" y="1477478"/>
          <a:ext cx="1035197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854DB56-A092-7CAF-6E09-A1FEC3900987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9</a:t>
            </a:r>
            <a:endParaRPr lang="x-none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407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92D68A-105D-FE41-1A8D-D6053FBD5FFB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11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E19923-49ED-BF57-EF7A-6694597CD606}"/>
              </a:ext>
            </a:extLst>
          </p:cNvPr>
          <p:cNvSpPr txBox="1"/>
          <p:nvPr/>
        </p:nvSpPr>
        <p:spPr>
          <a:xfrm>
            <a:off x="317634" y="289105"/>
            <a:ext cx="11432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Поступление прямых иностранных инвестиций по странам</a:t>
            </a:r>
            <a:br>
              <a:rPr lang="ru-RU" sz="2800" b="1" dirty="0"/>
            </a:b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  <a:endParaRPr lang="x-none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BF5BE10-88F9-41D4-154E-CC12EF7D76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331529"/>
              </p:ext>
            </p:extLst>
          </p:nvPr>
        </p:nvGraphicFramePr>
        <p:xfrm>
          <a:off x="317634" y="1165274"/>
          <a:ext cx="10764454" cy="517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95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B59C96-2495-3944-D578-F8B7282568B3}"/>
              </a:ext>
            </a:extLst>
          </p:cNvPr>
          <p:cNvSpPr txBox="1"/>
          <p:nvPr/>
        </p:nvSpPr>
        <p:spPr>
          <a:xfrm flipH="1">
            <a:off x="11750040" y="656362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13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CD9D0A-D0E3-2636-4430-140F1803DA37}"/>
              </a:ext>
            </a:extLst>
          </p:cNvPr>
          <p:cNvSpPr txBox="1"/>
          <p:nvPr/>
        </p:nvSpPr>
        <p:spPr>
          <a:xfrm>
            <a:off x="433137" y="144727"/>
            <a:ext cx="113169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Поступление прямых иностранных инвестиций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по территории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Кыргызской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Республики</a:t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(в процентах  к итогу)</a:t>
            </a:r>
            <a:endParaRPr lang="x-none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BA27E336-51AF-B741-DE58-B14704A1F3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8391188"/>
              </p:ext>
            </p:extLst>
          </p:nvPr>
        </p:nvGraphicFramePr>
        <p:xfrm>
          <a:off x="240632" y="1400790"/>
          <a:ext cx="5621153" cy="464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9C09C6D-70D2-7390-0987-E080CBCEB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951752"/>
              </p:ext>
            </p:extLst>
          </p:nvPr>
        </p:nvGraphicFramePr>
        <p:xfrm>
          <a:off x="6091588" y="1475557"/>
          <a:ext cx="5182803" cy="464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FEAF87A-55E3-BC66-1B70-3ACD50D2756C}"/>
              </a:ext>
            </a:extLst>
          </p:cNvPr>
          <p:cNvCxnSpPr>
            <a:cxnSpLocks/>
          </p:cNvCxnSpPr>
          <p:nvPr/>
        </p:nvCxnSpPr>
        <p:spPr>
          <a:xfrm flipH="1">
            <a:off x="3127248" y="5457210"/>
            <a:ext cx="1563624" cy="2395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999229B-470F-24AA-68AA-321B8BB122BA}"/>
              </a:ext>
            </a:extLst>
          </p:cNvPr>
          <p:cNvCxnSpPr/>
          <p:nvPr/>
        </p:nvCxnSpPr>
        <p:spPr>
          <a:xfrm flipH="1">
            <a:off x="4517136" y="2651760"/>
            <a:ext cx="173736" cy="137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87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E18F79B-AC4E-31E3-C615-CF79950F03A3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15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FAC414-486B-9B15-ACF8-7EAEB17A5515}"/>
              </a:ext>
            </a:extLst>
          </p:cNvPr>
          <p:cNvSpPr txBox="1"/>
          <p:nvPr/>
        </p:nvSpPr>
        <p:spPr>
          <a:xfrm>
            <a:off x="596766" y="323630"/>
            <a:ext cx="109535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Отток прямых иностранных инвестиций</a:t>
            </a:r>
            <a:br>
              <a:rPr lang="ru-RU" altLang="ru-RU" sz="18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(млн. долларов США)</a:t>
            </a:r>
          </a:p>
        </p:txBody>
      </p:sp>
      <p:graphicFrame>
        <p:nvGraphicFramePr>
          <p:cNvPr id="16" name="Объект 3">
            <a:extLst>
              <a:ext uri="{FF2B5EF4-FFF2-40B4-BE49-F238E27FC236}">
                <a16:creationId xmlns:a16="http://schemas.microsoft.com/office/drawing/2014/main" id="{3E708B3A-B0B2-E696-99AC-E30E399EC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894401"/>
              </p:ext>
            </p:extLst>
          </p:nvPr>
        </p:nvGraphicFramePr>
        <p:xfrm>
          <a:off x="380999" y="1219200"/>
          <a:ext cx="10206789" cy="505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0999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F7F5F3-CB8E-E21D-E860-444411ACAA65}"/>
              </a:ext>
            </a:extLst>
          </p:cNvPr>
          <p:cNvSpPr txBox="1"/>
          <p:nvPr/>
        </p:nvSpPr>
        <p:spPr>
          <a:xfrm flipH="1">
            <a:off x="11750040" y="6510909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17</a:t>
            </a:r>
            <a:endParaRPr lang="x-none" sz="11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259037-D4DF-BFE7-D99A-D4C3AA32FF08}"/>
              </a:ext>
            </a:extLst>
          </p:cNvPr>
          <p:cNvSpPr txBox="1"/>
          <p:nvPr/>
        </p:nvSpPr>
        <p:spPr>
          <a:xfrm>
            <a:off x="374904" y="174177"/>
            <a:ext cx="114665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Отток прямых иностранных инвестиций по видам экономической деятельности в 2025 году </a:t>
            </a:r>
            <a:br>
              <a:rPr lang="ru-RU" sz="1800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(в процентах к итогу)</a:t>
            </a:r>
          </a:p>
        </p:txBody>
      </p:sp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id="{59A361B5-6CD5-B874-EE50-7CD9208C07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660109"/>
              </p:ext>
            </p:extLst>
          </p:nvPr>
        </p:nvGraphicFramePr>
        <p:xfrm>
          <a:off x="457200" y="1143000"/>
          <a:ext cx="10140696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1482900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5118</TotalTime>
  <Words>495</Words>
  <Application>Microsoft Office PowerPoint</Application>
  <PresentationFormat>Широкоэкранный</PresentationFormat>
  <Paragraphs>150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DIN Pro Bold</vt:lpstr>
      <vt:lpstr>DIN Pro Regular</vt:lpstr>
      <vt:lpstr>Обложка</vt:lpstr>
      <vt:lpstr>1_Обложка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Proto</dc:creator>
  <cp:lastModifiedBy>RePack by Diakov</cp:lastModifiedBy>
  <cp:revision>518</cp:revision>
  <cp:lastPrinted>2026-06-11T05:05:24Z</cp:lastPrinted>
  <dcterms:created xsi:type="dcterms:W3CDTF">2024-10-02T10:12:32Z</dcterms:created>
  <dcterms:modified xsi:type="dcterms:W3CDTF">2026-06-15T03:17:21Z</dcterms:modified>
</cp:coreProperties>
</file>