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Default Extension="svg" ContentType="image/sv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  <p:sldMasterId id="2147484068" r:id="rId2"/>
    <p:sldMasterId id="2147484081" r:id="rId3"/>
    <p:sldMasterId id="2147484094" r:id="rId4"/>
  </p:sldMasterIdLst>
  <p:notesMasterIdLst>
    <p:notesMasterId r:id="rId23"/>
  </p:notesMasterIdLst>
  <p:handoutMasterIdLst>
    <p:handoutMasterId r:id="rId24"/>
  </p:handoutMasterIdLst>
  <p:sldIdLst>
    <p:sldId id="362" r:id="rId5"/>
    <p:sldId id="384" r:id="rId6"/>
    <p:sldId id="385" r:id="rId7"/>
    <p:sldId id="386" r:id="rId8"/>
    <p:sldId id="387" r:id="rId9"/>
    <p:sldId id="365" r:id="rId10"/>
    <p:sldId id="367" r:id="rId11"/>
    <p:sldId id="368" r:id="rId12"/>
    <p:sldId id="328" r:id="rId13"/>
    <p:sldId id="380" r:id="rId14"/>
    <p:sldId id="360" r:id="rId15"/>
    <p:sldId id="370" r:id="rId16"/>
    <p:sldId id="344" r:id="rId17"/>
    <p:sldId id="372" r:id="rId18"/>
    <p:sldId id="374" r:id="rId19"/>
    <p:sldId id="376" r:id="rId20"/>
    <p:sldId id="382" r:id="rId21"/>
    <p:sldId id="31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192E3C-4D69-4090-BE58-C88913E7A87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F01DEA-2F0A-4A92-B398-DE0E1A7F9989}">
      <dgm:prSet phldrT="[Текст]" custT="1"/>
      <dgm:spPr/>
      <dgm:t>
        <a:bodyPr/>
        <a:lstStyle/>
        <a:p>
          <a:r>
            <a:rPr lang="ru-RU" sz="1800" b="1" dirty="0" smtClean="0"/>
            <a:t>Среднесрочная и ежегодная</a:t>
          </a:r>
        </a:p>
      </dgm:t>
    </dgm:pt>
    <dgm:pt modelId="{75D10A9E-6047-4449-8A80-A496434FD205}" type="parTrans" cxnId="{DA504C2B-DF1A-4243-9276-09E352421BFD}">
      <dgm:prSet/>
      <dgm:spPr/>
      <dgm:t>
        <a:bodyPr/>
        <a:lstStyle/>
        <a:p>
          <a:endParaRPr lang="ru-RU"/>
        </a:p>
      </dgm:t>
    </dgm:pt>
    <dgm:pt modelId="{6A580622-780A-4284-B1EA-9B1FFFBCEBDF}" type="sibTrans" cxnId="{DA504C2B-DF1A-4243-9276-09E352421BFD}">
      <dgm:prSet/>
      <dgm:spPr/>
      <dgm:t>
        <a:bodyPr/>
        <a:lstStyle/>
        <a:p>
          <a:endParaRPr lang="ru-RU"/>
        </a:p>
      </dgm:t>
    </dgm:pt>
    <dgm:pt modelId="{D5AE9D0F-61FD-4497-A2C4-60F00B1D0AB5}">
      <dgm:prSet phldrT="[Текст]" custT="1"/>
      <dgm:spPr/>
      <dgm:t>
        <a:bodyPr anchor="ctr" anchorCtr="1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/>
            <a:t>Ключевые инструменты для эффективного стратегического и операционного управления</a:t>
          </a:r>
          <a:endParaRPr lang="ru-RU" sz="2400" dirty="0"/>
        </a:p>
      </dgm:t>
    </dgm:pt>
    <dgm:pt modelId="{00FEBCD4-8874-4E7E-8B8F-42152476420F}" type="parTrans" cxnId="{F71D43A9-9832-47DC-B3B8-D9460CA0969D}">
      <dgm:prSet/>
      <dgm:spPr/>
      <dgm:t>
        <a:bodyPr/>
        <a:lstStyle/>
        <a:p>
          <a:endParaRPr lang="ru-RU"/>
        </a:p>
      </dgm:t>
    </dgm:pt>
    <dgm:pt modelId="{587DBC4D-3065-4FDF-A468-EE0BAFCCED67}" type="sibTrans" cxnId="{F71D43A9-9832-47DC-B3B8-D9460CA0969D}">
      <dgm:prSet/>
      <dgm:spPr/>
      <dgm:t>
        <a:bodyPr/>
        <a:lstStyle/>
        <a:p>
          <a:endParaRPr lang="ru-RU"/>
        </a:p>
      </dgm:t>
    </dgm:pt>
    <dgm:pt modelId="{C1C713F5-E983-4B8C-8618-0867DEB29202}">
      <dgm:prSet phldrT="[Текст]" custT="1"/>
      <dgm:spPr/>
      <dgm:t>
        <a:bodyPr/>
        <a:lstStyle/>
        <a:p>
          <a:r>
            <a:rPr lang="ru-RU" sz="1800" b="1" dirty="0" smtClean="0"/>
            <a:t>Утверждаются Правительством и выполняются за счет средств государственного бюджета и других источников финансирования</a:t>
          </a:r>
        </a:p>
      </dgm:t>
    </dgm:pt>
    <dgm:pt modelId="{93246546-A258-4909-A721-EE18A5DFBAF1}" type="parTrans" cxnId="{F0B8364A-AD47-4BD4-827E-F07A514B5EEB}">
      <dgm:prSet/>
      <dgm:spPr/>
      <dgm:t>
        <a:bodyPr/>
        <a:lstStyle/>
        <a:p>
          <a:endParaRPr lang="ru-RU"/>
        </a:p>
      </dgm:t>
    </dgm:pt>
    <dgm:pt modelId="{0E7BDCEF-F182-4B80-8CB4-48798E015ABB}" type="sibTrans" cxnId="{F0B8364A-AD47-4BD4-827E-F07A514B5EEB}">
      <dgm:prSet/>
      <dgm:spPr/>
      <dgm:t>
        <a:bodyPr/>
        <a:lstStyle/>
        <a:p>
          <a:endParaRPr lang="ru-RU"/>
        </a:p>
      </dgm:t>
    </dgm:pt>
    <dgm:pt modelId="{BE8CA36E-CDD9-403E-A5EE-4BA9B047C735}" type="pres">
      <dgm:prSet presAssocID="{70192E3C-4D69-4090-BE58-C88913E7A870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23516750-596A-4A57-8869-3E9FB6295ED6}" type="pres">
      <dgm:prSet presAssocID="{70192E3C-4D69-4090-BE58-C88913E7A870}" presName="pyramid" presStyleLbl="node1" presStyleIdx="0" presStyleCnt="1" custLinFactNeighborX="-41104" custLinFactNeighborY="357"/>
      <dgm:spPr/>
      <dgm:t>
        <a:bodyPr/>
        <a:lstStyle/>
        <a:p>
          <a:endParaRPr lang="ru-RU"/>
        </a:p>
      </dgm:t>
    </dgm:pt>
    <dgm:pt modelId="{9A4B9422-E050-4469-B85A-8FC2D818AC2A}" type="pres">
      <dgm:prSet presAssocID="{70192E3C-4D69-4090-BE58-C88913E7A870}" presName="theList" presStyleCnt="0"/>
      <dgm:spPr/>
    </dgm:pt>
    <dgm:pt modelId="{7C7DFDC9-E711-4490-80E4-550ADECF267E}" type="pres">
      <dgm:prSet presAssocID="{FDF01DEA-2F0A-4A92-B398-DE0E1A7F9989}" presName="aNode" presStyleLbl="fgAcc1" presStyleIdx="0" presStyleCnt="3" custScaleX="314983" custScaleY="54643" custLinFactY="10687" custLinFactNeighborX="3778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D8D1F9-87BB-4393-939B-BD904817D422}" type="pres">
      <dgm:prSet presAssocID="{FDF01DEA-2F0A-4A92-B398-DE0E1A7F9989}" presName="aSpace" presStyleCnt="0"/>
      <dgm:spPr/>
    </dgm:pt>
    <dgm:pt modelId="{CABB26F1-21AB-4DF8-81BF-43B0F969E385}" type="pres">
      <dgm:prSet presAssocID="{D5AE9D0F-61FD-4497-A2C4-60F00B1D0AB5}" presName="aNode" presStyleLbl="fgAcc1" presStyleIdx="1" presStyleCnt="3" custScaleX="314316" custScaleY="56045" custLinFactY="11788" custLinFactNeighborX="3734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63DEEC-2DDE-4C7B-98D8-7760F31E5948}" type="pres">
      <dgm:prSet presAssocID="{D5AE9D0F-61FD-4497-A2C4-60F00B1D0AB5}" presName="aSpace" presStyleCnt="0"/>
      <dgm:spPr/>
    </dgm:pt>
    <dgm:pt modelId="{51D54869-4A63-4E45-AAE6-332E5EC21C01}" type="pres">
      <dgm:prSet presAssocID="{C1C713F5-E983-4B8C-8618-0867DEB29202}" presName="aNode" presStyleLbl="fgAcc1" presStyleIdx="2" presStyleCnt="3" custScaleX="314983" custScaleY="64966" custLinFactY="12633" custLinFactNeighborX="3887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FE6EE-C5DD-402D-893D-099D30E47D1F}" type="pres">
      <dgm:prSet presAssocID="{C1C713F5-E983-4B8C-8618-0867DEB29202}" presName="aSpace" presStyleCnt="0"/>
      <dgm:spPr/>
    </dgm:pt>
  </dgm:ptLst>
  <dgm:cxnLst>
    <dgm:cxn modelId="{F0B8364A-AD47-4BD4-827E-F07A514B5EEB}" srcId="{70192E3C-4D69-4090-BE58-C88913E7A870}" destId="{C1C713F5-E983-4B8C-8618-0867DEB29202}" srcOrd="2" destOrd="0" parTransId="{93246546-A258-4909-A721-EE18A5DFBAF1}" sibTransId="{0E7BDCEF-F182-4B80-8CB4-48798E015ABB}"/>
    <dgm:cxn modelId="{DA504C2B-DF1A-4243-9276-09E352421BFD}" srcId="{70192E3C-4D69-4090-BE58-C88913E7A870}" destId="{FDF01DEA-2F0A-4A92-B398-DE0E1A7F9989}" srcOrd="0" destOrd="0" parTransId="{75D10A9E-6047-4449-8A80-A496434FD205}" sibTransId="{6A580622-780A-4284-B1EA-9B1FFFBCEBDF}"/>
    <dgm:cxn modelId="{BE341D88-C04E-40D8-97DA-4ACD525BBC48}" type="presOf" srcId="{C1C713F5-E983-4B8C-8618-0867DEB29202}" destId="{51D54869-4A63-4E45-AAE6-332E5EC21C01}" srcOrd="0" destOrd="0" presId="urn:microsoft.com/office/officeart/2005/8/layout/pyramid2"/>
    <dgm:cxn modelId="{7DF2D9C2-B162-42D8-AF91-607162AFDB01}" type="presOf" srcId="{FDF01DEA-2F0A-4A92-B398-DE0E1A7F9989}" destId="{7C7DFDC9-E711-4490-80E4-550ADECF267E}" srcOrd="0" destOrd="0" presId="urn:microsoft.com/office/officeart/2005/8/layout/pyramid2"/>
    <dgm:cxn modelId="{ADA2FC6F-F683-4F92-9DC7-5B6C0CE83486}" type="presOf" srcId="{70192E3C-4D69-4090-BE58-C88913E7A870}" destId="{BE8CA36E-CDD9-403E-A5EE-4BA9B047C735}" srcOrd="0" destOrd="0" presId="urn:microsoft.com/office/officeart/2005/8/layout/pyramid2"/>
    <dgm:cxn modelId="{F71D43A9-9832-47DC-B3B8-D9460CA0969D}" srcId="{70192E3C-4D69-4090-BE58-C88913E7A870}" destId="{D5AE9D0F-61FD-4497-A2C4-60F00B1D0AB5}" srcOrd="1" destOrd="0" parTransId="{00FEBCD4-8874-4E7E-8B8F-42152476420F}" sibTransId="{587DBC4D-3065-4FDF-A468-EE0BAFCCED67}"/>
    <dgm:cxn modelId="{040E180C-52A0-4172-8F45-7AB103072676}" type="presOf" srcId="{D5AE9D0F-61FD-4497-A2C4-60F00B1D0AB5}" destId="{CABB26F1-21AB-4DF8-81BF-43B0F969E385}" srcOrd="0" destOrd="0" presId="urn:microsoft.com/office/officeart/2005/8/layout/pyramid2"/>
    <dgm:cxn modelId="{FB504214-7177-4EE4-83F2-B70B7B1EE469}" type="presParOf" srcId="{BE8CA36E-CDD9-403E-A5EE-4BA9B047C735}" destId="{23516750-596A-4A57-8869-3E9FB6295ED6}" srcOrd="0" destOrd="0" presId="urn:microsoft.com/office/officeart/2005/8/layout/pyramid2"/>
    <dgm:cxn modelId="{E7C01276-6F30-485B-8720-C5A3507AEB75}" type="presParOf" srcId="{BE8CA36E-CDD9-403E-A5EE-4BA9B047C735}" destId="{9A4B9422-E050-4469-B85A-8FC2D818AC2A}" srcOrd="1" destOrd="0" presId="urn:microsoft.com/office/officeart/2005/8/layout/pyramid2"/>
    <dgm:cxn modelId="{A4BA323E-C164-4B87-B20A-94B9EC66E859}" type="presParOf" srcId="{9A4B9422-E050-4469-B85A-8FC2D818AC2A}" destId="{7C7DFDC9-E711-4490-80E4-550ADECF267E}" srcOrd="0" destOrd="0" presId="urn:microsoft.com/office/officeart/2005/8/layout/pyramid2"/>
    <dgm:cxn modelId="{C73876D1-E1C8-4469-8D66-5FE269F6B71D}" type="presParOf" srcId="{9A4B9422-E050-4469-B85A-8FC2D818AC2A}" destId="{2FD8D1F9-87BB-4393-939B-BD904817D422}" srcOrd="1" destOrd="0" presId="urn:microsoft.com/office/officeart/2005/8/layout/pyramid2"/>
    <dgm:cxn modelId="{203E8A56-75E8-4315-A06D-8542F90AC1BB}" type="presParOf" srcId="{9A4B9422-E050-4469-B85A-8FC2D818AC2A}" destId="{CABB26F1-21AB-4DF8-81BF-43B0F969E385}" srcOrd="2" destOrd="0" presId="urn:microsoft.com/office/officeart/2005/8/layout/pyramid2"/>
    <dgm:cxn modelId="{B044B130-3E2C-4049-B41E-95A029E81ACA}" type="presParOf" srcId="{9A4B9422-E050-4469-B85A-8FC2D818AC2A}" destId="{5E63DEEC-2DDE-4C7B-98D8-7760F31E5948}" srcOrd="3" destOrd="0" presId="urn:microsoft.com/office/officeart/2005/8/layout/pyramid2"/>
    <dgm:cxn modelId="{F6851AE8-EA5D-485D-8002-D48670794F81}" type="presParOf" srcId="{9A4B9422-E050-4469-B85A-8FC2D818AC2A}" destId="{51D54869-4A63-4E45-AAE6-332E5EC21C01}" srcOrd="4" destOrd="0" presId="urn:microsoft.com/office/officeart/2005/8/layout/pyramid2"/>
    <dgm:cxn modelId="{4CAC6702-C8AB-46BB-9C31-C06DB9DA9801}" type="presParOf" srcId="{9A4B9422-E050-4469-B85A-8FC2D818AC2A}" destId="{955FE6EE-C5DD-402D-893D-099D30E47D1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74A10-26EA-4CDC-97CD-4192B450D2EB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BAF0C-C60F-4717-A7FA-7EDAD88BBE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5058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98405-047B-4141-A41B-CCC5F6C4E5BB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45981-B0BE-4F3E-B180-0B5D05D434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2835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="" xmlns:a16="http://schemas.microsoft.com/office/drawing/2014/main" id="{E412E4EE-7BE2-44CD-89F8-534934571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E2D50-5C85-44DD-A7A5-4940D3264CD4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="" xmlns:a16="http://schemas.microsoft.com/office/drawing/2014/main" id="{BB6EF2C8-3F94-47F9-9CB2-6984B0C93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="" xmlns:a16="http://schemas.microsoft.com/office/drawing/2014/main" id="{DC0D1A38-D538-4CE3-940C-C8F651F2A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="" xmlns:p14="http://schemas.microsoft.com/office/powerpoint/2010/main" val="2559236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="" xmlns:a16="http://schemas.microsoft.com/office/drawing/2014/main" id="{E412E4EE-7BE2-44CD-89F8-534934571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E2D50-5C85-44DD-A7A5-4940D3264CD4}" type="slidenum">
              <a:rPr lang="en-GB" altLang="en-US"/>
              <a:pPr eaLnBrk="1" hangingPunct="1">
                <a:spcBef>
                  <a:spcPct val="0"/>
                </a:spcBef>
              </a:pPr>
              <a:t>3</a:t>
            </a:fld>
            <a:endParaRPr lang="en-GB" altLang="en-US" dirty="0"/>
          </a:p>
        </p:txBody>
      </p:sp>
      <p:sp>
        <p:nvSpPr>
          <p:cNvPr id="31747" name="Rectangle 2">
            <a:extLst>
              <a:ext uri="{FF2B5EF4-FFF2-40B4-BE49-F238E27FC236}">
                <a16:creationId xmlns="" xmlns:a16="http://schemas.microsoft.com/office/drawing/2014/main" id="{BB6EF2C8-3F94-47F9-9CB2-6984B0C93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="" xmlns:a16="http://schemas.microsoft.com/office/drawing/2014/main" id="{DC0D1A38-D538-4CE3-940C-C8F651F2A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="" xmlns:p14="http://schemas.microsoft.com/office/powerpoint/2010/main" val="743752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xmlns="" id="{67930903-E452-408E-AA11-327F2FD790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CE6D58-4A6C-47C6-AA00-E4A7036A3CD6}" type="slidenum">
              <a:rPr lang="en-GB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xmlns="" id="{B3C7C900-9CA6-494A-A69D-F40896D226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xmlns="" id="{475D5B9A-4B90-42D3-AEC5-73536CC2E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1853838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5486407-0E38-4752-A8C2-691A82F210A2}" type="slidenum">
              <a:rPr lang="ru-RU" altLang="ru-RU"/>
              <a:pPr algn="r" eaLnBrk="1" hangingPunct="1">
                <a:spcBef>
                  <a:spcPct val="0"/>
                </a:spcBef>
              </a:pPr>
              <a:t>18</a:t>
            </a:fld>
            <a:endParaRPr lang="ru-RU" altLang="ru-RU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442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576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411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153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263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54662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7553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845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2062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71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9659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0597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9D35B94-D333-4D14-AF26-1B8F1D33D3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597DA3A0-25BD-43F8-8554-1B614265C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38D35F5B-A4CC-4235-A5E9-97F0A8A586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5DC3D-D332-43AA-8612-E5EE4AF2345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7409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CB60BB82-AE69-4FE8-B9E3-E0CDFE4926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BC8F254-FE72-4DDD-9A10-B29970FF7A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858FCF8A-F4FA-4A65-8A14-3097C2AFF7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65FF1-1948-431A-8FDA-4A34DE9EF46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2228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1CA7D6E6-F220-4298-91C3-490D35393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CC1C7BBE-8016-4BAB-B91B-A56A39ACFA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9B0A328-DE50-4132-A407-C461F75B54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9E4E7-CFAE-425C-BCA4-52292F555A0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7653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6A38353-7354-482F-BA52-BE7A596C18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FFAC2AD-0EBC-487A-81ED-0544FA884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B7A743C-9027-4138-9704-B1C09D24EF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5B6E7-9C8A-4B06-86F2-625AA9D8374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2959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434AB89F-3B2F-47DD-B4A3-01CCFD5825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3894D2F9-C4D9-4B61-97DE-E9BDC57BCE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3448F28B-9A9A-4FA2-B044-FF977465C2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5730C-9507-4973-8306-138FC1CF7E0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2700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A1CE9333-81C1-4084-93C0-8CAED8377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5A63AA7E-FFC4-4AF6-8ADC-0E3F105C40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C2D83CC7-5AA2-4EC8-A6D3-089528A51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61D3B-EDFC-40C6-9190-530A860BC92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6894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83929766-EB8A-48F6-9C29-9DD1E17EFD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E828C8BE-EC8D-4231-A66B-A643E0AF29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504F62EB-88F0-48DC-B7CE-EE9E428DEF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41825-F623-4EE1-8503-DAA8F6263E8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4921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E1706CE-8491-4DDA-A239-616D30207E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B68D379-E067-4451-933F-255F8722AC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2E5BC2F-E272-4384-8D22-90ED3AA1E2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7B2FE-5A34-489A-A05B-405A5A34EAA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3591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744EDB4-178D-402F-BCB3-427763A2BC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5E60E6F-ACA3-4DFD-A66A-48C629718D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37230DF-D971-4D88-AFDD-5AB3ED174F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7C7E8-C3DB-4800-8F85-77E1F851EB8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0776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D7D43094-4152-4661-961D-0F49D36028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AFECD9C7-6A26-4473-B7D8-872E6AC91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912A19E-1DDD-45CE-AB95-990A9A4015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FE348-A4C4-430F-98D8-1D6DE6AD22F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5674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C533474-6B36-45C3-83A3-E7BC33F732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5448DC6-7F53-42A3-93AF-23F7825E93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E321887-0036-4C4D-99A2-728FA0A52B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393A3-C986-4E2F-A199-314403F635F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1906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B8EE44DA-C40A-4012-B568-F7F622B6F9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9C000FAB-FFCB-4199-B98A-FAB35A87F7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6D2969FD-C634-4528-9CA7-7EBDE4ADB6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B77F4-1F69-45B5-B1E0-933A634EF52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8996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9D35B94-D333-4D14-AF26-1B8F1D33D3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597DA3A0-25BD-43F8-8554-1B614265C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38D35F5B-A4CC-4235-A5E9-97F0A8A586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5DC3D-D332-43AA-8612-E5EE4AF2345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6286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CB60BB82-AE69-4FE8-B9E3-E0CDFE4926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BC8F254-FE72-4DDD-9A10-B29970FF7A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858FCF8A-F4FA-4A65-8A14-3097C2AFF7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65FF1-1948-431A-8FDA-4A34DE9EF46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33273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1CA7D6E6-F220-4298-91C3-490D35393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CC1C7BBE-8016-4BAB-B91B-A56A39ACFA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9B0A328-DE50-4132-A407-C461F75B54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9E4E7-CFAE-425C-BCA4-52292F555A0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30999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6A38353-7354-482F-BA52-BE7A596C18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FFAC2AD-0EBC-487A-81ED-0544FA884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B7A743C-9027-4138-9704-B1C09D24EF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5B6E7-9C8A-4B06-86F2-625AA9D8374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36917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434AB89F-3B2F-47DD-B4A3-01CCFD5825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3894D2F9-C4D9-4B61-97DE-E9BDC57BCE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3448F28B-9A9A-4FA2-B044-FF977465C2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5730C-9507-4973-8306-138FC1CF7E0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20019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A1CE9333-81C1-4084-93C0-8CAED8377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5A63AA7E-FFC4-4AF6-8ADC-0E3F105C40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C2D83CC7-5AA2-4EC8-A6D3-089528A51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61D3B-EDFC-40C6-9190-530A860BC92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79445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83929766-EB8A-48F6-9C29-9DD1E17EFD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E828C8BE-EC8D-4231-A66B-A643E0AF29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504F62EB-88F0-48DC-B7CE-EE9E428DEF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41825-F623-4EE1-8503-DAA8F6263E8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3237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E1706CE-8491-4DDA-A239-616D30207E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B68D379-E067-4451-933F-255F8722AC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2E5BC2F-E272-4384-8D22-90ED3AA1E2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7B2FE-5A34-489A-A05B-405A5A34EAA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5683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744EDB4-178D-402F-BCB3-427763A2BC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5E60E6F-ACA3-4DFD-A66A-48C629718D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37230DF-D971-4D88-AFDD-5AB3ED174F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7C7E8-C3DB-4800-8F85-77E1F851EB8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83711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D7D43094-4152-4661-961D-0F49D36028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AFECD9C7-6A26-4473-B7D8-872E6AC91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912A19E-1DDD-45CE-AB95-990A9A4015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FE348-A4C4-430F-98D8-1D6DE6AD22F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54931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C533474-6B36-45C3-83A3-E7BC33F732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5448DC6-7F53-42A3-93AF-23F7825E93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E321887-0036-4C4D-99A2-728FA0A52B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393A3-C986-4E2F-A199-314403F635F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61640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B8EE44DA-C40A-4012-B568-F7F622B6F9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9C000FAB-FFCB-4199-B98A-FAB35A87F7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6D2969FD-C634-4528-9CA7-7EBDE4ADB6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B77F4-1F69-45B5-B1E0-933A634EF52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37915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9D35B94-D333-4D14-AF26-1B8F1D33D3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597DA3A0-25BD-43F8-8554-1B614265C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38D35F5B-A4CC-4235-A5E9-97F0A8A586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5DC3D-D332-43AA-8612-E5EE4AF2345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91840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CB60BB82-AE69-4FE8-B9E3-E0CDFE4926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BC8F254-FE72-4DDD-9A10-B29970FF7A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858FCF8A-F4FA-4A65-8A14-3097C2AFF7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65FF1-1948-431A-8FDA-4A34DE9EF46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156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1CA7D6E6-F220-4298-91C3-490D35393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CC1C7BBE-8016-4BAB-B91B-A56A39ACFA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9B0A328-DE50-4132-A407-C461F75B54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9E4E7-CFAE-425C-BCA4-52292F555A0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94589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6A38353-7354-482F-BA52-BE7A596C18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FFAC2AD-0EBC-487A-81ED-0544FA884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B7A743C-9027-4138-9704-B1C09D24EF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5B6E7-9C8A-4B06-86F2-625AA9D8374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41481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434AB89F-3B2F-47DD-B4A3-01CCFD5825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3894D2F9-C4D9-4B61-97DE-E9BDC57BCE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3448F28B-9A9A-4FA2-B044-FF977465C2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5730C-9507-4973-8306-138FC1CF7E0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1591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A1CE9333-81C1-4084-93C0-8CAED8377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5A63AA7E-FFC4-4AF6-8ADC-0E3F105C40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C2D83CC7-5AA2-4EC8-A6D3-089528A51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61D3B-EDFC-40C6-9190-530A860BC92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4884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83929766-EB8A-48F6-9C29-9DD1E17EFD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E828C8BE-EC8D-4231-A66B-A643E0AF29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504F62EB-88F0-48DC-B7CE-EE9E428DEF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41825-F623-4EE1-8503-DAA8F6263E8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26733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E1706CE-8491-4DDA-A239-616D30207E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B68D379-E067-4451-933F-255F8722AC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2E5BC2F-E272-4384-8D22-90ED3AA1E2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7B2FE-5A34-489A-A05B-405A5A34EAA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05622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744EDB4-178D-402F-BCB3-427763A2BC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5E60E6F-ACA3-4DFD-A66A-48C629718D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37230DF-D971-4D88-AFDD-5AB3ED174F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7C7E8-C3DB-4800-8F85-77E1F851EB8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73165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D7D43094-4152-4661-961D-0F49D36028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AFECD9C7-6A26-4473-B7D8-872E6AC91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912A19E-1DDD-45CE-AB95-990A9A4015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FE348-A4C4-430F-98D8-1D6DE6AD22F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56987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FC533474-6B36-45C3-83A3-E7BC33F732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5448DC6-7F53-42A3-93AF-23F7825E93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4E321887-0036-4C4D-99A2-728FA0A52B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393A3-C986-4E2F-A199-314403F635F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39985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B8EE44DA-C40A-4012-B568-F7F622B6F9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9C000FAB-FFCB-4199-B98A-FAB35A87F7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6D2969FD-C634-4528-9CA7-7EBDE4ADB6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B77F4-1F69-45B5-B1E0-933A634EF52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768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AAFAE-8C0E-4344-ADA2-7AEFCB914393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3AC25-D53A-4615-8144-6F01E6EC6E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3773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CC36E067-9B2A-4678-A3A0-4CF91B0C3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274638"/>
            <a:ext cx="9448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34AA5095-CEEE-4D90-B0AF-8A3B0D2685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F7315283-50EF-4E39-8030-6086BEAB8D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B97C8AEE-0552-40C4-A6E1-2711E1E81DA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C69C0C6E-3B84-49A6-AA07-F374B56647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468E77-28A4-44C1-83F1-F8D4A54800AE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31" name="Picture 11" descr="UNSD_second_banner">
            <a:extLst>
              <a:ext uri="{FF2B5EF4-FFF2-40B4-BE49-F238E27FC236}">
                <a16:creationId xmlns="" xmlns:a16="http://schemas.microsoft.com/office/drawing/2014/main" id="{16F073D6-6163-4644-B55C-B675F80478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752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CC36E067-9B2A-4678-A3A0-4CF91B0C3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274638"/>
            <a:ext cx="9448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34AA5095-CEEE-4D90-B0AF-8A3B0D2685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F7315283-50EF-4E39-8030-6086BEAB8D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B97C8AEE-0552-40C4-A6E1-2711E1E81DA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C69C0C6E-3B84-49A6-AA07-F374B56647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468E77-28A4-44C1-83F1-F8D4A54800AE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31" name="Picture 11" descr="UNSD_second_banner">
            <a:extLst>
              <a:ext uri="{FF2B5EF4-FFF2-40B4-BE49-F238E27FC236}">
                <a16:creationId xmlns="" xmlns:a16="http://schemas.microsoft.com/office/drawing/2014/main" id="{16F073D6-6163-4644-B55C-B675F80478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24528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  <p:sldLayoutId id="214748409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CC36E067-9B2A-4678-A3A0-4CF91B0C3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274638"/>
            <a:ext cx="9448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34AA5095-CEEE-4D90-B0AF-8A3B0D2685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F7315283-50EF-4E39-8030-6086BEAB8D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B97C8AEE-0552-40C4-A6E1-2711E1E81DA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C69C0C6E-3B84-49A6-AA07-F374B56647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468E77-28A4-44C1-83F1-F8D4A54800AE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31" name="Picture 11" descr="UNSD_second_banner">
            <a:extLst>
              <a:ext uri="{FF2B5EF4-FFF2-40B4-BE49-F238E27FC236}">
                <a16:creationId xmlns="" xmlns:a16="http://schemas.microsoft.com/office/drawing/2014/main" id="{16F073D6-6163-4644-B55C-B675F80478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4865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  <p:sldLayoutId id="2147484096" r:id="rId2"/>
    <p:sldLayoutId id="2147484097" r:id="rId3"/>
    <p:sldLayoutId id="2147484098" r:id="rId4"/>
    <p:sldLayoutId id="2147484099" r:id="rId5"/>
    <p:sldLayoutId id="2147484100" r:id="rId6"/>
    <p:sldLayoutId id="2147484101" r:id="rId7"/>
    <p:sldLayoutId id="2147484102" r:id="rId8"/>
    <p:sldLayoutId id="2147484103" r:id="rId9"/>
    <p:sldLayoutId id="2147484104" r:id="rId10"/>
    <p:sldLayoutId id="2147484105" r:id="rId11"/>
    <p:sldLayoutId id="214748410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svg"/><Relationship Id="rId5" Type="http://schemas.openxmlformats.org/officeDocument/2006/relationships/image" Target="../media/image5.png"/><Relationship Id="rId4" Type="http://schemas.openxmlformats.org/officeDocument/2006/relationships/hyperlink" Target="https://undocs.org/A/RES/68/26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ggim.un.org/meetings/2017-4th_Mtg_IAEG-SDG-NY/documents/A_RES_71_313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unstats.un.org/sdgs/hlg/Cape-Town-Global-Action-Plan/" TargetMode="External"/><Relationship Id="rId4" Type="http://schemas.openxmlformats.org/officeDocument/2006/relationships/hyperlink" Target="https://undocs.org/A/RES/68/26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0A9C50-B290-4C30-A65A-9D7AB111D154}"/>
              </a:ext>
            </a:extLst>
          </p:cNvPr>
          <p:cNvSpPr txBox="1"/>
          <p:nvPr/>
        </p:nvSpPr>
        <p:spPr>
          <a:xfrm>
            <a:off x="3482272" y="2208963"/>
            <a:ext cx="8080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Краткий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обзор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проекта</a:t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Закона Кыргызской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Республики </a:t>
            </a:r>
            <a:endParaRPr lang="ru-RU" sz="4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       «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Об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официальной статистике»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3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11" y="250477"/>
            <a:ext cx="1669600" cy="1669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Заголовок 1"/>
          <p:cNvSpPr txBox="1">
            <a:spLocks/>
          </p:cNvSpPr>
          <p:nvPr/>
        </p:nvSpPr>
        <p:spPr>
          <a:xfrm>
            <a:off x="2398311" y="603385"/>
            <a:ext cx="7820625" cy="963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			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rgbClr val="996600"/>
                </a:solidFill>
                <a:ea typeface="+mn-ea"/>
                <a:cs typeface="Arial" panose="020B0604020202020204" pitchFamily="34" charset="0"/>
              </a:rPr>
              <a:t>Национальный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dirty="0">
                <a:solidFill>
                  <a:srgbClr val="996600"/>
                </a:solidFill>
                <a:ea typeface="+mn-ea"/>
                <a:cs typeface="Arial" panose="020B0604020202020204" pitchFamily="34" charset="0"/>
              </a:rPr>
              <a:t>статистический комитет Кыргызской Республики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003" y="2404880"/>
            <a:ext cx="2619375" cy="1743075"/>
          </a:xfrm>
          <a:prstGeom prst="rect">
            <a:avLst/>
          </a:prstGeom>
        </p:spPr>
      </p:pic>
      <p:sp>
        <p:nvSpPr>
          <p:cNvPr id="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7988" y="6151985"/>
            <a:ext cx="10941269" cy="365773"/>
          </a:xfrm>
        </p:spPr>
        <p:txBody>
          <a:bodyPr>
            <a:normAutofit/>
          </a:bodyPr>
          <a:lstStyle/>
          <a:p>
            <a:r>
              <a:rPr lang="ru-RU" sz="2000" b="1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г.Бишкек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					6 декабря </a:t>
            </a:r>
            <a:r>
              <a:rPr lang="ru-RU" sz="2000" b="1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2018г</a:t>
            </a:r>
            <a:r>
              <a:rPr lang="ru-RU" sz="2000" cap="none" dirty="0" smtClean="0">
                <a:latin typeface="+mj-lt"/>
              </a:rPr>
              <a:t>.</a:t>
            </a:r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1108068" y="5132489"/>
            <a:ext cx="10281138" cy="5658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879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11D3BB1-4843-4AE0-AE08-48B2A9A74B9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26735" y="3720353"/>
            <a:ext cx="2765265" cy="3137647"/>
          </a:xfrm>
          <a:prstGeom prst="rect">
            <a:avLst/>
          </a:prstGeom>
        </p:spPr>
      </p:pic>
      <p:sp>
        <p:nvSpPr>
          <p:cNvPr id="316418" name="Rectangle 2">
            <a:extLst>
              <a:ext uri="{FF2B5EF4-FFF2-40B4-BE49-F238E27FC236}">
                <a16:creationId xmlns="" xmlns:a16="http://schemas.microsoft.com/office/drawing/2014/main" id="{81017114-055C-4C5B-B4BF-85043E91C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022" y="898307"/>
            <a:ext cx="11204425" cy="97637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/>
              <a:t>Фундаментальные принципы официальной статистики </a:t>
            </a:r>
            <a:r>
              <a:rPr lang="ru-RU" b="1" dirty="0" smtClean="0"/>
              <a:t>ООН </a:t>
            </a:r>
            <a:r>
              <a:rPr lang="ru-RU" sz="2000" b="1" dirty="0" smtClean="0"/>
              <a:t>(</a:t>
            </a:r>
            <a:r>
              <a:rPr lang="ru-RU" altLang="en-US" sz="2000" dirty="0"/>
              <a:t>принятые Генеральной Ассамблеей в </a:t>
            </a:r>
            <a:r>
              <a:rPr lang="ru-RU" altLang="en-US" sz="2000" b="1" dirty="0"/>
              <a:t>2014 году ) </a:t>
            </a:r>
            <a:r>
              <a:rPr lang="en-US" altLang="en-US" sz="2000" b="1" dirty="0"/>
              <a:t> </a:t>
            </a:r>
            <a:r>
              <a:rPr lang="en-US" altLang="en-US" sz="1100" dirty="0"/>
              <a:t>(</a:t>
            </a:r>
            <a:r>
              <a:rPr lang="fr-CH" sz="1100" dirty="0">
                <a:hlinkClick r:id="rId4"/>
              </a:rPr>
              <a:t>A/RES/68/261</a:t>
            </a:r>
            <a:r>
              <a:rPr lang="en-GB" sz="1100" dirty="0"/>
              <a:t>)</a:t>
            </a:r>
            <a:endParaRPr lang="en-GB" sz="14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="" xmlns:a16="http://schemas.microsoft.com/office/drawing/2014/main" id="{BC69182A-F76C-44C7-A415-FB72E9AC4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2022" y="1874685"/>
            <a:ext cx="11204425" cy="4567104"/>
          </a:xfrm>
        </p:spPr>
        <p:txBody>
          <a:bodyPr/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dirty="0"/>
              <a:t>Беспристрастность</a:t>
            </a:r>
            <a:r>
              <a:rPr lang="en-GB" sz="1800" dirty="0"/>
              <a:t>, </a:t>
            </a:r>
            <a:r>
              <a:rPr lang="ru-RU" sz="1800" dirty="0"/>
              <a:t>объективность и равный доступ</a:t>
            </a:r>
            <a:endParaRPr lang="en-GB" sz="18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dirty="0"/>
              <a:t>Значимость/актуальность</a:t>
            </a:r>
            <a:r>
              <a:rPr lang="en-GB" sz="1800" dirty="0"/>
              <a:t>,</a:t>
            </a:r>
            <a:r>
              <a:rPr lang="ru-RU" sz="1800" dirty="0"/>
              <a:t> общедоступность</a:t>
            </a:r>
            <a:r>
              <a:rPr lang="en-GB" sz="1800" dirty="0"/>
              <a:t>, </a:t>
            </a:r>
            <a:r>
              <a:rPr lang="ru-RU" sz="1800" dirty="0"/>
              <a:t>достоверность, своевременность и точность</a:t>
            </a:r>
            <a:endParaRPr lang="en-GB" sz="18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dirty="0"/>
              <a:t>Профессиональная независимость</a:t>
            </a:r>
            <a:r>
              <a:rPr lang="en-GB" sz="1800" dirty="0"/>
              <a:t>, </a:t>
            </a:r>
            <a:r>
              <a:rPr lang="ru-RU" sz="1800" dirty="0"/>
              <a:t>этика и методология</a:t>
            </a:r>
            <a:endParaRPr lang="en-GB" sz="18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dirty="0"/>
              <a:t>Предотвращение неправильного использования и право представлять комментарии по поводу ошибочной интерпретации</a:t>
            </a:r>
            <a:endParaRPr lang="en-GB" sz="18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dirty="0"/>
              <a:t>Источники официальной статистики и недопущение излишней нагрузки/бремени на респондентов 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dirty="0"/>
              <a:t>Статистическая конфиденциальность и использование </a:t>
            </a:r>
            <a:r>
              <a:rPr lang="ru-RU" sz="1800" dirty="0" smtClean="0"/>
              <a:t>исключительно</a:t>
            </a:r>
            <a:br>
              <a:rPr lang="ru-RU" sz="1800" dirty="0" smtClean="0"/>
            </a:br>
            <a:r>
              <a:rPr lang="ru-RU" sz="1800" dirty="0" smtClean="0"/>
              <a:t>в </a:t>
            </a:r>
            <a:r>
              <a:rPr lang="ru-RU" sz="1800" dirty="0"/>
              <a:t>статистических целях</a:t>
            </a:r>
            <a:endParaRPr lang="en-GB" sz="18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dirty="0"/>
              <a:t>Подотчетность и  прозрачность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dirty="0"/>
              <a:t>Национальная координация</a:t>
            </a:r>
            <a:r>
              <a:rPr lang="en-GB" sz="1800" dirty="0"/>
              <a:t>, </a:t>
            </a:r>
            <a:r>
              <a:rPr lang="ru-RU" sz="1800" dirty="0"/>
              <a:t>последовательность и сопоставимость</a:t>
            </a:r>
            <a:endParaRPr lang="en-GB" sz="18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1800" dirty="0"/>
              <a:t>Международное сотрудничество и </a:t>
            </a:r>
            <a:r>
              <a:rPr lang="ru-RU" sz="1800" dirty="0" smtClean="0"/>
              <a:t>стандарты/нормы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endParaRPr lang="ru-RU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1" hangingPunct="1">
              <a:spcBef>
                <a:spcPct val="0"/>
              </a:spcBef>
              <a:buSzPct val="150000"/>
              <a:buBlip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</a:buBlip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Принципы должны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быть закреплены в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национальном</a:t>
            </a:r>
            <a:b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статистическом законодательстве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соблюдаться!</a:t>
            </a:r>
            <a:endParaRPr lang="en-GB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  <a:spcBef>
                <a:spcPts val="600"/>
              </a:spcBef>
            </a:pPr>
            <a:endParaRPr lang="en-GB" sz="1800" dirty="0"/>
          </a:p>
        </p:txBody>
      </p:sp>
    </p:spTree>
    <p:extLst>
      <p:ext uri="{BB962C8B-B14F-4D97-AF65-F5344CB8AC3E}">
        <p14:creationId xmlns="" xmlns:p14="http://schemas.microsoft.com/office/powerpoint/2010/main" val="3779860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="" xmlns:a16="http://schemas.microsoft.com/office/drawing/2014/main" id="{81017114-055C-4C5B-B4BF-85043E91C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107" y="943985"/>
            <a:ext cx="7918450" cy="708659"/>
          </a:xfrm>
        </p:spPr>
        <p:txBody>
          <a:bodyPr/>
          <a:lstStyle/>
          <a:p>
            <a:pPr>
              <a:lnSpc>
                <a:spcPts val="2500"/>
              </a:lnSpc>
              <a:spcBef>
                <a:spcPts val="600"/>
              </a:spcBef>
              <a:spcAft>
                <a:spcPts val="1200"/>
              </a:spcAft>
            </a:pPr>
            <a:r>
              <a:rPr lang="ru-RU" sz="2400" b="1" dirty="0"/>
              <a:t>Резолюция </a:t>
            </a:r>
            <a:r>
              <a:rPr lang="ru-RU" sz="2400" b="1" dirty="0" smtClean="0"/>
              <a:t>Генеральной Ассамблеи ООН</a:t>
            </a:r>
            <a:br>
              <a:rPr lang="ru-RU" sz="2400" b="1" dirty="0" smtClean="0"/>
            </a:br>
            <a:r>
              <a:rPr lang="ru-RU" sz="2400" b="1" dirty="0" smtClean="0"/>
              <a:t>от </a:t>
            </a:r>
            <a:r>
              <a:rPr lang="en-GB" sz="2400" b="1" dirty="0"/>
              <a:t>6 </a:t>
            </a:r>
            <a:r>
              <a:rPr lang="ru-RU" sz="2400" b="1" dirty="0"/>
              <a:t>июля </a:t>
            </a:r>
            <a:r>
              <a:rPr lang="en-GB" sz="2400" b="1" dirty="0"/>
              <a:t> 2017</a:t>
            </a:r>
            <a:r>
              <a:rPr lang="ru-RU" sz="2400" b="1" dirty="0"/>
              <a:t> года </a:t>
            </a:r>
            <a:r>
              <a:rPr lang="en-GB" sz="1600" b="1" u="sng" dirty="0">
                <a:hlinkClick r:id="rId3"/>
              </a:rPr>
              <a:t>A/RES/71/313</a:t>
            </a:r>
            <a:r>
              <a:rPr lang="en-GB" sz="1600" b="1" dirty="0"/>
              <a:t> </a:t>
            </a:r>
            <a:endParaRPr lang="fr-CH" sz="1600" dirty="0"/>
          </a:p>
        </p:txBody>
      </p:sp>
      <p:sp>
        <p:nvSpPr>
          <p:cNvPr id="4099" name="Rectangle 3">
            <a:extLst>
              <a:ext uri="{FF2B5EF4-FFF2-40B4-BE49-F238E27FC236}">
                <a16:creationId xmlns="" xmlns:a16="http://schemas.microsoft.com/office/drawing/2014/main" id="{BC69182A-F76C-44C7-A415-FB72E9AC4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9928" y="1771651"/>
            <a:ext cx="10802471" cy="4529919"/>
          </a:xfrm>
        </p:spPr>
        <p:txBody>
          <a:bodyPr/>
          <a:lstStyle/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000" dirty="0"/>
              <a:t>Официальная статистика </a:t>
            </a:r>
            <a:r>
              <a:rPr lang="en-GB" sz="2000" dirty="0"/>
              <a:t>(</a:t>
            </a:r>
            <a:r>
              <a:rPr lang="ru-RU" sz="2000" dirty="0"/>
              <a:t>данные национальной статистической системы </a:t>
            </a:r>
            <a:r>
              <a:rPr lang="en-GB" sz="2000" dirty="0"/>
              <a:t>- </a:t>
            </a:r>
            <a:r>
              <a:rPr lang="ru-RU" sz="2000" dirty="0"/>
              <a:t>НСС</a:t>
            </a:r>
            <a:r>
              <a:rPr lang="en-GB" sz="2000" dirty="0"/>
              <a:t>) </a:t>
            </a:r>
            <a:r>
              <a:rPr lang="ru-RU" sz="2000" dirty="0"/>
              <a:t>составляет основу для системы индикаторов ЦУР</a:t>
            </a:r>
            <a:endParaRPr lang="en-GB" sz="2000" dirty="0"/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000" dirty="0"/>
              <a:t>Все мероприятия НСС должны проводиться в полном соответствии с фундаментальными принципами официальной статистики</a:t>
            </a:r>
            <a:r>
              <a:rPr lang="en-GB" sz="2000" dirty="0"/>
              <a:t> - </a:t>
            </a:r>
            <a:r>
              <a:rPr lang="ru-RU" sz="2000" dirty="0"/>
              <a:t>ФПОС</a:t>
            </a:r>
            <a:r>
              <a:rPr lang="en-GB" sz="2000" dirty="0"/>
              <a:t> (</a:t>
            </a:r>
            <a:r>
              <a:rPr lang="en-GB" sz="2000" dirty="0">
                <a:hlinkClick r:id="rId4"/>
              </a:rPr>
              <a:t>A/RES/68/261</a:t>
            </a:r>
            <a:r>
              <a:rPr lang="en-GB" sz="2000" dirty="0"/>
              <a:t>)</a:t>
            </a:r>
            <a:endParaRPr lang="fr-CH" sz="2000" dirty="0"/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000" dirty="0"/>
              <a:t>Национальные статистические ведомства являются координаторами национальной статистической системы (НСС)</a:t>
            </a:r>
            <a:endParaRPr lang="fr-CH" sz="2000" dirty="0"/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000" dirty="0"/>
              <a:t>НСС изучает пути интеграции новых источников данных в их системы с целью удовлетворения потребностей в новых данных в рамках Повестки по достижению ЦУР до 2030 года</a:t>
            </a:r>
            <a:endParaRPr lang="en-GB" sz="2000" dirty="0"/>
          </a:p>
          <a:p>
            <a:pPr>
              <a:lnSpc>
                <a:spcPts val="2500"/>
              </a:lnSpc>
              <a:spcBef>
                <a:spcPts val="600"/>
              </a:spcBef>
            </a:pPr>
            <a:r>
              <a:rPr lang="ru-RU" sz="2000" dirty="0" err="1">
                <a:hlinkClick r:id="rId5"/>
              </a:rPr>
              <a:t>Кейптаунский</a:t>
            </a:r>
            <a:r>
              <a:rPr lang="ru-RU" sz="2000" dirty="0">
                <a:hlinkClick r:id="rId5"/>
              </a:rPr>
              <a:t> Глобальный план действий по устойчивому развитию</a:t>
            </a:r>
            <a:r>
              <a:rPr lang="en-GB" sz="2000" dirty="0"/>
              <a:t>: </a:t>
            </a:r>
            <a:r>
              <a:rPr lang="ru-RU" sz="2000" dirty="0"/>
              <a:t>Рамки для дискуссий</a:t>
            </a:r>
            <a:r>
              <a:rPr lang="en-GB" sz="2000" dirty="0"/>
              <a:t>, </a:t>
            </a:r>
            <a:r>
              <a:rPr lang="ru-RU" sz="2000" dirty="0"/>
              <a:t>планирования,</a:t>
            </a:r>
            <a:r>
              <a:rPr lang="en-GB" sz="2000" dirty="0"/>
              <a:t> </a:t>
            </a:r>
            <a:r>
              <a:rPr lang="ru-RU" sz="2000" dirty="0"/>
              <a:t>внедрения и оценки статистического потенциала в рамках Повестки по достижению ЦУР до 2030 года</a:t>
            </a:r>
            <a:endParaRPr lang="fr-CH" sz="2000" dirty="0"/>
          </a:p>
        </p:txBody>
      </p:sp>
    </p:spTree>
    <p:extLst>
      <p:ext uri="{BB962C8B-B14F-4D97-AF65-F5344CB8AC3E}">
        <p14:creationId xmlns="" xmlns:p14="http://schemas.microsoft.com/office/powerpoint/2010/main" val="95767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extLst>
              <a:ext uri="{FF2B5EF4-FFF2-40B4-BE49-F238E27FC236}">
                <a16:creationId xmlns:a16="http://schemas.microsoft.com/office/drawing/2014/main" xmlns="" id="{1879A5DE-2420-40BB-AE87-73693C0CB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27412"/>
            <a:ext cx="8876505" cy="4482354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ru-RU" altLang="en-US" sz="1900" dirty="0" smtClean="0"/>
              <a:t> Модельный </a:t>
            </a:r>
            <a:r>
              <a:rPr lang="ru-RU" altLang="en-US" sz="1900" dirty="0"/>
              <a:t>закон основан на оценке, проведенной в странах Восточной Европе</a:t>
            </a:r>
            <a:r>
              <a:rPr lang="en-GB" altLang="en-US" sz="1900" dirty="0"/>
              <a:t>, </a:t>
            </a:r>
            <a:r>
              <a:rPr lang="ru-RU" altLang="en-US" sz="1900" dirty="0"/>
              <a:t>Кавказа и Центральной Азии </a:t>
            </a:r>
            <a:r>
              <a:rPr lang="en-GB" altLang="en-US" sz="1900" dirty="0"/>
              <a:t>(</a:t>
            </a:r>
            <a:r>
              <a:rPr lang="ru-RU" altLang="en-US" sz="1900" dirty="0"/>
              <a:t>ВЕКЦА</a:t>
            </a:r>
            <a:r>
              <a:rPr lang="en-GB" altLang="en-US" sz="1900" dirty="0"/>
              <a:t>)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ru-RU" altLang="en-US" sz="1900" dirty="0" smtClean="0"/>
              <a:t> Разработан </a:t>
            </a:r>
            <a:r>
              <a:rPr lang="ru-RU" altLang="en-US" sz="1900" dirty="0"/>
              <a:t>ЕЭК ООН при поддержке стран ВЕКЦА </a:t>
            </a:r>
            <a:r>
              <a:rPr lang="en-GB" altLang="en-US" sz="1900" dirty="0"/>
              <a:t>(</a:t>
            </a:r>
            <a:r>
              <a:rPr lang="ru-RU" altLang="en-US" sz="1900" dirty="0"/>
              <a:t>Армения и Украина) и проведении ряда обширных консультаций в регионе</a:t>
            </a:r>
            <a:endParaRPr lang="en-GB" altLang="en-US" sz="1900" dirty="0"/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ru-RU" altLang="en-US" sz="1900" dirty="0" smtClean="0"/>
              <a:t> Недавно </a:t>
            </a:r>
            <a:r>
              <a:rPr lang="ru-RU" altLang="en-US" sz="1900" dirty="0"/>
              <a:t>использовался для модернизации статистического закона Армении и Молдовы и ведется работа по пересмотру закона Казахстана</a:t>
            </a:r>
            <a:r>
              <a:rPr lang="en-GB" altLang="en-US" sz="1900" dirty="0"/>
              <a:t> 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ru-RU" altLang="en-US" sz="1900" dirty="0" smtClean="0"/>
              <a:t> Также </a:t>
            </a:r>
            <a:r>
              <a:rPr lang="ru-RU" altLang="en-US" sz="1900" dirty="0"/>
              <a:t>использовался другими региональными комиссиями ООН, консорциумом ПАРИС21 и такими странами как Аргентина, Барбадос, Канада</a:t>
            </a:r>
            <a:r>
              <a:rPr lang="en-GB" altLang="en-US" sz="1900" dirty="0"/>
              <a:t>, </a:t>
            </a:r>
            <a:r>
              <a:rPr lang="ru-RU" altLang="en-US" sz="1900" dirty="0"/>
              <a:t>Эквадор</a:t>
            </a:r>
            <a:r>
              <a:rPr lang="en-GB" altLang="en-US" sz="1900" dirty="0"/>
              <a:t>, </a:t>
            </a:r>
            <a:r>
              <a:rPr lang="ru-RU" altLang="en-US" sz="1900" dirty="0"/>
              <a:t>Сейшельские острова</a:t>
            </a:r>
            <a:r>
              <a:rPr lang="en-GB" altLang="en-US" sz="1900" dirty="0"/>
              <a:t>, </a:t>
            </a:r>
            <a:r>
              <a:rPr lang="ru-RU" altLang="en-US" sz="1900" dirty="0"/>
              <a:t>Того</a:t>
            </a:r>
            <a:r>
              <a:rPr lang="en-GB" altLang="en-US" sz="1900" dirty="0"/>
              <a:t>, </a:t>
            </a:r>
            <a:r>
              <a:rPr lang="ru-RU" altLang="en-US" sz="1900" dirty="0"/>
              <a:t>Тунис</a:t>
            </a:r>
            <a:r>
              <a:rPr lang="en-GB" altLang="en-US" sz="1900" dirty="0"/>
              <a:t>, …  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ru-RU" altLang="en-US" sz="1900" dirty="0" smtClean="0"/>
              <a:t> Полностью </a:t>
            </a:r>
            <a:r>
              <a:rPr lang="ru-RU" altLang="en-US" sz="1900" dirty="0"/>
              <a:t>соответствует Фундаментальным принципам ООН и может легко быть адаптирован к любым конкретным национальным условиям</a:t>
            </a:r>
            <a:endParaRPr lang="en-GB" altLang="en-US" sz="1900" dirty="0"/>
          </a:p>
          <a:p>
            <a:pPr marL="0" indent="0">
              <a:spcBef>
                <a:spcPts val="200"/>
              </a:spcBef>
              <a:spcAft>
                <a:spcPts val="200"/>
              </a:spcAft>
            </a:pPr>
            <a:r>
              <a:rPr lang="ru-RU" altLang="en-US" sz="1900" dirty="0" smtClean="0"/>
              <a:t> Обеспечивает </a:t>
            </a:r>
            <a:r>
              <a:rPr lang="ru-RU" altLang="en-US" sz="1900" dirty="0"/>
              <a:t>значимость официальной статистики</a:t>
            </a:r>
            <a:r>
              <a:rPr lang="en-GB" altLang="en-US" sz="1900" dirty="0"/>
              <a:t>, </a:t>
            </a:r>
            <a:r>
              <a:rPr lang="ru-RU" altLang="en-US" sz="1900" dirty="0"/>
              <a:t>гарантирует качество статистики с точки зрения пользователя и в контексте мониторинга достижения ЦУР до 2030 года</a:t>
            </a:r>
            <a:endParaRPr lang="en-US" altLang="en-US" sz="1900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54C610F8-A948-4E57-BC59-14FCDDFFBA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ltGray">
          <a:xfrm>
            <a:off x="1317812" y="986666"/>
            <a:ext cx="8737413" cy="77609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/>
              <a:t>Модельный закон об официальной </a:t>
            </a:r>
            <a:r>
              <a:rPr lang="ru-RU" sz="2400" b="1" dirty="0" smtClean="0"/>
              <a:t>статистике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ru-RU" altLang="en-US" sz="1400" dirty="0" smtClean="0"/>
              <a:t>принят </a:t>
            </a:r>
            <a:r>
              <a:rPr lang="ru-RU" altLang="en-US" sz="1400" dirty="0"/>
              <a:t>Комитетом по статистике ЕЭК ООН в 2016 году</a:t>
            </a:r>
            <a:endParaRPr lang="en-GB" sz="14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E9486F72-00EF-45C7-B7A2-99A05FC9B1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5231" y="1613606"/>
            <a:ext cx="2453012" cy="33349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089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91363" y="480238"/>
            <a:ext cx="10515600" cy="152931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Закона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 Республики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официальной статистике»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366347" y="2474565"/>
            <a:ext cx="67691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3600" b="1" dirty="0" smtClean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Разработан в рамках проекта Всемирного Банка </a:t>
            </a:r>
            <a:endParaRPr lang="ru-RU" altLang="ru-RU" sz="3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Rectangle 25"/>
          <p:cNvSpPr>
            <a:spLocks noChangeArrowheads="1"/>
          </p:cNvSpPr>
          <p:nvPr/>
        </p:nvSpPr>
        <p:spPr bwMode="auto">
          <a:xfrm>
            <a:off x="1550581" y="4136105"/>
            <a:ext cx="919716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3600" b="1" dirty="0" smtClean="0">
                <a:solidFill>
                  <a:srgbClr val="996600"/>
                </a:solidFill>
                <a:cs typeface="Arial" panose="020B0604020202020204" pitchFamily="34" charset="0"/>
              </a:rPr>
              <a:t> «</a:t>
            </a:r>
            <a:r>
              <a:rPr lang="ru-RU" sz="3600" b="1" dirty="0" smtClean="0">
                <a:solidFill>
                  <a:srgbClr val="996600"/>
                </a:solidFill>
                <a:cs typeface="Arial" panose="020B0604020202020204" pitchFamily="34" charset="0"/>
              </a:rPr>
              <a:t>Реализация </a:t>
            </a:r>
            <a:r>
              <a:rPr lang="ru-RU" sz="3600" b="1" dirty="0">
                <a:solidFill>
                  <a:srgbClr val="996600"/>
                </a:solidFill>
                <a:cs typeface="Arial" panose="020B0604020202020204" pitchFamily="34" charset="0"/>
              </a:rPr>
              <a:t>Национальной стратегии развития статистики Кыргызской Республики</a:t>
            </a:r>
            <a:r>
              <a:rPr lang="ru-RU" sz="3600" b="1" dirty="0" smtClean="0">
                <a:solidFill>
                  <a:srgbClr val="996600"/>
                </a:solidFill>
                <a:cs typeface="Arial" panose="020B0604020202020204" pitchFamily="34" charset="0"/>
              </a:rPr>
              <a:t>»</a:t>
            </a:r>
            <a:endParaRPr lang="ru-RU" altLang="ru-RU" sz="3600" b="1" dirty="0">
              <a:solidFill>
                <a:srgbClr val="996600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2743" y="215462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86821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9A64847-F02E-4B3A-9965-DBA5A96A18A2}"/>
              </a:ext>
            </a:extLst>
          </p:cNvPr>
          <p:cNvSpPr txBox="1"/>
          <p:nvPr/>
        </p:nvSpPr>
        <p:spPr>
          <a:xfrm>
            <a:off x="1397000" y="295060"/>
            <a:ext cx="9138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Принципы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официальной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статистики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xmlns="" id="{ECC5D7D8-1243-406F-82D9-D102610028AC}"/>
              </a:ext>
            </a:extLst>
          </p:cNvPr>
          <p:cNvSpPr>
            <a:spLocks/>
          </p:cNvSpPr>
          <p:nvPr/>
        </p:nvSpPr>
        <p:spPr bwMode="auto">
          <a:xfrm>
            <a:off x="1722235" y="1429193"/>
            <a:ext cx="3030812" cy="3903188"/>
          </a:xfrm>
          <a:custGeom>
            <a:avLst/>
            <a:gdLst>
              <a:gd name="T0" fmla="*/ 1406 w 1411"/>
              <a:gd name="T1" fmla="*/ 919 h 1818"/>
              <a:gd name="T2" fmla="*/ 1378 w 1411"/>
              <a:gd name="T3" fmla="*/ 845 h 1818"/>
              <a:gd name="T4" fmla="*/ 1291 w 1411"/>
              <a:gd name="T5" fmla="*/ 682 h 1818"/>
              <a:gd name="T6" fmla="*/ 1263 w 1411"/>
              <a:gd name="T7" fmla="*/ 591 h 1818"/>
              <a:gd name="T8" fmla="*/ 1248 w 1411"/>
              <a:gd name="T9" fmla="*/ 466 h 1818"/>
              <a:gd name="T10" fmla="*/ 1192 w 1411"/>
              <a:gd name="T11" fmla="*/ 298 h 1818"/>
              <a:gd name="T12" fmla="*/ 1064 w 1411"/>
              <a:gd name="T13" fmla="*/ 135 h 1818"/>
              <a:gd name="T14" fmla="*/ 749 w 1411"/>
              <a:gd name="T15" fmla="*/ 10 h 1818"/>
              <a:gd name="T16" fmla="*/ 573 w 1411"/>
              <a:gd name="T17" fmla="*/ 8 h 1818"/>
              <a:gd name="T18" fmla="*/ 441 w 1411"/>
              <a:gd name="T19" fmla="*/ 25 h 1818"/>
              <a:gd name="T20" fmla="*/ 311 w 1411"/>
              <a:gd name="T21" fmla="*/ 69 h 1818"/>
              <a:gd name="T22" fmla="*/ 163 w 1411"/>
              <a:gd name="T23" fmla="*/ 160 h 1818"/>
              <a:gd name="T24" fmla="*/ 39 w 1411"/>
              <a:gd name="T25" fmla="*/ 351 h 1818"/>
              <a:gd name="T26" fmla="*/ 5 w 1411"/>
              <a:gd name="T27" fmla="*/ 514 h 1818"/>
              <a:gd name="T28" fmla="*/ 23 w 1411"/>
              <a:gd name="T29" fmla="*/ 749 h 1818"/>
              <a:gd name="T30" fmla="*/ 72 w 1411"/>
              <a:gd name="T31" fmla="*/ 899 h 1818"/>
              <a:gd name="T32" fmla="*/ 194 w 1411"/>
              <a:gd name="T33" fmla="*/ 1108 h 1818"/>
              <a:gd name="T34" fmla="*/ 201 w 1411"/>
              <a:gd name="T35" fmla="*/ 1123 h 1818"/>
              <a:gd name="T36" fmla="*/ 204 w 1411"/>
              <a:gd name="T37" fmla="*/ 1215 h 1818"/>
              <a:gd name="T38" fmla="*/ 199 w 1411"/>
              <a:gd name="T39" fmla="*/ 1474 h 1818"/>
              <a:gd name="T40" fmla="*/ 209 w 1411"/>
              <a:gd name="T41" fmla="*/ 1492 h 1818"/>
              <a:gd name="T42" fmla="*/ 334 w 1411"/>
              <a:gd name="T43" fmla="*/ 1551 h 1818"/>
              <a:gd name="T44" fmla="*/ 423 w 1411"/>
              <a:gd name="T45" fmla="*/ 1594 h 1818"/>
              <a:gd name="T46" fmla="*/ 553 w 1411"/>
              <a:gd name="T47" fmla="*/ 1658 h 1818"/>
              <a:gd name="T48" fmla="*/ 680 w 1411"/>
              <a:gd name="T49" fmla="*/ 1719 h 1818"/>
              <a:gd name="T50" fmla="*/ 833 w 1411"/>
              <a:gd name="T51" fmla="*/ 1790 h 1818"/>
              <a:gd name="T52" fmla="*/ 889 w 1411"/>
              <a:gd name="T53" fmla="*/ 1818 h 1818"/>
              <a:gd name="T54" fmla="*/ 955 w 1411"/>
              <a:gd name="T55" fmla="*/ 1431 h 1818"/>
              <a:gd name="T56" fmla="*/ 965 w 1411"/>
              <a:gd name="T57" fmla="*/ 1434 h 1818"/>
              <a:gd name="T58" fmla="*/ 1080 w 1411"/>
              <a:gd name="T59" fmla="*/ 1446 h 1818"/>
              <a:gd name="T60" fmla="*/ 1240 w 1411"/>
              <a:gd name="T61" fmla="*/ 1439 h 1818"/>
              <a:gd name="T62" fmla="*/ 1266 w 1411"/>
              <a:gd name="T63" fmla="*/ 1426 h 1818"/>
              <a:gd name="T64" fmla="*/ 1283 w 1411"/>
              <a:gd name="T65" fmla="*/ 1357 h 1818"/>
              <a:gd name="T66" fmla="*/ 1255 w 1411"/>
              <a:gd name="T67" fmla="*/ 1273 h 1818"/>
              <a:gd name="T68" fmla="*/ 1255 w 1411"/>
              <a:gd name="T69" fmla="*/ 1260 h 1818"/>
              <a:gd name="T70" fmla="*/ 1281 w 1411"/>
              <a:gd name="T71" fmla="*/ 1187 h 1818"/>
              <a:gd name="T72" fmla="*/ 1276 w 1411"/>
              <a:gd name="T73" fmla="*/ 1169 h 1818"/>
              <a:gd name="T74" fmla="*/ 1235 w 1411"/>
              <a:gd name="T75" fmla="*/ 1131 h 1818"/>
              <a:gd name="T76" fmla="*/ 1240 w 1411"/>
              <a:gd name="T77" fmla="*/ 1123 h 1818"/>
              <a:gd name="T78" fmla="*/ 1291 w 1411"/>
              <a:gd name="T79" fmla="*/ 1090 h 1818"/>
              <a:gd name="T80" fmla="*/ 1296 w 1411"/>
              <a:gd name="T81" fmla="*/ 1077 h 1818"/>
              <a:gd name="T82" fmla="*/ 1291 w 1411"/>
              <a:gd name="T83" fmla="*/ 1039 h 1818"/>
              <a:gd name="T84" fmla="*/ 1283 w 1411"/>
              <a:gd name="T85" fmla="*/ 980 h 1818"/>
              <a:gd name="T86" fmla="*/ 1370 w 1411"/>
              <a:gd name="T87" fmla="*/ 970 h 1818"/>
              <a:gd name="T88" fmla="*/ 1406 w 1411"/>
              <a:gd name="T89" fmla="*/ 919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11" h="1818">
                <a:moveTo>
                  <a:pt x="1406" y="919"/>
                </a:moveTo>
                <a:cubicBezTo>
                  <a:pt x="1395" y="894"/>
                  <a:pt x="1390" y="868"/>
                  <a:pt x="1378" y="845"/>
                </a:cubicBezTo>
                <a:cubicBezTo>
                  <a:pt x="1350" y="792"/>
                  <a:pt x="1319" y="738"/>
                  <a:pt x="1291" y="682"/>
                </a:cubicBezTo>
                <a:cubicBezTo>
                  <a:pt x="1276" y="654"/>
                  <a:pt x="1263" y="626"/>
                  <a:pt x="1263" y="591"/>
                </a:cubicBezTo>
                <a:cubicBezTo>
                  <a:pt x="1260" y="550"/>
                  <a:pt x="1255" y="507"/>
                  <a:pt x="1248" y="466"/>
                </a:cubicBezTo>
                <a:cubicBezTo>
                  <a:pt x="1238" y="407"/>
                  <a:pt x="1220" y="351"/>
                  <a:pt x="1192" y="298"/>
                </a:cubicBezTo>
                <a:cubicBezTo>
                  <a:pt x="1161" y="234"/>
                  <a:pt x="1118" y="181"/>
                  <a:pt x="1064" y="135"/>
                </a:cubicBezTo>
                <a:cubicBezTo>
                  <a:pt x="973" y="59"/>
                  <a:pt x="866" y="23"/>
                  <a:pt x="749" y="10"/>
                </a:cubicBezTo>
                <a:cubicBezTo>
                  <a:pt x="690" y="3"/>
                  <a:pt x="632" y="0"/>
                  <a:pt x="573" y="8"/>
                </a:cubicBezTo>
                <a:cubicBezTo>
                  <a:pt x="527" y="13"/>
                  <a:pt x="484" y="15"/>
                  <a:pt x="441" y="25"/>
                </a:cubicBezTo>
                <a:cubicBezTo>
                  <a:pt x="395" y="36"/>
                  <a:pt x="354" y="51"/>
                  <a:pt x="311" y="69"/>
                </a:cubicBezTo>
                <a:cubicBezTo>
                  <a:pt x="255" y="89"/>
                  <a:pt x="207" y="122"/>
                  <a:pt x="163" y="160"/>
                </a:cubicBezTo>
                <a:cubicBezTo>
                  <a:pt x="105" y="214"/>
                  <a:pt x="64" y="278"/>
                  <a:pt x="39" y="351"/>
                </a:cubicBezTo>
                <a:cubicBezTo>
                  <a:pt x="18" y="405"/>
                  <a:pt x="8" y="461"/>
                  <a:pt x="5" y="514"/>
                </a:cubicBezTo>
                <a:cubicBezTo>
                  <a:pt x="0" y="593"/>
                  <a:pt x="5" y="672"/>
                  <a:pt x="23" y="749"/>
                </a:cubicBezTo>
                <a:cubicBezTo>
                  <a:pt x="33" y="800"/>
                  <a:pt x="51" y="850"/>
                  <a:pt x="72" y="899"/>
                </a:cubicBezTo>
                <a:cubicBezTo>
                  <a:pt x="102" y="973"/>
                  <a:pt x="143" y="1044"/>
                  <a:pt x="194" y="1108"/>
                </a:cubicBezTo>
                <a:cubicBezTo>
                  <a:pt x="199" y="1110"/>
                  <a:pt x="201" y="1118"/>
                  <a:pt x="201" y="1123"/>
                </a:cubicBezTo>
                <a:cubicBezTo>
                  <a:pt x="204" y="1153"/>
                  <a:pt x="204" y="1184"/>
                  <a:pt x="204" y="1215"/>
                </a:cubicBezTo>
                <a:cubicBezTo>
                  <a:pt x="204" y="1301"/>
                  <a:pt x="201" y="1388"/>
                  <a:pt x="199" y="1474"/>
                </a:cubicBezTo>
                <a:cubicBezTo>
                  <a:pt x="199" y="1484"/>
                  <a:pt x="199" y="1490"/>
                  <a:pt x="209" y="1492"/>
                </a:cubicBezTo>
                <a:cubicBezTo>
                  <a:pt x="250" y="1512"/>
                  <a:pt x="293" y="1530"/>
                  <a:pt x="334" y="1551"/>
                </a:cubicBezTo>
                <a:cubicBezTo>
                  <a:pt x="364" y="1563"/>
                  <a:pt x="392" y="1581"/>
                  <a:pt x="423" y="1594"/>
                </a:cubicBezTo>
                <a:cubicBezTo>
                  <a:pt x="466" y="1617"/>
                  <a:pt x="509" y="1637"/>
                  <a:pt x="553" y="1658"/>
                </a:cubicBezTo>
                <a:cubicBezTo>
                  <a:pt x="596" y="1678"/>
                  <a:pt x="637" y="1698"/>
                  <a:pt x="680" y="1719"/>
                </a:cubicBezTo>
                <a:cubicBezTo>
                  <a:pt x="731" y="1742"/>
                  <a:pt x="782" y="1767"/>
                  <a:pt x="833" y="1790"/>
                </a:cubicBezTo>
                <a:cubicBezTo>
                  <a:pt x="851" y="1800"/>
                  <a:pt x="868" y="1808"/>
                  <a:pt x="889" y="1818"/>
                </a:cubicBezTo>
                <a:cubicBezTo>
                  <a:pt x="912" y="1688"/>
                  <a:pt x="935" y="1561"/>
                  <a:pt x="955" y="1431"/>
                </a:cubicBezTo>
                <a:cubicBezTo>
                  <a:pt x="960" y="1431"/>
                  <a:pt x="963" y="1431"/>
                  <a:pt x="965" y="1434"/>
                </a:cubicBezTo>
                <a:cubicBezTo>
                  <a:pt x="1003" y="1439"/>
                  <a:pt x="1042" y="1444"/>
                  <a:pt x="1080" y="1446"/>
                </a:cubicBezTo>
                <a:cubicBezTo>
                  <a:pt x="1133" y="1451"/>
                  <a:pt x="1187" y="1451"/>
                  <a:pt x="1240" y="1439"/>
                </a:cubicBezTo>
                <a:cubicBezTo>
                  <a:pt x="1250" y="1436"/>
                  <a:pt x="1258" y="1434"/>
                  <a:pt x="1266" y="1426"/>
                </a:cubicBezTo>
                <a:cubicBezTo>
                  <a:pt x="1286" y="1408"/>
                  <a:pt x="1291" y="1383"/>
                  <a:pt x="1283" y="1357"/>
                </a:cubicBezTo>
                <a:cubicBezTo>
                  <a:pt x="1278" y="1329"/>
                  <a:pt x="1266" y="1301"/>
                  <a:pt x="1255" y="1273"/>
                </a:cubicBezTo>
                <a:cubicBezTo>
                  <a:pt x="1255" y="1268"/>
                  <a:pt x="1255" y="1263"/>
                  <a:pt x="1255" y="1260"/>
                </a:cubicBezTo>
                <a:cubicBezTo>
                  <a:pt x="1263" y="1235"/>
                  <a:pt x="1271" y="1209"/>
                  <a:pt x="1281" y="1187"/>
                </a:cubicBezTo>
                <a:cubicBezTo>
                  <a:pt x="1283" y="1179"/>
                  <a:pt x="1281" y="1174"/>
                  <a:pt x="1276" y="1169"/>
                </a:cubicBezTo>
                <a:cubicBezTo>
                  <a:pt x="1263" y="1156"/>
                  <a:pt x="1248" y="1143"/>
                  <a:pt x="1235" y="1131"/>
                </a:cubicBezTo>
                <a:cubicBezTo>
                  <a:pt x="1238" y="1125"/>
                  <a:pt x="1240" y="1125"/>
                  <a:pt x="1240" y="1123"/>
                </a:cubicBezTo>
                <a:cubicBezTo>
                  <a:pt x="1258" y="1113"/>
                  <a:pt x="1273" y="1100"/>
                  <a:pt x="1291" y="1090"/>
                </a:cubicBezTo>
                <a:cubicBezTo>
                  <a:pt x="1294" y="1087"/>
                  <a:pt x="1296" y="1082"/>
                  <a:pt x="1296" y="1077"/>
                </a:cubicBezTo>
                <a:cubicBezTo>
                  <a:pt x="1296" y="1064"/>
                  <a:pt x="1294" y="1052"/>
                  <a:pt x="1291" y="1039"/>
                </a:cubicBezTo>
                <a:cubicBezTo>
                  <a:pt x="1288" y="1018"/>
                  <a:pt x="1286" y="998"/>
                  <a:pt x="1283" y="980"/>
                </a:cubicBezTo>
                <a:cubicBezTo>
                  <a:pt x="1314" y="975"/>
                  <a:pt x="1342" y="973"/>
                  <a:pt x="1370" y="970"/>
                </a:cubicBezTo>
                <a:cubicBezTo>
                  <a:pt x="1400" y="965"/>
                  <a:pt x="1411" y="950"/>
                  <a:pt x="1406" y="91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D87D6E8C-8A05-4B29-9CC4-0A7E0ED04193}"/>
              </a:ext>
            </a:extLst>
          </p:cNvPr>
          <p:cNvGrpSpPr/>
          <p:nvPr/>
        </p:nvGrpSpPr>
        <p:grpSpPr>
          <a:xfrm>
            <a:off x="2087554" y="1868210"/>
            <a:ext cx="1795582" cy="1649022"/>
            <a:chOff x="1275080" y="2425138"/>
            <a:chExt cx="1767344" cy="162308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C188E4C3-A6C3-40A5-B1F2-7E9A6927AB63}"/>
                </a:ext>
              </a:extLst>
            </p:cNvPr>
            <p:cNvGrpSpPr/>
            <p:nvPr/>
          </p:nvGrpSpPr>
          <p:grpSpPr>
            <a:xfrm>
              <a:off x="1275080" y="2940787"/>
              <a:ext cx="1107440" cy="1107440"/>
              <a:chOff x="6462442" y="2139874"/>
              <a:chExt cx="1176833" cy="1176833"/>
            </a:xfrm>
          </p:grpSpPr>
          <p:sp>
            <p:nvSpPr>
              <p:cNvPr id="64" name="Freeform 5">
                <a:extLst>
                  <a:ext uri="{FF2B5EF4-FFF2-40B4-BE49-F238E27FC236}">
                    <a16:creationId xmlns:a16="http://schemas.microsoft.com/office/drawing/2014/main" xmlns="" id="{D72B1805-5F83-4CB7-883E-A90B4841C5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62442" y="2139874"/>
                <a:ext cx="1176833" cy="1176833"/>
              </a:xfrm>
              <a:custGeom>
                <a:avLst/>
                <a:gdLst>
                  <a:gd name="T0" fmla="*/ 486 w 658"/>
                  <a:gd name="T1" fmla="*/ 587 h 658"/>
                  <a:gd name="T2" fmla="*/ 432 w 658"/>
                  <a:gd name="T3" fmla="*/ 571 h 658"/>
                  <a:gd name="T4" fmla="*/ 379 w 658"/>
                  <a:gd name="T5" fmla="*/ 603 h 658"/>
                  <a:gd name="T6" fmla="*/ 342 w 658"/>
                  <a:gd name="T7" fmla="*/ 657 h 658"/>
                  <a:gd name="T8" fmla="*/ 275 w 658"/>
                  <a:gd name="T9" fmla="*/ 652 h 658"/>
                  <a:gd name="T10" fmla="*/ 251 w 658"/>
                  <a:gd name="T11" fmla="*/ 594 h 658"/>
                  <a:gd name="T12" fmla="*/ 201 w 658"/>
                  <a:gd name="T13" fmla="*/ 558 h 658"/>
                  <a:gd name="T14" fmla="*/ 134 w 658"/>
                  <a:gd name="T15" fmla="*/ 576 h 658"/>
                  <a:gd name="T16" fmla="*/ 89 w 658"/>
                  <a:gd name="T17" fmla="*/ 553 h 658"/>
                  <a:gd name="T18" fmla="*/ 66 w 658"/>
                  <a:gd name="T19" fmla="*/ 494 h 658"/>
                  <a:gd name="T20" fmla="*/ 92 w 658"/>
                  <a:gd name="T21" fmla="*/ 449 h 658"/>
                  <a:gd name="T22" fmla="*/ 78 w 658"/>
                  <a:gd name="T23" fmla="*/ 402 h 658"/>
                  <a:gd name="T24" fmla="*/ 18 w 658"/>
                  <a:gd name="T25" fmla="*/ 366 h 658"/>
                  <a:gd name="T26" fmla="*/ 3 w 658"/>
                  <a:gd name="T27" fmla="*/ 283 h 658"/>
                  <a:gd name="T28" fmla="*/ 66 w 658"/>
                  <a:gd name="T29" fmla="*/ 251 h 658"/>
                  <a:gd name="T30" fmla="*/ 102 w 658"/>
                  <a:gd name="T31" fmla="*/ 200 h 658"/>
                  <a:gd name="T32" fmla="*/ 83 w 658"/>
                  <a:gd name="T33" fmla="*/ 136 h 658"/>
                  <a:gd name="T34" fmla="*/ 132 w 658"/>
                  <a:gd name="T35" fmla="*/ 66 h 658"/>
                  <a:gd name="T36" fmla="*/ 197 w 658"/>
                  <a:gd name="T37" fmla="*/ 87 h 658"/>
                  <a:gd name="T38" fmla="*/ 259 w 658"/>
                  <a:gd name="T39" fmla="*/ 78 h 658"/>
                  <a:gd name="T40" fmla="*/ 292 w 658"/>
                  <a:gd name="T41" fmla="*/ 19 h 658"/>
                  <a:gd name="T42" fmla="*/ 377 w 658"/>
                  <a:gd name="T43" fmla="*/ 4 h 658"/>
                  <a:gd name="T44" fmla="*/ 408 w 658"/>
                  <a:gd name="T45" fmla="*/ 66 h 658"/>
                  <a:gd name="T46" fmla="*/ 456 w 658"/>
                  <a:gd name="T47" fmla="*/ 102 h 658"/>
                  <a:gd name="T48" fmla="*/ 524 w 658"/>
                  <a:gd name="T49" fmla="*/ 83 h 658"/>
                  <a:gd name="T50" fmla="*/ 582 w 658"/>
                  <a:gd name="T51" fmla="*/ 118 h 658"/>
                  <a:gd name="T52" fmla="*/ 587 w 658"/>
                  <a:gd name="T53" fmla="*/ 171 h 658"/>
                  <a:gd name="T54" fmla="*/ 569 w 658"/>
                  <a:gd name="T55" fmla="*/ 227 h 658"/>
                  <a:gd name="T56" fmla="*/ 601 w 658"/>
                  <a:gd name="T57" fmla="*/ 279 h 658"/>
                  <a:gd name="T58" fmla="*/ 657 w 658"/>
                  <a:gd name="T59" fmla="*/ 317 h 658"/>
                  <a:gd name="T60" fmla="*/ 654 w 658"/>
                  <a:gd name="T61" fmla="*/ 377 h 658"/>
                  <a:gd name="T62" fmla="*/ 594 w 658"/>
                  <a:gd name="T63" fmla="*/ 407 h 658"/>
                  <a:gd name="T64" fmla="*/ 560 w 658"/>
                  <a:gd name="T65" fmla="*/ 451 h 658"/>
                  <a:gd name="T66" fmla="*/ 575 w 658"/>
                  <a:gd name="T67" fmla="*/ 523 h 658"/>
                  <a:gd name="T68" fmla="*/ 527 w 658"/>
                  <a:gd name="T69" fmla="*/ 592 h 658"/>
                  <a:gd name="T70" fmla="*/ 529 w 658"/>
                  <a:gd name="T71" fmla="*/ 329 h 658"/>
                  <a:gd name="T72" fmla="*/ 129 w 658"/>
                  <a:gd name="T73" fmla="*/ 330 h 658"/>
                  <a:gd name="T74" fmla="*/ 529 w 658"/>
                  <a:gd name="T75" fmla="*/ 329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58" h="658">
                    <a:moveTo>
                      <a:pt x="511" y="597"/>
                    </a:moveTo>
                    <a:cubicBezTo>
                      <a:pt x="501" y="598"/>
                      <a:pt x="494" y="591"/>
                      <a:pt x="486" y="587"/>
                    </a:cubicBezTo>
                    <a:cubicBezTo>
                      <a:pt x="476" y="582"/>
                      <a:pt x="467" y="576"/>
                      <a:pt x="457" y="571"/>
                    </a:cubicBezTo>
                    <a:cubicBezTo>
                      <a:pt x="449" y="567"/>
                      <a:pt x="440" y="567"/>
                      <a:pt x="432" y="571"/>
                    </a:cubicBezTo>
                    <a:cubicBezTo>
                      <a:pt x="421" y="575"/>
                      <a:pt x="411" y="578"/>
                      <a:pt x="400" y="582"/>
                    </a:cubicBezTo>
                    <a:cubicBezTo>
                      <a:pt x="390" y="586"/>
                      <a:pt x="383" y="593"/>
                      <a:pt x="379" y="603"/>
                    </a:cubicBezTo>
                    <a:cubicBezTo>
                      <a:pt x="375" y="614"/>
                      <a:pt x="370" y="626"/>
                      <a:pt x="367" y="638"/>
                    </a:cubicBezTo>
                    <a:cubicBezTo>
                      <a:pt x="364" y="647"/>
                      <a:pt x="353" y="658"/>
                      <a:pt x="342" y="657"/>
                    </a:cubicBezTo>
                    <a:cubicBezTo>
                      <a:pt x="328" y="657"/>
                      <a:pt x="313" y="658"/>
                      <a:pt x="299" y="657"/>
                    </a:cubicBezTo>
                    <a:cubicBezTo>
                      <a:pt x="291" y="656"/>
                      <a:pt x="283" y="655"/>
                      <a:pt x="275" y="652"/>
                    </a:cubicBezTo>
                    <a:cubicBezTo>
                      <a:pt x="266" y="649"/>
                      <a:pt x="262" y="641"/>
                      <a:pt x="260" y="632"/>
                    </a:cubicBezTo>
                    <a:cubicBezTo>
                      <a:pt x="257" y="619"/>
                      <a:pt x="254" y="606"/>
                      <a:pt x="251" y="594"/>
                    </a:cubicBezTo>
                    <a:cubicBezTo>
                      <a:pt x="247" y="583"/>
                      <a:pt x="240" y="576"/>
                      <a:pt x="230" y="572"/>
                    </a:cubicBezTo>
                    <a:cubicBezTo>
                      <a:pt x="220" y="567"/>
                      <a:pt x="211" y="563"/>
                      <a:pt x="201" y="558"/>
                    </a:cubicBezTo>
                    <a:cubicBezTo>
                      <a:pt x="189" y="552"/>
                      <a:pt x="177" y="554"/>
                      <a:pt x="165" y="561"/>
                    </a:cubicBezTo>
                    <a:cubicBezTo>
                      <a:pt x="155" y="566"/>
                      <a:pt x="144" y="571"/>
                      <a:pt x="134" y="576"/>
                    </a:cubicBezTo>
                    <a:cubicBezTo>
                      <a:pt x="124" y="579"/>
                      <a:pt x="114" y="579"/>
                      <a:pt x="106" y="571"/>
                    </a:cubicBezTo>
                    <a:cubicBezTo>
                      <a:pt x="100" y="565"/>
                      <a:pt x="95" y="559"/>
                      <a:pt x="89" y="553"/>
                    </a:cubicBezTo>
                    <a:cubicBezTo>
                      <a:pt x="82" y="545"/>
                      <a:pt x="75" y="537"/>
                      <a:pt x="68" y="529"/>
                    </a:cubicBezTo>
                    <a:cubicBezTo>
                      <a:pt x="59" y="518"/>
                      <a:pt x="59" y="507"/>
                      <a:pt x="66" y="494"/>
                    </a:cubicBezTo>
                    <a:cubicBezTo>
                      <a:pt x="73" y="482"/>
                      <a:pt x="81" y="470"/>
                      <a:pt x="88" y="458"/>
                    </a:cubicBezTo>
                    <a:cubicBezTo>
                      <a:pt x="90" y="455"/>
                      <a:pt x="91" y="452"/>
                      <a:pt x="92" y="449"/>
                    </a:cubicBezTo>
                    <a:cubicBezTo>
                      <a:pt x="95" y="443"/>
                      <a:pt x="91" y="439"/>
                      <a:pt x="89" y="434"/>
                    </a:cubicBezTo>
                    <a:cubicBezTo>
                      <a:pt x="86" y="423"/>
                      <a:pt x="82" y="413"/>
                      <a:pt x="78" y="402"/>
                    </a:cubicBezTo>
                    <a:cubicBezTo>
                      <a:pt x="74" y="391"/>
                      <a:pt x="66" y="383"/>
                      <a:pt x="54" y="379"/>
                    </a:cubicBezTo>
                    <a:cubicBezTo>
                      <a:pt x="42" y="375"/>
                      <a:pt x="30" y="371"/>
                      <a:pt x="18" y="366"/>
                    </a:cubicBezTo>
                    <a:cubicBezTo>
                      <a:pt x="9" y="362"/>
                      <a:pt x="1" y="355"/>
                      <a:pt x="1" y="343"/>
                    </a:cubicBezTo>
                    <a:cubicBezTo>
                      <a:pt x="0" y="323"/>
                      <a:pt x="0" y="303"/>
                      <a:pt x="3" y="283"/>
                    </a:cubicBezTo>
                    <a:cubicBezTo>
                      <a:pt x="5" y="271"/>
                      <a:pt x="15" y="262"/>
                      <a:pt x="26" y="260"/>
                    </a:cubicBezTo>
                    <a:cubicBezTo>
                      <a:pt x="40" y="257"/>
                      <a:pt x="53" y="254"/>
                      <a:pt x="66" y="251"/>
                    </a:cubicBezTo>
                    <a:cubicBezTo>
                      <a:pt x="75" y="248"/>
                      <a:pt x="82" y="242"/>
                      <a:pt x="86" y="234"/>
                    </a:cubicBezTo>
                    <a:cubicBezTo>
                      <a:pt x="92" y="223"/>
                      <a:pt x="97" y="211"/>
                      <a:pt x="102" y="200"/>
                    </a:cubicBezTo>
                    <a:cubicBezTo>
                      <a:pt x="106" y="191"/>
                      <a:pt x="105" y="181"/>
                      <a:pt x="101" y="172"/>
                    </a:cubicBezTo>
                    <a:cubicBezTo>
                      <a:pt x="95" y="160"/>
                      <a:pt x="89" y="148"/>
                      <a:pt x="83" y="136"/>
                    </a:cubicBezTo>
                    <a:cubicBezTo>
                      <a:pt x="79" y="125"/>
                      <a:pt x="80" y="115"/>
                      <a:pt x="87" y="107"/>
                    </a:cubicBezTo>
                    <a:cubicBezTo>
                      <a:pt x="100" y="91"/>
                      <a:pt x="115" y="78"/>
                      <a:pt x="132" y="66"/>
                    </a:cubicBezTo>
                    <a:cubicBezTo>
                      <a:pt x="141" y="60"/>
                      <a:pt x="153" y="60"/>
                      <a:pt x="162" y="65"/>
                    </a:cubicBezTo>
                    <a:cubicBezTo>
                      <a:pt x="173" y="72"/>
                      <a:pt x="185" y="80"/>
                      <a:pt x="197" y="87"/>
                    </a:cubicBezTo>
                    <a:cubicBezTo>
                      <a:pt x="206" y="92"/>
                      <a:pt x="217" y="93"/>
                      <a:pt x="228" y="90"/>
                    </a:cubicBezTo>
                    <a:cubicBezTo>
                      <a:pt x="238" y="86"/>
                      <a:pt x="249" y="83"/>
                      <a:pt x="259" y="78"/>
                    </a:cubicBezTo>
                    <a:cubicBezTo>
                      <a:pt x="267" y="75"/>
                      <a:pt x="274" y="68"/>
                      <a:pt x="277" y="59"/>
                    </a:cubicBezTo>
                    <a:cubicBezTo>
                      <a:pt x="282" y="46"/>
                      <a:pt x="287" y="32"/>
                      <a:pt x="292" y="19"/>
                    </a:cubicBezTo>
                    <a:cubicBezTo>
                      <a:pt x="295" y="9"/>
                      <a:pt x="306" y="1"/>
                      <a:pt x="316" y="0"/>
                    </a:cubicBezTo>
                    <a:cubicBezTo>
                      <a:pt x="337" y="0"/>
                      <a:pt x="357" y="1"/>
                      <a:pt x="377" y="4"/>
                    </a:cubicBezTo>
                    <a:cubicBezTo>
                      <a:pt x="386" y="5"/>
                      <a:pt x="396" y="16"/>
                      <a:pt x="398" y="26"/>
                    </a:cubicBezTo>
                    <a:cubicBezTo>
                      <a:pt x="401" y="39"/>
                      <a:pt x="404" y="53"/>
                      <a:pt x="408" y="66"/>
                    </a:cubicBezTo>
                    <a:cubicBezTo>
                      <a:pt x="410" y="75"/>
                      <a:pt x="416" y="82"/>
                      <a:pt x="424" y="87"/>
                    </a:cubicBezTo>
                    <a:cubicBezTo>
                      <a:pt x="434" y="92"/>
                      <a:pt x="445" y="97"/>
                      <a:pt x="456" y="102"/>
                    </a:cubicBezTo>
                    <a:cubicBezTo>
                      <a:pt x="467" y="106"/>
                      <a:pt x="477" y="105"/>
                      <a:pt x="487" y="100"/>
                    </a:cubicBezTo>
                    <a:cubicBezTo>
                      <a:pt x="500" y="94"/>
                      <a:pt x="512" y="88"/>
                      <a:pt x="524" y="83"/>
                    </a:cubicBezTo>
                    <a:cubicBezTo>
                      <a:pt x="534" y="79"/>
                      <a:pt x="544" y="80"/>
                      <a:pt x="552" y="88"/>
                    </a:cubicBezTo>
                    <a:cubicBezTo>
                      <a:pt x="562" y="98"/>
                      <a:pt x="574" y="107"/>
                      <a:pt x="582" y="118"/>
                    </a:cubicBezTo>
                    <a:cubicBezTo>
                      <a:pt x="590" y="127"/>
                      <a:pt x="599" y="137"/>
                      <a:pt x="597" y="151"/>
                    </a:cubicBezTo>
                    <a:cubicBezTo>
                      <a:pt x="596" y="159"/>
                      <a:pt x="591" y="165"/>
                      <a:pt x="587" y="171"/>
                    </a:cubicBezTo>
                    <a:cubicBezTo>
                      <a:pt x="582" y="181"/>
                      <a:pt x="576" y="190"/>
                      <a:pt x="570" y="199"/>
                    </a:cubicBezTo>
                    <a:cubicBezTo>
                      <a:pt x="564" y="208"/>
                      <a:pt x="563" y="217"/>
                      <a:pt x="569" y="227"/>
                    </a:cubicBezTo>
                    <a:cubicBezTo>
                      <a:pt x="573" y="236"/>
                      <a:pt x="576" y="246"/>
                      <a:pt x="579" y="255"/>
                    </a:cubicBezTo>
                    <a:cubicBezTo>
                      <a:pt x="583" y="266"/>
                      <a:pt x="590" y="275"/>
                      <a:pt x="601" y="279"/>
                    </a:cubicBezTo>
                    <a:cubicBezTo>
                      <a:pt x="613" y="283"/>
                      <a:pt x="626" y="288"/>
                      <a:pt x="638" y="292"/>
                    </a:cubicBezTo>
                    <a:cubicBezTo>
                      <a:pt x="648" y="295"/>
                      <a:pt x="658" y="306"/>
                      <a:pt x="657" y="317"/>
                    </a:cubicBezTo>
                    <a:cubicBezTo>
                      <a:pt x="657" y="322"/>
                      <a:pt x="658" y="328"/>
                      <a:pt x="658" y="334"/>
                    </a:cubicBezTo>
                    <a:cubicBezTo>
                      <a:pt x="657" y="348"/>
                      <a:pt x="656" y="363"/>
                      <a:pt x="654" y="377"/>
                    </a:cubicBezTo>
                    <a:cubicBezTo>
                      <a:pt x="653" y="386"/>
                      <a:pt x="642" y="396"/>
                      <a:pt x="633" y="398"/>
                    </a:cubicBezTo>
                    <a:cubicBezTo>
                      <a:pt x="620" y="401"/>
                      <a:pt x="607" y="404"/>
                      <a:pt x="594" y="407"/>
                    </a:cubicBezTo>
                    <a:cubicBezTo>
                      <a:pt x="581" y="411"/>
                      <a:pt x="574" y="421"/>
                      <a:pt x="569" y="433"/>
                    </a:cubicBezTo>
                    <a:cubicBezTo>
                      <a:pt x="566" y="440"/>
                      <a:pt x="563" y="446"/>
                      <a:pt x="560" y="451"/>
                    </a:cubicBezTo>
                    <a:cubicBezTo>
                      <a:pt x="552" y="465"/>
                      <a:pt x="553" y="479"/>
                      <a:pt x="560" y="493"/>
                    </a:cubicBezTo>
                    <a:cubicBezTo>
                      <a:pt x="565" y="503"/>
                      <a:pt x="570" y="513"/>
                      <a:pt x="575" y="523"/>
                    </a:cubicBezTo>
                    <a:cubicBezTo>
                      <a:pt x="579" y="534"/>
                      <a:pt x="578" y="544"/>
                      <a:pt x="570" y="553"/>
                    </a:cubicBezTo>
                    <a:cubicBezTo>
                      <a:pt x="557" y="567"/>
                      <a:pt x="543" y="580"/>
                      <a:pt x="527" y="592"/>
                    </a:cubicBezTo>
                    <a:cubicBezTo>
                      <a:pt x="522" y="595"/>
                      <a:pt x="517" y="597"/>
                      <a:pt x="511" y="597"/>
                    </a:cubicBezTo>
                    <a:close/>
                    <a:moveTo>
                      <a:pt x="529" y="329"/>
                    </a:moveTo>
                    <a:cubicBezTo>
                      <a:pt x="529" y="219"/>
                      <a:pt x="438" y="129"/>
                      <a:pt x="329" y="129"/>
                    </a:cubicBezTo>
                    <a:cubicBezTo>
                      <a:pt x="218" y="130"/>
                      <a:pt x="129" y="219"/>
                      <a:pt x="129" y="330"/>
                    </a:cubicBezTo>
                    <a:cubicBezTo>
                      <a:pt x="130" y="439"/>
                      <a:pt x="219" y="529"/>
                      <a:pt x="329" y="529"/>
                    </a:cubicBezTo>
                    <a:cubicBezTo>
                      <a:pt x="440" y="529"/>
                      <a:pt x="529" y="439"/>
                      <a:pt x="529" y="32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xmlns="" id="{19E94EE0-B2DB-4FF4-93AB-60D2EDB3C697}"/>
                  </a:ext>
                </a:extLst>
              </p:cNvPr>
              <p:cNvSpPr/>
              <p:nvPr/>
            </p:nvSpPr>
            <p:spPr>
              <a:xfrm>
                <a:off x="6675150" y="2352582"/>
                <a:ext cx="751416" cy="751416"/>
              </a:xfrm>
              <a:prstGeom prst="ellipse">
                <a:avLst/>
              </a:prstGeom>
              <a:noFill/>
              <a:ln w="1270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55E46EB1-CEB8-4C34-B887-9AE0C37B3E3D}"/>
                </a:ext>
              </a:extLst>
            </p:cNvPr>
            <p:cNvGrpSpPr/>
            <p:nvPr/>
          </p:nvGrpSpPr>
          <p:grpSpPr>
            <a:xfrm rot="20691204">
              <a:off x="2122944" y="2425138"/>
              <a:ext cx="919480" cy="919480"/>
              <a:chOff x="6462442" y="2139874"/>
              <a:chExt cx="1176833" cy="1176833"/>
            </a:xfrm>
          </p:grpSpPr>
          <p:sp>
            <p:nvSpPr>
              <p:cNvPr id="67" name="Freeform 5">
                <a:extLst>
                  <a:ext uri="{FF2B5EF4-FFF2-40B4-BE49-F238E27FC236}">
                    <a16:creationId xmlns:a16="http://schemas.microsoft.com/office/drawing/2014/main" xmlns="" id="{4DA5D72D-F7D6-48F2-9AE7-F3D24B6CA2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62442" y="2139874"/>
                <a:ext cx="1176833" cy="1176833"/>
              </a:xfrm>
              <a:custGeom>
                <a:avLst/>
                <a:gdLst>
                  <a:gd name="T0" fmla="*/ 486 w 658"/>
                  <a:gd name="T1" fmla="*/ 587 h 658"/>
                  <a:gd name="T2" fmla="*/ 432 w 658"/>
                  <a:gd name="T3" fmla="*/ 571 h 658"/>
                  <a:gd name="T4" fmla="*/ 379 w 658"/>
                  <a:gd name="T5" fmla="*/ 603 h 658"/>
                  <a:gd name="T6" fmla="*/ 342 w 658"/>
                  <a:gd name="T7" fmla="*/ 657 h 658"/>
                  <a:gd name="T8" fmla="*/ 275 w 658"/>
                  <a:gd name="T9" fmla="*/ 652 h 658"/>
                  <a:gd name="T10" fmla="*/ 251 w 658"/>
                  <a:gd name="T11" fmla="*/ 594 h 658"/>
                  <a:gd name="T12" fmla="*/ 201 w 658"/>
                  <a:gd name="T13" fmla="*/ 558 h 658"/>
                  <a:gd name="T14" fmla="*/ 134 w 658"/>
                  <a:gd name="T15" fmla="*/ 576 h 658"/>
                  <a:gd name="T16" fmla="*/ 89 w 658"/>
                  <a:gd name="T17" fmla="*/ 553 h 658"/>
                  <a:gd name="T18" fmla="*/ 66 w 658"/>
                  <a:gd name="T19" fmla="*/ 494 h 658"/>
                  <a:gd name="T20" fmla="*/ 92 w 658"/>
                  <a:gd name="T21" fmla="*/ 449 h 658"/>
                  <a:gd name="T22" fmla="*/ 78 w 658"/>
                  <a:gd name="T23" fmla="*/ 402 h 658"/>
                  <a:gd name="T24" fmla="*/ 18 w 658"/>
                  <a:gd name="T25" fmla="*/ 366 h 658"/>
                  <a:gd name="T26" fmla="*/ 3 w 658"/>
                  <a:gd name="T27" fmla="*/ 283 h 658"/>
                  <a:gd name="T28" fmla="*/ 66 w 658"/>
                  <a:gd name="T29" fmla="*/ 251 h 658"/>
                  <a:gd name="T30" fmla="*/ 102 w 658"/>
                  <a:gd name="T31" fmla="*/ 200 h 658"/>
                  <a:gd name="T32" fmla="*/ 83 w 658"/>
                  <a:gd name="T33" fmla="*/ 136 h 658"/>
                  <a:gd name="T34" fmla="*/ 132 w 658"/>
                  <a:gd name="T35" fmla="*/ 66 h 658"/>
                  <a:gd name="T36" fmla="*/ 197 w 658"/>
                  <a:gd name="T37" fmla="*/ 87 h 658"/>
                  <a:gd name="T38" fmla="*/ 259 w 658"/>
                  <a:gd name="T39" fmla="*/ 78 h 658"/>
                  <a:gd name="T40" fmla="*/ 292 w 658"/>
                  <a:gd name="T41" fmla="*/ 19 h 658"/>
                  <a:gd name="T42" fmla="*/ 377 w 658"/>
                  <a:gd name="T43" fmla="*/ 4 h 658"/>
                  <a:gd name="T44" fmla="*/ 408 w 658"/>
                  <a:gd name="T45" fmla="*/ 66 h 658"/>
                  <a:gd name="T46" fmla="*/ 456 w 658"/>
                  <a:gd name="T47" fmla="*/ 102 h 658"/>
                  <a:gd name="T48" fmla="*/ 524 w 658"/>
                  <a:gd name="T49" fmla="*/ 83 h 658"/>
                  <a:gd name="T50" fmla="*/ 582 w 658"/>
                  <a:gd name="T51" fmla="*/ 118 h 658"/>
                  <a:gd name="T52" fmla="*/ 587 w 658"/>
                  <a:gd name="T53" fmla="*/ 171 h 658"/>
                  <a:gd name="T54" fmla="*/ 569 w 658"/>
                  <a:gd name="T55" fmla="*/ 227 h 658"/>
                  <a:gd name="T56" fmla="*/ 601 w 658"/>
                  <a:gd name="T57" fmla="*/ 279 h 658"/>
                  <a:gd name="T58" fmla="*/ 657 w 658"/>
                  <a:gd name="T59" fmla="*/ 317 h 658"/>
                  <a:gd name="T60" fmla="*/ 654 w 658"/>
                  <a:gd name="T61" fmla="*/ 377 h 658"/>
                  <a:gd name="T62" fmla="*/ 594 w 658"/>
                  <a:gd name="T63" fmla="*/ 407 h 658"/>
                  <a:gd name="T64" fmla="*/ 560 w 658"/>
                  <a:gd name="T65" fmla="*/ 451 h 658"/>
                  <a:gd name="T66" fmla="*/ 575 w 658"/>
                  <a:gd name="T67" fmla="*/ 523 h 658"/>
                  <a:gd name="T68" fmla="*/ 527 w 658"/>
                  <a:gd name="T69" fmla="*/ 592 h 658"/>
                  <a:gd name="T70" fmla="*/ 529 w 658"/>
                  <a:gd name="T71" fmla="*/ 329 h 658"/>
                  <a:gd name="T72" fmla="*/ 129 w 658"/>
                  <a:gd name="T73" fmla="*/ 330 h 658"/>
                  <a:gd name="T74" fmla="*/ 529 w 658"/>
                  <a:gd name="T75" fmla="*/ 329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58" h="658">
                    <a:moveTo>
                      <a:pt x="511" y="597"/>
                    </a:moveTo>
                    <a:cubicBezTo>
                      <a:pt x="501" y="598"/>
                      <a:pt x="494" y="591"/>
                      <a:pt x="486" y="587"/>
                    </a:cubicBezTo>
                    <a:cubicBezTo>
                      <a:pt x="476" y="582"/>
                      <a:pt x="467" y="576"/>
                      <a:pt x="457" y="571"/>
                    </a:cubicBezTo>
                    <a:cubicBezTo>
                      <a:pt x="449" y="567"/>
                      <a:pt x="440" y="567"/>
                      <a:pt x="432" y="571"/>
                    </a:cubicBezTo>
                    <a:cubicBezTo>
                      <a:pt x="421" y="575"/>
                      <a:pt x="411" y="578"/>
                      <a:pt x="400" y="582"/>
                    </a:cubicBezTo>
                    <a:cubicBezTo>
                      <a:pt x="390" y="586"/>
                      <a:pt x="383" y="593"/>
                      <a:pt x="379" y="603"/>
                    </a:cubicBezTo>
                    <a:cubicBezTo>
                      <a:pt x="375" y="614"/>
                      <a:pt x="370" y="626"/>
                      <a:pt x="367" y="638"/>
                    </a:cubicBezTo>
                    <a:cubicBezTo>
                      <a:pt x="364" y="647"/>
                      <a:pt x="353" y="658"/>
                      <a:pt x="342" y="657"/>
                    </a:cubicBezTo>
                    <a:cubicBezTo>
                      <a:pt x="328" y="657"/>
                      <a:pt x="313" y="658"/>
                      <a:pt x="299" y="657"/>
                    </a:cubicBezTo>
                    <a:cubicBezTo>
                      <a:pt x="291" y="656"/>
                      <a:pt x="283" y="655"/>
                      <a:pt x="275" y="652"/>
                    </a:cubicBezTo>
                    <a:cubicBezTo>
                      <a:pt x="266" y="649"/>
                      <a:pt x="262" y="641"/>
                      <a:pt x="260" y="632"/>
                    </a:cubicBezTo>
                    <a:cubicBezTo>
                      <a:pt x="257" y="619"/>
                      <a:pt x="254" y="606"/>
                      <a:pt x="251" y="594"/>
                    </a:cubicBezTo>
                    <a:cubicBezTo>
                      <a:pt x="247" y="583"/>
                      <a:pt x="240" y="576"/>
                      <a:pt x="230" y="572"/>
                    </a:cubicBezTo>
                    <a:cubicBezTo>
                      <a:pt x="220" y="567"/>
                      <a:pt x="211" y="563"/>
                      <a:pt x="201" y="558"/>
                    </a:cubicBezTo>
                    <a:cubicBezTo>
                      <a:pt x="189" y="552"/>
                      <a:pt x="177" y="554"/>
                      <a:pt x="165" y="561"/>
                    </a:cubicBezTo>
                    <a:cubicBezTo>
                      <a:pt x="155" y="566"/>
                      <a:pt x="144" y="571"/>
                      <a:pt x="134" y="576"/>
                    </a:cubicBezTo>
                    <a:cubicBezTo>
                      <a:pt x="124" y="579"/>
                      <a:pt x="114" y="579"/>
                      <a:pt x="106" y="571"/>
                    </a:cubicBezTo>
                    <a:cubicBezTo>
                      <a:pt x="100" y="565"/>
                      <a:pt x="95" y="559"/>
                      <a:pt x="89" y="553"/>
                    </a:cubicBezTo>
                    <a:cubicBezTo>
                      <a:pt x="82" y="545"/>
                      <a:pt x="75" y="537"/>
                      <a:pt x="68" y="529"/>
                    </a:cubicBezTo>
                    <a:cubicBezTo>
                      <a:pt x="59" y="518"/>
                      <a:pt x="59" y="507"/>
                      <a:pt x="66" y="494"/>
                    </a:cubicBezTo>
                    <a:cubicBezTo>
                      <a:pt x="73" y="482"/>
                      <a:pt x="81" y="470"/>
                      <a:pt x="88" y="458"/>
                    </a:cubicBezTo>
                    <a:cubicBezTo>
                      <a:pt x="90" y="455"/>
                      <a:pt x="91" y="452"/>
                      <a:pt x="92" y="449"/>
                    </a:cubicBezTo>
                    <a:cubicBezTo>
                      <a:pt x="95" y="443"/>
                      <a:pt x="91" y="439"/>
                      <a:pt x="89" y="434"/>
                    </a:cubicBezTo>
                    <a:cubicBezTo>
                      <a:pt x="86" y="423"/>
                      <a:pt x="82" y="413"/>
                      <a:pt x="78" y="402"/>
                    </a:cubicBezTo>
                    <a:cubicBezTo>
                      <a:pt x="74" y="391"/>
                      <a:pt x="66" y="383"/>
                      <a:pt x="54" y="379"/>
                    </a:cubicBezTo>
                    <a:cubicBezTo>
                      <a:pt x="42" y="375"/>
                      <a:pt x="30" y="371"/>
                      <a:pt x="18" y="366"/>
                    </a:cubicBezTo>
                    <a:cubicBezTo>
                      <a:pt x="9" y="362"/>
                      <a:pt x="1" y="355"/>
                      <a:pt x="1" y="343"/>
                    </a:cubicBezTo>
                    <a:cubicBezTo>
                      <a:pt x="0" y="323"/>
                      <a:pt x="0" y="303"/>
                      <a:pt x="3" y="283"/>
                    </a:cubicBezTo>
                    <a:cubicBezTo>
                      <a:pt x="5" y="271"/>
                      <a:pt x="15" y="262"/>
                      <a:pt x="26" y="260"/>
                    </a:cubicBezTo>
                    <a:cubicBezTo>
                      <a:pt x="40" y="257"/>
                      <a:pt x="53" y="254"/>
                      <a:pt x="66" y="251"/>
                    </a:cubicBezTo>
                    <a:cubicBezTo>
                      <a:pt x="75" y="248"/>
                      <a:pt x="82" y="242"/>
                      <a:pt x="86" y="234"/>
                    </a:cubicBezTo>
                    <a:cubicBezTo>
                      <a:pt x="92" y="223"/>
                      <a:pt x="97" y="211"/>
                      <a:pt x="102" y="200"/>
                    </a:cubicBezTo>
                    <a:cubicBezTo>
                      <a:pt x="106" y="191"/>
                      <a:pt x="105" y="181"/>
                      <a:pt x="101" y="172"/>
                    </a:cubicBezTo>
                    <a:cubicBezTo>
                      <a:pt x="95" y="160"/>
                      <a:pt x="89" y="148"/>
                      <a:pt x="83" y="136"/>
                    </a:cubicBezTo>
                    <a:cubicBezTo>
                      <a:pt x="79" y="125"/>
                      <a:pt x="80" y="115"/>
                      <a:pt x="87" y="107"/>
                    </a:cubicBezTo>
                    <a:cubicBezTo>
                      <a:pt x="100" y="91"/>
                      <a:pt x="115" y="78"/>
                      <a:pt x="132" y="66"/>
                    </a:cubicBezTo>
                    <a:cubicBezTo>
                      <a:pt x="141" y="60"/>
                      <a:pt x="153" y="60"/>
                      <a:pt x="162" y="65"/>
                    </a:cubicBezTo>
                    <a:cubicBezTo>
                      <a:pt x="173" y="72"/>
                      <a:pt x="185" y="80"/>
                      <a:pt x="197" y="87"/>
                    </a:cubicBezTo>
                    <a:cubicBezTo>
                      <a:pt x="206" y="92"/>
                      <a:pt x="217" y="93"/>
                      <a:pt x="228" y="90"/>
                    </a:cubicBezTo>
                    <a:cubicBezTo>
                      <a:pt x="238" y="86"/>
                      <a:pt x="249" y="83"/>
                      <a:pt x="259" y="78"/>
                    </a:cubicBezTo>
                    <a:cubicBezTo>
                      <a:pt x="267" y="75"/>
                      <a:pt x="274" y="68"/>
                      <a:pt x="277" y="59"/>
                    </a:cubicBezTo>
                    <a:cubicBezTo>
                      <a:pt x="282" y="46"/>
                      <a:pt x="287" y="32"/>
                      <a:pt x="292" y="19"/>
                    </a:cubicBezTo>
                    <a:cubicBezTo>
                      <a:pt x="295" y="9"/>
                      <a:pt x="306" y="1"/>
                      <a:pt x="316" y="0"/>
                    </a:cubicBezTo>
                    <a:cubicBezTo>
                      <a:pt x="337" y="0"/>
                      <a:pt x="357" y="1"/>
                      <a:pt x="377" y="4"/>
                    </a:cubicBezTo>
                    <a:cubicBezTo>
                      <a:pt x="386" y="5"/>
                      <a:pt x="396" y="16"/>
                      <a:pt x="398" y="26"/>
                    </a:cubicBezTo>
                    <a:cubicBezTo>
                      <a:pt x="401" y="39"/>
                      <a:pt x="404" y="53"/>
                      <a:pt x="408" y="66"/>
                    </a:cubicBezTo>
                    <a:cubicBezTo>
                      <a:pt x="410" y="75"/>
                      <a:pt x="416" y="82"/>
                      <a:pt x="424" y="87"/>
                    </a:cubicBezTo>
                    <a:cubicBezTo>
                      <a:pt x="434" y="92"/>
                      <a:pt x="445" y="97"/>
                      <a:pt x="456" y="102"/>
                    </a:cubicBezTo>
                    <a:cubicBezTo>
                      <a:pt x="467" y="106"/>
                      <a:pt x="477" y="105"/>
                      <a:pt x="487" y="100"/>
                    </a:cubicBezTo>
                    <a:cubicBezTo>
                      <a:pt x="500" y="94"/>
                      <a:pt x="512" y="88"/>
                      <a:pt x="524" y="83"/>
                    </a:cubicBezTo>
                    <a:cubicBezTo>
                      <a:pt x="534" y="79"/>
                      <a:pt x="544" y="80"/>
                      <a:pt x="552" y="88"/>
                    </a:cubicBezTo>
                    <a:cubicBezTo>
                      <a:pt x="562" y="98"/>
                      <a:pt x="574" y="107"/>
                      <a:pt x="582" y="118"/>
                    </a:cubicBezTo>
                    <a:cubicBezTo>
                      <a:pt x="590" y="127"/>
                      <a:pt x="599" y="137"/>
                      <a:pt x="597" y="151"/>
                    </a:cubicBezTo>
                    <a:cubicBezTo>
                      <a:pt x="596" y="159"/>
                      <a:pt x="591" y="165"/>
                      <a:pt x="587" y="171"/>
                    </a:cubicBezTo>
                    <a:cubicBezTo>
                      <a:pt x="582" y="181"/>
                      <a:pt x="576" y="190"/>
                      <a:pt x="570" y="199"/>
                    </a:cubicBezTo>
                    <a:cubicBezTo>
                      <a:pt x="564" y="208"/>
                      <a:pt x="563" y="217"/>
                      <a:pt x="569" y="227"/>
                    </a:cubicBezTo>
                    <a:cubicBezTo>
                      <a:pt x="573" y="236"/>
                      <a:pt x="576" y="246"/>
                      <a:pt x="579" y="255"/>
                    </a:cubicBezTo>
                    <a:cubicBezTo>
                      <a:pt x="583" y="266"/>
                      <a:pt x="590" y="275"/>
                      <a:pt x="601" y="279"/>
                    </a:cubicBezTo>
                    <a:cubicBezTo>
                      <a:pt x="613" y="283"/>
                      <a:pt x="626" y="288"/>
                      <a:pt x="638" y="292"/>
                    </a:cubicBezTo>
                    <a:cubicBezTo>
                      <a:pt x="648" y="295"/>
                      <a:pt x="658" y="306"/>
                      <a:pt x="657" y="317"/>
                    </a:cubicBezTo>
                    <a:cubicBezTo>
                      <a:pt x="657" y="322"/>
                      <a:pt x="658" y="328"/>
                      <a:pt x="658" y="334"/>
                    </a:cubicBezTo>
                    <a:cubicBezTo>
                      <a:pt x="657" y="348"/>
                      <a:pt x="656" y="363"/>
                      <a:pt x="654" y="377"/>
                    </a:cubicBezTo>
                    <a:cubicBezTo>
                      <a:pt x="653" y="386"/>
                      <a:pt x="642" y="396"/>
                      <a:pt x="633" y="398"/>
                    </a:cubicBezTo>
                    <a:cubicBezTo>
                      <a:pt x="620" y="401"/>
                      <a:pt x="607" y="404"/>
                      <a:pt x="594" y="407"/>
                    </a:cubicBezTo>
                    <a:cubicBezTo>
                      <a:pt x="581" y="411"/>
                      <a:pt x="574" y="421"/>
                      <a:pt x="569" y="433"/>
                    </a:cubicBezTo>
                    <a:cubicBezTo>
                      <a:pt x="566" y="440"/>
                      <a:pt x="563" y="446"/>
                      <a:pt x="560" y="451"/>
                    </a:cubicBezTo>
                    <a:cubicBezTo>
                      <a:pt x="552" y="465"/>
                      <a:pt x="553" y="479"/>
                      <a:pt x="560" y="493"/>
                    </a:cubicBezTo>
                    <a:cubicBezTo>
                      <a:pt x="565" y="503"/>
                      <a:pt x="570" y="513"/>
                      <a:pt x="575" y="523"/>
                    </a:cubicBezTo>
                    <a:cubicBezTo>
                      <a:pt x="579" y="534"/>
                      <a:pt x="578" y="544"/>
                      <a:pt x="570" y="553"/>
                    </a:cubicBezTo>
                    <a:cubicBezTo>
                      <a:pt x="557" y="567"/>
                      <a:pt x="543" y="580"/>
                      <a:pt x="527" y="592"/>
                    </a:cubicBezTo>
                    <a:cubicBezTo>
                      <a:pt x="522" y="595"/>
                      <a:pt x="517" y="597"/>
                      <a:pt x="511" y="597"/>
                    </a:cubicBezTo>
                    <a:close/>
                    <a:moveTo>
                      <a:pt x="529" y="329"/>
                    </a:moveTo>
                    <a:cubicBezTo>
                      <a:pt x="529" y="219"/>
                      <a:pt x="438" y="129"/>
                      <a:pt x="329" y="129"/>
                    </a:cubicBezTo>
                    <a:cubicBezTo>
                      <a:pt x="218" y="130"/>
                      <a:pt x="129" y="219"/>
                      <a:pt x="129" y="330"/>
                    </a:cubicBezTo>
                    <a:cubicBezTo>
                      <a:pt x="130" y="439"/>
                      <a:pt x="219" y="529"/>
                      <a:pt x="329" y="529"/>
                    </a:cubicBezTo>
                    <a:cubicBezTo>
                      <a:pt x="440" y="529"/>
                      <a:pt x="529" y="439"/>
                      <a:pt x="529" y="32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82F3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xmlns="" id="{57BB5D58-3FA0-45E2-9ACC-9D83A8C7891E}"/>
                  </a:ext>
                </a:extLst>
              </p:cNvPr>
              <p:cNvSpPr/>
              <p:nvPr/>
            </p:nvSpPr>
            <p:spPr>
              <a:xfrm>
                <a:off x="6675150" y="2352582"/>
                <a:ext cx="751416" cy="751416"/>
              </a:xfrm>
              <a:prstGeom prst="ellipse">
                <a:avLst/>
              </a:prstGeom>
              <a:noFill/>
              <a:ln w="1270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2F7285D5-AEBE-4CF6-B61C-5250F30BDC14}"/>
              </a:ext>
            </a:extLst>
          </p:cNvPr>
          <p:cNvSpPr txBox="1"/>
          <p:nvPr/>
        </p:nvSpPr>
        <p:spPr>
          <a:xfrm>
            <a:off x="7346075" y="1271535"/>
            <a:ext cx="4408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профессиональная независимость</a:t>
            </a:r>
            <a:endParaRPr lang="ru-RU" sz="20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6C8072A6-6502-403B-9B76-971B6A55C1DD}"/>
              </a:ext>
            </a:extLst>
          </p:cNvPr>
          <p:cNvSpPr/>
          <p:nvPr/>
        </p:nvSpPr>
        <p:spPr>
          <a:xfrm>
            <a:off x="6247356" y="1218407"/>
            <a:ext cx="506366" cy="50636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FE3A6288-E60A-4BE5-BD69-734F21A71B64}"/>
              </a:ext>
            </a:extLst>
          </p:cNvPr>
          <p:cNvSpPr/>
          <p:nvPr/>
        </p:nvSpPr>
        <p:spPr>
          <a:xfrm>
            <a:off x="6229610" y="1881257"/>
            <a:ext cx="506366" cy="50636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xmlns="" id="{6D2AED3C-7885-4AF6-B71B-41D19196A136}"/>
              </a:ext>
            </a:extLst>
          </p:cNvPr>
          <p:cNvSpPr/>
          <p:nvPr/>
        </p:nvSpPr>
        <p:spPr>
          <a:xfrm>
            <a:off x="6229610" y="2574109"/>
            <a:ext cx="506366" cy="5063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DB7344BD-AA1C-44DC-AD55-DBFF4D9CB7BE}"/>
              </a:ext>
            </a:extLst>
          </p:cNvPr>
          <p:cNvSpPr txBox="1"/>
          <p:nvPr/>
        </p:nvSpPr>
        <p:spPr>
          <a:xfrm>
            <a:off x="7346075" y="1934385"/>
            <a:ext cx="4410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беспристрастность </a:t>
            </a:r>
            <a:r>
              <a:rPr lang="ru-RU" sz="2000" b="1" dirty="0">
                <a:solidFill>
                  <a:srgbClr val="FF0000"/>
                </a:solidFill>
                <a:cs typeface="Arial" panose="020B0604020202020204" pitchFamily="34" charset="0"/>
              </a:rPr>
              <a:t>и </a:t>
            </a:r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объективность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955109E3-AEBA-4B62-8501-773BE287887C}"/>
              </a:ext>
            </a:extLst>
          </p:cNvPr>
          <p:cNvSpPr txBox="1"/>
          <p:nvPr/>
        </p:nvSpPr>
        <p:spPr>
          <a:xfrm>
            <a:off x="7376950" y="2627237"/>
            <a:ext cx="277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точность </a:t>
            </a:r>
            <a:r>
              <a:rPr lang="ru-RU" sz="2000" b="1" dirty="0">
                <a:solidFill>
                  <a:srgbClr val="FF0000"/>
                </a:solidFill>
                <a:cs typeface="Arial" panose="020B0604020202020204" pitchFamily="34" charset="0"/>
              </a:rPr>
              <a:t>и </a:t>
            </a:r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надежность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9" name="Oval 72">
            <a:extLst>
              <a:ext uri="{FF2B5EF4-FFF2-40B4-BE49-F238E27FC236}">
                <a16:creationId xmlns:a16="http://schemas.microsoft.com/office/drawing/2014/main" xmlns="" id="{6D2AED3C-7885-4AF6-B71B-41D19196A136}"/>
              </a:ext>
            </a:extLst>
          </p:cNvPr>
          <p:cNvSpPr/>
          <p:nvPr/>
        </p:nvSpPr>
        <p:spPr>
          <a:xfrm>
            <a:off x="6229610" y="3251984"/>
            <a:ext cx="506366" cy="5063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55109E3-AEBA-4B62-8501-773BE287887C}"/>
              </a:ext>
            </a:extLst>
          </p:cNvPr>
          <p:cNvSpPr txBox="1"/>
          <p:nvPr/>
        </p:nvSpPr>
        <p:spPr>
          <a:xfrm>
            <a:off x="7346074" y="3305112"/>
            <a:ext cx="4018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согласованность </a:t>
            </a:r>
            <a:r>
              <a:rPr lang="ru-RU" sz="2000" b="1" dirty="0">
                <a:solidFill>
                  <a:srgbClr val="FF0000"/>
                </a:solidFill>
                <a:cs typeface="Arial" panose="020B0604020202020204" pitchFamily="34" charset="0"/>
              </a:rPr>
              <a:t>и сравнимость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1" name="Oval 72">
            <a:extLst>
              <a:ext uri="{FF2B5EF4-FFF2-40B4-BE49-F238E27FC236}">
                <a16:creationId xmlns:a16="http://schemas.microsoft.com/office/drawing/2014/main" xmlns="" id="{6D2AED3C-7885-4AF6-B71B-41D19196A136}"/>
              </a:ext>
            </a:extLst>
          </p:cNvPr>
          <p:cNvSpPr/>
          <p:nvPr/>
        </p:nvSpPr>
        <p:spPr>
          <a:xfrm>
            <a:off x="6229610" y="3940382"/>
            <a:ext cx="506366" cy="5063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FFFFFF"/>
                </a:solidFill>
                <a:latin typeface="Calibri" panose="020F0502020204030204"/>
              </a:rPr>
              <a:t>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55109E3-AEBA-4B62-8501-773BE287887C}"/>
              </a:ext>
            </a:extLst>
          </p:cNvPr>
          <p:cNvSpPr txBox="1"/>
          <p:nvPr/>
        </p:nvSpPr>
        <p:spPr>
          <a:xfrm>
            <a:off x="7346075" y="3993510"/>
            <a:ext cx="2807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000" b="1" dirty="0">
                <a:solidFill>
                  <a:srgbClr val="FF0000"/>
                </a:solidFill>
                <a:cs typeface="Arial" panose="020B0604020202020204" pitchFamily="34" charset="0"/>
              </a:rPr>
              <a:t>доступность и ясность</a:t>
            </a:r>
          </a:p>
        </p:txBody>
      </p:sp>
      <p:sp>
        <p:nvSpPr>
          <p:cNvPr id="23" name="Oval 72">
            <a:extLst>
              <a:ext uri="{FF2B5EF4-FFF2-40B4-BE49-F238E27FC236}">
                <a16:creationId xmlns:a16="http://schemas.microsoft.com/office/drawing/2014/main" xmlns="" id="{6D2AED3C-7885-4AF6-B71B-41D19196A136}"/>
              </a:ext>
            </a:extLst>
          </p:cNvPr>
          <p:cNvSpPr/>
          <p:nvPr/>
        </p:nvSpPr>
        <p:spPr>
          <a:xfrm>
            <a:off x="6229610" y="4723149"/>
            <a:ext cx="506366" cy="5063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FFFFFF"/>
                </a:solidFill>
                <a:latin typeface="Calibri" panose="020F0502020204030204"/>
              </a:rPr>
              <a:t>6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55109E3-AEBA-4B62-8501-773BE287887C}"/>
              </a:ext>
            </a:extLst>
          </p:cNvPr>
          <p:cNvSpPr txBox="1"/>
          <p:nvPr/>
        </p:nvSpPr>
        <p:spPr>
          <a:xfrm>
            <a:off x="7318893" y="4468501"/>
            <a:ext cx="4845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статистическая </a:t>
            </a:r>
            <a:r>
              <a:rPr lang="ru-RU" sz="2000" b="1" dirty="0">
                <a:solidFill>
                  <a:srgbClr val="FF0000"/>
                </a:solidFill>
                <a:cs typeface="Arial" panose="020B0604020202020204" pitchFamily="34" charset="0"/>
              </a:rPr>
              <a:t>конфиденциальность и </a:t>
            </a:r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исключительное </a:t>
            </a:r>
            <a:r>
              <a:rPr lang="ru-RU" sz="2000" b="1" dirty="0">
                <a:solidFill>
                  <a:srgbClr val="FF0000"/>
                </a:solidFill>
                <a:cs typeface="Arial" panose="020B0604020202020204" pitchFamily="34" charset="0"/>
              </a:rPr>
              <a:t>использование в статистических целях</a:t>
            </a:r>
          </a:p>
        </p:txBody>
      </p:sp>
      <p:sp>
        <p:nvSpPr>
          <p:cNvPr id="25" name="Oval 72">
            <a:extLst>
              <a:ext uri="{FF2B5EF4-FFF2-40B4-BE49-F238E27FC236}">
                <a16:creationId xmlns:a16="http://schemas.microsoft.com/office/drawing/2014/main" xmlns="" id="{6D2AED3C-7885-4AF6-B71B-41D19196A136}"/>
              </a:ext>
            </a:extLst>
          </p:cNvPr>
          <p:cNvSpPr/>
          <p:nvPr/>
        </p:nvSpPr>
        <p:spPr>
          <a:xfrm>
            <a:off x="6229610" y="5412048"/>
            <a:ext cx="506366" cy="5063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FFFFFF"/>
                </a:solidFill>
                <a:latin typeface="Calibri" panose="020F0502020204030204"/>
              </a:rPr>
              <a:t>7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55109E3-AEBA-4B62-8501-773BE287887C}"/>
              </a:ext>
            </a:extLst>
          </p:cNvPr>
          <p:cNvSpPr txBox="1"/>
          <p:nvPr/>
        </p:nvSpPr>
        <p:spPr>
          <a:xfrm>
            <a:off x="7318893" y="5465176"/>
            <a:ext cx="4323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релевантность</a:t>
            </a:r>
            <a:endParaRPr lang="ru-RU" sz="20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27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36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0A9C50-B290-4C30-A65A-9D7AB111D154}"/>
              </a:ext>
            </a:extLst>
          </p:cNvPr>
          <p:cNvSpPr txBox="1"/>
          <p:nvPr/>
        </p:nvSpPr>
        <p:spPr>
          <a:xfrm>
            <a:off x="774969" y="562175"/>
            <a:ext cx="54612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Что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такое официальная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статистика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273" name="Group 272"/>
          <p:cNvGrpSpPr/>
          <p:nvPr/>
        </p:nvGrpSpPr>
        <p:grpSpPr>
          <a:xfrm>
            <a:off x="6349917" y="741681"/>
            <a:ext cx="5236199" cy="5604996"/>
            <a:chOff x="4043957" y="2251798"/>
            <a:chExt cx="3869115" cy="3851946"/>
          </a:xfrm>
        </p:grpSpPr>
        <p:cxnSp>
          <p:nvCxnSpPr>
            <p:cNvPr id="217" name="Straight Connector 216"/>
            <p:cNvCxnSpPr>
              <a:endCxn id="216" idx="2"/>
            </p:cNvCxnSpPr>
            <p:nvPr/>
          </p:nvCxnSpPr>
          <p:spPr>
            <a:xfrm>
              <a:off x="7173935" y="2956832"/>
              <a:ext cx="333906" cy="184836"/>
            </a:xfrm>
            <a:prstGeom prst="line">
              <a:avLst/>
            </a:prstGeom>
            <a:ln w="349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>
              <a:stCxn id="73" idx="7"/>
              <a:endCxn id="215" idx="3"/>
            </p:cNvCxnSpPr>
            <p:nvPr/>
          </p:nvCxnSpPr>
          <p:spPr>
            <a:xfrm flipV="1">
              <a:off x="7253612" y="2619160"/>
              <a:ext cx="167478" cy="157182"/>
            </a:xfrm>
            <a:prstGeom prst="line">
              <a:avLst/>
            </a:prstGeom>
            <a:ln w="349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139" idx="1"/>
              <a:endCxn id="164" idx="5"/>
            </p:cNvCxnSpPr>
            <p:nvPr/>
          </p:nvCxnSpPr>
          <p:spPr>
            <a:xfrm flipH="1" flipV="1">
              <a:off x="5088171" y="3159540"/>
              <a:ext cx="156065" cy="190363"/>
            </a:xfrm>
            <a:prstGeom prst="line">
              <a:avLst/>
            </a:prstGeom>
            <a:ln w="349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 flipV="1">
              <a:off x="5646420" y="4460171"/>
              <a:ext cx="0" cy="1377214"/>
            </a:xfrm>
            <a:prstGeom prst="line">
              <a:avLst/>
            </a:prstGeom>
            <a:ln w="349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106" idx="5"/>
            </p:cNvCxnSpPr>
            <p:nvPr/>
          </p:nvCxnSpPr>
          <p:spPr>
            <a:xfrm flipH="1" flipV="1">
              <a:off x="5173011" y="4257483"/>
              <a:ext cx="482350" cy="219311"/>
            </a:xfrm>
            <a:prstGeom prst="line">
              <a:avLst/>
            </a:prstGeom>
            <a:ln w="349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5812675" y="4189129"/>
              <a:ext cx="0" cy="1859979"/>
            </a:xfrm>
            <a:prstGeom prst="line">
              <a:avLst/>
            </a:prstGeom>
            <a:ln w="349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42" idx="7"/>
              <a:endCxn id="73" idx="2"/>
            </p:cNvCxnSpPr>
            <p:nvPr/>
          </p:nvCxnSpPr>
          <p:spPr>
            <a:xfrm flipV="1">
              <a:off x="6500725" y="2946851"/>
              <a:ext cx="344582" cy="238729"/>
            </a:xfrm>
            <a:prstGeom prst="line">
              <a:avLst/>
            </a:prstGeom>
            <a:ln w="349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6036479" y="4189129"/>
              <a:ext cx="0" cy="1648257"/>
            </a:xfrm>
            <a:prstGeom prst="line">
              <a:avLst/>
            </a:prstGeom>
            <a:ln w="349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endCxn id="142" idx="4"/>
            </p:cNvCxnSpPr>
            <p:nvPr/>
          </p:nvCxnSpPr>
          <p:spPr>
            <a:xfrm flipV="1">
              <a:off x="6033305" y="3669419"/>
              <a:ext cx="268222" cy="535587"/>
            </a:xfrm>
            <a:prstGeom prst="line">
              <a:avLst/>
            </a:prstGeom>
            <a:ln w="349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6260283" y="4189129"/>
              <a:ext cx="0" cy="1224813"/>
            </a:xfrm>
            <a:prstGeom prst="line">
              <a:avLst/>
            </a:prstGeom>
            <a:ln w="3492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endCxn id="20" idx="3"/>
            </p:cNvCxnSpPr>
            <p:nvPr/>
          </p:nvCxnSpPr>
          <p:spPr>
            <a:xfrm flipV="1">
              <a:off x="6257109" y="3927528"/>
              <a:ext cx="506221" cy="274304"/>
            </a:xfrm>
            <a:prstGeom prst="line">
              <a:avLst/>
            </a:prstGeom>
            <a:ln w="3492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5575335" y="5781197"/>
              <a:ext cx="142170" cy="142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5741590" y="5961574"/>
              <a:ext cx="142170" cy="142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5966923" y="5777848"/>
              <a:ext cx="142170" cy="14217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6195909" y="5357685"/>
              <a:ext cx="142170" cy="142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5">
              <a:extLst>
                <a:ext uri="{FF2B5EF4-FFF2-40B4-BE49-F238E27FC236}">
                  <a16:creationId xmlns:a16="http://schemas.microsoft.com/office/drawing/2014/main" xmlns="" id="{D2292BFB-D27A-4763-B051-2FC808888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9249" y="3315876"/>
              <a:ext cx="710712" cy="7165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xmlns="" id="{97B8378C-7394-440B-BB8B-DA705B30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6951" y="3564154"/>
              <a:ext cx="147085" cy="217685"/>
            </a:xfrm>
            <a:custGeom>
              <a:avLst/>
              <a:gdLst>
                <a:gd name="T0" fmla="*/ 125 w 125"/>
                <a:gd name="T1" fmla="*/ 93 h 185"/>
                <a:gd name="T2" fmla="*/ 0 w 125"/>
                <a:gd name="T3" fmla="*/ 185 h 185"/>
                <a:gd name="T4" fmla="*/ 0 w 125"/>
                <a:gd name="T5" fmla="*/ 0 h 185"/>
                <a:gd name="T6" fmla="*/ 125 w 125"/>
                <a:gd name="T7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5">
                  <a:moveTo>
                    <a:pt x="125" y="93"/>
                  </a:moveTo>
                  <a:lnTo>
                    <a:pt x="0" y="185"/>
                  </a:lnTo>
                  <a:lnTo>
                    <a:pt x="0" y="0"/>
                  </a:lnTo>
                  <a:lnTo>
                    <a:pt x="125" y="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Oval 46">
              <a:extLst>
                <a:ext uri="{FF2B5EF4-FFF2-40B4-BE49-F238E27FC236}">
                  <a16:creationId xmlns:a16="http://schemas.microsoft.com/office/drawing/2014/main" xmlns="" id="{8E43302F-702D-436D-8265-DC40F022A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5307" y="2705715"/>
              <a:ext cx="478359" cy="48227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Oval 78">
              <a:extLst>
                <a:ext uri="{FF2B5EF4-FFF2-40B4-BE49-F238E27FC236}">
                  <a16:creationId xmlns:a16="http://schemas.microsoft.com/office/drawing/2014/main" xmlns="" id="{FB8FDF7E-A059-44DE-A03D-F5CA04AC0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2136" y="3853222"/>
              <a:ext cx="469654" cy="47362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152" name="Straight Connector 151"/>
            <p:cNvCxnSpPr>
              <a:stCxn id="142" idx="1"/>
              <a:endCxn id="212" idx="5"/>
            </p:cNvCxnSpPr>
            <p:nvPr/>
          </p:nvCxnSpPr>
          <p:spPr>
            <a:xfrm flipH="1" flipV="1">
              <a:off x="5909543" y="2786681"/>
              <a:ext cx="192786" cy="398899"/>
            </a:xfrm>
            <a:prstGeom prst="line">
              <a:avLst/>
            </a:prstGeom>
            <a:ln w="349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>
              <a:stCxn id="142" idx="0"/>
              <a:endCxn id="210" idx="3"/>
            </p:cNvCxnSpPr>
            <p:nvPr/>
          </p:nvCxnSpPr>
          <p:spPr>
            <a:xfrm flipV="1">
              <a:off x="6301527" y="2733677"/>
              <a:ext cx="175734" cy="368889"/>
            </a:xfrm>
            <a:prstGeom prst="line">
              <a:avLst/>
            </a:prstGeom>
            <a:ln w="3492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Oval 19">
              <a:extLst>
                <a:ext uri="{FF2B5EF4-FFF2-40B4-BE49-F238E27FC236}">
                  <a16:creationId xmlns:a16="http://schemas.microsoft.com/office/drawing/2014/main" xmlns="" id="{2900AD70-9DA8-47C4-9352-F6E4CB6E9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9818" y="3102566"/>
              <a:ext cx="563418" cy="56685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4" name="Straight Connector 153"/>
            <p:cNvCxnSpPr>
              <a:stCxn id="139" idx="5"/>
            </p:cNvCxnSpPr>
            <p:nvPr/>
          </p:nvCxnSpPr>
          <p:spPr>
            <a:xfrm>
              <a:off x="5656258" y="3765939"/>
              <a:ext cx="159524" cy="426499"/>
            </a:xfrm>
            <a:prstGeom prst="line">
              <a:avLst/>
            </a:prstGeom>
            <a:ln w="349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Oval 31">
              <a:extLst>
                <a:ext uri="{FF2B5EF4-FFF2-40B4-BE49-F238E27FC236}">
                  <a16:creationId xmlns:a16="http://schemas.microsoft.com/office/drawing/2014/main" xmlns="" id="{907A43AF-8B3B-4BF1-837E-DE2E8D4DE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5129" y="2713038"/>
              <a:ext cx="519056" cy="52311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Freeform 5"/>
            <p:cNvSpPr>
              <a:spLocks noEditPoints="1"/>
            </p:cNvSpPr>
            <p:nvPr/>
          </p:nvSpPr>
          <p:spPr bwMode="auto">
            <a:xfrm>
              <a:off x="6132374" y="3227984"/>
              <a:ext cx="307051" cy="317786"/>
            </a:xfrm>
            <a:custGeom>
              <a:avLst/>
              <a:gdLst>
                <a:gd name="T0" fmla="*/ 1404 w 1513"/>
                <a:gd name="T1" fmla="*/ 0 h 1566"/>
                <a:gd name="T2" fmla="*/ 270 w 1513"/>
                <a:gd name="T3" fmla="*/ 0 h 1566"/>
                <a:gd name="T4" fmla="*/ 162 w 1513"/>
                <a:gd name="T5" fmla="*/ 109 h 1566"/>
                <a:gd name="T6" fmla="*/ 162 w 1513"/>
                <a:gd name="T7" fmla="*/ 305 h 1566"/>
                <a:gd name="T8" fmla="*/ 78 w 1513"/>
                <a:gd name="T9" fmla="*/ 305 h 1566"/>
                <a:gd name="T10" fmla="*/ 0 w 1513"/>
                <a:gd name="T11" fmla="*/ 383 h 1566"/>
                <a:gd name="T12" fmla="*/ 0 w 1513"/>
                <a:gd name="T13" fmla="*/ 421 h 1566"/>
                <a:gd name="T14" fmla="*/ 78 w 1513"/>
                <a:gd name="T15" fmla="*/ 499 h 1566"/>
                <a:gd name="T16" fmla="*/ 162 w 1513"/>
                <a:gd name="T17" fmla="*/ 499 h 1566"/>
                <a:gd name="T18" fmla="*/ 162 w 1513"/>
                <a:gd name="T19" fmla="*/ 686 h 1566"/>
                <a:gd name="T20" fmla="*/ 78 w 1513"/>
                <a:gd name="T21" fmla="*/ 686 h 1566"/>
                <a:gd name="T22" fmla="*/ 0 w 1513"/>
                <a:gd name="T23" fmla="*/ 764 h 1566"/>
                <a:gd name="T24" fmla="*/ 0 w 1513"/>
                <a:gd name="T25" fmla="*/ 802 h 1566"/>
                <a:gd name="T26" fmla="*/ 78 w 1513"/>
                <a:gd name="T27" fmla="*/ 880 h 1566"/>
                <a:gd name="T28" fmla="*/ 162 w 1513"/>
                <a:gd name="T29" fmla="*/ 880 h 1566"/>
                <a:gd name="T30" fmla="*/ 162 w 1513"/>
                <a:gd name="T31" fmla="*/ 1067 h 1566"/>
                <a:gd name="T32" fmla="*/ 78 w 1513"/>
                <a:gd name="T33" fmla="*/ 1067 h 1566"/>
                <a:gd name="T34" fmla="*/ 0 w 1513"/>
                <a:gd name="T35" fmla="*/ 1145 h 1566"/>
                <a:gd name="T36" fmla="*/ 0 w 1513"/>
                <a:gd name="T37" fmla="*/ 1183 h 1566"/>
                <a:gd name="T38" fmla="*/ 78 w 1513"/>
                <a:gd name="T39" fmla="*/ 1261 h 1566"/>
                <a:gd name="T40" fmla="*/ 162 w 1513"/>
                <a:gd name="T41" fmla="*/ 1261 h 1566"/>
                <a:gd name="T42" fmla="*/ 162 w 1513"/>
                <a:gd name="T43" fmla="*/ 1458 h 1566"/>
                <a:gd name="T44" fmla="*/ 270 w 1513"/>
                <a:gd name="T45" fmla="*/ 1566 h 1566"/>
                <a:gd name="T46" fmla="*/ 1404 w 1513"/>
                <a:gd name="T47" fmla="*/ 1566 h 1566"/>
                <a:gd name="T48" fmla="*/ 1513 w 1513"/>
                <a:gd name="T49" fmla="*/ 1458 h 1566"/>
                <a:gd name="T50" fmla="*/ 1513 w 1513"/>
                <a:gd name="T51" fmla="*/ 109 h 1566"/>
                <a:gd name="T52" fmla="*/ 1404 w 1513"/>
                <a:gd name="T53" fmla="*/ 0 h 1566"/>
                <a:gd name="T54" fmla="*/ 1259 w 1513"/>
                <a:gd name="T55" fmla="*/ 1177 h 1566"/>
                <a:gd name="T56" fmla="*/ 1211 w 1513"/>
                <a:gd name="T57" fmla="*/ 1224 h 1566"/>
                <a:gd name="T58" fmla="*/ 468 w 1513"/>
                <a:gd name="T59" fmla="*/ 1224 h 1566"/>
                <a:gd name="T60" fmla="*/ 421 w 1513"/>
                <a:gd name="T61" fmla="*/ 1177 h 1566"/>
                <a:gd name="T62" fmla="*/ 421 w 1513"/>
                <a:gd name="T63" fmla="*/ 1155 h 1566"/>
                <a:gd name="T64" fmla="*/ 494 w 1513"/>
                <a:gd name="T65" fmla="*/ 1008 h 1566"/>
                <a:gd name="T66" fmla="*/ 696 w 1513"/>
                <a:gd name="T67" fmla="*/ 884 h 1566"/>
                <a:gd name="T68" fmla="*/ 700 w 1513"/>
                <a:gd name="T69" fmla="*/ 878 h 1566"/>
                <a:gd name="T70" fmla="*/ 700 w 1513"/>
                <a:gd name="T71" fmla="*/ 796 h 1566"/>
                <a:gd name="T72" fmla="*/ 677 w 1513"/>
                <a:gd name="T73" fmla="*/ 731 h 1566"/>
                <a:gd name="T74" fmla="*/ 643 w 1513"/>
                <a:gd name="T75" fmla="*/ 672 h 1566"/>
                <a:gd name="T76" fmla="*/ 660 w 1513"/>
                <a:gd name="T77" fmla="*/ 602 h 1566"/>
                <a:gd name="T78" fmla="*/ 653 w 1513"/>
                <a:gd name="T79" fmla="*/ 576 h 1566"/>
                <a:gd name="T80" fmla="*/ 653 w 1513"/>
                <a:gd name="T81" fmla="*/ 494 h 1566"/>
                <a:gd name="T82" fmla="*/ 701 w 1513"/>
                <a:gd name="T83" fmla="*/ 410 h 1566"/>
                <a:gd name="T84" fmla="*/ 745 w 1513"/>
                <a:gd name="T85" fmla="*/ 373 h 1566"/>
                <a:gd name="T86" fmla="*/ 788 w 1513"/>
                <a:gd name="T87" fmla="*/ 351 h 1566"/>
                <a:gd name="T88" fmla="*/ 828 w 1513"/>
                <a:gd name="T89" fmla="*/ 344 h 1566"/>
                <a:gd name="T90" fmla="*/ 926 w 1513"/>
                <a:gd name="T91" fmla="*/ 364 h 1566"/>
                <a:gd name="T92" fmla="*/ 974 w 1513"/>
                <a:gd name="T93" fmla="*/ 409 h 1566"/>
                <a:gd name="T94" fmla="*/ 1027 w 1513"/>
                <a:gd name="T95" fmla="*/ 576 h 1566"/>
                <a:gd name="T96" fmla="*/ 1020 w 1513"/>
                <a:gd name="T97" fmla="*/ 602 h 1566"/>
                <a:gd name="T98" fmla="*/ 1037 w 1513"/>
                <a:gd name="T99" fmla="*/ 672 h 1566"/>
                <a:gd name="T100" fmla="*/ 1004 w 1513"/>
                <a:gd name="T101" fmla="*/ 731 h 1566"/>
                <a:gd name="T102" fmla="*/ 980 w 1513"/>
                <a:gd name="T103" fmla="*/ 796 h 1566"/>
                <a:gd name="T104" fmla="*/ 980 w 1513"/>
                <a:gd name="T105" fmla="*/ 878 h 1566"/>
                <a:gd name="T106" fmla="*/ 984 w 1513"/>
                <a:gd name="T107" fmla="*/ 884 h 1566"/>
                <a:gd name="T108" fmla="*/ 1186 w 1513"/>
                <a:gd name="T109" fmla="*/ 1008 h 1566"/>
                <a:gd name="T110" fmla="*/ 1260 w 1513"/>
                <a:gd name="T111" fmla="*/ 1155 h 1566"/>
                <a:gd name="T112" fmla="*/ 1260 w 1513"/>
                <a:gd name="T113" fmla="*/ 1177 h 1566"/>
                <a:gd name="T114" fmla="*/ 1259 w 1513"/>
                <a:gd name="T115" fmla="*/ 1177 h 1566"/>
                <a:gd name="T116" fmla="*/ 1259 w 1513"/>
                <a:gd name="T117" fmla="*/ 1177 h 1566"/>
                <a:gd name="T118" fmla="*/ 1259 w 1513"/>
                <a:gd name="T119" fmla="*/ 1177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13" h="1566">
                  <a:moveTo>
                    <a:pt x="1404" y="0"/>
                  </a:moveTo>
                  <a:cubicBezTo>
                    <a:pt x="270" y="0"/>
                    <a:pt x="270" y="0"/>
                    <a:pt x="270" y="0"/>
                  </a:cubicBezTo>
                  <a:cubicBezTo>
                    <a:pt x="210" y="0"/>
                    <a:pt x="162" y="49"/>
                    <a:pt x="162" y="109"/>
                  </a:cubicBezTo>
                  <a:cubicBezTo>
                    <a:pt x="162" y="305"/>
                    <a:pt x="162" y="305"/>
                    <a:pt x="162" y="305"/>
                  </a:cubicBezTo>
                  <a:cubicBezTo>
                    <a:pt x="78" y="305"/>
                    <a:pt x="78" y="305"/>
                    <a:pt x="78" y="305"/>
                  </a:cubicBezTo>
                  <a:cubicBezTo>
                    <a:pt x="35" y="305"/>
                    <a:pt x="0" y="340"/>
                    <a:pt x="0" y="383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0" y="464"/>
                    <a:pt x="35" y="499"/>
                    <a:pt x="78" y="499"/>
                  </a:cubicBezTo>
                  <a:cubicBezTo>
                    <a:pt x="162" y="499"/>
                    <a:pt x="162" y="499"/>
                    <a:pt x="162" y="499"/>
                  </a:cubicBezTo>
                  <a:cubicBezTo>
                    <a:pt x="162" y="686"/>
                    <a:pt x="162" y="686"/>
                    <a:pt x="162" y="686"/>
                  </a:cubicBezTo>
                  <a:cubicBezTo>
                    <a:pt x="78" y="686"/>
                    <a:pt x="78" y="686"/>
                    <a:pt x="78" y="686"/>
                  </a:cubicBezTo>
                  <a:cubicBezTo>
                    <a:pt x="35" y="686"/>
                    <a:pt x="0" y="721"/>
                    <a:pt x="0" y="764"/>
                  </a:cubicBezTo>
                  <a:cubicBezTo>
                    <a:pt x="0" y="802"/>
                    <a:pt x="0" y="802"/>
                    <a:pt x="0" y="802"/>
                  </a:cubicBezTo>
                  <a:cubicBezTo>
                    <a:pt x="0" y="845"/>
                    <a:pt x="35" y="880"/>
                    <a:pt x="78" y="880"/>
                  </a:cubicBezTo>
                  <a:cubicBezTo>
                    <a:pt x="162" y="880"/>
                    <a:pt x="162" y="880"/>
                    <a:pt x="162" y="880"/>
                  </a:cubicBezTo>
                  <a:cubicBezTo>
                    <a:pt x="162" y="1067"/>
                    <a:pt x="162" y="1067"/>
                    <a:pt x="162" y="1067"/>
                  </a:cubicBezTo>
                  <a:cubicBezTo>
                    <a:pt x="78" y="1067"/>
                    <a:pt x="78" y="1067"/>
                    <a:pt x="78" y="1067"/>
                  </a:cubicBezTo>
                  <a:cubicBezTo>
                    <a:pt x="35" y="1067"/>
                    <a:pt x="0" y="1102"/>
                    <a:pt x="0" y="1145"/>
                  </a:cubicBezTo>
                  <a:cubicBezTo>
                    <a:pt x="0" y="1183"/>
                    <a:pt x="0" y="1183"/>
                    <a:pt x="0" y="1183"/>
                  </a:cubicBezTo>
                  <a:cubicBezTo>
                    <a:pt x="0" y="1227"/>
                    <a:pt x="35" y="1261"/>
                    <a:pt x="78" y="1261"/>
                  </a:cubicBezTo>
                  <a:cubicBezTo>
                    <a:pt x="162" y="1261"/>
                    <a:pt x="162" y="1261"/>
                    <a:pt x="162" y="1261"/>
                  </a:cubicBezTo>
                  <a:cubicBezTo>
                    <a:pt x="162" y="1458"/>
                    <a:pt x="162" y="1458"/>
                    <a:pt x="162" y="1458"/>
                  </a:cubicBezTo>
                  <a:cubicBezTo>
                    <a:pt x="162" y="1518"/>
                    <a:pt x="210" y="1566"/>
                    <a:pt x="270" y="1566"/>
                  </a:cubicBezTo>
                  <a:cubicBezTo>
                    <a:pt x="1404" y="1566"/>
                    <a:pt x="1404" y="1566"/>
                    <a:pt x="1404" y="1566"/>
                  </a:cubicBezTo>
                  <a:cubicBezTo>
                    <a:pt x="1464" y="1566"/>
                    <a:pt x="1513" y="1518"/>
                    <a:pt x="1513" y="1458"/>
                  </a:cubicBezTo>
                  <a:cubicBezTo>
                    <a:pt x="1513" y="109"/>
                    <a:pt x="1513" y="109"/>
                    <a:pt x="1513" y="109"/>
                  </a:cubicBezTo>
                  <a:cubicBezTo>
                    <a:pt x="1513" y="49"/>
                    <a:pt x="1464" y="0"/>
                    <a:pt x="1404" y="0"/>
                  </a:cubicBezTo>
                  <a:close/>
                  <a:moveTo>
                    <a:pt x="1259" y="1177"/>
                  </a:moveTo>
                  <a:cubicBezTo>
                    <a:pt x="1259" y="1203"/>
                    <a:pt x="1237" y="1224"/>
                    <a:pt x="1211" y="1224"/>
                  </a:cubicBezTo>
                  <a:cubicBezTo>
                    <a:pt x="468" y="1224"/>
                    <a:pt x="468" y="1224"/>
                    <a:pt x="468" y="1224"/>
                  </a:cubicBezTo>
                  <a:cubicBezTo>
                    <a:pt x="442" y="1224"/>
                    <a:pt x="421" y="1203"/>
                    <a:pt x="421" y="1177"/>
                  </a:cubicBezTo>
                  <a:cubicBezTo>
                    <a:pt x="421" y="1155"/>
                    <a:pt x="421" y="1155"/>
                    <a:pt x="421" y="1155"/>
                  </a:cubicBezTo>
                  <a:cubicBezTo>
                    <a:pt x="421" y="1097"/>
                    <a:pt x="448" y="1043"/>
                    <a:pt x="494" y="1008"/>
                  </a:cubicBezTo>
                  <a:cubicBezTo>
                    <a:pt x="587" y="939"/>
                    <a:pt x="676" y="894"/>
                    <a:pt x="696" y="884"/>
                  </a:cubicBezTo>
                  <a:cubicBezTo>
                    <a:pt x="699" y="883"/>
                    <a:pt x="700" y="881"/>
                    <a:pt x="700" y="878"/>
                  </a:cubicBezTo>
                  <a:cubicBezTo>
                    <a:pt x="700" y="796"/>
                    <a:pt x="700" y="796"/>
                    <a:pt x="700" y="796"/>
                  </a:cubicBezTo>
                  <a:cubicBezTo>
                    <a:pt x="688" y="775"/>
                    <a:pt x="680" y="752"/>
                    <a:pt x="677" y="731"/>
                  </a:cubicBezTo>
                  <a:cubicBezTo>
                    <a:pt x="668" y="731"/>
                    <a:pt x="656" y="718"/>
                    <a:pt x="643" y="672"/>
                  </a:cubicBezTo>
                  <a:cubicBezTo>
                    <a:pt x="625" y="610"/>
                    <a:pt x="644" y="600"/>
                    <a:pt x="660" y="602"/>
                  </a:cubicBezTo>
                  <a:cubicBezTo>
                    <a:pt x="657" y="593"/>
                    <a:pt x="654" y="585"/>
                    <a:pt x="653" y="576"/>
                  </a:cubicBezTo>
                  <a:cubicBezTo>
                    <a:pt x="647" y="547"/>
                    <a:pt x="646" y="520"/>
                    <a:pt x="653" y="494"/>
                  </a:cubicBezTo>
                  <a:cubicBezTo>
                    <a:pt x="661" y="459"/>
                    <a:pt x="680" y="431"/>
                    <a:pt x="701" y="410"/>
                  </a:cubicBezTo>
                  <a:cubicBezTo>
                    <a:pt x="714" y="396"/>
                    <a:pt x="729" y="383"/>
                    <a:pt x="745" y="373"/>
                  </a:cubicBezTo>
                  <a:cubicBezTo>
                    <a:pt x="758" y="364"/>
                    <a:pt x="773" y="356"/>
                    <a:pt x="788" y="351"/>
                  </a:cubicBezTo>
                  <a:cubicBezTo>
                    <a:pt x="801" y="347"/>
                    <a:pt x="814" y="344"/>
                    <a:pt x="828" y="344"/>
                  </a:cubicBezTo>
                  <a:cubicBezTo>
                    <a:pt x="871" y="340"/>
                    <a:pt x="903" y="351"/>
                    <a:pt x="926" y="364"/>
                  </a:cubicBezTo>
                  <a:cubicBezTo>
                    <a:pt x="961" y="384"/>
                    <a:pt x="974" y="409"/>
                    <a:pt x="974" y="409"/>
                  </a:cubicBezTo>
                  <a:cubicBezTo>
                    <a:pt x="974" y="409"/>
                    <a:pt x="1054" y="415"/>
                    <a:pt x="1027" y="576"/>
                  </a:cubicBezTo>
                  <a:cubicBezTo>
                    <a:pt x="1026" y="585"/>
                    <a:pt x="1023" y="593"/>
                    <a:pt x="1020" y="602"/>
                  </a:cubicBezTo>
                  <a:cubicBezTo>
                    <a:pt x="1036" y="600"/>
                    <a:pt x="1055" y="610"/>
                    <a:pt x="1037" y="672"/>
                  </a:cubicBezTo>
                  <a:cubicBezTo>
                    <a:pt x="1025" y="718"/>
                    <a:pt x="1012" y="731"/>
                    <a:pt x="1004" y="731"/>
                  </a:cubicBezTo>
                  <a:cubicBezTo>
                    <a:pt x="1000" y="752"/>
                    <a:pt x="992" y="774"/>
                    <a:pt x="980" y="796"/>
                  </a:cubicBezTo>
                  <a:cubicBezTo>
                    <a:pt x="980" y="878"/>
                    <a:pt x="980" y="878"/>
                    <a:pt x="980" y="878"/>
                  </a:cubicBezTo>
                  <a:cubicBezTo>
                    <a:pt x="980" y="881"/>
                    <a:pt x="981" y="883"/>
                    <a:pt x="984" y="884"/>
                  </a:cubicBezTo>
                  <a:cubicBezTo>
                    <a:pt x="1004" y="894"/>
                    <a:pt x="1093" y="940"/>
                    <a:pt x="1186" y="1008"/>
                  </a:cubicBezTo>
                  <a:cubicBezTo>
                    <a:pt x="1233" y="1043"/>
                    <a:pt x="1260" y="1097"/>
                    <a:pt x="1260" y="1155"/>
                  </a:cubicBezTo>
                  <a:cubicBezTo>
                    <a:pt x="1260" y="1177"/>
                    <a:pt x="1260" y="1177"/>
                    <a:pt x="1260" y="1177"/>
                  </a:cubicBezTo>
                  <a:lnTo>
                    <a:pt x="1259" y="1177"/>
                  </a:lnTo>
                  <a:close/>
                  <a:moveTo>
                    <a:pt x="1259" y="1177"/>
                  </a:moveTo>
                  <a:cubicBezTo>
                    <a:pt x="1259" y="1177"/>
                    <a:pt x="1259" y="1177"/>
                    <a:pt x="1259" y="117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9"/>
            <p:cNvSpPr>
              <a:spLocks noEditPoints="1"/>
            </p:cNvSpPr>
            <p:nvPr/>
          </p:nvSpPr>
          <p:spPr bwMode="auto">
            <a:xfrm>
              <a:off x="6769891" y="3486734"/>
              <a:ext cx="501704" cy="365369"/>
            </a:xfrm>
            <a:custGeom>
              <a:avLst/>
              <a:gdLst>
                <a:gd name="T0" fmla="*/ 1224 w 1566"/>
                <a:gd name="T1" fmla="*/ 1140 h 1140"/>
                <a:gd name="T2" fmla="*/ 888 w 1566"/>
                <a:gd name="T3" fmla="*/ 1140 h 1140"/>
                <a:gd name="T4" fmla="*/ 888 w 1566"/>
                <a:gd name="T5" fmla="*/ 800 h 1140"/>
                <a:gd name="T6" fmla="*/ 999 w 1566"/>
                <a:gd name="T7" fmla="*/ 800 h 1140"/>
                <a:gd name="T8" fmla="*/ 1027 w 1566"/>
                <a:gd name="T9" fmla="*/ 745 h 1140"/>
                <a:gd name="T10" fmla="*/ 811 w 1566"/>
                <a:gd name="T11" fmla="*/ 446 h 1140"/>
                <a:gd name="T12" fmla="*/ 755 w 1566"/>
                <a:gd name="T13" fmla="*/ 446 h 1140"/>
                <a:gd name="T14" fmla="*/ 539 w 1566"/>
                <a:gd name="T15" fmla="*/ 745 h 1140"/>
                <a:gd name="T16" fmla="*/ 567 w 1566"/>
                <a:gd name="T17" fmla="*/ 800 h 1140"/>
                <a:gd name="T18" fmla="*/ 678 w 1566"/>
                <a:gd name="T19" fmla="*/ 800 h 1140"/>
                <a:gd name="T20" fmla="*/ 678 w 1566"/>
                <a:gd name="T21" fmla="*/ 1140 h 1140"/>
                <a:gd name="T22" fmla="*/ 302 w 1566"/>
                <a:gd name="T23" fmla="*/ 1140 h 1140"/>
                <a:gd name="T24" fmla="*/ 0 w 1566"/>
                <a:gd name="T25" fmla="*/ 803 h 1140"/>
                <a:gd name="T26" fmla="*/ 158 w 1566"/>
                <a:gd name="T27" fmla="*/ 528 h 1140"/>
                <a:gd name="T28" fmla="*/ 145 w 1566"/>
                <a:gd name="T29" fmla="*/ 453 h 1140"/>
                <a:gd name="T30" fmla="*/ 362 w 1566"/>
                <a:gd name="T31" fmla="*/ 236 h 1140"/>
                <a:gd name="T32" fmla="*/ 436 w 1566"/>
                <a:gd name="T33" fmla="*/ 249 h 1140"/>
                <a:gd name="T34" fmla="*/ 829 w 1566"/>
                <a:gd name="T35" fmla="*/ 0 h 1140"/>
                <a:gd name="T36" fmla="*/ 1261 w 1566"/>
                <a:gd name="T37" fmla="*/ 393 h 1140"/>
                <a:gd name="T38" fmla="*/ 1566 w 1566"/>
                <a:gd name="T39" fmla="*/ 764 h 1140"/>
                <a:gd name="T40" fmla="*/ 1224 w 1566"/>
                <a:gd name="T41" fmla="*/ 1140 h 1140"/>
                <a:gd name="T42" fmla="*/ 1224 w 1566"/>
                <a:gd name="T43" fmla="*/ 1140 h 1140"/>
                <a:gd name="T44" fmla="*/ 1224 w 1566"/>
                <a:gd name="T45" fmla="*/ 1140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66" h="1140">
                  <a:moveTo>
                    <a:pt x="1224" y="1140"/>
                  </a:moveTo>
                  <a:cubicBezTo>
                    <a:pt x="888" y="1140"/>
                    <a:pt x="888" y="1140"/>
                    <a:pt x="888" y="1140"/>
                  </a:cubicBezTo>
                  <a:cubicBezTo>
                    <a:pt x="888" y="800"/>
                    <a:pt x="888" y="800"/>
                    <a:pt x="888" y="800"/>
                  </a:cubicBezTo>
                  <a:cubicBezTo>
                    <a:pt x="999" y="800"/>
                    <a:pt x="999" y="800"/>
                    <a:pt x="999" y="800"/>
                  </a:cubicBezTo>
                  <a:cubicBezTo>
                    <a:pt x="1027" y="800"/>
                    <a:pt x="1044" y="768"/>
                    <a:pt x="1027" y="745"/>
                  </a:cubicBezTo>
                  <a:cubicBezTo>
                    <a:pt x="811" y="446"/>
                    <a:pt x="811" y="446"/>
                    <a:pt x="811" y="446"/>
                  </a:cubicBezTo>
                  <a:cubicBezTo>
                    <a:pt x="797" y="427"/>
                    <a:pt x="769" y="427"/>
                    <a:pt x="755" y="446"/>
                  </a:cubicBezTo>
                  <a:cubicBezTo>
                    <a:pt x="539" y="745"/>
                    <a:pt x="539" y="745"/>
                    <a:pt x="539" y="745"/>
                  </a:cubicBezTo>
                  <a:cubicBezTo>
                    <a:pt x="522" y="768"/>
                    <a:pt x="539" y="800"/>
                    <a:pt x="567" y="800"/>
                  </a:cubicBezTo>
                  <a:cubicBezTo>
                    <a:pt x="678" y="800"/>
                    <a:pt x="678" y="800"/>
                    <a:pt x="678" y="800"/>
                  </a:cubicBezTo>
                  <a:cubicBezTo>
                    <a:pt x="678" y="1140"/>
                    <a:pt x="678" y="1140"/>
                    <a:pt x="678" y="1140"/>
                  </a:cubicBezTo>
                  <a:cubicBezTo>
                    <a:pt x="302" y="1140"/>
                    <a:pt x="302" y="1140"/>
                    <a:pt x="302" y="1140"/>
                  </a:cubicBezTo>
                  <a:cubicBezTo>
                    <a:pt x="134" y="1130"/>
                    <a:pt x="0" y="973"/>
                    <a:pt x="0" y="803"/>
                  </a:cubicBezTo>
                  <a:cubicBezTo>
                    <a:pt x="0" y="685"/>
                    <a:pt x="64" y="583"/>
                    <a:pt x="158" y="528"/>
                  </a:cubicBezTo>
                  <a:cubicBezTo>
                    <a:pt x="149" y="504"/>
                    <a:pt x="145" y="479"/>
                    <a:pt x="145" y="453"/>
                  </a:cubicBezTo>
                  <a:cubicBezTo>
                    <a:pt x="145" y="333"/>
                    <a:pt x="242" y="236"/>
                    <a:pt x="362" y="236"/>
                  </a:cubicBezTo>
                  <a:cubicBezTo>
                    <a:pt x="388" y="236"/>
                    <a:pt x="413" y="241"/>
                    <a:pt x="436" y="249"/>
                  </a:cubicBezTo>
                  <a:cubicBezTo>
                    <a:pt x="506" y="102"/>
                    <a:pt x="655" y="0"/>
                    <a:pt x="829" y="0"/>
                  </a:cubicBezTo>
                  <a:cubicBezTo>
                    <a:pt x="1055" y="0"/>
                    <a:pt x="1240" y="173"/>
                    <a:pt x="1261" y="393"/>
                  </a:cubicBezTo>
                  <a:cubicBezTo>
                    <a:pt x="1435" y="422"/>
                    <a:pt x="1566" y="583"/>
                    <a:pt x="1566" y="764"/>
                  </a:cubicBezTo>
                  <a:cubicBezTo>
                    <a:pt x="1566" y="958"/>
                    <a:pt x="1415" y="1126"/>
                    <a:pt x="1224" y="1140"/>
                  </a:cubicBezTo>
                  <a:close/>
                  <a:moveTo>
                    <a:pt x="1224" y="1140"/>
                  </a:moveTo>
                  <a:cubicBezTo>
                    <a:pt x="1224" y="1140"/>
                    <a:pt x="1224" y="1140"/>
                    <a:pt x="1224" y="114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Oval 62">
              <a:extLst>
                <a:ext uri="{FF2B5EF4-FFF2-40B4-BE49-F238E27FC236}">
                  <a16:creationId xmlns:a16="http://schemas.microsoft.com/office/drawing/2014/main" xmlns="" id="{2B9C0BA6-A82D-48FF-B21F-279C60815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8904" y="3263739"/>
              <a:ext cx="582686" cy="5883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>
              <a:off x="5292848" y="3349928"/>
              <a:ext cx="339440" cy="360412"/>
              <a:chOff x="-47625" y="750888"/>
              <a:chExt cx="4856163" cy="5156201"/>
            </a:xfrm>
          </p:grpSpPr>
          <p:sp>
            <p:nvSpPr>
              <p:cNvPr id="187" name="Freeform 13"/>
              <p:cNvSpPr>
                <a:spLocks noEditPoints="1"/>
              </p:cNvSpPr>
              <p:nvPr/>
            </p:nvSpPr>
            <p:spPr bwMode="auto">
              <a:xfrm>
                <a:off x="-47625" y="1622426"/>
                <a:ext cx="4276725" cy="4284663"/>
              </a:xfrm>
              <a:custGeom>
                <a:avLst/>
                <a:gdLst>
                  <a:gd name="T0" fmla="*/ 1324 w 1344"/>
                  <a:gd name="T1" fmla="*/ 711 h 1347"/>
                  <a:gd name="T2" fmla="*/ 708 w 1344"/>
                  <a:gd name="T3" fmla="*/ 21 h 1347"/>
                  <a:gd name="T4" fmla="*/ 637 w 1344"/>
                  <a:gd name="T5" fmla="*/ 21 h 1347"/>
                  <a:gd name="T6" fmla="*/ 21 w 1344"/>
                  <a:gd name="T7" fmla="*/ 711 h 1347"/>
                  <a:gd name="T8" fmla="*/ 48 w 1344"/>
                  <a:gd name="T9" fmla="*/ 772 h 1347"/>
                  <a:gd name="T10" fmla="*/ 188 w 1344"/>
                  <a:gd name="T11" fmla="*/ 772 h 1347"/>
                  <a:gd name="T12" fmla="*/ 188 w 1344"/>
                  <a:gd name="T13" fmla="*/ 1280 h 1347"/>
                  <a:gd name="T14" fmla="*/ 255 w 1344"/>
                  <a:gd name="T15" fmla="*/ 1346 h 1347"/>
                  <a:gd name="T16" fmla="*/ 511 w 1344"/>
                  <a:gd name="T17" fmla="*/ 1346 h 1347"/>
                  <a:gd name="T18" fmla="*/ 511 w 1344"/>
                  <a:gd name="T19" fmla="*/ 1008 h 1347"/>
                  <a:gd name="T20" fmla="*/ 558 w 1344"/>
                  <a:gd name="T21" fmla="*/ 961 h 1347"/>
                  <a:gd name="T22" fmla="*/ 787 w 1344"/>
                  <a:gd name="T23" fmla="*/ 961 h 1347"/>
                  <a:gd name="T24" fmla="*/ 834 w 1344"/>
                  <a:gd name="T25" fmla="*/ 1008 h 1347"/>
                  <a:gd name="T26" fmla="*/ 834 w 1344"/>
                  <a:gd name="T27" fmla="*/ 1347 h 1347"/>
                  <a:gd name="T28" fmla="*/ 1090 w 1344"/>
                  <a:gd name="T29" fmla="*/ 1347 h 1347"/>
                  <a:gd name="T30" fmla="*/ 1156 w 1344"/>
                  <a:gd name="T31" fmla="*/ 1280 h 1347"/>
                  <a:gd name="T32" fmla="*/ 1156 w 1344"/>
                  <a:gd name="T33" fmla="*/ 772 h 1347"/>
                  <a:gd name="T34" fmla="*/ 1296 w 1344"/>
                  <a:gd name="T35" fmla="*/ 772 h 1347"/>
                  <a:gd name="T36" fmla="*/ 1324 w 1344"/>
                  <a:gd name="T37" fmla="*/ 711 h 1347"/>
                  <a:gd name="T38" fmla="*/ 1324 w 1344"/>
                  <a:gd name="T39" fmla="*/ 711 h 1347"/>
                  <a:gd name="T40" fmla="*/ 1324 w 1344"/>
                  <a:gd name="T41" fmla="*/ 711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4" h="1347">
                    <a:moveTo>
                      <a:pt x="1324" y="711"/>
                    </a:moveTo>
                    <a:cubicBezTo>
                      <a:pt x="708" y="21"/>
                      <a:pt x="708" y="21"/>
                      <a:pt x="708" y="21"/>
                    </a:cubicBezTo>
                    <a:cubicBezTo>
                      <a:pt x="689" y="0"/>
                      <a:pt x="656" y="0"/>
                      <a:pt x="637" y="21"/>
                    </a:cubicBezTo>
                    <a:cubicBezTo>
                      <a:pt x="21" y="711"/>
                      <a:pt x="21" y="711"/>
                      <a:pt x="21" y="711"/>
                    </a:cubicBezTo>
                    <a:cubicBezTo>
                      <a:pt x="0" y="735"/>
                      <a:pt x="17" y="772"/>
                      <a:pt x="48" y="772"/>
                    </a:cubicBezTo>
                    <a:cubicBezTo>
                      <a:pt x="188" y="772"/>
                      <a:pt x="188" y="772"/>
                      <a:pt x="188" y="772"/>
                    </a:cubicBezTo>
                    <a:cubicBezTo>
                      <a:pt x="188" y="1280"/>
                      <a:pt x="188" y="1280"/>
                      <a:pt x="188" y="1280"/>
                    </a:cubicBezTo>
                    <a:cubicBezTo>
                      <a:pt x="188" y="1317"/>
                      <a:pt x="218" y="1346"/>
                      <a:pt x="255" y="1346"/>
                    </a:cubicBezTo>
                    <a:cubicBezTo>
                      <a:pt x="511" y="1346"/>
                      <a:pt x="511" y="1346"/>
                      <a:pt x="511" y="1346"/>
                    </a:cubicBezTo>
                    <a:cubicBezTo>
                      <a:pt x="511" y="1008"/>
                      <a:pt x="511" y="1008"/>
                      <a:pt x="511" y="1008"/>
                    </a:cubicBezTo>
                    <a:cubicBezTo>
                      <a:pt x="511" y="982"/>
                      <a:pt x="532" y="961"/>
                      <a:pt x="558" y="961"/>
                    </a:cubicBezTo>
                    <a:cubicBezTo>
                      <a:pt x="787" y="961"/>
                      <a:pt x="787" y="961"/>
                      <a:pt x="787" y="961"/>
                    </a:cubicBezTo>
                    <a:cubicBezTo>
                      <a:pt x="813" y="961"/>
                      <a:pt x="834" y="982"/>
                      <a:pt x="834" y="1008"/>
                    </a:cubicBezTo>
                    <a:cubicBezTo>
                      <a:pt x="834" y="1347"/>
                      <a:pt x="834" y="1347"/>
                      <a:pt x="834" y="1347"/>
                    </a:cubicBezTo>
                    <a:cubicBezTo>
                      <a:pt x="1090" y="1347"/>
                      <a:pt x="1090" y="1347"/>
                      <a:pt x="1090" y="1347"/>
                    </a:cubicBezTo>
                    <a:cubicBezTo>
                      <a:pt x="1127" y="1347"/>
                      <a:pt x="1156" y="1317"/>
                      <a:pt x="1156" y="1280"/>
                    </a:cubicBezTo>
                    <a:cubicBezTo>
                      <a:pt x="1156" y="772"/>
                      <a:pt x="1156" y="772"/>
                      <a:pt x="1156" y="772"/>
                    </a:cubicBezTo>
                    <a:cubicBezTo>
                      <a:pt x="1296" y="772"/>
                      <a:pt x="1296" y="772"/>
                      <a:pt x="1296" y="772"/>
                    </a:cubicBezTo>
                    <a:cubicBezTo>
                      <a:pt x="1328" y="772"/>
                      <a:pt x="1344" y="735"/>
                      <a:pt x="1324" y="711"/>
                    </a:cubicBezTo>
                    <a:close/>
                    <a:moveTo>
                      <a:pt x="1324" y="711"/>
                    </a:moveTo>
                    <a:cubicBezTo>
                      <a:pt x="1324" y="711"/>
                      <a:pt x="1324" y="711"/>
                      <a:pt x="1324" y="71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14"/>
              <p:cNvSpPr>
                <a:spLocks noEditPoints="1"/>
              </p:cNvSpPr>
              <p:nvPr/>
            </p:nvSpPr>
            <p:spPr bwMode="auto">
              <a:xfrm>
                <a:off x="2403475" y="750888"/>
                <a:ext cx="2405063" cy="1863725"/>
              </a:xfrm>
              <a:custGeom>
                <a:avLst/>
                <a:gdLst>
                  <a:gd name="T0" fmla="*/ 756 w 756"/>
                  <a:gd name="T1" fmla="*/ 208 h 586"/>
                  <a:gd name="T2" fmla="*/ 684 w 756"/>
                  <a:gd name="T3" fmla="*/ 280 h 586"/>
                  <a:gd name="T4" fmla="*/ 72 w 756"/>
                  <a:gd name="T5" fmla="*/ 280 h 586"/>
                  <a:gd name="T6" fmla="*/ 0 w 756"/>
                  <a:gd name="T7" fmla="*/ 208 h 586"/>
                  <a:gd name="T8" fmla="*/ 756 w 756"/>
                  <a:gd name="T9" fmla="*/ 208 h 586"/>
                  <a:gd name="T10" fmla="*/ 378 w 756"/>
                  <a:gd name="T11" fmla="*/ 345 h 586"/>
                  <a:gd name="T12" fmla="*/ 549 w 756"/>
                  <a:gd name="T13" fmla="*/ 416 h 586"/>
                  <a:gd name="T14" fmla="*/ 621 w 756"/>
                  <a:gd name="T15" fmla="*/ 344 h 586"/>
                  <a:gd name="T16" fmla="*/ 135 w 756"/>
                  <a:gd name="T17" fmla="*/ 344 h 586"/>
                  <a:gd name="T18" fmla="*/ 207 w 756"/>
                  <a:gd name="T19" fmla="*/ 416 h 586"/>
                  <a:gd name="T20" fmla="*/ 378 w 756"/>
                  <a:gd name="T21" fmla="*/ 345 h 586"/>
                  <a:gd name="T22" fmla="*/ 482 w 756"/>
                  <a:gd name="T23" fmla="*/ 483 h 586"/>
                  <a:gd name="T24" fmla="*/ 378 w 756"/>
                  <a:gd name="T25" fmla="*/ 434 h 586"/>
                  <a:gd name="T26" fmla="*/ 274 w 756"/>
                  <a:gd name="T27" fmla="*/ 483 h 586"/>
                  <a:gd name="T28" fmla="*/ 378 w 756"/>
                  <a:gd name="T29" fmla="*/ 586 h 586"/>
                  <a:gd name="T30" fmla="*/ 482 w 756"/>
                  <a:gd name="T31" fmla="*/ 483 h 586"/>
                  <a:gd name="T32" fmla="*/ 482 w 756"/>
                  <a:gd name="T33" fmla="*/ 483 h 586"/>
                  <a:gd name="T34" fmla="*/ 482 w 756"/>
                  <a:gd name="T35" fmla="*/ 483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56" h="586">
                    <a:moveTo>
                      <a:pt x="756" y="208"/>
                    </a:moveTo>
                    <a:cubicBezTo>
                      <a:pt x="684" y="280"/>
                      <a:pt x="684" y="280"/>
                      <a:pt x="684" y="280"/>
                    </a:cubicBezTo>
                    <a:cubicBezTo>
                      <a:pt x="515" y="111"/>
                      <a:pt x="240" y="111"/>
                      <a:pt x="72" y="280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208" y="0"/>
                      <a:pt x="548" y="0"/>
                      <a:pt x="756" y="208"/>
                    </a:cubicBezTo>
                    <a:close/>
                    <a:moveTo>
                      <a:pt x="378" y="345"/>
                    </a:moveTo>
                    <a:cubicBezTo>
                      <a:pt x="443" y="345"/>
                      <a:pt x="503" y="370"/>
                      <a:pt x="549" y="416"/>
                    </a:cubicBezTo>
                    <a:cubicBezTo>
                      <a:pt x="621" y="344"/>
                      <a:pt x="621" y="344"/>
                      <a:pt x="621" y="344"/>
                    </a:cubicBezTo>
                    <a:cubicBezTo>
                      <a:pt x="487" y="210"/>
                      <a:pt x="269" y="210"/>
                      <a:pt x="135" y="344"/>
                    </a:cubicBezTo>
                    <a:cubicBezTo>
                      <a:pt x="207" y="416"/>
                      <a:pt x="207" y="416"/>
                      <a:pt x="207" y="416"/>
                    </a:cubicBezTo>
                    <a:cubicBezTo>
                      <a:pt x="253" y="370"/>
                      <a:pt x="313" y="345"/>
                      <a:pt x="378" y="345"/>
                    </a:cubicBezTo>
                    <a:close/>
                    <a:moveTo>
                      <a:pt x="482" y="483"/>
                    </a:moveTo>
                    <a:cubicBezTo>
                      <a:pt x="457" y="453"/>
                      <a:pt x="420" y="434"/>
                      <a:pt x="378" y="434"/>
                    </a:cubicBezTo>
                    <a:cubicBezTo>
                      <a:pt x="336" y="434"/>
                      <a:pt x="299" y="453"/>
                      <a:pt x="274" y="483"/>
                    </a:cubicBezTo>
                    <a:cubicBezTo>
                      <a:pt x="378" y="586"/>
                      <a:pt x="378" y="586"/>
                      <a:pt x="378" y="586"/>
                    </a:cubicBezTo>
                    <a:lnTo>
                      <a:pt x="482" y="483"/>
                    </a:lnTo>
                    <a:close/>
                    <a:moveTo>
                      <a:pt x="482" y="483"/>
                    </a:moveTo>
                    <a:cubicBezTo>
                      <a:pt x="482" y="483"/>
                      <a:pt x="482" y="483"/>
                      <a:pt x="482" y="48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5" name="Group 194"/>
            <p:cNvGrpSpPr/>
            <p:nvPr/>
          </p:nvGrpSpPr>
          <p:grpSpPr>
            <a:xfrm>
              <a:off x="4856596" y="3925608"/>
              <a:ext cx="283976" cy="328848"/>
              <a:chOff x="358503" y="768189"/>
              <a:chExt cx="4310062" cy="4991100"/>
            </a:xfrm>
          </p:grpSpPr>
          <p:sp>
            <p:nvSpPr>
              <p:cNvPr id="193" name="Freeform 18"/>
              <p:cNvSpPr>
                <a:spLocks noEditPoints="1"/>
              </p:cNvSpPr>
              <p:nvPr/>
            </p:nvSpPr>
            <p:spPr bwMode="auto">
              <a:xfrm>
                <a:off x="358503" y="768189"/>
                <a:ext cx="4310062" cy="4991100"/>
              </a:xfrm>
              <a:custGeom>
                <a:avLst/>
                <a:gdLst>
                  <a:gd name="T0" fmla="*/ 755 w 1354"/>
                  <a:gd name="T1" fmla="*/ 0 h 1569"/>
                  <a:gd name="T2" fmla="*/ 500 w 1354"/>
                  <a:gd name="T3" fmla="*/ 57 h 1569"/>
                  <a:gd name="T4" fmla="*/ 153 w 1354"/>
                  <a:gd name="T5" fmla="*/ 598 h 1569"/>
                  <a:gd name="T6" fmla="*/ 153 w 1354"/>
                  <a:gd name="T7" fmla="*/ 697 h 1569"/>
                  <a:gd name="T8" fmla="*/ 32 w 1354"/>
                  <a:gd name="T9" fmla="*/ 931 h 1569"/>
                  <a:gd name="T10" fmla="*/ 96 w 1354"/>
                  <a:gd name="T11" fmla="*/ 1039 h 1569"/>
                  <a:gd name="T12" fmla="*/ 153 w 1354"/>
                  <a:gd name="T13" fmla="*/ 1039 h 1569"/>
                  <a:gd name="T14" fmla="*/ 153 w 1354"/>
                  <a:gd name="T15" fmla="*/ 1259 h 1569"/>
                  <a:gd name="T16" fmla="*/ 279 w 1354"/>
                  <a:gd name="T17" fmla="*/ 1385 h 1569"/>
                  <a:gd name="T18" fmla="*/ 452 w 1354"/>
                  <a:gd name="T19" fmla="*/ 1359 h 1569"/>
                  <a:gd name="T20" fmla="*/ 452 w 1354"/>
                  <a:gd name="T21" fmla="*/ 1533 h 1569"/>
                  <a:gd name="T22" fmla="*/ 495 w 1354"/>
                  <a:gd name="T23" fmla="*/ 1566 h 1569"/>
                  <a:gd name="T24" fmla="*/ 1117 w 1354"/>
                  <a:gd name="T25" fmla="*/ 1456 h 1569"/>
                  <a:gd name="T26" fmla="*/ 1160 w 1354"/>
                  <a:gd name="T27" fmla="*/ 1405 h 1569"/>
                  <a:gd name="T28" fmla="*/ 1160 w 1354"/>
                  <a:gd name="T29" fmla="*/ 1038 h 1569"/>
                  <a:gd name="T30" fmla="*/ 1354 w 1354"/>
                  <a:gd name="T31" fmla="*/ 598 h 1569"/>
                  <a:gd name="T32" fmla="*/ 755 w 1354"/>
                  <a:gd name="T33" fmla="*/ 0 h 1569"/>
                  <a:gd name="T34" fmla="*/ 1052 w 1354"/>
                  <a:gd name="T35" fmla="*/ 891 h 1569"/>
                  <a:gd name="T36" fmla="*/ 544 w 1354"/>
                  <a:gd name="T37" fmla="*/ 957 h 1569"/>
                  <a:gd name="T38" fmla="*/ 543 w 1354"/>
                  <a:gd name="T39" fmla="*/ 955 h 1569"/>
                  <a:gd name="T40" fmla="*/ 364 w 1354"/>
                  <a:gd name="T41" fmla="*/ 1004 h 1569"/>
                  <a:gd name="T42" fmla="*/ 360 w 1354"/>
                  <a:gd name="T43" fmla="*/ 972 h 1569"/>
                  <a:gd name="T44" fmla="*/ 446 w 1354"/>
                  <a:gd name="T45" fmla="*/ 874 h 1569"/>
                  <a:gd name="T46" fmla="*/ 443 w 1354"/>
                  <a:gd name="T47" fmla="*/ 872 h 1569"/>
                  <a:gd name="T48" fmla="*/ 460 w 1354"/>
                  <a:gd name="T49" fmla="*/ 298 h 1569"/>
                  <a:gd name="T50" fmla="*/ 1053 w 1354"/>
                  <a:gd name="T51" fmla="*/ 298 h 1569"/>
                  <a:gd name="T52" fmla="*/ 1052 w 1354"/>
                  <a:gd name="T53" fmla="*/ 891 h 1569"/>
                  <a:gd name="T54" fmla="*/ 1052 w 1354"/>
                  <a:gd name="T55" fmla="*/ 891 h 1569"/>
                  <a:gd name="T56" fmla="*/ 1052 w 1354"/>
                  <a:gd name="T57" fmla="*/ 891 h 1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54" h="1569">
                    <a:moveTo>
                      <a:pt x="755" y="0"/>
                    </a:moveTo>
                    <a:cubicBezTo>
                      <a:pt x="664" y="0"/>
                      <a:pt x="577" y="19"/>
                      <a:pt x="500" y="57"/>
                    </a:cubicBezTo>
                    <a:cubicBezTo>
                      <a:pt x="295" y="153"/>
                      <a:pt x="153" y="359"/>
                      <a:pt x="153" y="598"/>
                    </a:cubicBezTo>
                    <a:cubicBezTo>
                      <a:pt x="153" y="697"/>
                      <a:pt x="153" y="697"/>
                      <a:pt x="153" y="697"/>
                    </a:cubicBezTo>
                    <a:cubicBezTo>
                      <a:pt x="32" y="931"/>
                      <a:pt x="32" y="931"/>
                      <a:pt x="32" y="931"/>
                    </a:cubicBezTo>
                    <a:cubicBezTo>
                      <a:pt x="0" y="991"/>
                      <a:pt x="30" y="1039"/>
                      <a:pt x="96" y="1039"/>
                    </a:cubicBezTo>
                    <a:cubicBezTo>
                      <a:pt x="153" y="1039"/>
                      <a:pt x="153" y="1039"/>
                      <a:pt x="153" y="1039"/>
                    </a:cubicBezTo>
                    <a:cubicBezTo>
                      <a:pt x="153" y="1259"/>
                      <a:pt x="153" y="1259"/>
                      <a:pt x="153" y="1259"/>
                    </a:cubicBezTo>
                    <a:cubicBezTo>
                      <a:pt x="153" y="1328"/>
                      <a:pt x="209" y="1385"/>
                      <a:pt x="279" y="1385"/>
                    </a:cubicBezTo>
                    <a:cubicBezTo>
                      <a:pt x="452" y="1359"/>
                      <a:pt x="452" y="1359"/>
                      <a:pt x="452" y="1359"/>
                    </a:cubicBezTo>
                    <a:cubicBezTo>
                      <a:pt x="452" y="1533"/>
                      <a:pt x="452" y="1533"/>
                      <a:pt x="452" y="1533"/>
                    </a:cubicBezTo>
                    <a:cubicBezTo>
                      <a:pt x="452" y="1555"/>
                      <a:pt x="472" y="1569"/>
                      <a:pt x="495" y="1566"/>
                    </a:cubicBezTo>
                    <a:cubicBezTo>
                      <a:pt x="1117" y="1456"/>
                      <a:pt x="1117" y="1456"/>
                      <a:pt x="1117" y="1456"/>
                    </a:cubicBezTo>
                    <a:cubicBezTo>
                      <a:pt x="1140" y="1451"/>
                      <a:pt x="1160" y="1430"/>
                      <a:pt x="1160" y="1405"/>
                    </a:cubicBezTo>
                    <a:cubicBezTo>
                      <a:pt x="1160" y="1038"/>
                      <a:pt x="1160" y="1038"/>
                      <a:pt x="1160" y="1038"/>
                    </a:cubicBezTo>
                    <a:cubicBezTo>
                      <a:pt x="1278" y="929"/>
                      <a:pt x="1354" y="773"/>
                      <a:pt x="1354" y="598"/>
                    </a:cubicBezTo>
                    <a:cubicBezTo>
                      <a:pt x="1352" y="268"/>
                      <a:pt x="1085" y="0"/>
                      <a:pt x="755" y="0"/>
                    </a:cubicBezTo>
                    <a:close/>
                    <a:moveTo>
                      <a:pt x="1052" y="891"/>
                    </a:moveTo>
                    <a:cubicBezTo>
                      <a:pt x="914" y="1029"/>
                      <a:pt x="704" y="1050"/>
                      <a:pt x="544" y="957"/>
                    </a:cubicBezTo>
                    <a:cubicBezTo>
                      <a:pt x="543" y="955"/>
                      <a:pt x="543" y="955"/>
                      <a:pt x="543" y="955"/>
                    </a:cubicBezTo>
                    <a:cubicBezTo>
                      <a:pt x="480" y="1004"/>
                      <a:pt x="412" y="1011"/>
                      <a:pt x="364" y="1004"/>
                    </a:cubicBezTo>
                    <a:cubicBezTo>
                      <a:pt x="348" y="1001"/>
                      <a:pt x="345" y="980"/>
                      <a:pt x="360" y="972"/>
                    </a:cubicBezTo>
                    <a:cubicBezTo>
                      <a:pt x="402" y="951"/>
                      <a:pt x="431" y="908"/>
                      <a:pt x="446" y="874"/>
                    </a:cubicBezTo>
                    <a:cubicBezTo>
                      <a:pt x="443" y="872"/>
                      <a:pt x="443" y="872"/>
                      <a:pt x="443" y="872"/>
                    </a:cubicBezTo>
                    <a:cubicBezTo>
                      <a:pt x="297" y="707"/>
                      <a:pt x="303" y="455"/>
                      <a:pt x="460" y="298"/>
                    </a:cubicBezTo>
                    <a:cubicBezTo>
                      <a:pt x="624" y="133"/>
                      <a:pt x="889" y="133"/>
                      <a:pt x="1053" y="298"/>
                    </a:cubicBezTo>
                    <a:cubicBezTo>
                      <a:pt x="1216" y="461"/>
                      <a:pt x="1216" y="727"/>
                      <a:pt x="1052" y="891"/>
                    </a:cubicBezTo>
                    <a:close/>
                    <a:moveTo>
                      <a:pt x="1052" y="891"/>
                    </a:moveTo>
                    <a:cubicBezTo>
                      <a:pt x="1052" y="891"/>
                      <a:pt x="1052" y="891"/>
                      <a:pt x="1052" y="89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19"/>
              <p:cNvSpPr>
                <a:spLocks noEditPoints="1"/>
              </p:cNvSpPr>
              <p:nvPr/>
            </p:nvSpPr>
            <p:spPr bwMode="auto">
              <a:xfrm>
                <a:off x="1950765" y="2020727"/>
                <a:ext cx="1635125" cy="1444625"/>
              </a:xfrm>
              <a:custGeom>
                <a:avLst/>
                <a:gdLst>
                  <a:gd name="T0" fmla="*/ 471 w 514"/>
                  <a:gd name="T1" fmla="*/ 250 h 454"/>
                  <a:gd name="T2" fmla="*/ 273 w 514"/>
                  <a:gd name="T3" fmla="*/ 448 h 454"/>
                  <a:gd name="T4" fmla="*/ 257 w 514"/>
                  <a:gd name="T5" fmla="*/ 454 h 454"/>
                  <a:gd name="T6" fmla="*/ 242 w 514"/>
                  <a:gd name="T7" fmla="*/ 448 h 454"/>
                  <a:gd name="T8" fmla="*/ 43 w 514"/>
                  <a:gd name="T9" fmla="*/ 249 h 454"/>
                  <a:gd name="T10" fmla="*/ 0 w 514"/>
                  <a:gd name="T11" fmla="*/ 146 h 454"/>
                  <a:gd name="T12" fmla="*/ 42 w 514"/>
                  <a:gd name="T13" fmla="*/ 43 h 454"/>
                  <a:gd name="T14" fmla="*/ 145 w 514"/>
                  <a:gd name="T15" fmla="*/ 0 h 454"/>
                  <a:gd name="T16" fmla="*/ 249 w 514"/>
                  <a:gd name="T17" fmla="*/ 43 h 454"/>
                  <a:gd name="T18" fmla="*/ 257 w 514"/>
                  <a:gd name="T19" fmla="*/ 51 h 454"/>
                  <a:gd name="T20" fmla="*/ 265 w 514"/>
                  <a:gd name="T21" fmla="*/ 43 h 454"/>
                  <a:gd name="T22" fmla="*/ 368 w 514"/>
                  <a:gd name="T23" fmla="*/ 0 h 454"/>
                  <a:gd name="T24" fmla="*/ 471 w 514"/>
                  <a:gd name="T25" fmla="*/ 43 h 454"/>
                  <a:gd name="T26" fmla="*/ 514 w 514"/>
                  <a:gd name="T27" fmla="*/ 147 h 454"/>
                  <a:gd name="T28" fmla="*/ 471 w 514"/>
                  <a:gd name="T29" fmla="*/ 250 h 454"/>
                  <a:gd name="T30" fmla="*/ 471 w 514"/>
                  <a:gd name="T31" fmla="*/ 250 h 454"/>
                  <a:gd name="T32" fmla="*/ 471 w 514"/>
                  <a:gd name="T33" fmla="*/ 250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4" h="454">
                    <a:moveTo>
                      <a:pt x="471" y="250"/>
                    </a:moveTo>
                    <a:cubicBezTo>
                      <a:pt x="273" y="448"/>
                      <a:pt x="273" y="448"/>
                      <a:pt x="273" y="448"/>
                    </a:cubicBezTo>
                    <a:cubicBezTo>
                      <a:pt x="269" y="452"/>
                      <a:pt x="263" y="454"/>
                      <a:pt x="257" y="454"/>
                    </a:cubicBezTo>
                    <a:cubicBezTo>
                      <a:pt x="252" y="454"/>
                      <a:pt x="246" y="452"/>
                      <a:pt x="242" y="448"/>
                    </a:cubicBezTo>
                    <a:cubicBezTo>
                      <a:pt x="43" y="249"/>
                      <a:pt x="43" y="249"/>
                      <a:pt x="43" y="249"/>
                    </a:cubicBezTo>
                    <a:cubicBezTo>
                      <a:pt x="15" y="222"/>
                      <a:pt x="0" y="185"/>
                      <a:pt x="0" y="146"/>
                    </a:cubicBezTo>
                    <a:cubicBezTo>
                      <a:pt x="0" y="107"/>
                      <a:pt x="15" y="71"/>
                      <a:pt x="42" y="43"/>
                    </a:cubicBezTo>
                    <a:cubicBezTo>
                      <a:pt x="70" y="15"/>
                      <a:pt x="106" y="0"/>
                      <a:pt x="145" y="0"/>
                    </a:cubicBezTo>
                    <a:cubicBezTo>
                      <a:pt x="184" y="0"/>
                      <a:pt x="221" y="16"/>
                      <a:pt x="249" y="43"/>
                    </a:cubicBezTo>
                    <a:cubicBezTo>
                      <a:pt x="257" y="51"/>
                      <a:pt x="257" y="51"/>
                      <a:pt x="257" y="51"/>
                    </a:cubicBezTo>
                    <a:cubicBezTo>
                      <a:pt x="265" y="43"/>
                      <a:pt x="265" y="43"/>
                      <a:pt x="265" y="43"/>
                    </a:cubicBezTo>
                    <a:cubicBezTo>
                      <a:pt x="292" y="16"/>
                      <a:pt x="329" y="0"/>
                      <a:pt x="368" y="0"/>
                    </a:cubicBezTo>
                    <a:cubicBezTo>
                      <a:pt x="407" y="0"/>
                      <a:pt x="444" y="15"/>
                      <a:pt x="471" y="43"/>
                    </a:cubicBezTo>
                    <a:cubicBezTo>
                      <a:pt x="499" y="71"/>
                      <a:pt x="514" y="108"/>
                      <a:pt x="514" y="147"/>
                    </a:cubicBezTo>
                    <a:cubicBezTo>
                      <a:pt x="514" y="185"/>
                      <a:pt x="499" y="222"/>
                      <a:pt x="471" y="250"/>
                    </a:cubicBezTo>
                    <a:close/>
                    <a:moveTo>
                      <a:pt x="471" y="250"/>
                    </a:moveTo>
                    <a:cubicBezTo>
                      <a:pt x="471" y="250"/>
                      <a:pt x="471" y="250"/>
                      <a:pt x="471" y="25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1" name="Group 200"/>
            <p:cNvGrpSpPr/>
            <p:nvPr/>
          </p:nvGrpSpPr>
          <p:grpSpPr>
            <a:xfrm>
              <a:off x="4795262" y="2818614"/>
              <a:ext cx="265548" cy="311957"/>
              <a:chOff x="129329" y="707852"/>
              <a:chExt cx="4278312" cy="5026026"/>
            </a:xfrm>
          </p:grpSpPr>
          <p:sp>
            <p:nvSpPr>
              <p:cNvPr id="199" name="Freeform 23"/>
              <p:cNvSpPr>
                <a:spLocks noEditPoints="1"/>
              </p:cNvSpPr>
              <p:nvPr/>
            </p:nvSpPr>
            <p:spPr bwMode="auto">
              <a:xfrm>
                <a:off x="129329" y="707852"/>
                <a:ext cx="2138362" cy="2132013"/>
              </a:xfrm>
              <a:custGeom>
                <a:avLst/>
                <a:gdLst>
                  <a:gd name="T0" fmla="*/ 302 w 672"/>
                  <a:gd name="T1" fmla="*/ 670 h 670"/>
                  <a:gd name="T2" fmla="*/ 271 w 672"/>
                  <a:gd name="T3" fmla="*/ 598 h 670"/>
                  <a:gd name="T4" fmla="*/ 231 w 672"/>
                  <a:gd name="T5" fmla="*/ 506 h 670"/>
                  <a:gd name="T6" fmla="*/ 305 w 672"/>
                  <a:gd name="T7" fmla="*/ 275 h 670"/>
                  <a:gd name="T8" fmla="*/ 309 w 672"/>
                  <a:gd name="T9" fmla="*/ 273 h 670"/>
                  <a:gd name="T10" fmla="*/ 393 w 672"/>
                  <a:gd name="T11" fmla="*/ 252 h 670"/>
                  <a:gd name="T12" fmla="*/ 546 w 672"/>
                  <a:gd name="T13" fmla="*/ 338 h 670"/>
                  <a:gd name="T14" fmla="*/ 620 w 672"/>
                  <a:gd name="T15" fmla="*/ 457 h 670"/>
                  <a:gd name="T16" fmla="*/ 637 w 672"/>
                  <a:gd name="T17" fmla="*/ 484 h 670"/>
                  <a:gd name="T18" fmla="*/ 637 w 672"/>
                  <a:gd name="T19" fmla="*/ 484 h 670"/>
                  <a:gd name="T20" fmla="*/ 672 w 672"/>
                  <a:gd name="T21" fmla="*/ 336 h 670"/>
                  <a:gd name="T22" fmla="*/ 336 w 672"/>
                  <a:gd name="T23" fmla="*/ 0 h 670"/>
                  <a:gd name="T24" fmla="*/ 0 w 672"/>
                  <a:gd name="T25" fmla="*/ 336 h 670"/>
                  <a:gd name="T26" fmla="*/ 302 w 672"/>
                  <a:gd name="T27" fmla="*/ 670 h 670"/>
                  <a:gd name="T28" fmla="*/ 302 w 672"/>
                  <a:gd name="T29" fmla="*/ 670 h 670"/>
                  <a:gd name="T30" fmla="*/ 302 w 672"/>
                  <a:gd name="T31" fmla="*/ 670 h 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72" h="670">
                    <a:moveTo>
                      <a:pt x="302" y="670"/>
                    </a:moveTo>
                    <a:cubicBezTo>
                      <a:pt x="292" y="646"/>
                      <a:pt x="281" y="621"/>
                      <a:pt x="271" y="598"/>
                    </a:cubicBezTo>
                    <a:cubicBezTo>
                      <a:pt x="231" y="506"/>
                      <a:pt x="231" y="506"/>
                      <a:pt x="231" y="506"/>
                    </a:cubicBezTo>
                    <a:cubicBezTo>
                      <a:pt x="193" y="419"/>
                      <a:pt x="224" y="322"/>
                      <a:pt x="305" y="275"/>
                    </a:cubicBezTo>
                    <a:cubicBezTo>
                      <a:pt x="309" y="273"/>
                      <a:pt x="309" y="273"/>
                      <a:pt x="309" y="273"/>
                    </a:cubicBezTo>
                    <a:cubicBezTo>
                      <a:pt x="335" y="260"/>
                      <a:pt x="364" y="252"/>
                      <a:pt x="393" y="252"/>
                    </a:cubicBezTo>
                    <a:cubicBezTo>
                      <a:pt x="455" y="252"/>
                      <a:pt x="512" y="284"/>
                      <a:pt x="546" y="338"/>
                    </a:cubicBezTo>
                    <a:cubicBezTo>
                      <a:pt x="572" y="377"/>
                      <a:pt x="595" y="416"/>
                      <a:pt x="620" y="457"/>
                    </a:cubicBezTo>
                    <a:cubicBezTo>
                      <a:pt x="637" y="484"/>
                      <a:pt x="637" y="484"/>
                      <a:pt x="637" y="484"/>
                    </a:cubicBezTo>
                    <a:cubicBezTo>
                      <a:pt x="637" y="484"/>
                      <a:pt x="637" y="484"/>
                      <a:pt x="637" y="484"/>
                    </a:cubicBezTo>
                    <a:cubicBezTo>
                      <a:pt x="659" y="439"/>
                      <a:pt x="672" y="389"/>
                      <a:pt x="672" y="336"/>
                    </a:cubicBezTo>
                    <a:cubicBezTo>
                      <a:pt x="672" y="150"/>
                      <a:pt x="522" y="0"/>
                      <a:pt x="336" y="0"/>
                    </a:cubicBezTo>
                    <a:cubicBezTo>
                      <a:pt x="150" y="0"/>
                      <a:pt x="0" y="150"/>
                      <a:pt x="0" y="336"/>
                    </a:cubicBezTo>
                    <a:cubicBezTo>
                      <a:pt x="0" y="510"/>
                      <a:pt x="132" y="653"/>
                      <a:pt x="302" y="670"/>
                    </a:cubicBezTo>
                    <a:close/>
                    <a:moveTo>
                      <a:pt x="302" y="670"/>
                    </a:moveTo>
                    <a:cubicBezTo>
                      <a:pt x="302" y="670"/>
                      <a:pt x="302" y="670"/>
                      <a:pt x="302" y="67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24"/>
              <p:cNvSpPr>
                <a:spLocks noEditPoints="1"/>
              </p:cNvSpPr>
              <p:nvPr/>
            </p:nvSpPr>
            <p:spPr bwMode="auto">
              <a:xfrm>
                <a:off x="680191" y="1823865"/>
                <a:ext cx="3727450" cy="3910013"/>
              </a:xfrm>
              <a:custGeom>
                <a:avLst/>
                <a:gdLst>
                  <a:gd name="T0" fmla="*/ 1159 w 1171"/>
                  <a:gd name="T1" fmla="*/ 946 h 1229"/>
                  <a:gd name="T2" fmla="*/ 1138 w 1171"/>
                  <a:gd name="T3" fmla="*/ 1020 h 1229"/>
                  <a:gd name="T4" fmla="*/ 864 w 1171"/>
                  <a:gd name="T5" fmla="*/ 1200 h 1229"/>
                  <a:gd name="T6" fmla="*/ 718 w 1171"/>
                  <a:gd name="T7" fmla="*/ 1186 h 1229"/>
                  <a:gd name="T8" fmla="*/ 434 w 1171"/>
                  <a:gd name="T9" fmla="*/ 1019 h 1229"/>
                  <a:gd name="T10" fmla="*/ 322 w 1171"/>
                  <a:gd name="T11" fmla="*/ 958 h 1229"/>
                  <a:gd name="T12" fmla="*/ 240 w 1171"/>
                  <a:gd name="T13" fmla="*/ 895 h 1229"/>
                  <a:gd name="T14" fmla="*/ 39 w 1171"/>
                  <a:gd name="T15" fmla="*/ 766 h 1229"/>
                  <a:gd name="T16" fmla="*/ 16 w 1171"/>
                  <a:gd name="T17" fmla="*/ 698 h 1229"/>
                  <a:gd name="T18" fmla="*/ 63 w 1171"/>
                  <a:gd name="T19" fmla="*/ 656 h 1229"/>
                  <a:gd name="T20" fmla="*/ 179 w 1171"/>
                  <a:gd name="T21" fmla="*/ 658 h 1229"/>
                  <a:gd name="T22" fmla="*/ 340 w 1171"/>
                  <a:gd name="T23" fmla="*/ 745 h 1229"/>
                  <a:gd name="T24" fmla="*/ 389 w 1171"/>
                  <a:gd name="T25" fmla="*/ 687 h 1229"/>
                  <a:gd name="T26" fmla="*/ 376 w 1171"/>
                  <a:gd name="T27" fmla="*/ 627 h 1229"/>
                  <a:gd name="T28" fmla="*/ 157 w 1171"/>
                  <a:gd name="T29" fmla="*/ 111 h 1229"/>
                  <a:gd name="T30" fmla="*/ 186 w 1171"/>
                  <a:gd name="T31" fmla="*/ 17 h 1229"/>
                  <a:gd name="T32" fmla="*/ 282 w 1171"/>
                  <a:gd name="T33" fmla="*/ 45 h 1229"/>
                  <a:gd name="T34" fmla="*/ 372 w 1171"/>
                  <a:gd name="T35" fmla="*/ 189 h 1229"/>
                  <a:gd name="T36" fmla="*/ 455 w 1171"/>
                  <a:gd name="T37" fmla="*/ 323 h 1229"/>
                  <a:gd name="T38" fmla="*/ 489 w 1171"/>
                  <a:gd name="T39" fmla="*/ 377 h 1229"/>
                  <a:gd name="T40" fmla="*/ 991 w 1171"/>
                  <a:gd name="T41" fmla="*/ 403 h 1229"/>
                  <a:gd name="T42" fmla="*/ 1021 w 1171"/>
                  <a:gd name="T43" fmla="*/ 434 h 1229"/>
                  <a:gd name="T44" fmla="*/ 1111 w 1171"/>
                  <a:gd name="T45" fmla="*/ 798 h 1229"/>
                  <a:gd name="T46" fmla="*/ 1135 w 1171"/>
                  <a:gd name="T47" fmla="*/ 891 h 1229"/>
                  <a:gd name="T48" fmla="*/ 1159 w 1171"/>
                  <a:gd name="T49" fmla="*/ 946 h 1229"/>
                  <a:gd name="T50" fmla="*/ 1159 w 1171"/>
                  <a:gd name="T51" fmla="*/ 946 h 1229"/>
                  <a:gd name="T52" fmla="*/ 1159 w 1171"/>
                  <a:gd name="T53" fmla="*/ 946 h 1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71" h="1229">
                    <a:moveTo>
                      <a:pt x="1159" y="946"/>
                    </a:moveTo>
                    <a:cubicBezTo>
                      <a:pt x="1171" y="973"/>
                      <a:pt x="1161" y="1004"/>
                      <a:pt x="1138" y="1020"/>
                    </a:cubicBezTo>
                    <a:cubicBezTo>
                      <a:pt x="864" y="1200"/>
                      <a:pt x="864" y="1200"/>
                      <a:pt x="864" y="1200"/>
                    </a:cubicBezTo>
                    <a:cubicBezTo>
                      <a:pt x="818" y="1229"/>
                      <a:pt x="758" y="1224"/>
                      <a:pt x="718" y="1186"/>
                    </a:cubicBezTo>
                    <a:cubicBezTo>
                      <a:pt x="595" y="1070"/>
                      <a:pt x="434" y="1019"/>
                      <a:pt x="434" y="1019"/>
                    </a:cubicBezTo>
                    <a:cubicBezTo>
                      <a:pt x="393" y="1006"/>
                      <a:pt x="357" y="989"/>
                      <a:pt x="322" y="958"/>
                    </a:cubicBezTo>
                    <a:cubicBezTo>
                      <a:pt x="299" y="937"/>
                      <a:pt x="263" y="914"/>
                      <a:pt x="240" y="895"/>
                    </a:cubicBezTo>
                    <a:cubicBezTo>
                      <a:pt x="178" y="844"/>
                      <a:pt x="111" y="799"/>
                      <a:pt x="39" y="766"/>
                    </a:cubicBezTo>
                    <a:cubicBezTo>
                      <a:pt x="6" y="752"/>
                      <a:pt x="0" y="730"/>
                      <a:pt x="16" y="698"/>
                    </a:cubicBezTo>
                    <a:cubicBezTo>
                      <a:pt x="24" y="682"/>
                      <a:pt x="45" y="663"/>
                      <a:pt x="63" y="656"/>
                    </a:cubicBezTo>
                    <a:cubicBezTo>
                      <a:pt x="103" y="642"/>
                      <a:pt x="142" y="648"/>
                      <a:pt x="179" y="658"/>
                    </a:cubicBezTo>
                    <a:cubicBezTo>
                      <a:pt x="201" y="663"/>
                      <a:pt x="296" y="724"/>
                      <a:pt x="340" y="745"/>
                    </a:cubicBezTo>
                    <a:cubicBezTo>
                      <a:pt x="378" y="764"/>
                      <a:pt x="388" y="729"/>
                      <a:pt x="389" y="687"/>
                    </a:cubicBezTo>
                    <a:cubicBezTo>
                      <a:pt x="389" y="666"/>
                      <a:pt x="383" y="646"/>
                      <a:pt x="376" y="627"/>
                    </a:cubicBezTo>
                    <a:cubicBezTo>
                      <a:pt x="306" y="454"/>
                      <a:pt x="231" y="284"/>
                      <a:pt x="157" y="111"/>
                    </a:cubicBezTo>
                    <a:cubicBezTo>
                      <a:pt x="140" y="74"/>
                      <a:pt x="152" y="37"/>
                      <a:pt x="186" y="17"/>
                    </a:cubicBezTo>
                    <a:cubicBezTo>
                      <a:pt x="219" y="0"/>
                      <a:pt x="260" y="11"/>
                      <a:pt x="282" y="45"/>
                    </a:cubicBezTo>
                    <a:cubicBezTo>
                      <a:pt x="313" y="92"/>
                      <a:pt x="342" y="140"/>
                      <a:pt x="372" y="189"/>
                    </a:cubicBezTo>
                    <a:cubicBezTo>
                      <a:pt x="399" y="234"/>
                      <a:pt x="428" y="277"/>
                      <a:pt x="455" y="323"/>
                    </a:cubicBezTo>
                    <a:cubicBezTo>
                      <a:pt x="489" y="377"/>
                      <a:pt x="489" y="377"/>
                      <a:pt x="489" y="377"/>
                    </a:cubicBezTo>
                    <a:cubicBezTo>
                      <a:pt x="489" y="377"/>
                      <a:pt x="733" y="312"/>
                      <a:pt x="991" y="403"/>
                    </a:cubicBezTo>
                    <a:cubicBezTo>
                      <a:pt x="1005" y="409"/>
                      <a:pt x="1017" y="418"/>
                      <a:pt x="1021" y="434"/>
                    </a:cubicBezTo>
                    <a:cubicBezTo>
                      <a:pt x="1045" y="491"/>
                      <a:pt x="1106" y="649"/>
                      <a:pt x="1111" y="798"/>
                    </a:cubicBezTo>
                    <a:cubicBezTo>
                      <a:pt x="1118" y="837"/>
                      <a:pt x="1129" y="869"/>
                      <a:pt x="1135" y="891"/>
                    </a:cubicBezTo>
                    <a:lnTo>
                      <a:pt x="1159" y="946"/>
                    </a:lnTo>
                    <a:close/>
                    <a:moveTo>
                      <a:pt x="1159" y="946"/>
                    </a:moveTo>
                    <a:cubicBezTo>
                      <a:pt x="1159" y="946"/>
                      <a:pt x="1159" y="946"/>
                      <a:pt x="1159" y="94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9" name="Group 208"/>
            <p:cNvGrpSpPr/>
            <p:nvPr/>
          </p:nvGrpSpPr>
          <p:grpSpPr>
            <a:xfrm>
              <a:off x="6925842" y="2764207"/>
              <a:ext cx="313796" cy="335858"/>
              <a:chOff x="-144463" y="139700"/>
              <a:chExt cx="4651376" cy="4978400"/>
            </a:xfrm>
          </p:grpSpPr>
          <p:sp>
            <p:nvSpPr>
              <p:cNvPr id="207" name="Freeform 28"/>
              <p:cNvSpPr>
                <a:spLocks noEditPoints="1"/>
              </p:cNvSpPr>
              <p:nvPr/>
            </p:nvSpPr>
            <p:spPr bwMode="auto">
              <a:xfrm>
                <a:off x="-144463" y="3470275"/>
                <a:ext cx="4651376" cy="1647825"/>
              </a:xfrm>
              <a:custGeom>
                <a:avLst/>
                <a:gdLst>
                  <a:gd name="T0" fmla="*/ 1002 w 1462"/>
                  <a:gd name="T1" fmla="*/ 0 h 518"/>
                  <a:gd name="T2" fmla="*/ 974 w 1462"/>
                  <a:gd name="T3" fmla="*/ 25 h 518"/>
                  <a:gd name="T4" fmla="*/ 731 w 1462"/>
                  <a:gd name="T5" fmla="*/ 245 h 518"/>
                  <a:gd name="T6" fmla="*/ 487 w 1462"/>
                  <a:gd name="T7" fmla="*/ 25 h 518"/>
                  <a:gd name="T8" fmla="*/ 459 w 1462"/>
                  <a:gd name="T9" fmla="*/ 0 h 518"/>
                  <a:gd name="T10" fmla="*/ 126 w 1462"/>
                  <a:gd name="T11" fmla="*/ 0 h 518"/>
                  <a:gd name="T12" fmla="*/ 0 w 1462"/>
                  <a:gd name="T13" fmla="*/ 126 h 518"/>
                  <a:gd name="T14" fmla="*/ 0 w 1462"/>
                  <a:gd name="T15" fmla="*/ 391 h 518"/>
                  <a:gd name="T16" fmla="*/ 126 w 1462"/>
                  <a:gd name="T17" fmla="*/ 518 h 518"/>
                  <a:gd name="T18" fmla="*/ 1335 w 1462"/>
                  <a:gd name="T19" fmla="*/ 518 h 518"/>
                  <a:gd name="T20" fmla="*/ 1462 w 1462"/>
                  <a:gd name="T21" fmla="*/ 391 h 518"/>
                  <a:gd name="T22" fmla="*/ 1462 w 1462"/>
                  <a:gd name="T23" fmla="*/ 127 h 518"/>
                  <a:gd name="T24" fmla="*/ 1335 w 1462"/>
                  <a:gd name="T25" fmla="*/ 0 h 518"/>
                  <a:gd name="T26" fmla="*/ 1002 w 1462"/>
                  <a:gd name="T27" fmla="*/ 0 h 518"/>
                  <a:gd name="T28" fmla="*/ 1002 w 1462"/>
                  <a:gd name="T29" fmla="*/ 0 h 518"/>
                  <a:gd name="T30" fmla="*/ 1002 w 1462"/>
                  <a:gd name="T31" fmla="*/ 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2" h="518">
                    <a:moveTo>
                      <a:pt x="1002" y="0"/>
                    </a:moveTo>
                    <a:cubicBezTo>
                      <a:pt x="988" y="0"/>
                      <a:pt x="976" y="11"/>
                      <a:pt x="974" y="25"/>
                    </a:cubicBezTo>
                    <a:cubicBezTo>
                      <a:pt x="962" y="149"/>
                      <a:pt x="858" y="245"/>
                      <a:pt x="731" y="245"/>
                    </a:cubicBezTo>
                    <a:cubicBezTo>
                      <a:pt x="604" y="245"/>
                      <a:pt x="500" y="149"/>
                      <a:pt x="487" y="25"/>
                    </a:cubicBezTo>
                    <a:cubicBezTo>
                      <a:pt x="485" y="11"/>
                      <a:pt x="474" y="0"/>
                      <a:pt x="459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57" y="0"/>
                      <a:pt x="0" y="57"/>
                      <a:pt x="0" y="126"/>
                    </a:cubicBezTo>
                    <a:cubicBezTo>
                      <a:pt x="0" y="391"/>
                      <a:pt x="0" y="391"/>
                      <a:pt x="0" y="391"/>
                    </a:cubicBezTo>
                    <a:cubicBezTo>
                      <a:pt x="0" y="461"/>
                      <a:pt x="57" y="518"/>
                      <a:pt x="126" y="518"/>
                    </a:cubicBezTo>
                    <a:cubicBezTo>
                      <a:pt x="1335" y="518"/>
                      <a:pt x="1335" y="518"/>
                      <a:pt x="1335" y="518"/>
                    </a:cubicBezTo>
                    <a:cubicBezTo>
                      <a:pt x="1405" y="518"/>
                      <a:pt x="1462" y="461"/>
                      <a:pt x="1462" y="391"/>
                    </a:cubicBezTo>
                    <a:cubicBezTo>
                      <a:pt x="1462" y="127"/>
                      <a:pt x="1462" y="127"/>
                      <a:pt x="1462" y="127"/>
                    </a:cubicBezTo>
                    <a:cubicBezTo>
                      <a:pt x="1462" y="57"/>
                      <a:pt x="1405" y="0"/>
                      <a:pt x="1335" y="0"/>
                    </a:cubicBezTo>
                    <a:cubicBezTo>
                      <a:pt x="1002" y="0"/>
                      <a:pt x="1002" y="0"/>
                      <a:pt x="1002" y="0"/>
                    </a:cubicBezTo>
                    <a:close/>
                    <a:moveTo>
                      <a:pt x="1002" y="0"/>
                    </a:moveTo>
                    <a:cubicBezTo>
                      <a:pt x="1002" y="0"/>
                      <a:pt x="1002" y="0"/>
                      <a:pt x="100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29"/>
              <p:cNvSpPr>
                <a:spLocks noEditPoints="1"/>
              </p:cNvSpPr>
              <p:nvPr/>
            </p:nvSpPr>
            <p:spPr bwMode="auto">
              <a:xfrm>
                <a:off x="1042987" y="139700"/>
                <a:ext cx="2276475" cy="3355975"/>
              </a:xfrm>
              <a:custGeom>
                <a:avLst/>
                <a:gdLst>
                  <a:gd name="T0" fmla="*/ 547 w 716"/>
                  <a:gd name="T1" fmla="*/ 636 h 1055"/>
                  <a:gd name="T2" fmla="*/ 448 w 716"/>
                  <a:gd name="T3" fmla="*/ 734 h 1055"/>
                  <a:gd name="T4" fmla="*/ 448 w 716"/>
                  <a:gd name="T5" fmla="*/ 90 h 1055"/>
                  <a:gd name="T6" fmla="*/ 358 w 716"/>
                  <a:gd name="T7" fmla="*/ 0 h 1055"/>
                  <a:gd name="T8" fmla="*/ 268 w 716"/>
                  <a:gd name="T9" fmla="*/ 90 h 1055"/>
                  <a:gd name="T10" fmla="*/ 268 w 716"/>
                  <a:gd name="T11" fmla="*/ 734 h 1055"/>
                  <a:gd name="T12" fmla="*/ 169 w 716"/>
                  <a:gd name="T13" fmla="*/ 636 h 1055"/>
                  <a:gd name="T14" fmla="*/ 54 w 716"/>
                  <a:gd name="T15" fmla="*/ 621 h 1055"/>
                  <a:gd name="T16" fmla="*/ 40 w 716"/>
                  <a:gd name="T17" fmla="*/ 760 h 1055"/>
                  <a:gd name="T18" fmla="*/ 305 w 716"/>
                  <a:gd name="T19" fmla="*/ 1025 h 1055"/>
                  <a:gd name="T20" fmla="*/ 411 w 716"/>
                  <a:gd name="T21" fmla="*/ 1025 h 1055"/>
                  <a:gd name="T22" fmla="*/ 676 w 716"/>
                  <a:gd name="T23" fmla="*/ 760 h 1055"/>
                  <a:gd name="T24" fmla="*/ 662 w 716"/>
                  <a:gd name="T25" fmla="*/ 621 h 1055"/>
                  <a:gd name="T26" fmla="*/ 547 w 716"/>
                  <a:gd name="T27" fmla="*/ 636 h 1055"/>
                  <a:gd name="T28" fmla="*/ 547 w 716"/>
                  <a:gd name="T29" fmla="*/ 636 h 1055"/>
                  <a:gd name="T30" fmla="*/ 547 w 716"/>
                  <a:gd name="T31" fmla="*/ 636 h 1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6" h="1055">
                    <a:moveTo>
                      <a:pt x="547" y="636"/>
                    </a:moveTo>
                    <a:cubicBezTo>
                      <a:pt x="448" y="734"/>
                      <a:pt x="448" y="734"/>
                      <a:pt x="448" y="734"/>
                    </a:cubicBezTo>
                    <a:cubicBezTo>
                      <a:pt x="448" y="90"/>
                      <a:pt x="448" y="90"/>
                      <a:pt x="448" y="90"/>
                    </a:cubicBezTo>
                    <a:cubicBezTo>
                      <a:pt x="448" y="40"/>
                      <a:pt x="407" y="0"/>
                      <a:pt x="358" y="0"/>
                    </a:cubicBezTo>
                    <a:cubicBezTo>
                      <a:pt x="308" y="0"/>
                      <a:pt x="268" y="40"/>
                      <a:pt x="268" y="90"/>
                    </a:cubicBezTo>
                    <a:cubicBezTo>
                      <a:pt x="268" y="734"/>
                      <a:pt x="268" y="734"/>
                      <a:pt x="268" y="734"/>
                    </a:cubicBezTo>
                    <a:cubicBezTo>
                      <a:pt x="169" y="636"/>
                      <a:pt x="169" y="636"/>
                      <a:pt x="169" y="636"/>
                    </a:cubicBezTo>
                    <a:cubicBezTo>
                      <a:pt x="139" y="605"/>
                      <a:pt x="90" y="597"/>
                      <a:pt x="54" y="621"/>
                    </a:cubicBezTo>
                    <a:cubicBezTo>
                      <a:pt x="5" y="654"/>
                      <a:pt x="0" y="721"/>
                      <a:pt x="40" y="760"/>
                    </a:cubicBezTo>
                    <a:cubicBezTo>
                      <a:pt x="305" y="1025"/>
                      <a:pt x="305" y="1025"/>
                      <a:pt x="305" y="1025"/>
                    </a:cubicBezTo>
                    <a:cubicBezTo>
                      <a:pt x="334" y="1055"/>
                      <a:pt x="382" y="1055"/>
                      <a:pt x="411" y="1025"/>
                    </a:cubicBezTo>
                    <a:cubicBezTo>
                      <a:pt x="676" y="760"/>
                      <a:pt x="676" y="760"/>
                      <a:pt x="676" y="760"/>
                    </a:cubicBezTo>
                    <a:cubicBezTo>
                      <a:pt x="716" y="721"/>
                      <a:pt x="711" y="654"/>
                      <a:pt x="662" y="621"/>
                    </a:cubicBezTo>
                    <a:cubicBezTo>
                      <a:pt x="626" y="597"/>
                      <a:pt x="577" y="605"/>
                      <a:pt x="547" y="636"/>
                    </a:cubicBezTo>
                    <a:close/>
                    <a:moveTo>
                      <a:pt x="547" y="636"/>
                    </a:moveTo>
                    <a:cubicBezTo>
                      <a:pt x="547" y="636"/>
                      <a:pt x="547" y="636"/>
                      <a:pt x="547" y="63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0" name="Oval 5">
              <a:extLst>
                <a:ext uri="{FF2B5EF4-FFF2-40B4-BE49-F238E27FC236}">
                  <a16:creationId xmlns:a16="http://schemas.microsoft.com/office/drawing/2014/main" xmlns="" id="{D2292BFB-D27A-4763-B051-2FC808888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0267" y="2398741"/>
              <a:ext cx="389180" cy="3924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Oval 62">
              <a:extLst>
                <a:ext uri="{FF2B5EF4-FFF2-40B4-BE49-F238E27FC236}">
                  <a16:creationId xmlns:a16="http://schemas.microsoft.com/office/drawing/2014/main" xmlns="" id="{2B9C0BA6-A82D-48FF-B21F-279C60815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1606" y="2394964"/>
              <a:ext cx="454496" cy="4589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Oval 62">
              <a:extLst>
                <a:ext uri="{FF2B5EF4-FFF2-40B4-BE49-F238E27FC236}">
                  <a16:creationId xmlns:a16="http://schemas.microsoft.com/office/drawing/2014/main" xmlns="" id="{2B9C0BA6-A82D-48FF-B21F-279C60815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4057" y="2401214"/>
              <a:ext cx="252876" cy="2553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Oval 78">
              <a:extLst>
                <a:ext uri="{FF2B5EF4-FFF2-40B4-BE49-F238E27FC236}">
                  <a16:creationId xmlns:a16="http://schemas.microsoft.com/office/drawing/2014/main" xmlns="" id="{FB8FDF7E-A059-44DE-A03D-F5CA04AC0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7841" y="2937341"/>
              <a:ext cx="405231" cy="40865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Oval 5">
              <a:extLst>
                <a:ext uri="{FF2B5EF4-FFF2-40B4-BE49-F238E27FC236}">
                  <a16:creationId xmlns:a16="http://schemas.microsoft.com/office/drawing/2014/main" xmlns="" id="{D2292BFB-D27A-4763-B051-2FC808888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982" y="3361126"/>
              <a:ext cx="389180" cy="3924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245" name="Straight Connector 244"/>
            <p:cNvCxnSpPr>
              <a:stCxn id="139" idx="2"/>
              <a:endCxn id="244" idx="6"/>
            </p:cNvCxnSpPr>
            <p:nvPr/>
          </p:nvCxnSpPr>
          <p:spPr>
            <a:xfrm flipH="1" flipV="1">
              <a:off x="4734162" y="3557327"/>
              <a:ext cx="424742" cy="594"/>
            </a:xfrm>
            <a:prstGeom prst="line">
              <a:avLst/>
            </a:prstGeom>
            <a:ln w="349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Oval 5">
              <a:extLst>
                <a:ext uri="{FF2B5EF4-FFF2-40B4-BE49-F238E27FC236}">
                  <a16:creationId xmlns:a16="http://schemas.microsoft.com/office/drawing/2014/main" xmlns="" id="{D2292BFB-D27A-4763-B051-2FC808888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5440" y="2251798"/>
              <a:ext cx="213391" cy="21515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Oval 62">
              <a:extLst>
                <a:ext uri="{FF2B5EF4-FFF2-40B4-BE49-F238E27FC236}">
                  <a16:creationId xmlns:a16="http://schemas.microsoft.com/office/drawing/2014/main" xmlns="" id="{2B9C0BA6-A82D-48FF-B21F-279C60815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3957" y="2633633"/>
              <a:ext cx="295210" cy="2980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62" name="Straight Connector 261"/>
            <p:cNvCxnSpPr>
              <a:stCxn id="164" idx="2"/>
              <a:endCxn id="261" idx="5"/>
            </p:cNvCxnSpPr>
            <p:nvPr/>
          </p:nvCxnSpPr>
          <p:spPr>
            <a:xfrm flipH="1" flipV="1">
              <a:off x="4295934" y="2888066"/>
              <a:ext cx="349195" cy="86527"/>
            </a:xfrm>
            <a:prstGeom prst="line">
              <a:avLst/>
            </a:prstGeom>
            <a:ln w="349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>
              <a:stCxn id="259" idx="4"/>
              <a:endCxn id="164" idx="0"/>
            </p:cNvCxnSpPr>
            <p:nvPr/>
          </p:nvCxnSpPr>
          <p:spPr>
            <a:xfrm>
              <a:off x="4772136" y="2466956"/>
              <a:ext cx="132521" cy="246082"/>
            </a:xfrm>
            <a:prstGeom prst="line">
              <a:avLst/>
            </a:prstGeom>
            <a:ln w="3492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8" name="TextBox 277">
            <a:extLst>
              <a:ext uri="{FF2B5EF4-FFF2-40B4-BE49-F238E27FC236}">
                <a16:creationId xmlns:a16="http://schemas.microsoft.com/office/drawing/2014/main" xmlns="" id="{8016977A-112F-4154-95F5-0608714FBFEE}"/>
              </a:ext>
            </a:extLst>
          </p:cNvPr>
          <p:cNvSpPr txBox="1"/>
          <p:nvPr/>
        </p:nvSpPr>
        <p:spPr>
          <a:xfrm>
            <a:off x="2058762" y="2288635"/>
            <a:ext cx="3323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dirty="0"/>
              <a:t>Абсолютное соответствие Основополагающим принципам официальной статистики ООН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xmlns="" id="{8016977A-112F-4154-95F5-0608714FBFEE}"/>
              </a:ext>
            </a:extLst>
          </p:cNvPr>
          <p:cNvSpPr txBox="1"/>
          <p:nvPr/>
        </p:nvSpPr>
        <p:spPr>
          <a:xfrm>
            <a:off x="2058762" y="3545935"/>
            <a:ext cx="4291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Функции производства статистики предусмотрены в законодательных актах</a:t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/>
              <a:t>в положении и Программе статистических работ</a:t>
            </a:r>
            <a:r>
              <a:rPr lang="ru-RU" dirty="0" smtClean="0"/>
              <a:t>);</a:t>
            </a:r>
          </a:p>
          <a:p>
            <a:endParaRPr lang="ru-RU" dirty="0"/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xmlns="" id="{8016977A-112F-4154-95F5-0608714FBFEE}"/>
              </a:ext>
            </a:extLst>
          </p:cNvPr>
          <p:cNvSpPr txBox="1"/>
          <p:nvPr/>
        </p:nvSpPr>
        <p:spPr>
          <a:xfrm>
            <a:off x="2058762" y="4688935"/>
            <a:ext cx="3442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Ответственность </a:t>
            </a:r>
            <a:r>
              <a:rPr lang="ru-RU" dirty="0"/>
              <a:t>за конечный результат и распространение информации;</a:t>
            </a:r>
          </a:p>
        </p:txBody>
      </p:sp>
      <p:sp>
        <p:nvSpPr>
          <p:cNvPr id="281" name="Oval 280"/>
          <p:cNvSpPr/>
          <p:nvPr/>
        </p:nvSpPr>
        <p:spPr>
          <a:xfrm>
            <a:off x="1250579" y="2373579"/>
            <a:ext cx="506366" cy="5063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282" name="Oval 281"/>
          <p:cNvSpPr/>
          <p:nvPr/>
        </p:nvSpPr>
        <p:spPr>
          <a:xfrm>
            <a:off x="1260516" y="3665864"/>
            <a:ext cx="506366" cy="5063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283" name="Oval 282"/>
          <p:cNvSpPr/>
          <p:nvPr/>
        </p:nvSpPr>
        <p:spPr>
          <a:xfrm>
            <a:off x="1250579" y="5048421"/>
            <a:ext cx="506366" cy="5063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</a:t>
            </a:r>
          </a:p>
        </p:txBody>
      </p:sp>
      <p:pic>
        <p:nvPicPr>
          <p:cNvPr id="59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302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xmlns="" id="{AEB7FD8D-AC69-4E90-A073-33A590B88A4A}"/>
              </a:ext>
            </a:extLst>
          </p:cNvPr>
          <p:cNvSpPr/>
          <p:nvPr/>
        </p:nvSpPr>
        <p:spPr>
          <a:xfrm>
            <a:off x="1610137" y="5213825"/>
            <a:ext cx="4003264" cy="380050"/>
          </a:xfrm>
          <a:prstGeom prst="ellipse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0A9C50-B290-4C30-A65A-9D7AB111D154}"/>
              </a:ext>
            </a:extLst>
          </p:cNvPr>
          <p:cNvSpPr txBox="1"/>
          <p:nvPr/>
        </p:nvSpPr>
        <p:spPr>
          <a:xfrm>
            <a:off x="6326419" y="1454150"/>
            <a:ext cx="5346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a typeface="Noto Sans" panose="020B0502040504020204" pitchFamily="34"/>
                <a:cs typeface="Calibri" panose="020F0502020204030204" pitchFamily="34" charset="0"/>
              </a:rPr>
              <a:t>Цель Закона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ea typeface="Noto Sans" panose="020B0502040504020204" pitchFamily="34"/>
              <a:cs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02888" y="981308"/>
            <a:ext cx="5374888" cy="4085994"/>
            <a:chOff x="1111250" y="2736547"/>
            <a:chExt cx="3473207" cy="3016554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199068" y="3392988"/>
              <a:ext cx="3385389" cy="2360113"/>
            </a:xfrm>
            <a:custGeom>
              <a:avLst/>
              <a:gdLst>
                <a:gd name="T0" fmla="*/ 642 w 768"/>
                <a:gd name="T1" fmla="*/ 101 h 535"/>
                <a:gd name="T2" fmla="*/ 603 w 768"/>
                <a:gd name="T3" fmla="*/ 72 h 535"/>
                <a:gd name="T4" fmla="*/ 768 w 768"/>
                <a:gd name="T5" fmla="*/ 0 h 535"/>
                <a:gd name="T6" fmla="*/ 748 w 768"/>
                <a:gd name="T7" fmla="*/ 179 h 535"/>
                <a:gd name="T8" fmla="*/ 728 w 768"/>
                <a:gd name="T9" fmla="*/ 165 h 535"/>
                <a:gd name="T10" fmla="*/ 711 w 768"/>
                <a:gd name="T11" fmla="*/ 152 h 535"/>
                <a:gd name="T12" fmla="*/ 706 w 768"/>
                <a:gd name="T13" fmla="*/ 153 h 535"/>
                <a:gd name="T14" fmla="*/ 634 w 768"/>
                <a:gd name="T15" fmla="*/ 247 h 535"/>
                <a:gd name="T16" fmla="*/ 560 w 768"/>
                <a:gd name="T17" fmla="*/ 343 h 535"/>
                <a:gd name="T18" fmla="*/ 548 w 768"/>
                <a:gd name="T19" fmla="*/ 359 h 535"/>
                <a:gd name="T20" fmla="*/ 540 w 768"/>
                <a:gd name="T21" fmla="*/ 364 h 535"/>
                <a:gd name="T22" fmla="*/ 480 w 768"/>
                <a:gd name="T23" fmla="*/ 372 h 535"/>
                <a:gd name="T24" fmla="*/ 430 w 768"/>
                <a:gd name="T25" fmla="*/ 380 h 535"/>
                <a:gd name="T26" fmla="*/ 365 w 768"/>
                <a:gd name="T27" fmla="*/ 389 h 535"/>
                <a:gd name="T28" fmla="*/ 318 w 768"/>
                <a:gd name="T29" fmla="*/ 406 h 535"/>
                <a:gd name="T30" fmla="*/ 257 w 768"/>
                <a:gd name="T31" fmla="*/ 433 h 535"/>
                <a:gd name="T32" fmla="*/ 190 w 768"/>
                <a:gd name="T33" fmla="*/ 464 h 535"/>
                <a:gd name="T34" fmla="*/ 131 w 768"/>
                <a:gd name="T35" fmla="*/ 491 h 535"/>
                <a:gd name="T36" fmla="*/ 78 w 768"/>
                <a:gd name="T37" fmla="*/ 515 h 535"/>
                <a:gd name="T38" fmla="*/ 37 w 768"/>
                <a:gd name="T39" fmla="*/ 534 h 535"/>
                <a:gd name="T40" fmla="*/ 32 w 768"/>
                <a:gd name="T41" fmla="*/ 532 h 535"/>
                <a:gd name="T42" fmla="*/ 1 w 768"/>
                <a:gd name="T43" fmla="*/ 465 h 535"/>
                <a:gd name="T44" fmla="*/ 3 w 768"/>
                <a:gd name="T45" fmla="*/ 459 h 535"/>
                <a:gd name="T46" fmla="*/ 70 w 768"/>
                <a:gd name="T47" fmla="*/ 428 h 535"/>
                <a:gd name="T48" fmla="*/ 121 w 768"/>
                <a:gd name="T49" fmla="*/ 405 h 535"/>
                <a:gd name="T50" fmla="*/ 203 w 768"/>
                <a:gd name="T51" fmla="*/ 368 h 535"/>
                <a:gd name="T52" fmla="*/ 294 w 768"/>
                <a:gd name="T53" fmla="*/ 326 h 535"/>
                <a:gd name="T54" fmla="*/ 319 w 768"/>
                <a:gd name="T55" fmla="*/ 315 h 535"/>
                <a:gd name="T56" fmla="*/ 341 w 768"/>
                <a:gd name="T57" fmla="*/ 310 h 535"/>
                <a:gd name="T58" fmla="*/ 397 w 768"/>
                <a:gd name="T59" fmla="*/ 301 h 535"/>
                <a:gd name="T60" fmla="*/ 447 w 768"/>
                <a:gd name="T61" fmla="*/ 294 h 535"/>
                <a:gd name="T62" fmla="*/ 498 w 768"/>
                <a:gd name="T63" fmla="*/ 286 h 535"/>
                <a:gd name="T64" fmla="*/ 502 w 768"/>
                <a:gd name="T65" fmla="*/ 283 h 535"/>
                <a:gd name="T66" fmla="*/ 556 w 768"/>
                <a:gd name="T67" fmla="*/ 214 h 535"/>
                <a:gd name="T68" fmla="*/ 626 w 768"/>
                <a:gd name="T69" fmla="*/ 122 h 535"/>
                <a:gd name="T70" fmla="*/ 642 w 768"/>
                <a:gd name="T71" fmla="*/ 101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8" h="535">
                  <a:moveTo>
                    <a:pt x="642" y="101"/>
                  </a:moveTo>
                  <a:cubicBezTo>
                    <a:pt x="629" y="91"/>
                    <a:pt x="616" y="82"/>
                    <a:pt x="603" y="72"/>
                  </a:cubicBezTo>
                  <a:cubicBezTo>
                    <a:pt x="658" y="48"/>
                    <a:pt x="713" y="24"/>
                    <a:pt x="768" y="0"/>
                  </a:cubicBezTo>
                  <a:cubicBezTo>
                    <a:pt x="761" y="60"/>
                    <a:pt x="755" y="119"/>
                    <a:pt x="748" y="179"/>
                  </a:cubicBezTo>
                  <a:cubicBezTo>
                    <a:pt x="741" y="174"/>
                    <a:pt x="734" y="169"/>
                    <a:pt x="728" y="165"/>
                  </a:cubicBezTo>
                  <a:cubicBezTo>
                    <a:pt x="723" y="160"/>
                    <a:pt x="717" y="156"/>
                    <a:pt x="711" y="152"/>
                  </a:cubicBezTo>
                  <a:cubicBezTo>
                    <a:pt x="709" y="150"/>
                    <a:pt x="708" y="151"/>
                    <a:pt x="706" y="153"/>
                  </a:cubicBezTo>
                  <a:cubicBezTo>
                    <a:pt x="682" y="184"/>
                    <a:pt x="658" y="215"/>
                    <a:pt x="634" y="247"/>
                  </a:cubicBezTo>
                  <a:cubicBezTo>
                    <a:pt x="610" y="279"/>
                    <a:pt x="585" y="311"/>
                    <a:pt x="560" y="343"/>
                  </a:cubicBezTo>
                  <a:cubicBezTo>
                    <a:pt x="556" y="348"/>
                    <a:pt x="552" y="354"/>
                    <a:pt x="548" y="359"/>
                  </a:cubicBezTo>
                  <a:cubicBezTo>
                    <a:pt x="546" y="361"/>
                    <a:pt x="543" y="363"/>
                    <a:pt x="540" y="364"/>
                  </a:cubicBezTo>
                  <a:cubicBezTo>
                    <a:pt x="520" y="367"/>
                    <a:pt x="500" y="370"/>
                    <a:pt x="480" y="372"/>
                  </a:cubicBezTo>
                  <a:cubicBezTo>
                    <a:pt x="463" y="375"/>
                    <a:pt x="446" y="377"/>
                    <a:pt x="430" y="380"/>
                  </a:cubicBezTo>
                  <a:cubicBezTo>
                    <a:pt x="408" y="383"/>
                    <a:pt x="387" y="388"/>
                    <a:pt x="365" y="389"/>
                  </a:cubicBezTo>
                  <a:cubicBezTo>
                    <a:pt x="348" y="391"/>
                    <a:pt x="333" y="399"/>
                    <a:pt x="318" y="406"/>
                  </a:cubicBezTo>
                  <a:cubicBezTo>
                    <a:pt x="297" y="415"/>
                    <a:pt x="277" y="424"/>
                    <a:pt x="257" y="433"/>
                  </a:cubicBezTo>
                  <a:cubicBezTo>
                    <a:pt x="235" y="444"/>
                    <a:pt x="213" y="454"/>
                    <a:pt x="190" y="464"/>
                  </a:cubicBezTo>
                  <a:cubicBezTo>
                    <a:pt x="171" y="473"/>
                    <a:pt x="151" y="482"/>
                    <a:pt x="131" y="491"/>
                  </a:cubicBezTo>
                  <a:cubicBezTo>
                    <a:pt x="113" y="499"/>
                    <a:pt x="96" y="507"/>
                    <a:pt x="78" y="515"/>
                  </a:cubicBezTo>
                  <a:cubicBezTo>
                    <a:pt x="64" y="522"/>
                    <a:pt x="51" y="528"/>
                    <a:pt x="37" y="534"/>
                  </a:cubicBezTo>
                  <a:cubicBezTo>
                    <a:pt x="34" y="535"/>
                    <a:pt x="33" y="535"/>
                    <a:pt x="32" y="532"/>
                  </a:cubicBezTo>
                  <a:cubicBezTo>
                    <a:pt x="22" y="509"/>
                    <a:pt x="11" y="487"/>
                    <a:pt x="1" y="465"/>
                  </a:cubicBezTo>
                  <a:cubicBezTo>
                    <a:pt x="0" y="462"/>
                    <a:pt x="0" y="461"/>
                    <a:pt x="3" y="459"/>
                  </a:cubicBezTo>
                  <a:cubicBezTo>
                    <a:pt x="25" y="449"/>
                    <a:pt x="48" y="439"/>
                    <a:pt x="70" y="428"/>
                  </a:cubicBezTo>
                  <a:cubicBezTo>
                    <a:pt x="87" y="421"/>
                    <a:pt x="104" y="413"/>
                    <a:pt x="121" y="405"/>
                  </a:cubicBezTo>
                  <a:cubicBezTo>
                    <a:pt x="148" y="393"/>
                    <a:pt x="175" y="380"/>
                    <a:pt x="203" y="368"/>
                  </a:cubicBezTo>
                  <a:cubicBezTo>
                    <a:pt x="233" y="354"/>
                    <a:pt x="264" y="340"/>
                    <a:pt x="294" y="326"/>
                  </a:cubicBezTo>
                  <a:cubicBezTo>
                    <a:pt x="302" y="323"/>
                    <a:pt x="311" y="318"/>
                    <a:pt x="319" y="315"/>
                  </a:cubicBezTo>
                  <a:cubicBezTo>
                    <a:pt x="326" y="313"/>
                    <a:pt x="334" y="311"/>
                    <a:pt x="341" y="310"/>
                  </a:cubicBezTo>
                  <a:cubicBezTo>
                    <a:pt x="360" y="307"/>
                    <a:pt x="378" y="304"/>
                    <a:pt x="397" y="301"/>
                  </a:cubicBezTo>
                  <a:cubicBezTo>
                    <a:pt x="413" y="299"/>
                    <a:pt x="430" y="297"/>
                    <a:pt x="447" y="294"/>
                  </a:cubicBezTo>
                  <a:cubicBezTo>
                    <a:pt x="464" y="292"/>
                    <a:pt x="481" y="289"/>
                    <a:pt x="498" y="286"/>
                  </a:cubicBezTo>
                  <a:cubicBezTo>
                    <a:pt x="499" y="286"/>
                    <a:pt x="501" y="284"/>
                    <a:pt x="502" y="283"/>
                  </a:cubicBezTo>
                  <a:cubicBezTo>
                    <a:pt x="520" y="260"/>
                    <a:pt x="538" y="237"/>
                    <a:pt x="556" y="214"/>
                  </a:cubicBezTo>
                  <a:cubicBezTo>
                    <a:pt x="579" y="183"/>
                    <a:pt x="603" y="153"/>
                    <a:pt x="626" y="122"/>
                  </a:cubicBezTo>
                  <a:cubicBezTo>
                    <a:pt x="631" y="115"/>
                    <a:pt x="637" y="108"/>
                    <a:pt x="642" y="1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689782" y="2736547"/>
              <a:ext cx="1159199" cy="1918826"/>
            </a:xfrm>
            <a:custGeom>
              <a:avLst/>
              <a:gdLst>
                <a:gd name="T0" fmla="*/ 30 w 263"/>
                <a:gd name="T1" fmla="*/ 255 h 435"/>
                <a:gd name="T2" fmla="*/ 19 w 263"/>
                <a:gd name="T3" fmla="*/ 304 h 435"/>
                <a:gd name="T4" fmla="*/ 1 w 263"/>
                <a:gd name="T5" fmla="*/ 248 h 435"/>
                <a:gd name="T6" fmla="*/ 34 w 263"/>
                <a:gd name="T7" fmla="*/ 202 h 435"/>
                <a:gd name="T8" fmla="*/ 48 w 263"/>
                <a:gd name="T9" fmla="*/ 175 h 435"/>
                <a:gd name="T10" fmla="*/ 40 w 263"/>
                <a:gd name="T11" fmla="*/ 122 h 435"/>
                <a:gd name="T12" fmla="*/ 93 w 263"/>
                <a:gd name="T13" fmla="*/ 150 h 435"/>
                <a:gd name="T14" fmla="*/ 88 w 263"/>
                <a:gd name="T15" fmla="*/ 186 h 435"/>
                <a:gd name="T16" fmla="*/ 129 w 263"/>
                <a:gd name="T17" fmla="*/ 188 h 435"/>
                <a:gd name="T18" fmla="*/ 154 w 263"/>
                <a:gd name="T19" fmla="*/ 174 h 435"/>
                <a:gd name="T20" fmla="*/ 158 w 263"/>
                <a:gd name="T21" fmla="*/ 15 h 435"/>
                <a:gd name="T22" fmla="*/ 178 w 263"/>
                <a:gd name="T23" fmla="*/ 13 h 435"/>
                <a:gd name="T24" fmla="*/ 255 w 263"/>
                <a:gd name="T25" fmla="*/ 22 h 435"/>
                <a:gd name="T26" fmla="*/ 252 w 263"/>
                <a:gd name="T27" fmla="*/ 38 h 435"/>
                <a:gd name="T28" fmla="*/ 243 w 263"/>
                <a:gd name="T29" fmla="*/ 55 h 435"/>
                <a:gd name="T30" fmla="*/ 263 w 263"/>
                <a:gd name="T31" fmla="*/ 84 h 435"/>
                <a:gd name="T32" fmla="*/ 183 w 263"/>
                <a:gd name="T33" fmla="*/ 84 h 435"/>
                <a:gd name="T34" fmla="*/ 178 w 263"/>
                <a:gd name="T35" fmla="*/ 157 h 435"/>
                <a:gd name="T36" fmla="*/ 190 w 263"/>
                <a:gd name="T37" fmla="*/ 174 h 435"/>
                <a:gd name="T38" fmla="*/ 178 w 263"/>
                <a:gd name="T39" fmla="*/ 199 h 435"/>
                <a:gd name="T40" fmla="*/ 169 w 263"/>
                <a:gd name="T41" fmla="*/ 225 h 435"/>
                <a:gd name="T42" fmla="*/ 158 w 263"/>
                <a:gd name="T43" fmla="*/ 205 h 435"/>
                <a:gd name="T44" fmla="*/ 135 w 263"/>
                <a:gd name="T45" fmla="*/ 217 h 435"/>
                <a:gd name="T46" fmla="*/ 91 w 263"/>
                <a:gd name="T47" fmla="*/ 217 h 435"/>
                <a:gd name="T48" fmla="*/ 95 w 263"/>
                <a:gd name="T49" fmla="*/ 276 h 435"/>
                <a:gd name="T50" fmla="*/ 102 w 263"/>
                <a:gd name="T51" fmla="*/ 292 h 435"/>
                <a:gd name="T52" fmla="*/ 149 w 263"/>
                <a:gd name="T53" fmla="*/ 312 h 435"/>
                <a:gd name="T54" fmla="*/ 171 w 263"/>
                <a:gd name="T55" fmla="*/ 381 h 435"/>
                <a:gd name="T56" fmla="*/ 140 w 263"/>
                <a:gd name="T57" fmla="*/ 364 h 435"/>
                <a:gd name="T58" fmla="*/ 120 w 263"/>
                <a:gd name="T59" fmla="*/ 330 h 435"/>
                <a:gd name="T60" fmla="*/ 89 w 263"/>
                <a:gd name="T61" fmla="*/ 321 h 435"/>
                <a:gd name="T62" fmla="*/ 92 w 263"/>
                <a:gd name="T63" fmla="*/ 365 h 435"/>
                <a:gd name="T64" fmla="*/ 63 w 263"/>
                <a:gd name="T65" fmla="*/ 423 h 435"/>
                <a:gd name="T66" fmla="*/ 35 w 263"/>
                <a:gd name="T67" fmla="*/ 408 h 435"/>
                <a:gd name="T68" fmla="*/ 60 w 263"/>
                <a:gd name="T69" fmla="*/ 359 h 435"/>
                <a:gd name="T70" fmla="*/ 53 w 263"/>
                <a:gd name="T71" fmla="*/ 320 h 435"/>
                <a:gd name="T72" fmla="*/ 41 w 263"/>
                <a:gd name="T73" fmla="*/ 24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3" h="435">
                  <a:moveTo>
                    <a:pt x="40" y="239"/>
                  </a:moveTo>
                  <a:cubicBezTo>
                    <a:pt x="33" y="241"/>
                    <a:pt x="29" y="249"/>
                    <a:pt x="30" y="255"/>
                  </a:cubicBezTo>
                  <a:cubicBezTo>
                    <a:pt x="31" y="267"/>
                    <a:pt x="32" y="278"/>
                    <a:pt x="32" y="290"/>
                  </a:cubicBezTo>
                  <a:cubicBezTo>
                    <a:pt x="32" y="298"/>
                    <a:pt x="27" y="304"/>
                    <a:pt x="19" y="304"/>
                  </a:cubicBezTo>
                  <a:cubicBezTo>
                    <a:pt x="11" y="305"/>
                    <a:pt x="5" y="300"/>
                    <a:pt x="4" y="291"/>
                  </a:cubicBezTo>
                  <a:cubicBezTo>
                    <a:pt x="3" y="277"/>
                    <a:pt x="3" y="262"/>
                    <a:pt x="1" y="248"/>
                  </a:cubicBezTo>
                  <a:cubicBezTo>
                    <a:pt x="0" y="240"/>
                    <a:pt x="2" y="235"/>
                    <a:pt x="7" y="230"/>
                  </a:cubicBezTo>
                  <a:cubicBezTo>
                    <a:pt x="17" y="221"/>
                    <a:pt x="25" y="211"/>
                    <a:pt x="34" y="202"/>
                  </a:cubicBezTo>
                  <a:cubicBezTo>
                    <a:pt x="36" y="200"/>
                    <a:pt x="37" y="199"/>
                    <a:pt x="37" y="197"/>
                  </a:cubicBezTo>
                  <a:cubicBezTo>
                    <a:pt x="38" y="189"/>
                    <a:pt x="40" y="181"/>
                    <a:pt x="48" y="175"/>
                  </a:cubicBezTo>
                  <a:cubicBezTo>
                    <a:pt x="35" y="168"/>
                    <a:pt x="29" y="157"/>
                    <a:pt x="30" y="143"/>
                  </a:cubicBezTo>
                  <a:cubicBezTo>
                    <a:pt x="30" y="135"/>
                    <a:pt x="34" y="128"/>
                    <a:pt x="40" y="122"/>
                  </a:cubicBezTo>
                  <a:cubicBezTo>
                    <a:pt x="52" y="111"/>
                    <a:pt x="72" y="111"/>
                    <a:pt x="84" y="123"/>
                  </a:cubicBezTo>
                  <a:cubicBezTo>
                    <a:pt x="91" y="131"/>
                    <a:pt x="94" y="139"/>
                    <a:pt x="93" y="150"/>
                  </a:cubicBezTo>
                  <a:cubicBezTo>
                    <a:pt x="92" y="160"/>
                    <a:pt x="86" y="168"/>
                    <a:pt x="78" y="173"/>
                  </a:cubicBezTo>
                  <a:cubicBezTo>
                    <a:pt x="82" y="178"/>
                    <a:pt x="84" y="182"/>
                    <a:pt x="88" y="186"/>
                  </a:cubicBezTo>
                  <a:cubicBezTo>
                    <a:pt x="88" y="187"/>
                    <a:pt x="90" y="188"/>
                    <a:pt x="92" y="188"/>
                  </a:cubicBezTo>
                  <a:cubicBezTo>
                    <a:pt x="104" y="188"/>
                    <a:pt x="117" y="188"/>
                    <a:pt x="129" y="188"/>
                  </a:cubicBezTo>
                  <a:cubicBezTo>
                    <a:pt x="131" y="188"/>
                    <a:pt x="133" y="187"/>
                    <a:pt x="135" y="186"/>
                  </a:cubicBezTo>
                  <a:cubicBezTo>
                    <a:pt x="141" y="182"/>
                    <a:pt x="147" y="178"/>
                    <a:pt x="154" y="174"/>
                  </a:cubicBezTo>
                  <a:cubicBezTo>
                    <a:pt x="157" y="172"/>
                    <a:pt x="158" y="169"/>
                    <a:pt x="158" y="165"/>
                  </a:cubicBezTo>
                  <a:cubicBezTo>
                    <a:pt x="158" y="115"/>
                    <a:pt x="158" y="65"/>
                    <a:pt x="158" y="15"/>
                  </a:cubicBezTo>
                  <a:cubicBezTo>
                    <a:pt x="158" y="11"/>
                    <a:pt x="159" y="6"/>
                    <a:pt x="163" y="4"/>
                  </a:cubicBezTo>
                  <a:cubicBezTo>
                    <a:pt x="170" y="0"/>
                    <a:pt x="178" y="4"/>
                    <a:pt x="178" y="13"/>
                  </a:cubicBezTo>
                  <a:cubicBezTo>
                    <a:pt x="179" y="22"/>
                    <a:pt x="179" y="22"/>
                    <a:pt x="187" y="22"/>
                  </a:cubicBezTo>
                  <a:cubicBezTo>
                    <a:pt x="210" y="22"/>
                    <a:pt x="232" y="22"/>
                    <a:pt x="255" y="22"/>
                  </a:cubicBezTo>
                  <a:cubicBezTo>
                    <a:pt x="257" y="22"/>
                    <a:pt x="259" y="22"/>
                    <a:pt x="263" y="22"/>
                  </a:cubicBezTo>
                  <a:cubicBezTo>
                    <a:pt x="259" y="28"/>
                    <a:pt x="255" y="33"/>
                    <a:pt x="252" y="38"/>
                  </a:cubicBezTo>
                  <a:cubicBezTo>
                    <a:pt x="249" y="42"/>
                    <a:pt x="246" y="46"/>
                    <a:pt x="244" y="49"/>
                  </a:cubicBezTo>
                  <a:cubicBezTo>
                    <a:pt x="242" y="51"/>
                    <a:pt x="242" y="53"/>
                    <a:pt x="243" y="55"/>
                  </a:cubicBezTo>
                  <a:cubicBezTo>
                    <a:pt x="249" y="63"/>
                    <a:pt x="254" y="71"/>
                    <a:pt x="260" y="79"/>
                  </a:cubicBezTo>
                  <a:cubicBezTo>
                    <a:pt x="261" y="80"/>
                    <a:pt x="262" y="82"/>
                    <a:pt x="263" y="84"/>
                  </a:cubicBezTo>
                  <a:cubicBezTo>
                    <a:pt x="260" y="84"/>
                    <a:pt x="259" y="84"/>
                    <a:pt x="257" y="84"/>
                  </a:cubicBezTo>
                  <a:cubicBezTo>
                    <a:pt x="232" y="84"/>
                    <a:pt x="208" y="84"/>
                    <a:pt x="183" y="84"/>
                  </a:cubicBezTo>
                  <a:cubicBezTo>
                    <a:pt x="179" y="84"/>
                    <a:pt x="178" y="85"/>
                    <a:pt x="178" y="89"/>
                  </a:cubicBezTo>
                  <a:cubicBezTo>
                    <a:pt x="178" y="112"/>
                    <a:pt x="178" y="134"/>
                    <a:pt x="178" y="157"/>
                  </a:cubicBezTo>
                  <a:cubicBezTo>
                    <a:pt x="178" y="160"/>
                    <a:pt x="179" y="161"/>
                    <a:pt x="182" y="163"/>
                  </a:cubicBezTo>
                  <a:cubicBezTo>
                    <a:pt x="187" y="164"/>
                    <a:pt x="190" y="168"/>
                    <a:pt x="190" y="174"/>
                  </a:cubicBezTo>
                  <a:cubicBezTo>
                    <a:pt x="191" y="180"/>
                    <a:pt x="189" y="185"/>
                    <a:pt x="184" y="188"/>
                  </a:cubicBezTo>
                  <a:cubicBezTo>
                    <a:pt x="179" y="190"/>
                    <a:pt x="178" y="194"/>
                    <a:pt x="178" y="199"/>
                  </a:cubicBezTo>
                  <a:cubicBezTo>
                    <a:pt x="178" y="204"/>
                    <a:pt x="178" y="210"/>
                    <a:pt x="178" y="215"/>
                  </a:cubicBezTo>
                  <a:cubicBezTo>
                    <a:pt x="178" y="222"/>
                    <a:pt x="175" y="225"/>
                    <a:pt x="169" y="225"/>
                  </a:cubicBezTo>
                  <a:cubicBezTo>
                    <a:pt x="163" y="226"/>
                    <a:pt x="159" y="222"/>
                    <a:pt x="158" y="216"/>
                  </a:cubicBezTo>
                  <a:cubicBezTo>
                    <a:pt x="158" y="213"/>
                    <a:pt x="158" y="210"/>
                    <a:pt x="158" y="205"/>
                  </a:cubicBezTo>
                  <a:cubicBezTo>
                    <a:pt x="153" y="209"/>
                    <a:pt x="149" y="212"/>
                    <a:pt x="144" y="214"/>
                  </a:cubicBezTo>
                  <a:cubicBezTo>
                    <a:pt x="142" y="216"/>
                    <a:pt x="138" y="217"/>
                    <a:pt x="135" y="217"/>
                  </a:cubicBezTo>
                  <a:cubicBezTo>
                    <a:pt x="122" y="217"/>
                    <a:pt x="109" y="217"/>
                    <a:pt x="96" y="216"/>
                  </a:cubicBezTo>
                  <a:cubicBezTo>
                    <a:pt x="94" y="216"/>
                    <a:pt x="93" y="217"/>
                    <a:pt x="91" y="217"/>
                  </a:cubicBezTo>
                  <a:cubicBezTo>
                    <a:pt x="92" y="225"/>
                    <a:pt x="92" y="234"/>
                    <a:pt x="93" y="243"/>
                  </a:cubicBezTo>
                  <a:cubicBezTo>
                    <a:pt x="94" y="254"/>
                    <a:pt x="94" y="265"/>
                    <a:pt x="95" y="276"/>
                  </a:cubicBezTo>
                  <a:cubicBezTo>
                    <a:pt x="96" y="279"/>
                    <a:pt x="96" y="282"/>
                    <a:pt x="96" y="285"/>
                  </a:cubicBezTo>
                  <a:cubicBezTo>
                    <a:pt x="96" y="289"/>
                    <a:pt x="99" y="290"/>
                    <a:pt x="102" y="292"/>
                  </a:cubicBezTo>
                  <a:cubicBezTo>
                    <a:pt x="115" y="295"/>
                    <a:pt x="128" y="299"/>
                    <a:pt x="140" y="303"/>
                  </a:cubicBezTo>
                  <a:cubicBezTo>
                    <a:pt x="143" y="305"/>
                    <a:pt x="147" y="309"/>
                    <a:pt x="149" y="312"/>
                  </a:cubicBezTo>
                  <a:cubicBezTo>
                    <a:pt x="157" y="328"/>
                    <a:pt x="165" y="344"/>
                    <a:pt x="174" y="360"/>
                  </a:cubicBezTo>
                  <a:cubicBezTo>
                    <a:pt x="178" y="367"/>
                    <a:pt x="177" y="376"/>
                    <a:pt x="171" y="381"/>
                  </a:cubicBezTo>
                  <a:cubicBezTo>
                    <a:pt x="165" y="385"/>
                    <a:pt x="155" y="386"/>
                    <a:pt x="150" y="380"/>
                  </a:cubicBezTo>
                  <a:cubicBezTo>
                    <a:pt x="146" y="375"/>
                    <a:pt x="144" y="370"/>
                    <a:pt x="140" y="364"/>
                  </a:cubicBezTo>
                  <a:cubicBezTo>
                    <a:pt x="135" y="354"/>
                    <a:pt x="130" y="344"/>
                    <a:pt x="125" y="335"/>
                  </a:cubicBezTo>
                  <a:cubicBezTo>
                    <a:pt x="124" y="333"/>
                    <a:pt x="122" y="330"/>
                    <a:pt x="120" y="330"/>
                  </a:cubicBezTo>
                  <a:cubicBezTo>
                    <a:pt x="110" y="327"/>
                    <a:pt x="101" y="324"/>
                    <a:pt x="91" y="321"/>
                  </a:cubicBezTo>
                  <a:cubicBezTo>
                    <a:pt x="91" y="321"/>
                    <a:pt x="90" y="321"/>
                    <a:pt x="89" y="321"/>
                  </a:cubicBezTo>
                  <a:cubicBezTo>
                    <a:pt x="89" y="327"/>
                    <a:pt x="90" y="334"/>
                    <a:pt x="90" y="340"/>
                  </a:cubicBezTo>
                  <a:cubicBezTo>
                    <a:pt x="91" y="348"/>
                    <a:pt x="93" y="357"/>
                    <a:pt x="92" y="365"/>
                  </a:cubicBezTo>
                  <a:cubicBezTo>
                    <a:pt x="91" y="371"/>
                    <a:pt x="88" y="378"/>
                    <a:pt x="85" y="383"/>
                  </a:cubicBezTo>
                  <a:cubicBezTo>
                    <a:pt x="78" y="397"/>
                    <a:pt x="70" y="410"/>
                    <a:pt x="63" y="423"/>
                  </a:cubicBezTo>
                  <a:cubicBezTo>
                    <a:pt x="58" y="432"/>
                    <a:pt x="49" y="435"/>
                    <a:pt x="41" y="431"/>
                  </a:cubicBezTo>
                  <a:cubicBezTo>
                    <a:pt x="33" y="426"/>
                    <a:pt x="30" y="417"/>
                    <a:pt x="35" y="408"/>
                  </a:cubicBezTo>
                  <a:cubicBezTo>
                    <a:pt x="43" y="394"/>
                    <a:pt x="51" y="379"/>
                    <a:pt x="59" y="365"/>
                  </a:cubicBezTo>
                  <a:cubicBezTo>
                    <a:pt x="60" y="363"/>
                    <a:pt x="60" y="361"/>
                    <a:pt x="60" y="359"/>
                  </a:cubicBezTo>
                  <a:cubicBezTo>
                    <a:pt x="60" y="349"/>
                    <a:pt x="59" y="340"/>
                    <a:pt x="58" y="330"/>
                  </a:cubicBezTo>
                  <a:cubicBezTo>
                    <a:pt x="58" y="326"/>
                    <a:pt x="57" y="323"/>
                    <a:pt x="53" y="320"/>
                  </a:cubicBezTo>
                  <a:cubicBezTo>
                    <a:pt x="48" y="316"/>
                    <a:pt x="46" y="309"/>
                    <a:pt x="45" y="302"/>
                  </a:cubicBezTo>
                  <a:cubicBezTo>
                    <a:pt x="44" y="282"/>
                    <a:pt x="42" y="262"/>
                    <a:pt x="41" y="242"/>
                  </a:cubicBezTo>
                  <a:cubicBezTo>
                    <a:pt x="41" y="241"/>
                    <a:pt x="41" y="240"/>
                    <a:pt x="40" y="2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111250" y="4178960"/>
              <a:ext cx="656441" cy="1124072"/>
            </a:xfrm>
            <a:custGeom>
              <a:avLst/>
              <a:gdLst>
                <a:gd name="T0" fmla="*/ 72 w 149"/>
                <a:gd name="T1" fmla="*/ 163 h 255"/>
                <a:gd name="T2" fmla="*/ 74 w 149"/>
                <a:gd name="T3" fmla="*/ 182 h 255"/>
                <a:gd name="T4" fmla="*/ 75 w 149"/>
                <a:gd name="T5" fmla="*/ 198 h 255"/>
                <a:gd name="T6" fmla="*/ 71 w 149"/>
                <a:gd name="T7" fmla="*/ 211 h 255"/>
                <a:gd name="T8" fmla="*/ 54 w 149"/>
                <a:gd name="T9" fmla="*/ 244 h 255"/>
                <a:gd name="T10" fmla="*/ 35 w 149"/>
                <a:gd name="T11" fmla="*/ 250 h 255"/>
                <a:gd name="T12" fmla="*/ 33 w 149"/>
                <a:gd name="T13" fmla="*/ 232 h 255"/>
                <a:gd name="T14" fmla="*/ 49 w 149"/>
                <a:gd name="T15" fmla="*/ 199 h 255"/>
                <a:gd name="T16" fmla="*/ 51 w 149"/>
                <a:gd name="T17" fmla="*/ 193 h 255"/>
                <a:gd name="T18" fmla="*/ 48 w 149"/>
                <a:gd name="T19" fmla="*/ 170 h 255"/>
                <a:gd name="T20" fmla="*/ 45 w 149"/>
                <a:gd name="T21" fmla="*/ 165 h 255"/>
                <a:gd name="T22" fmla="*/ 37 w 149"/>
                <a:gd name="T23" fmla="*/ 149 h 255"/>
                <a:gd name="T24" fmla="*/ 33 w 149"/>
                <a:gd name="T25" fmla="*/ 106 h 255"/>
                <a:gd name="T26" fmla="*/ 32 w 149"/>
                <a:gd name="T27" fmla="*/ 101 h 255"/>
                <a:gd name="T28" fmla="*/ 24 w 149"/>
                <a:gd name="T29" fmla="*/ 116 h 255"/>
                <a:gd name="T30" fmla="*/ 27 w 149"/>
                <a:gd name="T31" fmla="*/ 141 h 255"/>
                <a:gd name="T32" fmla="*/ 11 w 149"/>
                <a:gd name="T33" fmla="*/ 152 h 255"/>
                <a:gd name="T34" fmla="*/ 5 w 149"/>
                <a:gd name="T35" fmla="*/ 141 h 255"/>
                <a:gd name="T36" fmla="*/ 2 w 149"/>
                <a:gd name="T37" fmla="*/ 114 h 255"/>
                <a:gd name="T38" fmla="*/ 9 w 149"/>
                <a:gd name="T39" fmla="*/ 91 h 255"/>
                <a:gd name="T40" fmla="*/ 27 w 149"/>
                <a:gd name="T41" fmla="*/ 72 h 255"/>
                <a:gd name="T42" fmla="*/ 29 w 149"/>
                <a:gd name="T43" fmla="*/ 68 h 255"/>
                <a:gd name="T44" fmla="*/ 36 w 149"/>
                <a:gd name="T45" fmla="*/ 51 h 255"/>
                <a:gd name="T46" fmla="*/ 22 w 149"/>
                <a:gd name="T47" fmla="*/ 23 h 255"/>
                <a:gd name="T48" fmla="*/ 34 w 149"/>
                <a:gd name="T49" fmla="*/ 7 h 255"/>
                <a:gd name="T50" fmla="*/ 68 w 149"/>
                <a:gd name="T51" fmla="*/ 16 h 255"/>
                <a:gd name="T52" fmla="*/ 60 w 149"/>
                <a:gd name="T53" fmla="*/ 48 h 255"/>
                <a:gd name="T54" fmla="*/ 68 w 149"/>
                <a:gd name="T55" fmla="*/ 59 h 255"/>
                <a:gd name="T56" fmla="*/ 71 w 149"/>
                <a:gd name="T57" fmla="*/ 60 h 255"/>
                <a:gd name="T58" fmla="*/ 100 w 149"/>
                <a:gd name="T59" fmla="*/ 60 h 255"/>
                <a:gd name="T60" fmla="*/ 105 w 149"/>
                <a:gd name="T61" fmla="*/ 58 h 255"/>
                <a:gd name="T62" fmla="*/ 129 w 149"/>
                <a:gd name="T63" fmla="*/ 40 h 255"/>
                <a:gd name="T64" fmla="*/ 146 w 149"/>
                <a:gd name="T65" fmla="*/ 42 h 255"/>
                <a:gd name="T66" fmla="*/ 143 w 149"/>
                <a:gd name="T67" fmla="*/ 58 h 255"/>
                <a:gd name="T68" fmla="*/ 112 w 149"/>
                <a:gd name="T69" fmla="*/ 80 h 255"/>
                <a:gd name="T70" fmla="*/ 106 w 149"/>
                <a:gd name="T71" fmla="*/ 82 h 255"/>
                <a:gd name="T72" fmla="*/ 77 w 149"/>
                <a:gd name="T73" fmla="*/ 82 h 255"/>
                <a:gd name="T74" fmla="*/ 71 w 149"/>
                <a:gd name="T75" fmla="*/ 82 h 255"/>
                <a:gd name="T76" fmla="*/ 73 w 149"/>
                <a:gd name="T77" fmla="*/ 105 h 255"/>
                <a:gd name="T78" fmla="*/ 76 w 149"/>
                <a:gd name="T79" fmla="*/ 133 h 255"/>
                <a:gd name="T80" fmla="*/ 82 w 149"/>
                <a:gd name="T81" fmla="*/ 141 h 255"/>
                <a:gd name="T82" fmla="*/ 109 w 149"/>
                <a:gd name="T83" fmla="*/ 149 h 255"/>
                <a:gd name="T84" fmla="*/ 118 w 149"/>
                <a:gd name="T85" fmla="*/ 155 h 255"/>
                <a:gd name="T86" fmla="*/ 140 w 149"/>
                <a:gd name="T87" fmla="*/ 193 h 255"/>
                <a:gd name="T88" fmla="*/ 135 w 149"/>
                <a:gd name="T89" fmla="*/ 210 h 255"/>
                <a:gd name="T90" fmla="*/ 118 w 149"/>
                <a:gd name="T91" fmla="*/ 205 h 255"/>
                <a:gd name="T92" fmla="*/ 101 w 149"/>
                <a:gd name="T93" fmla="*/ 174 h 255"/>
                <a:gd name="T94" fmla="*/ 97 w 149"/>
                <a:gd name="T95" fmla="*/ 171 h 255"/>
                <a:gd name="T96" fmla="*/ 72 w 149"/>
                <a:gd name="T97" fmla="*/ 163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9" h="255">
                  <a:moveTo>
                    <a:pt x="72" y="163"/>
                  </a:moveTo>
                  <a:cubicBezTo>
                    <a:pt x="72" y="170"/>
                    <a:pt x="73" y="176"/>
                    <a:pt x="74" y="182"/>
                  </a:cubicBezTo>
                  <a:cubicBezTo>
                    <a:pt x="74" y="187"/>
                    <a:pt x="76" y="193"/>
                    <a:pt x="75" y="198"/>
                  </a:cubicBezTo>
                  <a:cubicBezTo>
                    <a:pt x="75" y="203"/>
                    <a:pt x="73" y="207"/>
                    <a:pt x="71" y="211"/>
                  </a:cubicBezTo>
                  <a:cubicBezTo>
                    <a:pt x="66" y="222"/>
                    <a:pt x="60" y="233"/>
                    <a:pt x="54" y="244"/>
                  </a:cubicBezTo>
                  <a:cubicBezTo>
                    <a:pt x="50" y="252"/>
                    <a:pt x="42" y="255"/>
                    <a:pt x="35" y="250"/>
                  </a:cubicBezTo>
                  <a:cubicBezTo>
                    <a:pt x="30" y="246"/>
                    <a:pt x="29" y="239"/>
                    <a:pt x="33" y="232"/>
                  </a:cubicBezTo>
                  <a:cubicBezTo>
                    <a:pt x="38" y="221"/>
                    <a:pt x="44" y="210"/>
                    <a:pt x="49" y="199"/>
                  </a:cubicBezTo>
                  <a:cubicBezTo>
                    <a:pt x="50" y="197"/>
                    <a:pt x="51" y="195"/>
                    <a:pt x="51" y="193"/>
                  </a:cubicBezTo>
                  <a:cubicBezTo>
                    <a:pt x="50" y="185"/>
                    <a:pt x="49" y="177"/>
                    <a:pt x="48" y="170"/>
                  </a:cubicBezTo>
                  <a:cubicBezTo>
                    <a:pt x="48" y="168"/>
                    <a:pt x="47" y="166"/>
                    <a:pt x="45" y="165"/>
                  </a:cubicBezTo>
                  <a:cubicBezTo>
                    <a:pt x="40" y="161"/>
                    <a:pt x="38" y="155"/>
                    <a:pt x="37" y="149"/>
                  </a:cubicBezTo>
                  <a:cubicBezTo>
                    <a:pt x="36" y="134"/>
                    <a:pt x="35" y="120"/>
                    <a:pt x="33" y="106"/>
                  </a:cubicBezTo>
                  <a:cubicBezTo>
                    <a:pt x="33" y="105"/>
                    <a:pt x="32" y="103"/>
                    <a:pt x="32" y="101"/>
                  </a:cubicBezTo>
                  <a:cubicBezTo>
                    <a:pt x="27" y="105"/>
                    <a:pt x="23" y="109"/>
                    <a:pt x="24" y="116"/>
                  </a:cubicBezTo>
                  <a:cubicBezTo>
                    <a:pt x="26" y="124"/>
                    <a:pt x="26" y="132"/>
                    <a:pt x="27" y="141"/>
                  </a:cubicBezTo>
                  <a:cubicBezTo>
                    <a:pt x="28" y="150"/>
                    <a:pt x="20" y="155"/>
                    <a:pt x="11" y="152"/>
                  </a:cubicBezTo>
                  <a:cubicBezTo>
                    <a:pt x="7" y="150"/>
                    <a:pt x="5" y="146"/>
                    <a:pt x="5" y="141"/>
                  </a:cubicBezTo>
                  <a:cubicBezTo>
                    <a:pt x="4" y="132"/>
                    <a:pt x="4" y="123"/>
                    <a:pt x="2" y="114"/>
                  </a:cubicBezTo>
                  <a:cubicBezTo>
                    <a:pt x="0" y="104"/>
                    <a:pt x="3" y="98"/>
                    <a:pt x="9" y="91"/>
                  </a:cubicBezTo>
                  <a:cubicBezTo>
                    <a:pt x="16" y="85"/>
                    <a:pt x="21" y="79"/>
                    <a:pt x="27" y="72"/>
                  </a:cubicBezTo>
                  <a:cubicBezTo>
                    <a:pt x="28" y="71"/>
                    <a:pt x="29" y="69"/>
                    <a:pt x="29" y="68"/>
                  </a:cubicBezTo>
                  <a:cubicBezTo>
                    <a:pt x="29" y="61"/>
                    <a:pt x="32" y="56"/>
                    <a:pt x="36" y="51"/>
                  </a:cubicBezTo>
                  <a:cubicBezTo>
                    <a:pt x="26" y="45"/>
                    <a:pt x="20" y="36"/>
                    <a:pt x="22" y="23"/>
                  </a:cubicBezTo>
                  <a:cubicBezTo>
                    <a:pt x="24" y="16"/>
                    <a:pt x="28" y="10"/>
                    <a:pt x="34" y="7"/>
                  </a:cubicBezTo>
                  <a:cubicBezTo>
                    <a:pt x="45" y="0"/>
                    <a:pt x="62" y="4"/>
                    <a:pt x="68" y="16"/>
                  </a:cubicBezTo>
                  <a:cubicBezTo>
                    <a:pt x="75" y="29"/>
                    <a:pt x="71" y="43"/>
                    <a:pt x="60" y="48"/>
                  </a:cubicBezTo>
                  <a:cubicBezTo>
                    <a:pt x="62" y="52"/>
                    <a:pt x="65" y="56"/>
                    <a:pt x="68" y="59"/>
                  </a:cubicBezTo>
                  <a:cubicBezTo>
                    <a:pt x="69" y="60"/>
                    <a:pt x="70" y="60"/>
                    <a:pt x="71" y="60"/>
                  </a:cubicBezTo>
                  <a:cubicBezTo>
                    <a:pt x="81" y="60"/>
                    <a:pt x="90" y="60"/>
                    <a:pt x="100" y="60"/>
                  </a:cubicBezTo>
                  <a:cubicBezTo>
                    <a:pt x="101" y="60"/>
                    <a:pt x="103" y="59"/>
                    <a:pt x="105" y="58"/>
                  </a:cubicBezTo>
                  <a:cubicBezTo>
                    <a:pt x="113" y="52"/>
                    <a:pt x="121" y="46"/>
                    <a:pt x="129" y="40"/>
                  </a:cubicBezTo>
                  <a:cubicBezTo>
                    <a:pt x="135" y="36"/>
                    <a:pt x="142" y="37"/>
                    <a:pt x="146" y="42"/>
                  </a:cubicBezTo>
                  <a:cubicBezTo>
                    <a:pt x="149" y="46"/>
                    <a:pt x="149" y="54"/>
                    <a:pt x="143" y="58"/>
                  </a:cubicBezTo>
                  <a:cubicBezTo>
                    <a:pt x="132" y="65"/>
                    <a:pt x="122" y="73"/>
                    <a:pt x="112" y="80"/>
                  </a:cubicBezTo>
                  <a:cubicBezTo>
                    <a:pt x="110" y="81"/>
                    <a:pt x="108" y="82"/>
                    <a:pt x="106" y="82"/>
                  </a:cubicBezTo>
                  <a:cubicBezTo>
                    <a:pt x="96" y="82"/>
                    <a:pt x="87" y="82"/>
                    <a:pt x="77" y="82"/>
                  </a:cubicBezTo>
                  <a:cubicBezTo>
                    <a:pt x="76" y="82"/>
                    <a:pt x="74" y="82"/>
                    <a:pt x="71" y="82"/>
                  </a:cubicBezTo>
                  <a:cubicBezTo>
                    <a:pt x="72" y="90"/>
                    <a:pt x="73" y="98"/>
                    <a:pt x="73" y="105"/>
                  </a:cubicBezTo>
                  <a:cubicBezTo>
                    <a:pt x="74" y="114"/>
                    <a:pt x="75" y="124"/>
                    <a:pt x="76" y="133"/>
                  </a:cubicBezTo>
                  <a:cubicBezTo>
                    <a:pt x="77" y="137"/>
                    <a:pt x="77" y="140"/>
                    <a:pt x="82" y="141"/>
                  </a:cubicBezTo>
                  <a:cubicBezTo>
                    <a:pt x="91" y="143"/>
                    <a:pt x="100" y="146"/>
                    <a:pt x="109" y="149"/>
                  </a:cubicBezTo>
                  <a:cubicBezTo>
                    <a:pt x="112" y="150"/>
                    <a:pt x="116" y="152"/>
                    <a:pt x="118" y="155"/>
                  </a:cubicBezTo>
                  <a:cubicBezTo>
                    <a:pt x="125" y="168"/>
                    <a:pt x="132" y="181"/>
                    <a:pt x="140" y="193"/>
                  </a:cubicBezTo>
                  <a:cubicBezTo>
                    <a:pt x="143" y="200"/>
                    <a:pt x="141" y="207"/>
                    <a:pt x="135" y="210"/>
                  </a:cubicBezTo>
                  <a:cubicBezTo>
                    <a:pt x="129" y="214"/>
                    <a:pt x="122" y="212"/>
                    <a:pt x="118" y="205"/>
                  </a:cubicBezTo>
                  <a:cubicBezTo>
                    <a:pt x="112" y="195"/>
                    <a:pt x="107" y="185"/>
                    <a:pt x="101" y="174"/>
                  </a:cubicBezTo>
                  <a:cubicBezTo>
                    <a:pt x="100" y="173"/>
                    <a:pt x="99" y="171"/>
                    <a:pt x="97" y="171"/>
                  </a:cubicBezTo>
                  <a:cubicBezTo>
                    <a:pt x="89" y="168"/>
                    <a:pt x="81" y="166"/>
                    <a:pt x="72" y="1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837946" y="3856228"/>
              <a:ext cx="656441" cy="1121877"/>
            </a:xfrm>
            <a:custGeom>
              <a:avLst/>
              <a:gdLst>
                <a:gd name="T0" fmla="*/ 59 w 149"/>
                <a:gd name="T1" fmla="*/ 48 h 254"/>
                <a:gd name="T2" fmla="*/ 67 w 149"/>
                <a:gd name="T3" fmla="*/ 58 h 254"/>
                <a:gd name="T4" fmla="*/ 71 w 149"/>
                <a:gd name="T5" fmla="*/ 59 h 254"/>
                <a:gd name="T6" fmla="*/ 98 w 149"/>
                <a:gd name="T7" fmla="*/ 59 h 254"/>
                <a:gd name="T8" fmla="*/ 105 w 149"/>
                <a:gd name="T9" fmla="*/ 56 h 254"/>
                <a:gd name="T10" fmla="*/ 129 w 149"/>
                <a:gd name="T11" fmla="*/ 39 h 254"/>
                <a:gd name="T12" fmla="*/ 145 w 149"/>
                <a:gd name="T13" fmla="*/ 41 h 254"/>
                <a:gd name="T14" fmla="*/ 142 w 149"/>
                <a:gd name="T15" fmla="*/ 57 h 254"/>
                <a:gd name="T16" fmla="*/ 112 w 149"/>
                <a:gd name="T17" fmla="*/ 78 h 254"/>
                <a:gd name="T18" fmla="*/ 104 w 149"/>
                <a:gd name="T19" fmla="*/ 81 h 254"/>
                <a:gd name="T20" fmla="*/ 75 w 149"/>
                <a:gd name="T21" fmla="*/ 81 h 254"/>
                <a:gd name="T22" fmla="*/ 71 w 149"/>
                <a:gd name="T23" fmla="*/ 86 h 254"/>
                <a:gd name="T24" fmla="*/ 75 w 149"/>
                <a:gd name="T25" fmla="*/ 134 h 254"/>
                <a:gd name="T26" fmla="*/ 81 w 149"/>
                <a:gd name="T27" fmla="*/ 140 h 254"/>
                <a:gd name="T28" fmla="*/ 105 w 149"/>
                <a:gd name="T29" fmla="*/ 146 h 254"/>
                <a:gd name="T30" fmla="*/ 119 w 149"/>
                <a:gd name="T31" fmla="*/ 157 h 254"/>
                <a:gd name="T32" fmla="*/ 139 w 149"/>
                <a:gd name="T33" fmla="*/ 192 h 254"/>
                <a:gd name="T34" fmla="*/ 134 w 149"/>
                <a:gd name="T35" fmla="*/ 209 h 254"/>
                <a:gd name="T36" fmla="*/ 118 w 149"/>
                <a:gd name="T37" fmla="*/ 204 h 254"/>
                <a:gd name="T38" fmla="*/ 100 w 149"/>
                <a:gd name="T39" fmla="*/ 173 h 254"/>
                <a:gd name="T40" fmla="*/ 95 w 149"/>
                <a:gd name="T41" fmla="*/ 169 h 254"/>
                <a:gd name="T42" fmla="*/ 71 w 149"/>
                <a:gd name="T43" fmla="*/ 162 h 254"/>
                <a:gd name="T44" fmla="*/ 73 w 149"/>
                <a:gd name="T45" fmla="*/ 183 h 254"/>
                <a:gd name="T46" fmla="*/ 74 w 149"/>
                <a:gd name="T47" fmla="*/ 199 h 254"/>
                <a:gd name="T48" fmla="*/ 67 w 149"/>
                <a:gd name="T49" fmla="*/ 215 h 254"/>
                <a:gd name="T50" fmla="*/ 54 w 149"/>
                <a:gd name="T51" fmla="*/ 242 h 254"/>
                <a:gd name="T52" fmla="*/ 33 w 149"/>
                <a:gd name="T53" fmla="*/ 248 h 254"/>
                <a:gd name="T54" fmla="*/ 32 w 149"/>
                <a:gd name="T55" fmla="*/ 230 h 254"/>
                <a:gd name="T56" fmla="*/ 49 w 149"/>
                <a:gd name="T57" fmla="*/ 198 h 254"/>
                <a:gd name="T58" fmla="*/ 50 w 149"/>
                <a:gd name="T59" fmla="*/ 192 h 254"/>
                <a:gd name="T60" fmla="*/ 47 w 149"/>
                <a:gd name="T61" fmla="*/ 169 h 254"/>
                <a:gd name="T62" fmla="*/ 44 w 149"/>
                <a:gd name="T63" fmla="*/ 164 h 254"/>
                <a:gd name="T64" fmla="*/ 37 w 149"/>
                <a:gd name="T65" fmla="*/ 149 h 254"/>
                <a:gd name="T66" fmla="*/ 31 w 149"/>
                <a:gd name="T67" fmla="*/ 102 h 254"/>
                <a:gd name="T68" fmla="*/ 31 w 149"/>
                <a:gd name="T69" fmla="*/ 100 h 254"/>
                <a:gd name="T70" fmla="*/ 23 w 149"/>
                <a:gd name="T71" fmla="*/ 113 h 254"/>
                <a:gd name="T72" fmla="*/ 26 w 149"/>
                <a:gd name="T73" fmla="*/ 138 h 254"/>
                <a:gd name="T74" fmla="*/ 16 w 149"/>
                <a:gd name="T75" fmla="*/ 151 h 254"/>
                <a:gd name="T76" fmla="*/ 4 w 149"/>
                <a:gd name="T77" fmla="*/ 141 h 254"/>
                <a:gd name="T78" fmla="*/ 0 w 149"/>
                <a:gd name="T79" fmla="*/ 103 h 254"/>
                <a:gd name="T80" fmla="*/ 2 w 149"/>
                <a:gd name="T81" fmla="*/ 98 h 254"/>
                <a:gd name="T82" fmla="*/ 26 w 149"/>
                <a:gd name="T83" fmla="*/ 71 h 254"/>
                <a:gd name="T84" fmla="*/ 28 w 149"/>
                <a:gd name="T85" fmla="*/ 67 h 254"/>
                <a:gd name="T86" fmla="*/ 35 w 149"/>
                <a:gd name="T87" fmla="*/ 50 h 254"/>
                <a:gd name="T88" fmla="*/ 21 w 149"/>
                <a:gd name="T89" fmla="*/ 28 h 254"/>
                <a:gd name="T90" fmla="*/ 28 w 149"/>
                <a:gd name="T91" fmla="*/ 9 h 254"/>
                <a:gd name="T92" fmla="*/ 63 w 149"/>
                <a:gd name="T93" fmla="*/ 9 h 254"/>
                <a:gd name="T94" fmla="*/ 59 w 149"/>
                <a:gd name="T95" fmla="*/ 4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9" h="254">
                  <a:moveTo>
                    <a:pt x="59" y="48"/>
                  </a:moveTo>
                  <a:cubicBezTo>
                    <a:pt x="62" y="51"/>
                    <a:pt x="64" y="55"/>
                    <a:pt x="67" y="58"/>
                  </a:cubicBezTo>
                  <a:cubicBezTo>
                    <a:pt x="68" y="59"/>
                    <a:pt x="69" y="59"/>
                    <a:pt x="71" y="59"/>
                  </a:cubicBezTo>
                  <a:cubicBezTo>
                    <a:pt x="80" y="59"/>
                    <a:pt x="89" y="59"/>
                    <a:pt x="98" y="59"/>
                  </a:cubicBezTo>
                  <a:cubicBezTo>
                    <a:pt x="101" y="59"/>
                    <a:pt x="103" y="57"/>
                    <a:pt x="105" y="56"/>
                  </a:cubicBezTo>
                  <a:cubicBezTo>
                    <a:pt x="113" y="51"/>
                    <a:pt x="121" y="45"/>
                    <a:pt x="129" y="39"/>
                  </a:cubicBezTo>
                  <a:cubicBezTo>
                    <a:pt x="134" y="35"/>
                    <a:pt x="141" y="36"/>
                    <a:pt x="145" y="41"/>
                  </a:cubicBezTo>
                  <a:cubicBezTo>
                    <a:pt x="149" y="46"/>
                    <a:pt x="147" y="53"/>
                    <a:pt x="142" y="57"/>
                  </a:cubicBezTo>
                  <a:cubicBezTo>
                    <a:pt x="132" y="64"/>
                    <a:pt x="122" y="71"/>
                    <a:pt x="112" y="78"/>
                  </a:cubicBezTo>
                  <a:cubicBezTo>
                    <a:pt x="110" y="80"/>
                    <a:pt x="107" y="80"/>
                    <a:pt x="104" y="81"/>
                  </a:cubicBezTo>
                  <a:cubicBezTo>
                    <a:pt x="95" y="81"/>
                    <a:pt x="85" y="81"/>
                    <a:pt x="75" y="81"/>
                  </a:cubicBezTo>
                  <a:cubicBezTo>
                    <a:pt x="72" y="81"/>
                    <a:pt x="70" y="82"/>
                    <a:pt x="71" y="86"/>
                  </a:cubicBezTo>
                  <a:cubicBezTo>
                    <a:pt x="73" y="102"/>
                    <a:pt x="74" y="118"/>
                    <a:pt x="75" y="134"/>
                  </a:cubicBezTo>
                  <a:cubicBezTo>
                    <a:pt x="76" y="138"/>
                    <a:pt x="78" y="139"/>
                    <a:pt x="81" y="140"/>
                  </a:cubicBezTo>
                  <a:cubicBezTo>
                    <a:pt x="89" y="142"/>
                    <a:pt x="97" y="145"/>
                    <a:pt x="105" y="146"/>
                  </a:cubicBezTo>
                  <a:cubicBezTo>
                    <a:pt x="111" y="148"/>
                    <a:pt x="116" y="151"/>
                    <a:pt x="119" y="157"/>
                  </a:cubicBezTo>
                  <a:cubicBezTo>
                    <a:pt x="125" y="169"/>
                    <a:pt x="132" y="181"/>
                    <a:pt x="139" y="192"/>
                  </a:cubicBezTo>
                  <a:cubicBezTo>
                    <a:pt x="142" y="199"/>
                    <a:pt x="140" y="206"/>
                    <a:pt x="134" y="209"/>
                  </a:cubicBezTo>
                  <a:cubicBezTo>
                    <a:pt x="129" y="212"/>
                    <a:pt x="121" y="210"/>
                    <a:pt x="118" y="204"/>
                  </a:cubicBezTo>
                  <a:cubicBezTo>
                    <a:pt x="112" y="194"/>
                    <a:pt x="106" y="184"/>
                    <a:pt x="100" y="173"/>
                  </a:cubicBezTo>
                  <a:cubicBezTo>
                    <a:pt x="99" y="172"/>
                    <a:pt x="97" y="170"/>
                    <a:pt x="95" y="169"/>
                  </a:cubicBezTo>
                  <a:cubicBezTo>
                    <a:pt x="88" y="167"/>
                    <a:pt x="80" y="165"/>
                    <a:pt x="71" y="162"/>
                  </a:cubicBezTo>
                  <a:cubicBezTo>
                    <a:pt x="72" y="170"/>
                    <a:pt x="72" y="177"/>
                    <a:pt x="73" y="183"/>
                  </a:cubicBezTo>
                  <a:cubicBezTo>
                    <a:pt x="74" y="189"/>
                    <a:pt x="75" y="194"/>
                    <a:pt x="74" y="199"/>
                  </a:cubicBezTo>
                  <a:cubicBezTo>
                    <a:pt x="73" y="205"/>
                    <a:pt x="70" y="210"/>
                    <a:pt x="67" y="215"/>
                  </a:cubicBezTo>
                  <a:cubicBezTo>
                    <a:pt x="63" y="224"/>
                    <a:pt x="58" y="233"/>
                    <a:pt x="54" y="242"/>
                  </a:cubicBezTo>
                  <a:cubicBezTo>
                    <a:pt x="49" y="251"/>
                    <a:pt x="40" y="254"/>
                    <a:pt x="33" y="248"/>
                  </a:cubicBezTo>
                  <a:cubicBezTo>
                    <a:pt x="29" y="244"/>
                    <a:pt x="28" y="237"/>
                    <a:pt x="32" y="230"/>
                  </a:cubicBezTo>
                  <a:cubicBezTo>
                    <a:pt x="38" y="219"/>
                    <a:pt x="43" y="209"/>
                    <a:pt x="49" y="198"/>
                  </a:cubicBezTo>
                  <a:cubicBezTo>
                    <a:pt x="49" y="196"/>
                    <a:pt x="50" y="194"/>
                    <a:pt x="50" y="192"/>
                  </a:cubicBezTo>
                  <a:cubicBezTo>
                    <a:pt x="49" y="184"/>
                    <a:pt x="48" y="177"/>
                    <a:pt x="47" y="169"/>
                  </a:cubicBezTo>
                  <a:cubicBezTo>
                    <a:pt x="47" y="168"/>
                    <a:pt x="46" y="165"/>
                    <a:pt x="44" y="164"/>
                  </a:cubicBezTo>
                  <a:cubicBezTo>
                    <a:pt x="40" y="160"/>
                    <a:pt x="37" y="155"/>
                    <a:pt x="37" y="149"/>
                  </a:cubicBezTo>
                  <a:cubicBezTo>
                    <a:pt x="35" y="133"/>
                    <a:pt x="33" y="118"/>
                    <a:pt x="31" y="102"/>
                  </a:cubicBezTo>
                  <a:cubicBezTo>
                    <a:pt x="31" y="102"/>
                    <a:pt x="31" y="101"/>
                    <a:pt x="31" y="100"/>
                  </a:cubicBezTo>
                  <a:cubicBezTo>
                    <a:pt x="25" y="103"/>
                    <a:pt x="23" y="108"/>
                    <a:pt x="23" y="113"/>
                  </a:cubicBezTo>
                  <a:cubicBezTo>
                    <a:pt x="24" y="121"/>
                    <a:pt x="25" y="130"/>
                    <a:pt x="26" y="138"/>
                  </a:cubicBezTo>
                  <a:cubicBezTo>
                    <a:pt x="27" y="146"/>
                    <a:pt x="23" y="151"/>
                    <a:pt x="16" y="151"/>
                  </a:cubicBezTo>
                  <a:cubicBezTo>
                    <a:pt x="10" y="152"/>
                    <a:pt x="5" y="148"/>
                    <a:pt x="4" y="141"/>
                  </a:cubicBezTo>
                  <a:cubicBezTo>
                    <a:pt x="3" y="128"/>
                    <a:pt x="1" y="116"/>
                    <a:pt x="0" y="103"/>
                  </a:cubicBezTo>
                  <a:cubicBezTo>
                    <a:pt x="0" y="101"/>
                    <a:pt x="1" y="99"/>
                    <a:pt x="2" y="98"/>
                  </a:cubicBezTo>
                  <a:cubicBezTo>
                    <a:pt x="10" y="89"/>
                    <a:pt x="18" y="80"/>
                    <a:pt x="26" y="71"/>
                  </a:cubicBezTo>
                  <a:cubicBezTo>
                    <a:pt x="27" y="70"/>
                    <a:pt x="28" y="69"/>
                    <a:pt x="28" y="67"/>
                  </a:cubicBezTo>
                  <a:cubicBezTo>
                    <a:pt x="30" y="57"/>
                    <a:pt x="30" y="57"/>
                    <a:pt x="35" y="50"/>
                  </a:cubicBezTo>
                  <a:cubicBezTo>
                    <a:pt x="27" y="45"/>
                    <a:pt x="21" y="38"/>
                    <a:pt x="21" y="28"/>
                  </a:cubicBezTo>
                  <a:cubicBezTo>
                    <a:pt x="21" y="21"/>
                    <a:pt x="23" y="15"/>
                    <a:pt x="28" y="9"/>
                  </a:cubicBezTo>
                  <a:cubicBezTo>
                    <a:pt x="37" y="0"/>
                    <a:pt x="53" y="0"/>
                    <a:pt x="63" y="9"/>
                  </a:cubicBezTo>
                  <a:cubicBezTo>
                    <a:pt x="74" y="19"/>
                    <a:pt x="73" y="35"/>
                    <a:pt x="59" y="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016977A-112F-4154-95F5-0608714FBFEE}"/>
              </a:ext>
            </a:extLst>
          </p:cNvPr>
          <p:cNvSpPr txBox="1"/>
          <p:nvPr/>
        </p:nvSpPr>
        <p:spPr>
          <a:xfrm>
            <a:off x="6417273" y="2481978"/>
            <a:ext cx="5498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dirty="0">
                <a:cs typeface="Times New Roman" panose="02020603050405020304" pitchFamily="18" charset="0"/>
              </a:rPr>
              <a:t>регулирует </a:t>
            </a:r>
            <a:r>
              <a:rPr lang="ru-RU" b="1" dirty="0">
                <a:cs typeface="Times New Roman" panose="02020603050405020304" pitchFamily="18" charset="0"/>
              </a:rPr>
              <a:t>организацию и функционирование </a:t>
            </a:r>
            <a:r>
              <a:rPr lang="ru-RU" dirty="0">
                <a:cs typeface="Times New Roman" panose="02020603050405020304" pitchFamily="18" charset="0"/>
              </a:rPr>
              <a:t>национальной статистической системы</a:t>
            </a:r>
            <a:r>
              <a:rPr lang="ru-RU" dirty="0" smtClean="0"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dirty="0">
              <a:cs typeface="Times New Roman" panose="02020603050405020304" pitchFamily="18" charset="0"/>
            </a:endParaRP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dirty="0">
                <a:cs typeface="Times New Roman" panose="02020603050405020304" pitchFamily="18" charset="0"/>
              </a:rPr>
              <a:t>устанавливает </a:t>
            </a:r>
            <a:r>
              <a:rPr lang="ru-RU" b="1" dirty="0">
                <a:cs typeface="Times New Roman" panose="02020603050405020304" pitchFamily="18" charset="0"/>
              </a:rPr>
              <a:t>правовую основу </a:t>
            </a:r>
            <a:r>
              <a:rPr lang="ru-RU" dirty="0">
                <a:cs typeface="Times New Roman" panose="02020603050405020304" pitchFamily="18" charset="0"/>
              </a:rPr>
              <a:t>для разработки, производства и распространения официальной статистики</a:t>
            </a:r>
            <a:r>
              <a:rPr lang="ru-RU" dirty="0" smtClean="0">
                <a:cs typeface="Times New Roman" panose="02020603050405020304" pitchFamily="18" charset="0"/>
              </a:rPr>
              <a:t>.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10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34" y="6131920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095641" y="6165294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767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9776" y="315310"/>
            <a:ext cx="10573407" cy="109307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Субъекты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правоотношений в области официальной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статистики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368" y="1655060"/>
            <a:ext cx="7208217" cy="4282904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/>
              <a:t>Субъектами </a:t>
            </a:r>
            <a:r>
              <a:rPr lang="ru-RU" sz="2400" b="1" dirty="0"/>
              <a:t>правоотношений в области официальной статистики являются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2400" dirty="0" smtClean="0"/>
              <a:t>1</a:t>
            </a:r>
            <a:r>
              <a:rPr lang="ru-RU" sz="2400" dirty="0"/>
              <a:t>) Национальный статистический </a:t>
            </a:r>
            <a:r>
              <a:rPr lang="ru-RU" sz="2400" dirty="0" smtClean="0"/>
              <a:t>комитет;</a:t>
            </a:r>
            <a:endParaRPr lang="ru-RU" sz="2400" dirty="0"/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2400" dirty="0" smtClean="0"/>
              <a:t>2</a:t>
            </a:r>
            <a:r>
              <a:rPr lang="ru-RU" sz="2400" dirty="0"/>
              <a:t>) другие производители официальной статистики;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2400" dirty="0" smtClean="0"/>
              <a:t>3</a:t>
            </a:r>
            <a:r>
              <a:rPr lang="ru-RU" sz="2400" dirty="0"/>
              <a:t>) респонденты;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2400" dirty="0" smtClean="0"/>
              <a:t>4</a:t>
            </a:r>
            <a:r>
              <a:rPr lang="ru-RU" sz="2400" dirty="0"/>
              <a:t>) пользователи официальной статистики;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2400" dirty="0" smtClean="0"/>
              <a:t>5</a:t>
            </a:r>
            <a:r>
              <a:rPr lang="ru-RU" sz="2400" dirty="0"/>
              <a:t>) поставщики административных данных;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2400" dirty="0" smtClean="0"/>
              <a:t>6</a:t>
            </a:r>
            <a:r>
              <a:rPr lang="ru-RU" sz="2400" dirty="0"/>
              <a:t>) Совет по статистике Кыргызской </a:t>
            </a:r>
            <a:r>
              <a:rPr lang="ru-RU" sz="2400" dirty="0" smtClean="0"/>
              <a:t>Республики</a:t>
            </a:r>
            <a:endParaRPr lang="ru-RU" sz="24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237889" y="1923392"/>
            <a:ext cx="5665077" cy="525517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b="1" dirty="0" smtClean="0"/>
          </a:p>
          <a:p>
            <a:pPr algn="just"/>
            <a:endParaRPr lang="ru-RU" b="1" dirty="0"/>
          </a:p>
          <a:p>
            <a:pPr algn="just"/>
            <a:r>
              <a:rPr lang="ru-RU" sz="1600" b="1" dirty="0" smtClean="0"/>
              <a:t>-</a:t>
            </a:r>
            <a:endParaRPr lang="ru-RU" sz="1600" b="1" dirty="0"/>
          </a:p>
        </p:txBody>
      </p:sp>
      <p:pic>
        <p:nvPicPr>
          <p:cNvPr id="6" name="Содержимое 4" descr="imag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11716" y="1655060"/>
            <a:ext cx="4341709" cy="3860516"/>
          </a:xfrm>
          <a:prstGeom prst="rect">
            <a:avLst/>
          </a:prstGeom>
        </p:spPr>
      </p:pic>
      <p:pic>
        <p:nvPicPr>
          <p:cNvPr id="7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582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xmlns="" id="{5DDABBE8-7360-452B-B856-38FEBE0D7B6C}"/>
              </a:ext>
            </a:extLst>
          </p:cNvPr>
          <p:cNvSpPr/>
          <p:nvPr/>
        </p:nvSpPr>
        <p:spPr>
          <a:xfrm flipV="1">
            <a:off x="1775928" y="5695312"/>
            <a:ext cx="2739830" cy="300753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118130" y="1524688"/>
            <a:ext cx="3482976" cy="3951414"/>
            <a:chOff x="5089525" y="2247900"/>
            <a:chExt cx="2006600" cy="2276475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089525" y="3806825"/>
              <a:ext cx="2006600" cy="717550"/>
            </a:xfrm>
            <a:custGeom>
              <a:avLst/>
              <a:gdLst>
                <a:gd name="T0" fmla="*/ 451 w 629"/>
                <a:gd name="T1" fmla="*/ 74 h 225"/>
                <a:gd name="T2" fmla="*/ 466 w 629"/>
                <a:gd name="T3" fmla="*/ 74 h 225"/>
                <a:gd name="T4" fmla="*/ 503 w 629"/>
                <a:gd name="T5" fmla="*/ 64 h 225"/>
                <a:gd name="T6" fmla="*/ 583 w 629"/>
                <a:gd name="T7" fmla="*/ 15 h 225"/>
                <a:gd name="T8" fmla="*/ 600 w 629"/>
                <a:gd name="T9" fmla="*/ 4 h 225"/>
                <a:gd name="T10" fmla="*/ 621 w 629"/>
                <a:gd name="T11" fmla="*/ 9 h 225"/>
                <a:gd name="T12" fmla="*/ 627 w 629"/>
                <a:gd name="T13" fmla="*/ 19 h 225"/>
                <a:gd name="T14" fmla="*/ 626 w 629"/>
                <a:gd name="T15" fmla="*/ 26 h 225"/>
                <a:gd name="T16" fmla="*/ 588 w 629"/>
                <a:gd name="T17" fmla="*/ 67 h 225"/>
                <a:gd name="T18" fmla="*/ 547 w 629"/>
                <a:gd name="T19" fmla="*/ 105 h 225"/>
                <a:gd name="T20" fmla="*/ 516 w 629"/>
                <a:gd name="T21" fmla="*/ 135 h 225"/>
                <a:gd name="T22" fmla="*/ 497 w 629"/>
                <a:gd name="T23" fmla="*/ 148 h 225"/>
                <a:gd name="T24" fmla="*/ 447 w 629"/>
                <a:gd name="T25" fmla="*/ 179 h 225"/>
                <a:gd name="T26" fmla="*/ 393 w 629"/>
                <a:gd name="T27" fmla="*/ 219 h 225"/>
                <a:gd name="T28" fmla="*/ 371 w 629"/>
                <a:gd name="T29" fmla="*/ 223 h 225"/>
                <a:gd name="T30" fmla="*/ 329 w 629"/>
                <a:gd name="T31" fmla="*/ 212 h 225"/>
                <a:gd name="T32" fmla="*/ 285 w 629"/>
                <a:gd name="T33" fmla="*/ 201 h 225"/>
                <a:gd name="T34" fmla="*/ 225 w 629"/>
                <a:gd name="T35" fmla="*/ 189 h 225"/>
                <a:gd name="T36" fmla="*/ 186 w 629"/>
                <a:gd name="T37" fmla="*/ 181 h 225"/>
                <a:gd name="T38" fmla="*/ 169 w 629"/>
                <a:gd name="T39" fmla="*/ 180 h 225"/>
                <a:gd name="T40" fmla="*/ 121 w 629"/>
                <a:gd name="T41" fmla="*/ 170 h 225"/>
                <a:gd name="T42" fmla="*/ 66 w 629"/>
                <a:gd name="T43" fmla="*/ 157 h 225"/>
                <a:gd name="T44" fmla="*/ 23 w 629"/>
                <a:gd name="T45" fmla="*/ 149 h 225"/>
                <a:gd name="T46" fmla="*/ 9 w 629"/>
                <a:gd name="T47" fmla="*/ 145 h 225"/>
                <a:gd name="T48" fmla="*/ 4 w 629"/>
                <a:gd name="T49" fmla="*/ 140 h 225"/>
                <a:gd name="T50" fmla="*/ 3 w 629"/>
                <a:gd name="T51" fmla="*/ 94 h 225"/>
                <a:gd name="T52" fmla="*/ 21 w 629"/>
                <a:gd name="T53" fmla="*/ 29 h 225"/>
                <a:gd name="T54" fmla="*/ 39 w 629"/>
                <a:gd name="T55" fmla="*/ 4 h 225"/>
                <a:gd name="T56" fmla="*/ 45 w 629"/>
                <a:gd name="T57" fmla="*/ 2 h 225"/>
                <a:gd name="T58" fmla="*/ 106 w 629"/>
                <a:gd name="T59" fmla="*/ 21 h 225"/>
                <a:gd name="T60" fmla="*/ 125 w 629"/>
                <a:gd name="T61" fmla="*/ 27 h 225"/>
                <a:gd name="T62" fmla="*/ 135 w 629"/>
                <a:gd name="T63" fmla="*/ 27 h 225"/>
                <a:gd name="T64" fmla="*/ 175 w 629"/>
                <a:gd name="T65" fmla="*/ 17 h 225"/>
                <a:gd name="T66" fmla="*/ 231 w 629"/>
                <a:gd name="T67" fmla="*/ 11 h 225"/>
                <a:gd name="T68" fmla="*/ 274 w 629"/>
                <a:gd name="T69" fmla="*/ 24 h 225"/>
                <a:gd name="T70" fmla="*/ 329 w 629"/>
                <a:gd name="T71" fmla="*/ 52 h 225"/>
                <a:gd name="T72" fmla="*/ 356 w 629"/>
                <a:gd name="T73" fmla="*/ 57 h 225"/>
                <a:gd name="T74" fmla="*/ 417 w 629"/>
                <a:gd name="T75" fmla="*/ 71 h 225"/>
                <a:gd name="T76" fmla="*/ 433 w 629"/>
                <a:gd name="T77" fmla="*/ 87 h 225"/>
                <a:gd name="T78" fmla="*/ 422 w 629"/>
                <a:gd name="T79" fmla="*/ 112 h 225"/>
                <a:gd name="T80" fmla="*/ 386 w 629"/>
                <a:gd name="T81" fmla="*/ 113 h 225"/>
                <a:gd name="T82" fmla="*/ 309 w 629"/>
                <a:gd name="T83" fmla="*/ 113 h 225"/>
                <a:gd name="T84" fmla="*/ 279 w 629"/>
                <a:gd name="T85" fmla="*/ 120 h 225"/>
                <a:gd name="T86" fmla="*/ 272 w 629"/>
                <a:gd name="T87" fmla="*/ 134 h 225"/>
                <a:gd name="T88" fmla="*/ 285 w 629"/>
                <a:gd name="T89" fmla="*/ 141 h 225"/>
                <a:gd name="T90" fmla="*/ 296 w 629"/>
                <a:gd name="T91" fmla="*/ 137 h 225"/>
                <a:gd name="T92" fmla="*/ 366 w 629"/>
                <a:gd name="T93" fmla="*/ 134 h 225"/>
                <a:gd name="T94" fmla="*/ 409 w 629"/>
                <a:gd name="T95" fmla="*/ 136 h 225"/>
                <a:gd name="T96" fmla="*/ 437 w 629"/>
                <a:gd name="T97" fmla="*/ 130 h 225"/>
                <a:gd name="T98" fmla="*/ 453 w 629"/>
                <a:gd name="T99" fmla="*/ 77 h 225"/>
                <a:gd name="T100" fmla="*/ 451 w 629"/>
                <a:gd name="T101" fmla="*/ 7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225">
                  <a:moveTo>
                    <a:pt x="451" y="74"/>
                  </a:moveTo>
                  <a:cubicBezTo>
                    <a:pt x="457" y="74"/>
                    <a:pt x="462" y="74"/>
                    <a:pt x="466" y="74"/>
                  </a:cubicBezTo>
                  <a:cubicBezTo>
                    <a:pt x="480" y="73"/>
                    <a:pt x="491" y="68"/>
                    <a:pt x="503" y="64"/>
                  </a:cubicBezTo>
                  <a:cubicBezTo>
                    <a:pt x="533" y="52"/>
                    <a:pt x="557" y="33"/>
                    <a:pt x="583" y="15"/>
                  </a:cubicBezTo>
                  <a:cubicBezTo>
                    <a:pt x="589" y="11"/>
                    <a:pt x="594" y="7"/>
                    <a:pt x="600" y="4"/>
                  </a:cubicBezTo>
                  <a:cubicBezTo>
                    <a:pt x="608" y="0"/>
                    <a:pt x="615" y="2"/>
                    <a:pt x="621" y="9"/>
                  </a:cubicBezTo>
                  <a:cubicBezTo>
                    <a:pt x="623" y="12"/>
                    <a:pt x="625" y="16"/>
                    <a:pt x="627" y="19"/>
                  </a:cubicBezTo>
                  <a:cubicBezTo>
                    <a:pt x="629" y="22"/>
                    <a:pt x="628" y="24"/>
                    <a:pt x="626" y="26"/>
                  </a:cubicBezTo>
                  <a:cubicBezTo>
                    <a:pt x="613" y="40"/>
                    <a:pt x="601" y="54"/>
                    <a:pt x="588" y="67"/>
                  </a:cubicBezTo>
                  <a:cubicBezTo>
                    <a:pt x="575" y="80"/>
                    <a:pt x="560" y="92"/>
                    <a:pt x="547" y="105"/>
                  </a:cubicBezTo>
                  <a:cubicBezTo>
                    <a:pt x="536" y="115"/>
                    <a:pt x="527" y="126"/>
                    <a:pt x="516" y="135"/>
                  </a:cubicBezTo>
                  <a:cubicBezTo>
                    <a:pt x="511" y="140"/>
                    <a:pt x="503" y="144"/>
                    <a:pt x="497" y="148"/>
                  </a:cubicBezTo>
                  <a:cubicBezTo>
                    <a:pt x="480" y="158"/>
                    <a:pt x="464" y="169"/>
                    <a:pt x="447" y="179"/>
                  </a:cubicBezTo>
                  <a:cubicBezTo>
                    <a:pt x="427" y="190"/>
                    <a:pt x="411" y="205"/>
                    <a:pt x="393" y="219"/>
                  </a:cubicBezTo>
                  <a:cubicBezTo>
                    <a:pt x="386" y="225"/>
                    <a:pt x="379" y="225"/>
                    <a:pt x="371" y="223"/>
                  </a:cubicBezTo>
                  <a:cubicBezTo>
                    <a:pt x="357" y="219"/>
                    <a:pt x="343" y="216"/>
                    <a:pt x="329" y="212"/>
                  </a:cubicBezTo>
                  <a:cubicBezTo>
                    <a:pt x="314" y="208"/>
                    <a:pt x="300" y="205"/>
                    <a:pt x="285" y="201"/>
                  </a:cubicBezTo>
                  <a:cubicBezTo>
                    <a:pt x="265" y="197"/>
                    <a:pt x="245" y="193"/>
                    <a:pt x="225" y="189"/>
                  </a:cubicBezTo>
                  <a:cubicBezTo>
                    <a:pt x="212" y="186"/>
                    <a:pt x="199" y="183"/>
                    <a:pt x="186" y="181"/>
                  </a:cubicBezTo>
                  <a:cubicBezTo>
                    <a:pt x="180" y="180"/>
                    <a:pt x="174" y="180"/>
                    <a:pt x="169" y="180"/>
                  </a:cubicBezTo>
                  <a:cubicBezTo>
                    <a:pt x="152" y="180"/>
                    <a:pt x="137" y="175"/>
                    <a:pt x="121" y="170"/>
                  </a:cubicBezTo>
                  <a:cubicBezTo>
                    <a:pt x="103" y="165"/>
                    <a:pt x="85" y="161"/>
                    <a:pt x="66" y="157"/>
                  </a:cubicBezTo>
                  <a:cubicBezTo>
                    <a:pt x="52" y="154"/>
                    <a:pt x="38" y="152"/>
                    <a:pt x="23" y="149"/>
                  </a:cubicBezTo>
                  <a:cubicBezTo>
                    <a:pt x="18" y="148"/>
                    <a:pt x="13" y="147"/>
                    <a:pt x="9" y="145"/>
                  </a:cubicBezTo>
                  <a:cubicBezTo>
                    <a:pt x="7" y="144"/>
                    <a:pt x="5" y="142"/>
                    <a:pt x="4" y="140"/>
                  </a:cubicBezTo>
                  <a:cubicBezTo>
                    <a:pt x="0" y="125"/>
                    <a:pt x="1" y="109"/>
                    <a:pt x="3" y="94"/>
                  </a:cubicBezTo>
                  <a:cubicBezTo>
                    <a:pt x="6" y="72"/>
                    <a:pt x="12" y="50"/>
                    <a:pt x="21" y="29"/>
                  </a:cubicBezTo>
                  <a:cubicBezTo>
                    <a:pt x="26" y="20"/>
                    <a:pt x="30" y="10"/>
                    <a:pt x="39" y="4"/>
                  </a:cubicBezTo>
                  <a:cubicBezTo>
                    <a:pt x="40" y="3"/>
                    <a:pt x="43" y="2"/>
                    <a:pt x="45" y="2"/>
                  </a:cubicBezTo>
                  <a:cubicBezTo>
                    <a:pt x="66" y="8"/>
                    <a:pt x="86" y="15"/>
                    <a:pt x="106" y="21"/>
                  </a:cubicBezTo>
                  <a:cubicBezTo>
                    <a:pt x="113" y="23"/>
                    <a:pt x="119" y="25"/>
                    <a:pt x="125" y="27"/>
                  </a:cubicBezTo>
                  <a:cubicBezTo>
                    <a:pt x="129" y="28"/>
                    <a:pt x="132" y="28"/>
                    <a:pt x="135" y="27"/>
                  </a:cubicBezTo>
                  <a:cubicBezTo>
                    <a:pt x="149" y="24"/>
                    <a:pt x="162" y="20"/>
                    <a:pt x="175" y="17"/>
                  </a:cubicBezTo>
                  <a:cubicBezTo>
                    <a:pt x="193" y="13"/>
                    <a:pt x="212" y="9"/>
                    <a:pt x="231" y="11"/>
                  </a:cubicBezTo>
                  <a:cubicBezTo>
                    <a:pt x="246" y="13"/>
                    <a:pt x="261" y="17"/>
                    <a:pt x="274" y="24"/>
                  </a:cubicBezTo>
                  <a:cubicBezTo>
                    <a:pt x="293" y="33"/>
                    <a:pt x="311" y="42"/>
                    <a:pt x="329" y="52"/>
                  </a:cubicBezTo>
                  <a:cubicBezTo>
                    <a:pt x="337" y="56"/>
                    <a:pt x="347" y="56"/>
                    <a:pt x="356" y="57"/>
                  </a:cubicBezTo>
                  <a:cubicBezTo>
                    <a:pt x="377" y="60"/>
                    <a:pt x="398" y="62"/>
                    <a:pt x="417" y="71"/>
                  </a:cubicBezTo>
                  <a:cubicBezTo>
                    <a:pt x="425" y="74"/>
                    <a:pt x="428" y="81"/>
                    <a:pt x="433" y="87"/>
                  </a:cubicBezTo>
                  <a:cubicBezTo>
                    <a:pt x="440" y="96"/>
                    <a:pt x="435" y="111"/>
                    <a:pt x="422" y="112"/>
                  </a:cubicBezTo>
                  <a:cubicBezTo>
                    <a:pt x="410" y="113"/>
                    <a:pt x="398" y="114"/>
                    <a:pt x="386" y="113"/>
                  </a:cubicBezTo>
                  <a:cubicBezTo>
                    <a:pt x="360" y="111"/>
                    <a:pt x="334" y="109"/>
                    <a:pt x="309" y="113"/>
                  </a:cubicBezTo>
                  <a:cubicBezTo>
                    <a:pt x="299" y="114"/>
                    <a:pt x="289" y="117"/>
                    <a:pt x="279" y="120"/>
                  </a:cubicBezTo>
                  <a:cubicBezTo>
                    <a:pt x="273" y="122"/>
                    <a:pt x="270" y="128"/>
                    <a:pt x="272" y="134"/>
                  </a:cubicBezTo>
                  <a:cubicBezTo>
                    <a:pt x="274" y="139"/>
                    <a:pt x="279" y="142"/>
                    <a:pt x="285" y="141"/>
                  </a:cubicBezTo>
                  <a:cubicBezTo>
                    <a:pt x="289" y="140"/>
                    <a:pt x="292" y="138"/>
                    <a:pt x="296" y="137"/>
                  </a:cubicBezTo>
                  <a:cubicBezTo>
                    <a:pt x="319" y="131"/>
                    <a:pt x="343" y="132"/>
                    <a:pt x="366" y="134"/>
                  </a:cubicBezTo>
                  <a:cubicBezTo>
                    <a:pt x="381" y="135"/>
                    <a:pt x="395" y="136"/>
                    <a:pt x="409" y="136"/>
                  </a:cubicBezTo>
                  <a:cubicBezTo>
                    <a:pt x="418" y="136"/>
                    <a:pt x="428" y="134"/>
                    <a:pt x="437" y="130"/>
                  </a:cubicBezTo>
                  <a:cubicBezTo>
                    <a:pt x="454" y="122"/>
                    <a:pt x="465" y="96"/>
                    <a:pt x="453" y="77"/>
                  </a:cubicBezTo>
                  <a:cubicBezTo>
                    <a:pt x="452" y="76"/>
                    <a:pt x="452" y="76"/>
                    <a:pt x="451" y="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5462588" y="2247900"/>
              <a:ext cx="1538288" cy="1677988"/>
            </a:xfrm>
            <a:custGeom>
              <a:avLst/>
              <a:gdLst>
                <a:gd name="T0" fmla="*/ 224 w 482"/>
                <a:gd name="T1" fmla="*/ 478 h 526"/>
                <a:gd name="T2" fmla="*/ 238 w 482"/>
                <a:gd name="T3" fmla="*/ 472 h 526"/>
                <a:gd name="T4" fmla="*/ 241 w 482"/>
                <a:gd name="T5" fmla="*/ 386 h 526"/>
                <a:gd name="T6" fmla="*/ 171 w 482"/>
                <a:gd name="T7" fmla="*/ 375 h 526"/>
                <a:gd name="T8" fmla="*/ 130 w 482"/>
                <a:gd name="T9" fmla="*/ 401 h 526"/>
                <a:gd name="T10" fmla="*/ 17 w 482"/>
                <a:gd name="T11" fmla="*/ 346 h 526"/>
                <a:gd name="T12" fmla="*/ 32 w 482"/>
                <a:gd name="T13" fmla="*/ 258 h 526"/>
                <a:gd name="T14" fmla="*/ 49 w 482"/>
                <a:gd name="T15" fmla="*/ 99 h 526"/>
                <a:gd name="T16" fmla="*/ 120 w 482"/>
                <a:gd name="T17" fmla="*/ 81 h 526"/>
                <a:gd name="T18" fmla="*/ 202 w 482"/>
                <a:gd name="T19" fmla="*/ 7 h 526"/>
                <a:gd name="T20" fmla="*/ 327 w 482"/>
                <a:gd name="T21" fmla="*/ 55 h 526"/>
                <a:gd name="T22" fmla="*/ 448 w 482"/>
                <a:gd name="T23" fmla="*/ 93 h 526"/>
                <a:gd name="T24" fmla="*/ 420 w 482"/>
                <a:gd name="T25" fmla="*/ 275 h 526"/>
                <a:gd name="T26" fmla="*/ 347 w 482"/>
                <a:gd name="T27" fmla="*/ 292 h 526"/>
                <a:gd name="T28" fmla="*/ 280 w 482"/>
                <a:gd name="T29" fmla="*/ 379 h 526"/>
                <a:gd name="T30" fmla="*/ 325 w 482"/>
                <a:gd name="T31" fmla="*/ 472 h 526"/>
                <a:gd name="T32" fmla="*/ 383 w 482"/>
                <a:gd name="T33" fmla="*/ 497 h 526"/>
                <a:gd name="T34" fmla="*/ 335 w 482"/>
                <a:gd name="T35" fmla="*/ 525 h 526"/>
                <a:gd name="T36" fmla="*/ 294 w 482"/>
                <a:gd name="T37" fmla="*/ 520 h 526"/>
                <a:gd name="T38" fmla="*/ 217 w 482"/>
                <a:gd name="T39" fmla="*/ 506 h 526"/>
                <a:gd name="T40" fmla="*/ 190 w 482"/>
                <a:gd name="T41" fmla="*/ 492 h 526"/>
                <a:gd name="T42" fmla="*/ 237 w 482"/>
                <a:gd name="T43" fmla="*/ 365 h 526"/>
                <a:gd name="T44" fmla="*/ 231 w 482"/>
                <a:gd name="T45" fmla="*/ 337 h 526"/>
                <a:gd name="T46" fmla="*/ 198 w 482"/>
                <a:gd name="T47" fmla="*/ 296 h 526"/>
                <a:gd name="T48" fmla="*/ 160 w 482"/>
                <a:gd name="T49" fmla="*/ 275 h 526"/>
                <a:gd name="T50" fmla="*/ 85 w 482"/>
                <a:gd name="T51" fmla="*/ 313 h 526"/>
                <a:gd name="T52" fmla="*/ 110 w 482"/>
                <a:gd name="T53" fmla="*/ 273 h 526"/>
                <a:gd name="T54" fmla="*/ 158 w 482"/>
                <a:gd name="T55" fmla="*/ 261 h 526"/>
                <a:gd name="T56" fmla="*/ 107 w 482"/>
                <a:gd name="T57" fmla="*/ 192 h 526"/>
                <a:gd name="T58" fmla="*/ 216 w 482"/>
                <a:gd name="T59" fmla="*/ 285 h 526"/>
                <a:gd name="T60" fmla="*/ 231 w 482"/>
                <a:gd name="T61" fmla="*/ 281 h 526"/>
                <a:gd name="T62" fmla="*/ 252 w 482"/>
                <a:gd name="T63" fmla="*/ 180 h 526"/>
                <a:gd name="T64" fmla="*/ 196 w 482"/>
                <a:gd name="T65" fmla="*/ 124 h 526"/>
                <a:gd name="T66" fmla="*/ 247 w 482"/>
                <a:gd name="T67" fmla="*/ 115 h 526"/>
                <a:gd name="T68" fmla="*/ 266 w 482"/>
                <a:gd name="T69" fmla="*/ 208 h 526"/>
                <a:gd name="T70" fmla="*/ 321 w 482"/>
                <a:gd name="T71" fmla="*/ 175 h 526"/>
                <a:gd name="T72" fmla="*/ 377 w 482"/>
                <a:gd name="T73" fmla="*/ 123 h 526"/>
                <a:gd name="T74" fmla="*/ 334 w 482"/>
                <a:gd name="T75" fmla="*/ 179 h 526"/>
                <a:gd name="T76" fmla="*/ 381 w 482"/>
                <a:gd name="T77" fmla="*/ 195 h 526"/>
                <a:gd name="T78" fmla="*/ 314 w 482"/>
                <a:gd name="T79" fmla="*/ 194 h 526"/>
                <a:gd name="T80" fmla="*/ 261 w 482"/>
                <a:gd name="T81" fmla="*/ 245 h 526"/>
                <a:gd name="T82" fmla="*/ 264 w 482"/>
                <a:gd name="T83" fmla="*/ 333 h 526"/>
                <a:gd name="T84" fmla="*/ 330 w 482"/>
                <a:gd name="T85" fmla="*/ 264 h 526"/>
                <a:gd name="T86" fmla="*/ 433 w 482"/>
                <a:gd name="T87" fmla="*/ 107 h 526"/>
                <a:gd name="T88" fmla="*/ 319 w 482"/>
                <a:gd name="T89" fmla="*/ 86 h 526"/>
                <a:gd name="T90" fmla="*/ 247 w 482"/>
                <a:gd name="T91" fmla="*/ 27 h 526"/>
                <a:gd name="T92" fmla="*/ 140 w 482"/>
                <a:gd name="T93" fmla="*/ 107 h 526"/>
                <a:gd name="T94" fmla="*/ 127 w 482"/>
                <a:gd name="T95" fmla="*/ 116 h 526"/>
                <a:gd name="T96" fmla="*/ 25 w 482"/>
                <a:gd name="T97" fmla="*/ 166 h 526"/>
                <a:gd name="T98" fmla="*/ 69 w 482"/>
                <a:gd name="T99" fmla="*/ 259 h 526"/>
                <a:gd name="T100" fmla="*/ 36 w 482"/>
                <a:gd name="T101" fmla="*/ 336 h 526"/>
                <a:gd name="T102" fmla="*/ 157 w 482"/>
                <a:gd name="T103" fmla="*/ 352 h 526"/>
                <a:gd name="T104" fmla="*/ 237 w 482"/>
                <a:gd name="T105" fmla="*/ 36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2" h="526">
                  <a:moveTo>
                    <a:pt x="190" y="490"/>
                  </a:moveTo>
                  <a:cubicBezTo>
                    <a:pt x="201" y="486"/>
                    <a:pt x="212" y="482"/>
                    <a:pt x="224" y="478"/>
                  </a:cubicBezTo>
                  <a:cubicBezTo>
                    <a:pt x="228" y="476"/>
                    <a:pt x="232" y="476"/>
                    <a:pt x="236" y="475"/>
                  </a:cubicBezTo>
                  <a:cubicBezTo>
                    <a:pt x="237" y="474"/>
                    <a:pt x="238" y="473"/>
                    <a:pt x="238" y="472"/>
                  </a:cubicBezTo>
                  <a:cubicBezTo>
                    <a:pt x="240" y="464"/>
                    <a:pt x="242" y="456"/>
                    <a:pt x="243" y="448"/>
                  </a:cubicBezTo>
                  <a:cubicBezTo>
                    <a:pt x="245" y="427"/>
                    <a:pt x="245" y="407"/>
                    <a:pt x="241" y="386"/>
                  </a:cubicBezTo>
                  <a:cubicBezTo>
                    <a:pt x="239" y="386"/>
                    <a:pt x="237" y="386"/>
                    <a:pt x="235" y="386"/>
                  </a:cubicBezTo>
                  <a:cubicBezTo>
                    <a:pt x="213" y="388"/>
                    <a:pt x="191" y="385"/>
                    <a:pt x="171" y="375"/>
                  </a:cubicBezTo>
                  <a:cubicBezTo>
                    <a:pt x="170" y="374"/>
                    <a:pt x="167" y="375"/>
                    <a:pt x="166" y="376"/>
                  </a:cubicBezTo>
                  <a:cubicBezTo>
                    <a:pt x="156" y="387"/>
                    <a:pt x="144" y="396"/>
                    <a:pt x="130" y="401"/>
                  </a:cubicBezTo>
                  <a:cubicBezTo>
                    <a:pt x="113" y="406"/>
                    <a:pt x="97" y="408"/>
                    <a:pt x="80" y="403"/>
                  </a:cubicBezTo>
                  <a:cubicBezTo>
                    <a:pt x="49" y="396"/>
                    <a:pt x="27" y="376"/>
                    <a:pt x="17" y="346"/>
                  </a:cubicBezTo>
                  <a:cubicBezTo>
                    <a:pt x="8" y="317"/>
                    <a:pt x="13" y="289"/>
                    <a:pt x="32" y="265"/>
                  </a:cubicBezTo>
                  <a:cubicBezTo>
                    <a:pt x="34" y="262"/>
                    <a:pt x="34" y="261"/>
                    <a:pt x="32" y="258"/>
                  </a:cubicBezTo>
                  <a:cubicBezTo>
                    <a:pt x="10" y="236"/>
                    <a:pt x="0" y="210"/>
                    <a:pt x="2" y="179"/>
                  </a:cubicBezTo>
                  <a:cubicBezTo>
                    <a:pt x="4" y="144"/>
                    <a:pt x="19" y="117"/>
                    <a:pt x="49" y="99"/>
                  </a:cubicBezTo>
                  <a:cubicBezTo>
                    <a:pt x="68" y="87"/>
                    <a:pt x="88" y="84"/>
                    <a:pt x="110" y="88"/>
                  </a:cubicBezTo>
                  <a:cubicBezTo>
                    <a:pt x="118" y="90"/>
                    <a:pt x="118" y="89"/>
                    <a:pt x="120" y="81"/>
                  </a:cubicBezTo>
                  <a:cubicBezTo>
                    <a:pt x="125" y="62"/>
                    <a:pt x="135" y="46"/>
                    <a:pt x="149" y="34"/>
                  </a:cubicBezTo>
                  <a:cubicBezTo>
                    <a:pt x="165" y="20"/>
                    <a:pt x="182" y="11"/>
                    <a:pt x="202" y="7"/>
                  </a:cubicBezTo>
                  <a:cubicBezTo>
                    <a:pt x="237" y="0"/>
                    <a:pt x="269" y="5"/>
                    <a:pt x="299" y="25"/>
                  </a:cubicBezTo>
                  <a:cubicBezTo>
                    <a:pt x="311" y="33"/>
                    <a:pt x="320" y="43"/>
                    <a:pt x="327" y="55"/>
                  </a:cubicBezTo>
                  <a:cubicBezTo>
                    <a:pt x="329" y="58"/>
                    <a:pt x="330" y="58"/>
                    <a:pt x="334" y="58"/>
                  </a:cubicBezTo>
                  <a:cubicBezTo>
                    <a:pt x="379" y="48"/>
                    <a:pt x="418" y="58"/>
                    <a:pt x="448" y="93"/>
                  </a:cubicBezTo>
                  <a:cubicBezTo>
                    <a:pt x="473" y="120"/>
                    <a:pt x="482" y="152"/>
                    <a:pt x="477" y="189"/>
                  </a:cubicBezTo>
                  <a:cubicBezTo>
                    <a:pt x="472" y="227"/>
                    <a:pt x="453" y="256"/>
                    <a:pt x="420" y="275"/>
                  </a:cubicBezTo>
                  <a:cubicBezTo>
                    <a:pt x="399" y="287"/>
                    <a:pt x="376" y="292"/>
                    <a:pt x="352" y="289"/>
                  </a:cubicBezTo>
                  <a:cubicBezTo>
                    <a:pt x="349" y="289"/>
                    <a:pt x="348" y="289"/>
                    <a:pt x="347" y="292"/>
                  </a:cubicBezTo>
                  <a:cubicBezTo>
                    <a:pt x="338" y="329"/>
                    <a:pt x="316" y="356"/>
                    <a:pt x="282" y="374"/>
                  </a:cubicBezTo>
                  <a:cubicBezTo>
                    <a:pt x="279" y="375"/>
                    <a:pt x="279" y="376"/>
                    <a:pt x="280" y="379"/>
                  </a:cubicBezTo>
                  <a:cubicBezTo>
                    <a:pt x="291" y="403"/>
                    <a:pt x="302" y="428"/>
                    <a:pt x="313" y="452"/>
                  </a:cubicBezTo>
                  <a:cubicBezTo>
                    <a:pt x="316" y="459"/>
                    <a:pt x="321" y="465"/>
                    <a:pt x="325" y="472"/>
                  </a:cubicBezTo>
                  <a:cubicBezTo>
                    <a:pt x="326" y="473"/>
                    <a:pt x="328" y="474"/>
                    <a:pt x="329" y="475"/>
                  </a:cubicBezTo>
                  <a:cubicBezTo>
                    <a:pt x="348" y="479"/>
                    <a:pt x="366" y="486"/>
                    <a:pt x="383" y="497"/>
                  </a:cubicBezTo>
                  <a:cubicBezTo>
                    <a:pt x="387" y="500"/>
                    <a:pt x="391" y="502"/>
                    <a:pt x="396" y="505"/>
                  </a:cubicBezTo>
                  <a:cubicBezTo>
                    <a:pt x="376" y="515"/>
                    <a:pt x="357" y="525"/>
                    <a:pt x="335" y="525"/>
                  </a:cubicBezTo>
                  <a:cubicBezTo>
                    <a:pt x="330" y="525"/>
                    <a:pt x="324" y="525"/>
                    <a:pt x="319" y="525"/>
                  </a:cubicBezTo>
                  <a:cubicBezTo>
                    <a:pt x="310" y="526"/>
                    <a:pt x="302" y="523"/>
                    <a:pt x="294" y="520"/>
                  </a:cubicBezTo>
                  <a:cubicBezTo>
                    <a:pt x="278" y="514"/>
                    <a:pt x="262" y="511"/>
                    <a:pt x="245" y="509"/>
                  </a:cubicBezTo>
                  <a:cubicBezTo>
                    <a:pt x="236" y="508"/>
                    <a:pt x="226" y="508"/>
                    <a:pt x="217" y="506"/>
                  </a:cubicBezTo>
                  <a:cubicBezTo>
                    <a:pt x="210" y="504"/>
                    <a:pt x="204" y="500"/>
                    <a:pt x="198" y="497"/>
                  </a:cubicBezTo>
                  <a:cubicBezTo>
                    <a:pt x="195" y="495"/>
                    <a:pt x="193" y="493"/>
                    <a:pt x="190" y="492"/>
                  </a:cubicBezTo>
                  <a:cubicBezTo>
                    <a:pt x="190" y="491"/>
                    <a:pt x="190" y="491"/>
                    <a:pt x="190" y="490"/>
                  </a:cubicBezTo>
                  <a:close/>
                  <a:moveTo>
                    <a:pt x="237" y="365"/>
                  </a:moveTo>
                  <a:cubicBezTo>
                    <a:pt x="237" y="363"/>
                    <a:pt x="236" y="362"/>
                    <a:pt x="236" y="360"/>
                  </a:cubicBezTo>
                  <a:cubicBezTo>
                    <a:pt x="234" y="352"/>
                    <a:pt x="233" y="344"/>
                    <a:pt x="231" y="337"/>
                  </a:cubicBezTo>
                  <a:cubicBezTo>
                    <a:pt x="231" y="334"/>
                    <a:pt x="230" y="330"/>
                    <a:pt x="228" y="328"/>
                  </a:cubicBezTo>
                  <a:cubicBezTo>
                    <a:pt x="218" y="317"/>
                    <a:pt x="208" y="306"/>
                    <a:pt x="198" y="296"/>
                  </a:cubicBezTo>
                  <a:cubicBezTo>
                    <a:pt x="192" y="291"/>
                    <a:pt x="185" y="285"/>
                    <a:pt x="177" y="281"/>
                  </a:cubicBezTo>
                  <a:cubicBezTo>
                    <a:pt x="172" y="278"/>
                    <a:pt x="166" y="276"/>
                    <a:pt x="160" y="275"/>
                  </a:cubicBezTo>
                  <a:cubicBezTo>
                    <a:pt x="146" y="272"/>
                    <a:pt x="131" y="272"/>
                    <a:pt x="117" y="277"/>
                  </a:cubicBezTo>
                  <a:cubicBezTo>
                    <a:pt x="101" y="284"/>
                    <a:pt x="90" y="296"/>
                    <a:pt x="85" y="313"/>
                  </a:cubicBezTo>
                  <a:cubicBezTo>
                    <a:pt x="84" y="312"/>
                    <a:pt x="84" y="311"/>
                    <a:pt x="84" y="310"/>
                  </a:cubicBezTo>
                  <a:cubicBezTo>
                    <a:pt x="88" y="294"/>
                    <a:pt x="97" y="282"/>
                    <a:pt x="110" y="273"/>
                  </a:cubicBezTo>
                  <a:cubicBezTo>
                    <a:pt x="123" y="265"/>
                    <a:pt x="138" y="262"/>
                    <a:pt x="153" y="262"/>
                  </a:cubicBezTo>
                  <a:cubicBezTo>
                    <a:pt x="154" y="262"/>
                    <a:pt x="156" y="262"/>
                    <a:pt x="158" y="261"/>
                  </a:cubicBezTo>
                  <a:cubicBezTo>
                    <a:pt x="132" y="236"/>
                    <a:pt x="108" y="212"/>
                    <a:pt x="99" y="177"/>
                  </a:cubicBezTo>
                  <a:cubicBezTo>
                    <a:pt x="102" y="182"/>
                    <a:pt x="104" y="187"/>
                    <a:pt x="107" y="192"/>
                  </a:cubicBezTo>
                  <a:cubicBezTo>
                    <a:pt x="119" y="212"/>
                    <a:pt x="136" y="228"/>
                    <a:pt x="154" y="241"/>
                  </a:cubicBezTo>
                  <a:cubicBezTo>
                    <a:pt x="174" y="256"/>
                    <a:pt x="195" y="270"/>
                    <a:pt x="216" y="285"/>
                  </a:cubicBezTo>
                  <a:cubicBezTo>
                    <a:pt x="221" y="288"/>
                    <a:pt x="225" y="291"/>
                    <a:pt x="229" y="294"/>
                  </a:cubicBezTo>
                  <a:cubicBezTo>
                    <a:pt x="230" y="289"/>
                    <a:pt x="230" y="285"/>
                    <a:pt x="231" y="281"/>
                  </a:cubicBezTo>
                  <a:cubicBezTo>
                    <a:pt x="234" y="267"/>
                    <a:pt x="236" y="252"/>
                    <a:pt x="240" y="238"/>
                  </a:cubicBezTo>
                  <a:cubicBezTo>
                    <a:pt x="245" y="219"/>
                    <a:pt x="250" y="200"/>
                    <a:pt x="252" y="180"/>
                  </a:cubicBezTo>
                  <a:cubicBezTo>
                    <a:pt x="253" y="173"/>
                    <a:pt x="252" y="166"/>
                    <a:pt x="248" y="160"/>
                  </a:cubicBezTo>
                  <a:cubicBezTo>
                    <a:pt x="235" y="141"/>
                    <a:pt x="218" y="129"/>
                    <a:pt x="196" y="124"/>
                  </a:cubicBezTo>
                  <a:cubicBezTo>
                    <a:pt x="217" y="125"/>
                    <a:pt x="235" y="134"/>
                    <a:pt x="252" y="148"/>
                  </a:cubicBezTo>
                  <a:cubicBezTo>
                    <a:pt x="251" y="137"/>
                    <a:pt x="249" y="126"/>
                    <a:pt x="247" y="115"/>
                  </a:cubicBezTo>
                  <a:cubicBezTo>
                    <a:pt x="244" y="105"/>
                    <a:pt x="241" y="94"/>
                    <a:pt x="237" y="83"/>
                  </a:cubicBezTo>
                  <a:cubicBezTo>
                    <a:pt x="260" y="122"/>
                    <a:pt x="268" y="164"/>
                    <a:pt x="266" y="208"/>
                  </a:cubicBezTo>
                  <a:cubicBezTo>
                    <a:pt x="268" y="207"/>
                    <a:pt x="269" y="207"/>
                    <a:pt x="269" y="207"/>
                  </a:cubicBezTo>
                  <a:cubicBezTo>
                    <a:pt x="287" y="196"/>
                    <a:pt x="304" y="186"/>
                    <a:pt x="321" y="175"/>
                  </a:cubicBezTo>
                  <a:cubicBezTo>
                    <a:pt x="336" y="166"/>
                    <a:pt x="351" y="156"/>
                    <a:pt x="363" y="143"/>
                  </a:cubicBezTo>
                  <a:cubicBezTo>
                    <a:pt x="368" y="137"/>
                    <a:pt x="372" y="130"/>
                    <a:pt x="377" y="123"/>
                  </a:cubicBezTo>
                  <a:cubicBezTo>
                    <a:pt x="373" y="135"/>
                    <a:pt x="367" y="145"/>
                    <a:pt x="359" y="154"/>
                  </a:cubicBezTo>
                  <a:cubicBezTo>
                    <a:pt x="351" y="162"/>
                    <a:pt x="342" y="170"/>
                    <a:pt x="334" y="179"/>
                  </a:cubicBezTo>
                  <a:cubicBezTo>
                    <a:pt x="342" y="180"/>
                    <a:pt x="351" y="182"/>
                    <a:pt x="359" y="184"/>
                  </a:cubicBezTo>
                  <a:cubicBezTo>
                    <a:pt x="368" y="186"/>
                    <a:pt x="378" y="191"/>
                    <a:pt x="381" y="195"/>
                  </a:cubicBezTo>
                  <a:cubicBezTo>
                    <a:pt x="374" y="193"/>
                    <a:pt x="367" y="190"/>
                    <a:pt x="360" y="189"/>
                  </a:cubicBezTo>
                  <a:cubicBezTo>
                    <a:pt x="344" y="185"/>
                    <a:pt x="328" y="185"/>
                    <a:pt x="314" y="194"/>
                  </a:cubicBezTo>
                  <a:cubicBezTo>
                    <a:pt x="298" y="203"/>
                    <a:pt x="283" y="215"/>
                    <a:pt x="271" y="230"/>
                  </a:cubicBezTo>
                  <a:cubicBezTo>
                    <a:pt x="267" y="234"/>
                    <a:pt x="263" y="239"/>
                    <a:pt x="261" y="245"/>
                  </a:cubicBezTo>
                  <a:cubicBezTo>
                    <a:pt x="259" y="253"/>
                    <a:pt x="259" y="262"/>
                    <a:pt x="258" y="271"/>
                  </a:cubicBezTo>
                  <a:cubicBezTo>
                    <a:pt x="257" y="292"/>
                    <a:pt x="259" y="312"/>
                    <a:pt x="264" y="333"/>
                  </a:cubicBezTo>
                  <a:cubicBezTo>
                    <a:pt x="266" y="340"/>
                    <a:pt x="269" y="348"/>
                    <a:pt x="271" y="356"/>
                  </a:cubicBezTo>
                  <a:cubicBezTo>
                    <a:pt x="309" y="336"/>
                    <a:pt x="328" y="305"/>
                    <a:pt x="330" y="264"/>
                  </a:cubicBezTo>
                  <a:cubicBezTo>
                    <a:pt x="382" y="277"/>
                    <a:pt x="422" y="263"/>
                    <a:pt x="447" y="216"/>
                  </a:cubicBezTo>
                  <a:cubicBezTo>
                    <a:pt x="466" y="180"/>
                    <a:pt x="460" y="139"/>
                    <a:pt x="433" y="107"/>
                  </a:cubicBezTo>
                  <a:cubicBezTo>
                    <a:pt x="419" y="90"/>
                    <a:pt x="401" y="80"/>
                    <a:pt x="379" y="76"/>
                  </a:cubicBezTo>
                  <a:cubicBezTo>
                    <a:pt x="358" y="72"/>
                    <a:pt x="338" y="77"/>
                    <a:pt x="319" y="86"/>
                  </a:cubicBezTo>
                  <a:cubicBezTo>
                    <a:pt x="316" y="80"/>
                    <a:pt x="314" y="74"/>
                    <a:pt x="311" y="69"/>
                  </a:cubicBezTo>
                  <a:cubicBezTo>
                    <a:pt x="297" y="44"/>
                    <a:pt x="274" y="31"/>
                    <a:pt x="247" y="27"/>
                  </a:cubicBezTo>
                  <a:cubicBezTo>
                    <a:pt x="224" y="23"/>
                    <a:pt x="202" y="26"/>
                    <a:pt x="182" y="37"/>
                  </a:cubicBezTo>
                  <a:cubicBezTo>
                    <a:pt x="154" y="52"/>
                    <a:pt x="137" y="74"/>
                    <a:pt x="140" y="107"/>
                  </a:cubicBezTo>
                  <a:cubicBezTo>
                    <a:pt x="140" y="112"/>
                    <a:pt x="140" y="117"/>
                    <a:pt x="140" y="123"/>
                  </a:cubicBezTo>
                  <a:cubicBezTo>
                    <a:pt x="135" y="120"/>
                    <a:pt x="131" y="118"/>
                    <a:pt x="127" y="116"/>
                  </a:cubicBezTo>
                  <a:cubicBezTo>
                    <a:pt x="104" y="104"/>
                    <a:pt x="81" y="104"/>
                    <a:pt x="59" y="117"/>
                  </a:cubicBezTo>
                  <a:cubicBezTo>
                    <a:pt x="41" y="129"/>
                    <a:pt x="29" y="145"/>
                    <a:pt x="25" y="166"/>
                  </a:cubicBezTo>
                  <a:cubicBezTo>
                    <a:pt x="17" y="199"/>
                    <a:pt x="27" y="227"/>
                    <a:pt x="53" y="248"/>
                  </a:cubicBezTo>
                  <a:cubicBezTo>
                    <a:pt x="58" y="252"/>
                    <a:pt x="63" y="256"/>
                    <a:pt x="69" y="259"/>
                  </a:cubicBezTo>
                  <a:cubicBezTo>
                    <a:pt x="65" y="262"/>
                    <a:pt x="62" y="265"/>
                    <a:pt x="59" y="267"/>
                  </a:cubicBezTo>
                  <a:cubicBezTo>
                    <a:pt x="38" y="285"/>
                    <a:pt x="29" y="308"/>
                    <a:pt x="36" y="336"/>
                  </a:cubicBezTo>
                  <a:cubicBezTo>
                    <a:pt x="43" y="361"/>
                    <a:pt x="66" y="382"/>
                    <a:pt x="92" y="384"/>
                  </a:cubicBezTo>
                  <a:cubicBezTo>
                    <a:pt x="120" y="387"/>
                    <a:pt x="142" y="376"/>
                    <a:pt x="157" y="352"/>
                  </a:cubicBezTo>
                  <a:cubicBezTo>
                    <a:pt x="162" y="346"/>
                    <a:pt x="162" y="345"/>
                    <a:pt x="168" y="350"/>
                  </a:cubicBezTo>
                  <a:cubicBezTo>
                    <a:pt x="189" y="363"/>
                    <a:pt x="211" y="369"/>
                    <a:pt x="237" y="365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B0A9C50-B290-4C30-A65A-9D7AB111D154}"/>
              </a:ext>
            </a:extLst>
          </p:cNvPr>
          <p:cNvSpPr txBox="1"/>
          <p:nvPr/>
        </p:nvSpPr>
        <p:spPr>
          <a:xfrm>
            <a:off x="880947" y="287535"/>
            <a:ext cx="103929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800" b="1" dirty="0">
                <a:solidFill>
                  <a:schemeClr val="accent1">
                    <a:lumMod val="75000"/>
                  </a:schemeClr>
                </a:solidFill>
              </a:rPr>
              <a:t>Национальная статистическая система </a:t>
            </a:r>
            <a:br>
              <a:rPr lang="ru-RU" sz="3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800" b="1" dirty="0" err="1">
                <a:solidFill>
                  <a:schemeClr val="accent1">
                    <a:lumMod val="75000"/>
                  </a:schemeClr>
                </a:solidFill>
              </a:rPr>
              <a:t>Кыргызской</a:t>
            </a:r>
            <a:r>
              <a:rPr lang="ru-RU" sz="3800" b="1" dirty="0">
                <a:solidFill>
                  <a:schemeClr val="accent1">
                    <a:lumMod val="75000"/>
                  </a:schemeClr>
                </a:solidFill>
              </a:rPr>
              <a:t> Республики</a:t>
            </a:r>
            <a:endParaRPr lang="en-US" sz="3800" b="1" dirty="0">
              <a:solidFill>
                <a:schemeClr val="accent1">
                  <a:lumMod val="75000"/>
                </a:schemeClr>
              </a:solidFill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2A5CEC7-B22C-4C09-BBD3-4832527CF502}"/>
              </a:ext>
            </a:extLst>
          </p:cNvPr>
          <p:cNvSpPr txBox="1"/>
          <p:nvPr/>
        </p:nvSpPr>
        <p:spPr>
          <a:xfrm>
            <a:off x="7281634" y="1678716"/>
            <a:ext cx="2670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2000" dirty="0" smtClean="0">
                <a:solidFill>
                  <a:srgbClr val="FF0000"/>
                </a:solidFill>
                <a:latin typeface="Open Sans" panose="020B0606030504020204" pitchFamily="34" charset="0"/>
              </a:rPr>
              <a:t>Национальный статистический комитет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D8A11C42-BF06-45C4-B6F2-CDE62F6F7DB9}"/>
              </a:ext>
            </a:extLst>
          </p:cNvPr>
          <p:cNvSpPr txBox="1"/>
          <p:nvPr/>
        </p:nvSpPr>
        <p:spPr>
          <a:xfrm>
            <a:off x="7281634" y="3216438"/>
            <a:ext cx="2670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2000" dirty="0" smtClean="0">
                <a:solidFill>
                  <a:srgbClr val="0070C0"/>
                </a:solidFill>
                <a:latin typeface="Open Sans" panose="020B0606030504020204" pitchFamily="34" charset="0"/>
              </a:rPr>
              <a:t>Национальный банк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7BE2E4AD-FF31-4625-A4B6-2D52B37628BA}"/>
              </a:ext>
            </a:extLst>
          </p:cNvPr>
          <p:cNvSpPr txBox="1"/>
          <p:nvPr/>
        </p:nvSpPr>
        <p:spPr>
          <a:xfrm>
            <a:off x="7334629" y="4910482"/>
            <a:ext cx="2670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Open Sans" panose="020B0606030504020204" pitchFamily="34" charset="0"/>
              </a:rPr>
              <a:t>Другие производители официальной статистики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A9E3B8E9-BB75-436D-8642-0C9DB32E39C2}"/>
              </a:ext>
            </a:extLst>
          </p:cNvPr>
          <p:cNvGrpSpPr/>
          <p:nvPr/>
        </p:nvGrpSpPr>
        <p:grpSpPr>
          <a:xfrm>
            <a:off x="6096000" y="4872465"/>
            <a:ext cx="1068149" cy="860863"/>
            <a:chOff x="6824367" y="5113753"/>
            <a:chExt cx="911120" cy="665702"/>
          </a:xfrm>
        </p:grpSpPr>
        <p:sp>
          <p:nvSpPr>
            <p:cNvPr id="70" name="Arrow: Pentagon 69">
              <a:extLst>
                <a:ext uri="{FF2B5EF4-FFF2-40B4-BE49-F238E27FC236}">
                  <a16:creationId xmlns:a16="http://schemas.microsoft.com/office/drawing/2014/main" xmlns="" id="{6B79E3FC-DCBD-4431-BD2E-96709495FF19}"/>
                </a:ext>
              </a:extLst>
            </p:cNvPr>
            <p:cNvSpPr/>
            <p:nvPr/>
          </p:nvSpPr>
          <p:spPr>
            <a:xfrm>
              <a:off x="6824367" y="5601644"/>
              <a:ext cx="911120" cy="177811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</a:t>
              </a:r>
            </a:p>
          </p:txBody>
        </p:sp>
        <p:sp>
          <p:nvSpPr>
            <p:cNvPr id="71" name="Arrow: Pentagon 70">
              <a:extLst>
                <a:ext uri="{FF2B5EF4-FFF2-40B4-BE49-F238E27FC236}">
                  <a16:creationId xmlns:a16="http://schemas.microsoft.com/office/drawing/2014/main" xmlns="" id="{609266B6-1326-4FC4-B4E3-D2255156C4EA}"/>
                </a:ext>
              </a:extLst>
            </p:cNvPr>
            <p:cNvSpPr/>
            <p:nvPr/>
          </p:nvSpPr>
          <p:spPr>
            <a:xfrm>
              <a:off x="6824367" y="5353760"/>
              <a:ext cx="684688" cy="177811"/>
            </a:xfrm>
            <a:prstGeom prst="homePlat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72" name="Arrow: Pentagon 71">
              <a:extLst>
                <a:ext uri="{FF2B5EF4-FFF2-40B4-BE49-F238E27FC236}">
                  <a16:creationId xmlns:a16="http://schemas.microsoft.com/office/drawing/2014/main" xmlns="" id="{B56E0542-6AA4-4CD2-8A1F-B93109F89A80}"/>
                </a:ext>
              </a:extLst>
            </p:cNvPr>
            <p:cNvSpPr/>
            <p:nvPr/>
          </p:nvSpPr>
          <p:spPr>
            <a:xfrm>
              <a:off x="6824368" y="5113753"/>
              <a:ext cx="374576" cy="177811"/>
            </a:xfrm>
            <a:prstGeom prst="homePlat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A</a:t>
              </a:r>
            </a:p>
          </p:txBody>
        </p:sp>
      </p:grp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93" y="1587150"/>
            <a:ext cx="1129953" cy="105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http://www.nbkr.kg/servlet/img?index=1675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042" y="2913090"/>
            <a:ext cx="1653654" cy="16536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747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8225417" y="3425551"/>
            <a:ext cx="1239473" cy="1242994"/>
            <a:chOff x="2257425" y="2868613"/>
            <a:chExt cx="1117600" cy="1120775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32380" y="4200409"/>
            <a:ext cx="1371536" cy="1375432"/>
            <a:chOff x="2257425" y="2865383"/>
            <a:chExt cx="1117600" cy="1120775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2257425" y="286538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425901" y="2273058"/>
            <a:ext cx="615197" cy="616945"/>
            <a:chOff x="2257425" y="2868613"/>
            <a:chExt cx="1117600" cy="1120775"/>
          </a:xfrm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145588" y="1449693"/>
            <a:ext cx="892025" cy="894559"/>
            <a:chOff x="2257425" y="2868613"/>
            <a:chExt cx="1117600" cy="1120775"/>
          </a:xfrm>
        </p:grpSpPr>
        <p:sp>
          <p:nvSpPr>
            <p:cNvPr id="40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087558" y="2390526"/>
            <a:ext cx="847657" cy="850065"/>
            <a:chOff x="2257425" y="2868613"/>
            <a:chExt cx="1117600" cy="1120775"/>
          </a:xfrm>
        </p:grpSpPr>
        <p:sp>
          <p:nvSpPr>
            <p:cNvPr id="47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990788" y="3518680"/>
            <a:ext cx="1286694" cy="1290349"/>
            <a:chOff x="2257425" y="2868613"/>
            <a:chExt cx="1117600" cy="1120775"/>
          </a:xfrm>
        </p:grpSpPr>
        <p:sp>
          <p:nvSpPr>
            <p:cNvPr id="54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435383" y="4453030"/>
            <a:ext cx="889911" cy="892439"/>
            <a:chOff x="2257425" y="2868613"/>
            <a:chExt cx="1117600" cy="1120775"/>
          </a:xfrm>
        </p:grpSpPr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654240" y="5045746"/>
            <a:ext cx="597747" cy="599445"/>
            <a:chOff x="2257425" y="2868613"/>
            <a:chExt cx="1117600" cy="1120775"/>
          </a:xfrm>
        </p:grpSpPr>
        <p:sp>
          <p:nvSpPr>
            <p:cNvPr id="83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651018" y="2416503"/>
            <a:ext cx="1759884" cy="1764883"/>
            <a:chOff x="2257425" y="2868613"/>
            <a:chExt cx="1117600" cy="1120775"/>
          </a:xfrm>
        </p:grpSpPr>
        <p:sp>
          <p:nvSpPr>
            <p:cNvPr id="90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1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245291" y="2013375"/>
            <a:ext cx="2308475" cy="2315032"/>
            <a:chOff x="2257425" y="2868613"/>
            <a:chExt cx="1117600" cy="1120775"/>
          </a:xfrm>
        </p:grpSpPr>
        <p:sp>
          <p:nvSpPr>
            <p:cNvPr id="97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DB0A9C50-B290-4C30-A65A-9D7AB111D154}"/>
              </a:ext>
            </a:extLst>
          </p:cNvPr>
          <p:cNvSpPr txBox="1"/>
          <p:nvPr/>
        </p:nvSpPr>
        <p:spPr>
          <a:xfrm>
            <a:off x="290887" y="65826"/>
            <a:ext cx="11709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Другие производители официальной статистики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68EB6B5D-84A6-4EA6-9AB4-A42F13EA240B}"/>
              </a:ext>
            </a:extLst>
          </p:cNvPr>
          <p:cNvSpPr txBox="1"/>
          <p:nvPr/>
        </p:nvSpPr>
        <p:spPr>
          <a:xfrm>
            <a:off x="364751" y="1071721"/>
            <a:ext cx="426419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- профессионально </a:t>
            </a:r>
            <a:r>
              <a:rPr lang="ru-RU" dirty="0"/>
              <a:t>независимые структурные подразделения </a:t>
            </a:r>
            <a:endParaRPr lang="ru-RU" dirty="0" smtClean="0"/>
          </a:p>
          <a:p>
            <a:r>
              <a:rPr lang="ru-RU" dirty="0" smtClean="0"/>
              <a:t>- несут </a:t>
            </a:r>
            <a:r>
              <a:rPr lang="ru-RU" dirty="0"/>
              <a:t>ответственность за производство и распространение официальной статистики </a:t>
            </a:r>
          </a:p>
          <a:p>
            <a:pPr lvl="0"/>
            <a:endParaRPr lang="ru-RU" sz="2000" dirty="0"/>
          </a:p>
        </p:txBody>
      </p:sp>
      <p:cxnSp>
        <p:nvCxnSpPr>
          <p:cNvPr id="108" name="Straight Connector 107"/>
          <p:cNvCxnSpPr/>
          <p:nvPr/>
        </p:nvCxnSpPr>
        <p:spPr>
          <a:xfrm flipH="1" flipV="1">
            <a:off x="8899072" y="4515372"/>
            <a:ext cx="545790" cy="11686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 flipV="1">
            <a:off x="9432509" y="5678170"/>
            <a:ext cx="1885136" cy="58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68EB6B5D-84A6-4EA6-9AB4-A42F13EA240B}"/>
              </a:ext>
            </a:extLst>
          </p:cNvPr>
          <p:cNvSpPr txBox="1"/>
          <p:nvPr/>
        </p:nvSpPr>
        <p:spPr>
          <a:xfrm>
            <a:off x="9305704" y="5301311"/>
            <a:ext cx="2434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другие госорганы</a:t>
            </a:r>
            <a:endParaRPr lang="ru-RU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cxnSp>
        <p:nvCxnSpPr>
          <p:cNvPr id="109" name="Straight Connector 108"/>
          <p:cNvCxnSpPr>
            <a:endCxn id="54" idx="23"/>
          </p:cNvCxnSpPr>
          <p:nvPr/>
        </p:nvCxnSpPr>
        <p:spPr>
          <a:xfrm flipV="1">
            <a:off x="2407605" y="4469852"/>
            <a:ext cx="778584" cy="7679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H="1">
            <a:off x="802543" y="5237754"/>
            <a:ext cx="1605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68EB6B5D-84A6-4EA6-9AB4-A42F13EA240B}"/>
              </a:ext>
            </a:extLst>
          </p:cNvPr>
          <p:cNvSpPr txBox="1"/>
          <p:nvPr/>
        </p:nvSpPr>
        <p:spPr>
          <a:xfrm>
            <a:off x="332924" y="4576314"/>
            <a:ext cx="2184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Министерство финансов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cxnSp>
        <p:nvCxnSpPr>
          <p:cNvPr id="112" name="Straight Connector 111"/>
          <p:cNvCxnSpPr>
            <a:stCxn id="90" idx="42"/>
          </p:cNvCxnSpPr>
          <p:nvPr/>
        </p:nvCxnSpPr>
        <p:spPr>
          <a:xfrm flipV="1">
            <a:off x="7785614" y="1717027"/>
            <a:ext cx="636718" cy="8910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H="1" flipV="1">
            <a:off x="8410293" y="1713100"/>
            <a:ext cx="1790822" cy="63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68EB6B5D-84A6-4EA6-9AB4-A42F13EA240B}"/>
              </a:ext>
            </a:extLst>
          </p:cNvPr>
          <p:cNvSpPr txBox="1"/>
          <p:nvPr/>
        </p:nvSpPr>
        <p:spPr>
          <a:xfrm>
            <a:off x="8410293" y="1269823"/>
            <a:ext cx="238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Национальный банк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105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443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xmlns="" id="{0E8AC398-2D66-4727-B035-364F29D70219}"/>
              </a:ext>
            </a:extLst>
          </p:cNvPr>
          <p:cNvSpPr/>
          <p:nvPr/>
        </p:nvSpPr>
        <p:spPr>
          <a:xfrm>
            <a:off x="4145594" y="5730316"/>
            <a:ext cx="3766861" cy="314021"/>
          </a:xfrm>
          <a:prstGeom prst="ellipse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xmlns="" id="{E18242A4-31C7-4940-B567-792D8F5F9D58}"/>
              </a:ext>
            </a:extLst>
          </p:cNvPr>
          <p:cNvSpPr>
            <a:spLocks/>
          </p:cNvSpPr>
          <p:nvPr/>
        </p:nvSpPr>
        <p:spPr bwMode="auto">
          <a:xfrm>
            <a:off x="3736292" y="2250631"/>
            <a:ext cx="2167746" cy="2152123"/>
          </a:xfrm>
          <a:custGeom>
            <a:avLst/>
            <a:gdLst>
              <a:gd name="T0" fmla="*/ 81 w 276"/>
              <a:gd name="T1" fmla="*/ 219 h 274"/>
              <a:gd name="T2" fmla="*/ 71 w 276"/>
              <a:gd name="T3" fmla="*/ 239 h 274"/>
              <a:gd name="T4" fmla="*/ 54 w 276"/>
              <a:gd name="T5" fmla="*/ 260 h 274"/>
              <a:gd name="T6" fmla="*/ 17 w 276"/>
              <a:gd name="T7" fmla="*/ 250 h 274"/>
              <a:gd name="T8" fmla="*/ 28 w 276"/>
              <a:gd name="T9" fmla="*/ 215 h 274"/>
              <a:gd name="T10" fmla="*/ 53 w 276"/>
              <a:gd name="T11" fmla="*/ 201 h 274"/>
              <a:gd name="T12" fmla="*/ 60 w 276"/>
              <a:gd name="T13" fmla="*/ 197 h 274"/>
              <a:gd name="T14" fmla="*/ 0 w 276"/>
              <a:gd name="T15" fmla="*/ 137 h 274"/>
              <a:gd name="T16" fmla="*/ 48 w 276"/>
              <a:gd name="T17" fmla="*/ 91 h 274"/>
              <a:gd name="T18" fmla="*/ 56 w 276"/>
              <a:gd name="T19" fmla="*/ 106 h 274"/>
              <a:gd name="T20" fmla="*/ 107 w 276"/>
              <a:gd name="T21" fmla="*/ 126 h 274"/>
              <a:gd name="T22" fmla="*/ 129 w 276"/>
              <a:gd name="T23" fmla="*/ 91 h 274"/>
              <a:gd name="T24" fmla="*/ 99 w 276"/>
              <a:gd name="T25" fmla="*/ 51 h 274"/>
              <a:gd name="T26" fmla="*/ 97 w 276"/>
              <a:gd name="T27" fmla="*/ 50 h 274"/>
              <a:gd name="T28" fmla="*/ 92 w 276"/>
              <a:gd name="T29" fmla="*/ 47 h 274"/>
              <a:gd name="T30" fmla="*/ 139 w 276"/>
              <a:gd name="T31" fmla="*/ 0 h 274"/>
              <a:gd name="T32" fmla="*/ 196 w 276"/>
              <a:gd name="T33" fmla="*/ 58 h 274"/>
              <a:gd name="T34" fmla="*/ 212 w 276"/>
              <a:gd name="T35" fmla="*/ 28 h 274"/>
              <a:gd name="T36" fmla="*/ 248 w 276"/>
              <a:gd name="T37" fmla="*/ 15 h 274"/>
              <a:gd name="T38" fmla="*/ 262 w 276"/>
              <a:gd name="T39" fmla="*/ 45 h 274"/>
              <a:gd name="T40" fmla="*/ 240 w 276"/>
              <a:gd name="T41" fmla="*/ 68 h 274"/>
              <a:gd name="T42" fmla="*/ 221 w 276"/>
              <a:gd name="T43" fmla="*/ 78 h 274"/>
              <a:gd name="T44" fmla="*/ 218 w 276"/>
              <a:gd name="T45" fmla="*/ 80 h 274"/>
              <a:gd name="T46" fmla="*/ 239 w 276"/>
              <a:gd name="T47" fmla="*/ 100 h 274"/>
              <a:gd name="T48" fmla="*/ 273 w 276"/>
              <a:gd name="T49" fmla="*/ 135 h 274"/>
              <a:gd name="T50" fmla="*/ 273 w 276"/>
              <a:gd name="T51" fmla="*/ 140 h 274"/>
              <a:gd name="T52" fmla="*/ 221 w 276"/>
              <a:gd name="T53" fmla="*/ 192 h 274"/>
              <a:gd name="T54" fmla="*/ 218 w 276"/>
              <a:gd name="T55" fmla="*/ 196 h 274"/>
              <a:gd name="T56" fmla="*/ 238 w 276"/>
              <a:gd name="T57" fmla="*/ 206 h 274"/>
              <a:gd name="T58" fmla="*/ 259 w 276"/>
              <a:gd name="T59" fmla="*/ 229 h 274"/>
              <a:gd name="T60" fmla="*/ 251 w 276"/>
              <a:gd name="T61" fmla="*/ 256 h 274"/>
              <a:gd name="T62" fmla="*/ 221 w 276"/>
              <a:gd name="T63" fmla="*/ 257 h 274"/>
              <a:gd name="T64" fmla="*/ 203 w 276"/>
              <a:gd name="T65" fmla="*/ 234 h 274"/>
              <a:gd name="T66" fmla="*/ 195 w 276"/>
              <a:gd name="T67" fmla="*/ 218 h 274"/>
              <a:gd name="T68" fmla="*/ 171 w 276"/>
              <a:gd name="T69" fmla="*/ 242 h 274"/>
              <a:gd name="T70" fmla="*/ 142 w 276"/>
              <a:gd name="T71" fmla="*/ 271 h 274"/>
              <a:gd name="T72" fmla="*/ 134 w 276"/>
              <a:gd name="T73" fmla="*/ 271 h 274"/>
              <a:gd name="T74" fmla="*/ 85 w 276"/>
              <a:gd name="T75" fmla="*/ 221 h 274"/>
              <a:gd name="T76" fmla="*/ 81 w 276"/>
              <a:gd name="T77" fmla="*/ 21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6" h="274">
                <a:moveTo>
                  <a:pt x="81" y="219"/>
                </a:moveTo>
                <a:cubicBezTo>
                  <a:pt x="78" y="226"/>
                  <a:pt x="74" y="232"/>
                  <a:pt x="71" y="239"/>
                </a:cubicBezTo>
                <a:cubicBezTo>
                  <a:pt x="67" y="247"/>
                  <a:pt x="62" y="255"/>
                  <a:pt x="54" y="260"/>
                </a:cubicBezTo>
                <a:cubicBezTo>
                  <a:pt x="40" y="268"/>
                  <a:pt x="24" y="263"/>
                  <a:pt x="17" y="250"/>
                </a:cubicBezTo>
                <a:cubicBezTo>
                  <a:pt x="12" y="239"/>
                  <a:pt x="16" y="222"/>
                  <a:pt x="28" y="215"/>
                </a:cubicBezTo>
                <a:cubicBezTo>
                  <a:pt x="36" y="210"/>
                  <a:pt x="45" y="205"/>
                  <a:pt x="53" y="201"/>
                </a:cubicBezTo>
                <a:cubicBezTo>
                  <a:pt x="55" y="200"/>
                  <a:pt x="57" y="199"/>
                  <a:pt x="60" y="197"/>
                </a:cubicBezTo>
                <a:cubicBezTo>
                  <a:pt x="40" y="177"/>
                  <a:pt x="21" y="157"/>
                  <a:pt x="0" y="137"/>
                </a:cubicBezTo>
                <a:cubicBezTo>
                  <a:pt x="16" y="122"/>
                  <a:pt x="32" y="107"/>
                  <a:pt x="48" y="91"/>
                </a:cubicBezTo>
                <a:cubicBezTo>
                  <a:pt x="51" y="96"/>
                  <a:pt x="53" y="101"/>
                  <a:pt x="56" y="106"/>
                </a:cubicBezTo>
                <a:cubicBezTo>
                  <a:pt x="65" y="123"/>
                  <a:pt x="88" y="134"/>
                  <a:pt x="107" y="126"/>
                </a:cubicBezTo>
                <a:cubicBezTo>
                  <a:pt x="120" y="121"/>
                  <a:pt x="130" y="106"/>
                  <a:pt x="129" y="91"/>
                </a:cubicBezTo>
                <a:cubicBezTo>
                  <a:pt x="128" y="71"/>
                  <a:pt x="116" y="59"/>
                  <a:pt x="99" y="51"/>
                </a:cubicBezTo>
                <a:cubicBezTo>
                  <a:pt x="99" y="51"/>
                  <a:pt x="98" y="51"/>
                  <a:pt x="97" y="50"/>
                </a:cubicBezTo>
                <a:cubicBezTo>
                  <a:pt x="96" y="49"/>
                  <a:pt x="94" y="48"/>
                  <a:pt x="92" y="47"/>
                </a:cubicBezTo>
                <a:cubicBezTo>
                  <a:pt x="107" y="32"/>
                  <a:pt x="123" y="16"/>
                  <a:pt x="139" y="0"/>
                </a:cubicBezTo>
                <a:cubicBezTo>
                  <a:pt x="158" y="19"/>
                  <a:pt x="177" y="38"/>
                  <a:pt x="196" y="58"/>
                </a:cubicBezTo>
                <a:cubicBezTo>
                  <a:pt x="202" y="47"/>
                  <a:pt x="207" y="38"/>
                  <a:pt x="212" y="28"/>
                </a:cubicBezTo>
                <a:cubicBezTo>
                  <a:pt x="219" y="16"/>
                  <a:pt x="236" y="10"/>
                  <a:pt x="248" y="15"/>
                </a:cubicBezTo>
                <a:cubicBezTo>
                  <a:pt x="259" y="20"/>
                  <a:pt x="265" y="32"/>
                  <a:pt x="262" y="45"/>
                </a:cubicBezTo>
                <a:cubicBezTo>
                  <a:pt x="259" y="57"/>
                  <a:pt x="250" y="63"/>
                  <a:pt x="240" y="68"/>
                </a:cubicBezTo>
                <a:cubicBezTo>
                  <a:pt x="233" y="71"/>
                  <a:pt x="227" y="75"/>
                  <a:pt x="221" y="78"/>
                </a:cubicBezTo>
                <a:cubicBezTo>
                  <a:pt x="220" y="78"/>
                  <a:pt x="220" y="79"/>
                  <a:pt x="218" y="80"/>
                </a:cubicBezTo>
                <a:cubicBezTo>
                  <a:pt x="225" y="87"/>
                  <a:pt x="232" y="94"/>
                  <a:pt x="239" y="100"/>
                </a:cubicBezTo>
                <a:cubicBezTo>
                  <a:pt x="250" y="112"/>
                  <a:pt x="262" y="123"/>
                  <a:pt x="273" y="135"/>
                </a:cubicBezTo>
                <a:cubicBezTo>
                  <a:pt x="276" y="137"/>
                  <a:pt x="275" y="138"/>
                  <a:pt x="273" y="140"/>
                </a:cubicBezTo>
                <a:cubicBezTo>
                  <a:pt x="256" y="157"/>
                  <a:pt x="238" y="175"/>
                  <a:pt x="221" y="192"/>
                </a:cubicBezTo>
                <a:cubicBezTo>
                  <a:pt x="220" y="193"/>
                  <a:pt x="219" y="194"/>
                  <a:pt x="218" y="196"/>
                </a:cubicBezTo>
                <a:cubicBezTo>
                  <a:pt x="225" y="199"/>
                  <a:pt x="231" y="203"/>
                  <a:pt x="238" y="206"/>
                </a:cubicBezTo>
                <a:cubicBezTo>
                  <a:pt x="248" y="211"/>
                  <a:pt x="256" y="217"/>
                  <a:pt x="259" y="229"/>
                </a:cubicBezTo>
                <a:cubicBezTo>
                  <a:pt x="262" y="239"/>
                  <a:pt x="258" y="250"/>
                  <a:pt x="251" y="256"/>
                </a:cubicBezTo>
                <a:cubicBezTo>
                  <a:pt x="242" y="262"/>
                  <a:pt x="231" y="262"/>
                  <a:pt x="221" y="257"/>
                </a:cubicBezTo>
                <a:cubicBezTo>
                  <a:pt x="212" y="252"/>
                  <a:pt x="208" y="243"/>
                  <a:pt x="203" y="234"/>
                </a:cubicBezTo>
                <a:cubicBezTo>
                  <a:pt x="201" y="229"/>
                  <a:pt x="198" y="224"/>
                  <a:pt x="195" y="218"/>
                </a:cubicBezTo>
                <a:cubicBezTo>
                  <a:pt x="186" y="226"/>
                  <a:pt x="179" y="234"/>
                  <a:pt x="171" y="242"/>
                </a:cubicBezTo>
                <a:cubicBezTo>
                  <a:pt x="162" y="252"/>
                  <a:pt x="152" y="261"/>
                  <a:pt x="142" y="271"/>
                </a:cubicBezTo>
                <a:cubicBezTo>
                  <a:pt x="139" y="274"/>
                  <a:pt x="137" y="274"/>
                  <a:pt x="134" y="271"/>
                </a:cubicBezTo>
                <a:cubicBezTo>
                  <a:pt x="118" y="254"/>
                  <a:pt x="101" y="238"/>
                  <a:pt x="85" y="221"/>
                </a:cubicBezTo>
                <a:cubicBezTo>
                  <a:pt x="84" y="220"/>
                  <a:pt x="83" y="220"/>
                  <a:pt x="81" y="2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xmlns="" id="{06B5C950-D0A6-4C97-9D62-157104BA17E6}"/>
              </a:ext>
            </a:extLst>
          </p:cNvPr>
          <p:cNvSpPr>
            <a:spLocks/>
          </p:cNvSpPr>
          <p:nvPr/>
        </p:nvSpPr>
        <p:spPr bwMode="auto">
          <a:xfrm>
            <a:off x="6029025" y="2250631"/>
            <a:ext cx="2159935" cy="2159934"/>
          </a:xfrm>
          <a:custGeom>
            <a:avLst/>
            <a:gdLst>
              <a:gd name="T0" fmla="*/ 79 w 275"/>
              <a:gd name="T1" fmla="*/ 58 h 275"/>
              <a:gd name="T2" fmla="*/ 137 w 275"/>
              <a:gd name="T3" fmla="*/ 0 h 275"/>
              <a:gd name="T4" fmla="*/ 182 w 275"/>
              <a:gd name="T5" fmla="*/ 46 h 275"/>
              <a:gd name="T6" fmla="*/ 167 w 275"/>
              <a:gd name="T7" fmla="*/ 54 h 275"/>
              <a:gd name="T8" fmla="*/ 145 w 275"/>
              <a:gd name="T9" fmla="*/ 99 h 275"/>
              <a:gd name="T10" fmla="*/ 202 w 275"/>
              <a:gd name="T11" fmla="*/ 121 h 275"/>
              <a:gd name="T12" fmla="*/ 222 w 275"/>
              <a:gd name="T13" fmla="*/ 97 h 275"/>
              <a:gd name="T14" fmla="*/ 226 w 275"/>
              <a:gd name="T15" fmla="*/ 89 h 275"/>
              <a:gd name="T16" fmla="*/ 248 w 275"/>
              <a:gd name="T17" fmla="*/ 109 h 275"/>
              <a:gd name="T18" fmla="*/ 272 w 275"/>
              <a:gd name="T19" fmla="*/ 134 h 275"/>
              <a:gd name="T20" fmla="*/ 272 w 275"/>
              <a:gd name="T21" fmla="*/ 140 h 275"/>
              <a:gd name="T22" fmla="*/ 218 w 275"/>
              <a:gd name="T23" fmla="*/ 194 h 275"/>
              <a:gd name="T24" fmla="*/ 220 w 275"/>
              <a:gd name="T25" fmla="*/ 200 h 275"/>
              <a:gd name="T26" fmla="*/ 242 w 275"/>
              <a:gd name="T27" fmla="*/ 212 h 275"/>
              <a:gd name="T28" fmla="*/ 254 w 275"/>
              <a:gd name="T29" fmla="*/ 253 h 275"/>
              <a:gd name="T30" fmla="*/ 230 w 275"/>
              <a:gd name="T31" fmla="*/ 263 h 275"/>
              <a:gd name="T32" fmla="*/ 202 w 275"/>
              <a:gd name="T33" fmla="*/ 238 h 275"/>
              <a:gd name="T34" fmla="*/ 193 w 275"/>
              <a:gd name="T35" fmla="*/ 220 h 275"/>
              <a:gd name="T36" fmla="*/ 179 w 275"/>
              <a:gd name="T37" fmla="*/ 233 h 275"/>
              <a:gd name="T38" fmla="*/ 141 w 275"/>
              <a:gd name="T39" fmla="*/ 272 h 275"/>
              <a:gd name="T40" fmla="*/ 135 w 275"/>
              <a:gd name="T41" fmla="*/ 273 h 275"/>
              <a:gd name="T42" fmla="*/ 91 w 275"/>
              <a:gd name="T43" fmla="*/ 229 h 275"/>
              <a:gd name="T44" fmla="*/ 105 w 275"/>
              <a:gd name="T45" fmla="*/ 221 h 275"/>
              <a:gd name="T46" fmla="*/ 124 w 275"/>
              <a:gd name="T47" fmla="*/ 170 h 275"/>
              <a:gd name="T48" fmla="*/ 89 w 275"/>
              <a:gd name="T49" fmla="*/ 148 h 275"/>
              <a:gd name="T50" fmla="*/ 50 w 275"/>
              <a:gd name="T51" fmla="*/ 178 h 275"/>
              <a:gd name="T52" fmla="*/ 46 w 275"/>
              <a:gd name="T53" fmla="*/ 185 h 275"/>
              <a:gd name="T54" fmla="*/ 41 w 275"/>
              <a:gd name="T55" fmla="*/ 178 h 275"/>
              <a:gd name="T56" fmla="*/ 3 w 275"/>
              <a:gd name="T57" fmla="*/ 141 h 275"/>
              <a:gd name="T58" fmla="*/ 3 w 275"/>
              <a:gd name="T59" fmla="*/ 134 h 275"/>
              <a:gd name="T60" fmla="*/ 55 w 275"/>
              <a:gd name="T61" fmla="*/ 83 h 275"/>
              <a:gd name="T62" fmla="*/ 59 w 275"/>
              <a:gd name="T63" fmla="*/ 79 h 275"/>
              <a:gd name="T64" fmla="*/ 46 w 275"/>
              <a:gd name="T65" fmla="*/ 71 h 275"/>
              <a:gd name="T66" fmla="*/ 27 w 275"/>
              <a:gd name="T67" fmla="*/ 62 h 275"/>
              <a:gd name="T68" fmla="*/ 14 w 275"/>
              <a:gd name="T69" fmla="*/ 23 h 275"/>
              <a:gd name="T70" fmla="*/ 42 w 275"/>
              <a:gd name="T71" fmla="*/ 11 h 275"/>
              <a:gd name="T72" fmla="*/ 67 w 275"/>
              <a:gd name="T73" fmla="*/ 35 h 275"/>
              <a:gd name="T74" fmla="*/ 79 w 275"/>
              <a:gd name="T75" fmla="*/ 58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75" h="275">
                <a:moveTo>
                  <a:pt x="79" y="58"/>
                </a:moveTo>
                <a:cubicBezTo>
                  <a:pt x="99" y="38"/>
                  <a:pt x="118" y="19"/>
                  <a:pt x="137" y="0"/>
                </a:cubicBezTo>
                <a:cubicBezTo>
                  <a:pt x="152" y="16"/>
                  <a:pt x="167" y="31"/>
                  <a:pt x="182" y="46"/>
                </a:cubicBezTo>
                <a:cubicBezTo>
                  <a:pt x="178" y="48"/>
                  <a:pt x="173" y="51"/>
                  <a:pt x="167" y="54"/>
                </a:cubicBezTo>
                <a:cubicBezTo>
                  <a:pt x="151" y="62"/>
                  <a:pt x="141" y="82"/>
                  <a:pt x="145" y="99"/>
                </a:cubicBezTo>
                <a:cubicBezTo>
                  <a:pt x="151" y="125"/>
                  <a:pt x="179" y="135"/>
                  <a:pt x="202" y="121"/>
                </a:cubicBezTo>
                <a:cubicBezTo>
                  <a:pt x="212" y="115"/>
                  <a:pt x="218" y="106"/>
                  <a:pt x="222" y="97"/>
                </a:cubicBezTo>
                <a:cubicBezTo>
                  <a:pt x="224" y="94"/>
                  <a:pt x="225" y="92"/>
                  <a:pt x="226" y="89"/>
                </a:cubicBezTo>
                <a:cubicBezTo>
                  <a:pt x="234" y="96"/>
                  <a:pt x="241" y="102"/>
                  <a:pt x="248" y="109"/>
                </a:cubicBezTo>
                <a:cubicBezTo>
                  <a:pt x="256" y="118"/>
                  <a:pt x="264" y="126"/>
                  <a:pt x="272" y="134"/>
                </a:cubicBezTo>
                <a:cubicBezTo>
                  <a:pt x="275" y="137"/>
                  <a:pt x="275" y="138"/>
                  <a:pt x="272" y="140"/>
                </a:cubicBezTo>
                <a:cubicBezTo>
                  <a:pt x="254" y="158"/>
                  <a:pt x="237" y="176"/>
                  <a:pt x="218" y="194"/>
                </a:cubicBezTo>
                <a:cubicBezTo>
                  <a:pt x="215" y="198"/>
                  <a:pt x="216" y="199"/>
                  <a:pt x="220" y="200"/>
                </a:cubicBezTo>
                <a:cubicBezTo>
                  <a:pt x="227" y="204"/>
                  <a:pt x="235" y="208"/>
                  <a:pt x="242" y="212"/>
                </a:cubicBezTo>
                <a:cubicBezTo>
                  <a:pt x="258" y="220"/>
                  <a:pt x="263" y="240"/>
                  <a:pt x="254" y="253"/>
                </a:cubicBezTo>
                <a:cubicBezTo>
                  <a:pt x="250" y="260"/>
                  <a:pt x="238" y="265"/>
                  <a:pt x="230" y="263"/>
                </a:cubicBezTo>
                <a:cubicBezTo>
                  <a:pt x="215" y="261"/>
                  <a:pt x="208" y="250"/>
                  <a:pt x="202" y="238"/>
                </a:cubicBezTo>
                <a:cubicBezTo>
                  <a:pt x="199" y="232"/>
                  <a:pt x="196" y="226"/>
                  <a:pt x="193" y="220"/>
                </a:cubicBezTo>
                <a:cubicBezTo>
                  <a:pt x="188" y="225"/>
                  <a:pt x="184" y="229"/>
                  <a:pt x="179" y="233"/>
                </a:cubicBezTo>
                <a:cubicBezTo>
                  <a:pt x="166" y="246"/>
                  <a:pt x="154" y="259"/>
                  <a:pt x="141" y="272"/>
                </a:cubicBezTo>
                <a:cubicBezTo>
                  <a:pt x="140" y="273"/>
                  <a:pt x="138" y="275"/>
                  <a:pt x="135" y="273"/>
                </a:cubicBezTo>
                <a:cubicBezTo>
                  <a:pt x="121" y="258"/>
                  <a:pt x="106" y="243"/>
                  <a:pt x="91" y="229"/>
                </a:cubicBezTo>
                <a:cubicBezTo>
                  <a:pt x="96" y="226"/>
                  <a:pt x="100" y="223"/>
                  <a:pt x="105" y="221"/>
                </a:cubicBezTo>
                <a:cubicBezTo>
                  <a:pt x="124" y="211"/>
                  <a:pt x="132" y="189"/>
                  <a:pt x="124" y="170"/>
                </a:cubicBezTo>
                <a:cubicBezTo>
                  <a:pt x="119" y="156"/>
                  <a:pt x="103" y="147"/>
                  <a:pt x="89" y="148"/>
                </a:cubicBezTo>
                <a:cubicBezTo>
                  <a:pt x="69" y="150"/>
                  <a:pt x="58" y="161"/>
                  <a:pt x="50" y="178"/>
                </a:cubicBezTo>
                <a:cubicBezTo>
                  <a:pt x="49" y="180"/>
                  <a:pt x="48" y="181"/>
                  <a:pt x="46" y="185"/>
                </a:cubicBezTo>
                <a:cubicBezTo>
                  <a:pt x="44" y="182"/>
                  <a:pt x="43" y="180"/>
                  <a:pt x="41" y="178"/>
                </a:cubicBezTo>
                <a:cubicBezTo>
                  <a:pt x="28" y="165"/>
                  <a:pt x="16" y="153"/>
                  <a:pt x="3" y="141"/>
                </a:cubicBezTo>
                <a:cubicBezTo>
                  <a:pt x="0" y="138"/>
                  <a:pt x="0" y="137"/>
                  <a:pt x="3" y="134"/>
                </a:cubicBezTo>
                <a:cubicBezTo>
                  <a:pt x="21" y="117"/>
                  <a:pt x="38" y="100"/>
                  <a:pt x="55" y="83"/>
                </a:cubicBezTo>
                <a:cubicBezTo>
                  <a:pt x="56" y="81"/>
                  <a:pt x="57" y="80"/>
                  <a:pt x="59" y="79"/>
                </a:cubicBezTo>
                <a:cubicBezTo>
                  <a:pt x="54" y="76"/>
                  <a:pt x="50" y="74"/>
                  <a:pt x="46" y="71"/>
                </a:cubicBezTo>
                <a:cubicBezTo>
                  <a:pt x="40" y="68"/>
                  <a:pt x="33" y="65"/>
                  <a:pt x="27" y="62"/>
                </a:cubicBezTo>
                <a:cubicBezTo>
                  <a:pt x="13" y="55"/>
                  <a:pt x="7" y="36"/>
                  <a:pt x="14" y="23"/>
                </a:cubicBezTo>
                <a:cubicBezTo>
                  <a:pt x="19" y="13"/>
                  <a:pt x="32" y="9"/>
                  <a:pt x="42" y="11"/>
                </a:cubicBezTo>
                <a:cubicBezTo>
                  <a:pt x="55" y="15"/>
                  <a:pt x="62" y="24"/>
                  <a:pt x="67" y="35"/>
                </a:cubicBezTo>
                <a:cubicBezTo>
                  <a:pt x="70" y="43"/>
                  <a:pt x="74" y="50"/>
                  <a:pt x="7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15">
            <a:extLst>
              <a:ext uri="{FF2B5EF4-FFF2-40B4-BE49-F238E27FC236}">
                <a16:creationId xmlns:a16="http://schemas.microsoft.com/office/drawing/2014/main" xmlns="" id="{0CA7A612-AAD5-4B6B-A2DE-C7CFE27300FC}"/>
              </a:ext>
            </a:extLst>
          </p:cNvPr>
          <p:cNvSpPr>
            <a:spLocks/>
          </p:cNvSpPr>
          <p:nvPr/>
        </p:nvSpPr>
        <p:spPr bwMode="auto">
          <a:xfrm>
            <a:off x="4884611" y="3395045"/>
            <a:ext cx="2167746" cy="2152123"/>
          </a:xfrm>
          <a:custGeom>
            <a:avLst/>
            <a:gdLst>
              <a:gd name="T0" fmla="*/ 45 w 276"/>
              <a:gd name="T1" fmla="*/ 92 h 274"/>
              <a:gd name="T2" fmla="*/ 57 w 276"/>
              <a:gd name="T3" fmla="*/ 111 h 274"/>
              <a:gd name="T4" fmla="*/ 116 w 276"/>
              <a:gd name="T5" fmla="*/ 115 h 274"/>
              <a:gd name="T6" fmla="*/ 116 w 276"/>
              <a:gd name="T7" fmla="*/ 64 h 274"/>
              <a:gd name="T8" fmla="*/ 96 w 276"/>
              <a:gd name="T9" fmla="*/ 49 h 274"/>
              <a:gd name="T10" fmla="*/ 91 w 276"/>
              <a:gd name="T11" fmla="*/ 47 h 274"/>
              <a:gd name="T12" fmla="*/ 139 w 276"/>
              <a:gd name="T13" fmla="*/ 0 h 274"/>
              <a:gd name="T14" fmla="*/ 193 w 276"/>
              <a:gd name="T15" fmla="*/ 54 h 274"/>
              <a:gd name="T16" fmla="*/ 196 w 276"/>
              <a:gd name="T17" fmla="*/ 57 h 274"/>
              <a:gd name="T18" fmla="*/ 207 w 276"/>
              <a:gd name="T19" fmla="*/ 36 h 274"/>
              <a:gd name="T20" fmla="*/ 227 w 276"/>
              <a:gd name="T21" fmla="*/ 16 h 274"/>
              <a:gd name="T22" fmla="*/ 253 w 276"/>
              <a:gd name="T23" fmla="*/ 20 h 274"/>
              <a:gd name="T24" fmla="*/ 260 w 276"/>
              <a:gd name="T25" fmla="*/ 46 h 274"/>
              <a:gd name="T26" fmla="*/ 237 w 276"/>
              <a:gd name="T27" fmla="*/ 69 h 274"/>
              <a:gd name="T28" fmla="*/ 218 w 276"/>
              <a:gd name="T29" fmla="*/ 79 h 274"/>
              <a:gd name="T30" fmla="*/ 276 w 276"/>
              <a:gd name="T31" fmla="*/ 137 h 274"/>
              <a:gd name="T32" fmla="*/ 261 w 276"/>
              <a:gd name="T33" fmla="*/ 152 h 274"/>
              <a:gd name="T34" fmla="*/ 220 w 276"/>
              <a:gd name="T35" fmla="*/ 192 h 274"/>
              <a:gd name="T36" fmla="*/ 221 w 276"/>
              <a:gd name="T37" fmla="*/ 198 h 274"/>
              <a:gd name="T38" fmla="*/ 248 w 276"/>
              <a:gd name="T39" fmla="*/ 213 h 274"/>
              <a:gd name="T40" fmla="*/ 253 w 276"/>
              <a:gd name="T41" fmla="*/ 254 h 274"/>
              <a:gd name="T42" fmla="*/ 213 w 276"/>
              <a:gd name="T43" fmla="*/ 250 h 274"/>
              <a:gd name="T44" fmla="*/ 199 w 276"/>
              <a:gd name="T45" fmla="*/ 225 h 274"/>
              <a:gd name="T46" fmla="*/ 195 w 276"/>
              <a:gd name="T47" fmla="*/ 218 h 274"/>
              <a:gd name="T48" fmla="*/ 178 w 276"/>
              <a:gd name="T49" fmla="*/ 234 h 274"/>
              <a:gd name="T50" fmla="*/ 141 w 276"/>
              <a:gd name="T51" fmla="*/ 272 h 274"/>
              <a:gd name="T52" fmla="*/ 135 w 276"/>
              <a:gd name="T53" fmla="*/ 272 h 274"/>
              <a:gd name="T54" fmla="*/ 92 w 276"/>
              <a:gd name="T55" fmla="*/ 229 h 274"/>
              <a:gd name="T56" fmla="*/ 91 w 276"/>
              <a:gd name="T57" fmla="*/ 227 h 274"/>
              <a:gd name="T58" fmla="*/ 108 w 276"/>
              <a:gd name="T59" fmla="*/ 219 h 274"/>
              <a:gd name="T60" fmla="*/ 128 w 276"/>
              <a:gd name="T61" fmla="*/ 174 h 274"/>
              <a:gd name="T62" fmla="*/ 78 w 276"/>
              <a:gd name="T63" fmla="*/ 149 h 274"/>
              <a:gd name="T64" fmla="*/ 52 w 276"/>
              <a:gd name="T65" fmla="*/ 176 h 274"/>
              <a:gd name="T66" fmla="*/ 48 w 276"/>
              <a:gd name="T67" fmla="*/ 184 h 274"/>
              <a:gd name="T68" fmla="*/ 30 w 276"/>
              <a:gd name="T69" fmla="*/ 166 h 274"/>
              <a:gd name="T70" fmla="*/ 4 w 276"/>
              <a:gd name="T71" fmla="*/ 140 h 274"/>
              <a:gd name="T72" fmla="*/ 3 w 276"/>
              <a:gd name="T73" fmla="*/ 135 h 274"/>
              <a:gd name="T74" fmla="*/ 45 w 276"/>
              <a:gd name="T75" fmla="*/ 92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76" h="274">
                <a:moveTo>
                  <a:pt x="45" y="92"/>
                </a:moveTo>
                <a:cubicBezTo>
                  <a:pt x="50" y="99"/>
                  <a:pt x="53" y="106"/>
                  <a:pt x="57" y="111"/>
                </a:cubicBezTo>
                <a:cubicBezTo>
                  <a:pt x="72" y="129"/>
                  <a:pt x="99" y="133"/>
                  <a:pt x="116" y="115"/>
                </a:cubicBezTo>
                <a:cubicBezTo>
                  <a:pt x="129" y="102"/>
                  <a:pt x="129" y="79"/>
                  <a:pt x="116" y="64"/>
                </a:cubicBezTo>
                <a:cubicBezTo>
                  <a:pt x="110" y="57"/>
                  <a:pt x="103" y="53"/>
                  <a:pt x="96" y="49"/>
                </a:cubicBezTo>
                <a:cubicBezTo>
                  <a:pt x="94" y="48"/>
                  <a:pt x="93" y="48"/>
                  <a:pt x="91" y="47"/>
                </a:cubicBezTo>
                <a:cubicBezTo>
                  <a:pt x="106" y="32"/>
                  <a:pt x="139" y="0"/>
                  <a:pt x="139" y="0"/>
                </a:cubicBezTo>
                <a:cubicBezTo>
                  <a:pt x="141" y="3"/>
                  <a:pt x="181" y="42"/>
                  <a:pt x="193" y="54"/>
                </a:cubicBezTo>
                <a:cubicBezTo>
                  <a:pt x="193" y="55"/>
                  <a:pt x="194" y="56"/>
                  <a:pt x="196" y="57"/>
                </a:cubicBezTo>
                <a:cubicBezTo>
                  <a:pt x="200" y="50"/>
                  <a:pt x="204" y="43"/>
                  <a:pt x="207" y="36"/>
                </a:cubicBezTo>
                <a:cubicBezTo>
                  <a:pt x="211" y="27"/>
                  <a:pt x="217" y="19"/>
                  <a:pt x="227" y="16"/>
                </a:cubicBezTo>
                <a:cubicBezTo>
                  <a:pt x="236" y="12"/>
                  <a:pt x="245" y="13"/>
                  <a:pt x="253" y="20"/>
                </a:cubicBezTo>
                <a:cubicBezTo>
                  <a:pt x="261" y="26"/>
                  <a:pt x="263" y="35"/>
                  <a:pt x="260" y="46"/>
                </a:cubicBezTo>
                <a:cubicBezTo>
                  <a:pt x="257" y="58"/>
                  <a:pt x="248" y="64"/>
                  <a:pt x="237" y="69"/>
                </a:cubicBezTo>
                <a:cubicBezTo>
                  <a:pt x="231" y="72"/>
                  <a:pt x="225" y="76"/>
                  <a:pt x="218" y="79"/>
                </a:cubicBezTo>
                <a:cubicBezTo>
                  <a:pt x="237" y="99"/>
                  <a:pt x="256" y="117"/>
                  <a:pt x="276" y="137"/>
                </a:cubicBezTo>
                <a:cubicBezTo>
                  <a:pt x="270" y="142"/>
                  <a:pt x="266" y="147"/>
                  <a:pt x="261" y="152"/>
                </a:cubicBezTo>
                <a:cubicBezTo>
                  <a:pt x="247" y="166"/>
                  <a:pt x="234" y="179"/>
                  <a:pt x="220" y="192"/>
                </a:cubicBezTo>
                <a:cubicBezTo>
                  <a:pt x="217" y="195"/>
                  <a:pt x="218" y="197"/>
                  <a:pt x="221" y="198"/>
                </a:cubicBezTo>
                <a:cubicBezTo>
                  <a:pt x="230" y="203"/>
                  <a:pt x="240" y="207"/>
                  <a:pt x="248" y="213"/>
                </a:cubicBezTo>
                <a:cubicBezTo>
                  <a:pt x="262" y="222"/>
                  <a:pt x="265" y="244"/>
                  <a:pt x="253" y="254"/>
                </a:cubicBezTo>
                <a:cubicBezTo>
                  <a:pt x="242" y="266"/>
                  <a:pt x="223" y="263"/>
                  <a:pt x="213" y="250"/>
                </a:cubicBezTo>
                <a:cubicBezTo>
                  <a:pt x="207" y="242"/>
                  <a:pt x="203" y="233"/>
                  <a:pt x="199" y="225"/>
                </a:cubicBezTo>
                <a:cubicBezTo>
                  <a:pt x="197" y="223"/>
                  <a:pt x="196" y="221"/>
                  <a:pt x="195" y="218"/>
                </a:cubicBezTo>
                <a:cubicBezTo>
                  <a:pt x="189" y="224"/>
                  <a:pt x="184" y="229"/>
                  <a:pt x="178" y="234"/>
                </a:cubicBezTo>
                <a:cubicBezTo>
                  <a:pt x="166" y="247"/>
                  <a:pt x="153" y="259"/>
                  <a:pt x="141" y="272"/>
                </a:cubicBezTo>
                <a:cubicBezTo>
                  <a:pt x="139" y="274"/>
                  <a:pt x="137" y="274"/>
                  <a:pt x="135" y="272"/>
                </a:cubicBezTo>
                <a:cubicBezTo>
                  <a:pt x="121" y="258"/>
                  <a:pt x="107" y="243"/>
                  <a:pt x="92" y="229"/>
                </a:cubicBezTo>
                <a:cubicBezTo>
                  <a:pt x="92" y="229"/>
                  <a:pt x="92" y="228"/>
                  <a:pt x="91" y="227"/>
                </a:cubicBezTo>
                <a:cubicBezTo>
                  <a:pt x="97" y="225"/>
                  <a:pt x="102" y="222"/>
                  <a:pt x="108" y="219"/>
                </a:cubicBezTo>
                <a:cubicBezTo>
                  <a:pt x="123" y="210"/>
                  <a:pt x="132" y="191"/>
                  <a:pt x="128" y="174"/>
                </a:cubicBezTo>
                <a:cubicBezTo>
                  <a:pt x="123" y="151"/>
                  <a:pt x="100" y="141"/>
                  <a:pt x="78" y="149"/>
                </a:cubicBezTo>
                <a:cubicBezTo>
                  <a:pt x="65" y="154"/>
                  <a:pt x="58" y="164"/>
                  <a:pt x="52" y="176"/>
                </a:cubicBezTo>
                <a:cubicBezTo>
                  <a:pt x="51" y="178"/>
                  <a:pt x="49" y="181"/>
                  <a:pt x="48" y="184"/>
                </a:cubicBezTo>
                <a:cubicBezTo>
                  <a:pt x="41" y="178"/>
                  <a:pt x="35" y="172"/>
                  <a:pt x="30" y="166"/>
                </a:cubicBezTo>
                <a:cubicBezTo>
                  <a:pt x="21" y="158"/>
                  <a:pt x="12" y="149"/>
                  <a:pt x="4" y="140"/>
                </a:cubicBezTo>
                <a:cubicBezTo>
                  <a:pt x="2" y="139"/>
                  <a:pt x="0" y="137"/>
                  <a:pt x="3" y="135"/>
                </a:cubicBezTo>
                <a:cubicBezTo>
                  <a:pt x="17" y="121"/>
                  <a:pt x="31" y="106"/>
                  <a:pt x="45" y="9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6">
            <a:extLst>
              <a:ext uri="{FF2B5EF4-FFF2-40B4-BE49-F238E27FC236}">
                <a16:creationId xmlns:a16="http://schemas.microsoft.com/office/drawing/2014/main" xmlns="" id="{D5045BD9-EB3D-4394-AF53-2F2B5F80D460}"/>
              </a:ext>
            </a:extLst>
          </p:cNvPr>
          <p:cNvSpPr>
            <a:spLocks/>
          </p:cNvSpPr>
          <p:nvPr/>
        </p:nvSpPr>
        <p:spPr bwMode="auto">
          <a:xfrm>
            <a:off x="4900234" y="1102312"/>
            <a:ext cx="2152123" cy="2152123"/>
          </a:xfrm>
          <a:custGeom>
            <a:avLst/>
            <a:gdLst>
              <a:gd name="T0" fmla="*/ 216 w 274"/>
              <a:gd name="T1" fmla="*/ 79 h 274"/>
              <a:gd name="T2" fmla="*/ 234 w 274"/>
              <a:gd name="T3" fmla="*/ 98 h 274"/>
              <a:gd name="T4" fmla="*/ 270 w 274"/>
              <a:gd name="T5" fmla="*/ 134 h 274"/>
              <a:gd name="T6" fmla="*/ 274 w 274"/>
              <a:gd name="T7" fmla="*/ 138 h 274"/>
              <a:gd name="T8" fmla="*/ 227 w 274"/>
              <a:gd name="T9" fmla="*/ 184 h 274"/>
              <a:gd name="T10" fmla="*/ 226 w 274"/>
              <a:gd name="T11" fmla="*/ 184 h 274"/>
              <a:gd name="T12" fmla="*/ 214 w 274"/>
              <a:gd name="T13" fmla="*/ 163 h 274"/>
              <a:gd name="T14" fmla="*/ 171 w 274"/>
              <a:gd name="T15" fmla="*/ 146 h 274"/>
              <a:gd name="T16" fmla="*/ 144 w 274"/>
              <a:gd name="T17" fmla="*/ 187 h 274"/>
              <a:gd name="T18" fmla="*/ 174 w 274"/>
              <a:gd name="T19" fmla="*/ 223 h 274"/>
              <a:gd name="T20" fmla="*/ 183 w 274"/>
              <a:gd name="T21" fmla="*/ 227 h 274"/>
              <a:gd name="T22" fmla="*/ 136 w 274"/>
              <a:gd name="T23" fmla="*/ 274 h 274"/>
              <a:gd name="T24" fmla="*/ 90 w 274"/>
              <a:gd name="T25" fmla="*/ 228 h 274"/>
              <a:gd name="T26" fmla="*/ 105 w 274"/>
              <a:gd name="T27" fmla="*/ 220 h 274"/>
              <a:gd name="T28" fmla="*/ 124 w 274"/>
              <a:gd name="T29" fmla="*/ 172 h 274"/>
              <a:gd name="T30" fmla="*/ 95 w 274"/>
              <a:gd name="T31" fmla="*/ 148 h 274"/>
              <a:gd name="T32" fmla="*/ 50 w 274"/>
              <a:gd name="T33" fmla="*/ 176 h 274"/>
              <a:gd name="T34" fmla="*/ 46 w 274"/>
              <a:gd name="T35" fmla="*/ 183 h 274"/>
              <a:gd name="T36" fmla="*/ 0 w 274"/>
              <a:gd name="T37" fmla="*/ 136 h 274"/>
              <a:gd name="T38" fmla="*/ 57 w 274"/>
              <a:gd name="T39" fmla="*/ 80 h 274"/>
              <a:gd name="T40" fmla="*/ 40 w 274"/>
              <a:gd name="T41" fmla="*/ 70 h 274"/>
              <a:gd name="T42" fmla="*/ 25 w 274"/>
              <a:gd name="T43" fmla="*/ 63 h 274"/>
              <a:gd name="T44" fmla="*/ 12 w 274"/>
              <a:gd name="T45" fmla="*/ 31 h 274"/>
              <a:gd name="T46" fmla="*/ 43 w 274"/>
              <a:gd name="T47" fmla="*/ 14 h 274"/>
              <a:gd name="T48" fmla="*/ 67 w 274"/>
              <a:gd name="T49" fmla="*/ 37 h 274"/>
              <a:gd name="T50" fmla="*/ 77 w 274"/>
              <a:gd name="T51" fmla="*/ 57 h 274"/>
              <a:gd name="T52" fmla="*/ 134 w 274"/>
              <a:gd name="T53" fmla="*/ 0 h 274"/>
              <a:gd name="T54" fmla="*/ 194 w 274"/>
              <a:gd name="T55" fmla="*/ 59 h 274"/>
              <a:gd name="T56" fmla="*/ 202 w 274"/>
              <a:gd name="T57" fmla="*/ 44 h 274"/>
              <a:gd name="T58" fmla="*/ 211 w 274"/>
              <a:gd name="T59" fmla="*/ 28 h 274"/>
              <a:gd name="T60" fmla="*/ 246 w 274"/>
              <a:gd name="T61" fmla="*/ 14 h 274"/>
              <a:gd name="T62" fmla="*/ 261 w 274"/>
              <a:gd name="T63" fmla="*/ 43 h 274"/>
              <a:gd name="T64" fmla="*/ 239 w 274"/>
              <a:gd name="T65" fmla="*/ 67 h 274"/>
              <a:gd name="T66" fmla="*/ 216 w 274"/>
              <a:gd name="T67" fmla="*/ 7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74" h="274">
                <a:moveTo>
                  <a:pt x="216" y="79"/>
                </a:moveTo>
                <a:cubicBezTo>
                  <a:pt x="222" y="86"/>
                  <a:pt x="228" y="92"/>
                  <a:pt x="234" y="98"/>
                </a:cubicBezTo>
                <a:cubicBezTo>
                  <a:pt x="246" y="110"/>
                  <a:pt x="258" y="122"/>
                  <a:pt x="270" y="134"/>
                </a:cubicBezTo>
                <a:cubicBezTo>
                  <a:pt x="272" y="136"/>
                  <a:pt x="274" y="138"/>
                  <a:pt x="274" y="138"/>
                </a:cubicBezTo>
                <a:cubicBezTo>
                  <a:pt x="274" y="138"/>
                  <a:pt x="242" y="169"/>
                  <a:pt x="227" y="184"/>
                </a:cubicBezTo>
                <a:cubicBezTo>
                  <a:pt x="227" y="184"/>
                  <a:pt x="227" y="184"/>
                  <a:pt x="226" y="184"/>
                </a:cubicBezTo>
                <a:cubicBezTo>
                  <a:pt x="222" y="177"/>
                  <a:pt x="218" y="170"/>
                  <a:pt x="214" y="163"/>
                </a:cubicBezTo>
                <a:cubicBezTo>
                  <a:pt x="204" y="149"/>
                  <a:pt x="186" y="142"/>
                  <a:pt x="171" y="146"/>
                </a:cubicBezTo>
                <a:cubicBezTo>
                  <a:pt x="152" y="151"/>
                  <a:pt x="141" y="168"/>
                  <a:pt x="144" y="187"/>
                </a:cubicBezTo>
                <a:cubicBezTo>
                  <a:pt x="147" y="205"/>
                  <a:pt x="159" y="215"/>
                  <a:pt x="174" y="223"/>
                </a:cubicBezTo>
                <a:cubicBezTo>
                  <a:pt x="177" y="224"/>
                  <a:pt x="180" y="226"/>
                  <a:pt x="183" y="227"/>
                </a:cubicBezTo>
                <a:cubicBezTo>
                  <a:pt x="167" y="243"/>
                  <a:pt x="151" y="259"/>
                  <a:pt x="136" y="274"/>
                </a:cubicBezTo>
                <a:cubicBezTo>
                  <a:pt x="121" y="259"/>
                  <a:pt x="106" y="244"/>
                  <a:pt x="90" y="228"/>
                </a:cubicBezTo>
                <a:cubicBezTo>
                  <a:pt x="95" y="226"/>
                  <a:pt x="100" y="223"/>
                  <a:pt x="105" y="220"/>
                </a:cubicBezTo>
                <a:cubicBezTo>
                  <a:pt x="122" y="210"/>
                  <a:pt x="130" y="191"/>
                  <a:pt x="124" y="172"/>
                </a:cubicBezTo>
                <a:cubicBezTo>
                  <a:pt x="121" y="160"/>
                  <a:pt x="107" y="149"/>
                  <a:pt x="95" y="148"/>
                </a:cubicBezTo>
                <a:cubicBezTo>
                  <a:pt x="74" y="146"/>
                  <a:pt x="60" y="156"/>
                  <a:pt x="50" y="176"/>
                </a:cubicBezTo>
                <a:cubicBezTo>
                  <a:pt x="49" y="178"/>
                  <a:pt x="47" y="181"/>
                  <a:pt x="46" y="183"/>
                </a:cubicBezTo>
                <a:cubicBezTo>
                  <a:pt x="31" y="167"/>
                  <a:pt x="15" y="152"/>
                  <a:pt x="0" y="136"/>
                </a:cubicBezTo>
                <a:cubicBezTo>
                  <a:pt x="18" y="118"/>
                  <a:pt x="37" y="99"/>
                  <a:pt x="57" y="80"/>
                </a:cubicBezTo>
                <a:cubicBezTo>
                  <a:pt x="50" y="76"/>
                  <a:pt x="45" y="73"/>
                  <a:pt x="40" y="70"/>
                </a:cubicBezTo>
                <a:cubicBezTo>
                  <a:pt x="35" y="68"/>
                  <a:pt x="30" y="66"/>
                  <a:pt x="25" y="63"/>
                </a:cubicBezTo>
                <a:cubicBezTo>
                  <a:pt x="14" y="55"/>
                  <a:pt x="9" y="44"/>
                  <a:pt x="12" y="31"/>
                </a:cubicBezTo>
                <a:cubicBezTo>
                  <a:pt x="15" y="17"/>
                  <a:pt x="30" y="10"/>
                  <a:pt x="43" y="14"/>
                </a:cubicBezTo>
                <a:cubicBezTo>
                  <a:pt x="55" y="17"/>
                  <a:pt x="62" y="26"/>
                  <a:pt x="67" y="37"/>
                </a:cubicBezTo>
                <a:cubicBezTo>
                  <a:pt x="70" y="44"/>
                  <a:pt x="74" y="50"/>
                  <a:pt x="77" y="57"/>
                </a:cubicBezTo>
                <a:cubicBezTo>
                  <a:pt x="95" y="39"/>
                  <a:pt x="116" y="19"/>
                  <a:pt x="134" y="0"/>
                </a:cubicBezTo>
                <a:cubicBezTo>
                  <a:pt x="145" y="11"/>
                  <a:pt x="194" y="59"/>
                  <a:pt x="194" y="59"/>
                </a:cubicBezTo>
                <a:cubicBezTo>
                  <a:pt x="194" y="59"/>
                  <a:pt x="200" y="49"/>
                  <a:pt x="202" y="44"/>
                </a:cubicBezTo>
                <a:cubicBezTo>
                  <a:pt x="205" y="39"/>
                  <a:pt x="208" y="33"/>
                  <a:pt x="211" y="28"/>
                </a:cubicBezTo>
                <a:cubicBezTo>
                  <a:pt x="218" y="15"/>
                  <a:pt x="234" y="10"/>
                  <a:pt x="246" y="14"/>
                </a:cubicBezTo>
                <a:cubicBezTo>
                  <a:pt x="257" y="19"/>
                  <a:pt x="263" y="30"/>
                  <a:pt x="261" y="43"/>
                </a:cubicBezTo>
                <a:cubicBezTo>
                  <a:pt x="258" y="55"/>
                  <a:pt x="250" y="62"/>
                  <a:pt x="239" y="67"/>
                </a:cubicBezTo>
                <a:cubicBezTo>
                  <a:pt x="231" y="71"/>
                  <a:pt x="224" y="75"/>
                  <a:pt x="216" y="7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414089A-AC40-4C9D-ABF9-FE46517AA958}"/>
              </a:ext>
            </a:extLst>
          </p:cNvPr>
          <p:cNvSpPr txBox="1"/>
          <p:nvPr/>
        </p:nvSpPr>
        <p:spPr>
          <a:xfrm>
            <a:off x="2458413" y="332077"/>
            <a:ext cx="6997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Статистический совет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0877DDC-4409-47B9-9128-0C38930DA68C}"/>
              </a:ext>
            </a:extLst>
          </p:cNvPr>
          <p:cNvSpPr txBox="1"/>
          <p:nvPr/>
        </p:nvSpPr>
        <p:spPr>
          <a:xfrm>
            <a:off x="789450" y="1670541"/>
            <a:ext cx="20614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dirty="0"/>
              <a:t>представительный орган пользователей официальной статистики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63F73B-FCFF-45AF-9844-E45C003FBB3A}"/>
              </a:ext>
            </a:extLst>
          </p:cNvPr>
          <p:cNvSpPr txBox="1"/>
          <p:nvPr/>
        </p:nvSpPr>
        <p:spPr>
          <a:xfrm>
            <a:off x="789450" y="3959453"/>
            <a:ext cx="20614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состав Совета входят представители различных категорий пользователей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FFB8B-046C-42E6-8DAC-F3D090B92E10}"/>
              </a:ext>
            </a:extLst>
          </p:cNvPr>
          <p:cNvSpPr/>
          <p:nvPr/>
        </p:nvSpPr>
        <p:spPr>
          <a:xfrm>
            <a:off x="889000" y="1466286"/>
            <a:ext cx="1892141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59A254B-3AD9-4711-A1D4-C903831287DD}"/>
              </a:ext>
            </a:extLst>
          </p:cNvPr>
          <p:cNvSpPr/>
          <p:nvPr/>
        </p:nvSpPr>
        <p:spPr>
          <a:xfrm>
            <a:off x="889000" y="3774248"/>
            <a:ext cx="1892141" cy="7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B718389-B036-4067-8B3C-44445CA4D57C}"/>
              </a:ext>
            </a:extLst>
          </p:cNvPr>
          <p:cNvSpPr txBox="1"/>
          <p:nvPr/>
        </p:nvSpPr>
        <p:spPr>
          <a:xfrm>
            <a:off x="9139700" y="1670541"/>
            <a:ext cx="20614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dirty="0"/>
              <a:t>Положение о Совете по статистике и его состав утверждаются Президентом</a:t>
            </a:r>
            <a:r>
              <a:rPr lang="en-US" dirty="0" smtClean="0"/>
              <a:t> 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79E66E9-0B51-4709-90AE-2D130933F07C}"/>
              </a:ext>
            </a:extLst>
          </p:cNvPr>
          <p:cNvSpPr txBox="1"/>
          <p:nvPr/>
        </p:nvSpPr>
        <p:spPr>
          <a:xfrm>
            <a:off x="9181448" y="4011878"/>
            <a:ext cx="20614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dirty="0" smtClean="0"/>
              <a:t>Совет представляет рекомендации стратегического характера</a:t>
            </a:r>
            <a:r>
              <a:rPr lang="en-US" dirty="0" smtClean="0"/>
              <a:t> 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08443D3-8BD1-4B2A-8047-37E5CE0F906D}"/>
              </a:ext>
            </a:extLst>
          </p:cNvPr>
          <p:cNvSpPr/>
          <p:nvPr/>
        </p:nvSpPr>
        <p:spPr>
          <a:xfrm>
            <a:off x="9239250" y="1466286"/>
            <a:ext cx="1892141" cy="7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251E839-43DB-4162-9FBD-EA1221AF9AE0}"/>
              </a:ext>
            </a:extLst>
          </p:cNvPr>
          <p:cNvSpPr/>
          <p:nvPr/>
        </p:nvSpPr>
        <p:spPr>
          <a:xfrm>
            <a:off x="9239250" y="3774248"/>
            <a:ext cx="1892141" cy="7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D6786445-A25B-4617-8B40-1D57B2C94984}"/>
              </a:ext>
            </a:extLst>
          </p:cNvPr>
          <p:cNvSpPr/>
          <p:nvPr/>
        </p:nvSpPr>
        <p:spPr>
          <a:xfrm>
            <a:off x="11512283" y="243039"/>
            <a:ext cx="451117" cy="4511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GB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2</a:t>
            </a:r>
          </a:p>
        </p:txBody>
      </p:sp>
      <p:pic>
        <p:nvPicPr>
          <p:cNvPr id="19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826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00722" y="304800"/>
            <a:ext cx="11831444" cy="1248229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Статистические программы –</a:t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координация национальной статистической системы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41997750"/>
              </p:ext>
            </p:extLst>
          </p:nvPr>
        </p:nvGraphicFramePr>
        <p:xfrm>
          <a:off x="839776" y="1844085"/>
          <a:ext cx="101473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49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xmlns="" id="{15F9E255-61F9-4DFF-8290-1A613DA1B5BB}"/>
              </a:ext>
            </a:extLst>
          </p:cNvPr>
          <p:cNvSpPr/>
          <p:nvPr/>
        </p:nvSpPr>
        <p:spPr>
          <a:xfrm>
            <a:off x="1546818" y="5537740"/>
            <a:ext cx="3766861" cy="239629"/>
          </a:xfrm>
          <a:prstGeom prst="ellipse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591D7154-7104-477A-A267-29B7F59277CF}"/>
              </a:ext>
            </a:extLst>
          </p:cNvPr>
          <p:cNvGrpSpPr/>
          <p:nvPr/>
        </p:nvGrpSpPr>
        <p:grpSpPr>
          <a:xfrm>
            <a:off x="1954212" y="1333129"/>
            <a:ext cx="3359467" cy="4325468"/>
            <a:chOff x="2050732" y="1266266"/>
            <a:chExt cx="3359467" cy="432546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48B83C53-B05F-482A-82A1-BE0464743B39}"/>
                </a:ext>
              </a:extLst>
            </p:cNvPr>
            <p:cNvGrpSpPr/>
            <p:nvPr/>
          </p:nvGrpSpPr>
          <p:grpSpPr>
            <a:xfrm>
              <a:off x="2050732" y="1266266"/>
              <a:ext cx="3359467" cy="4325468"/>
              <a:chOff x="5230813" y="2312988"/>
              <a:chExt cx="1733550" cy="2232025"/>
            </a:xfrm>
          </p:grpSpPr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xmlns="" id="{9BA7F78A-5B92-4949-8F8C-8ECC299BC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4191001"/>
                <a:ext cx="41275" cy="60325"/>
              </a:xfrm>
              <a:custGeom>
                <a:avLst/>
                <a:gdLst>
                  <a:gd name="T0" fmla="*/ 0 w 13"/>
                  <a:gd name="T1" fmla="*/ 3 h 19"/>
                  <a:gd name="T2" fmla="*/ 4 w 13"/>
                  <a:gd name="T3" fmla="*/ 0 h 19"/>
                  <a:gd name="T4" fmla="*/ 10 w 13"/>
                  <a:gd name="T5" fmla="*/ 5 h 19"/>
                  <a:gd name="T6" fmla="*/ 5 w 13"/>
                  <a:gd name="T7" fmla="*/ 18 h 19"/>
                  <a:gd name="T8" fmla="*/ 0 w 13"/>
                  <a:gd name="T9" fmla="*/ 15 h 19"/>
                  <a:gd name="T10" fmla="*/ 0 w 13"/>
                  <a:gd name="T1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9">
                    <a:moveTo>
                      <a:pt x="0" y="3"/>
                    </a:moveTo>
                    <a:cubicBezTo>
                      <a:pt x="2" y="2"/>
                      <a:pt x="3" y="1"/>
                      <a:pt x="4" y="0"/>
                    </a:cubicBezTo>
                    <a:cubicBezTo>
                      <a:pt x="6" y="2"/>
                      <a:pt x="8" y="3"/>
                      <a:pt x="10" y="5"/>
                    </a:cubicBezTo>
                    <a:cubicBezTo>
                      <a:pt x="13" y="10"/>
                      <a:pt x="11" y="17"/>
                      <a:pt x="5" y="18"/>
                    </a:cubicBezTo>
                    <a:cubicBezTo>
                      <a:pt x="4" y="19"/>
                      <a:pt x="2" y="17"/>
                      <a:pt x="0" y="15"/>
                    </a:cubicBezTo>
                    <a:cubicBezTo>
                      <a:pt x="7" y="11"/>
                      <a:pt x="5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xmlns="" id="{F5C40D60-8578-40FF-BE1E-194917DCCA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5426" y="2944813"/>
                <a:ext cx="28575" cy="34925"/>
              </a:xfrm>
              <a:custGeom>
                <a:avLst/>
                <a:gdLst>
                  <a:gd name="T0" fmla="*/ 0 w 9"/>
                  <a:gd name="T1" fmla="*/ 10 h 11"/>
                  <a:gd name="T2" fmla="*/ 2 w 9"/>
                  <a:gd name="T3" fmla="*/ 1 h 11"/>
                  <a:gd name="T4" fmla="*/ 8 w 9"/>
                  <a:gd name="T5" fmla="*/ 1 h 11"/>
                  <a:gd name="T6" fmla="*/ 9 w 9"/>
                  <a:gd name="T7" fmla="*/ 3 h 11"/>
                  <a:gd name="T8" fmla="*/ 8 w 9"/>
                  <a:gd name="T9" fmla="*/ 4 h 11"/>
                  <a:gd name="T10" fmla="*/ 2 w 9"/>
                  <a:gd name="T11" fmla="*/ 11 h 11"/>
                  <a:gd name="T12" fmla="*/ 0 w 9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0" y="10"/>
                    </a:moveTo>
                    <a:cubicBezTo>
                      <a:pt x="1" y="7"/>
                      <a:pt x="1" y="4"/>
                      <a:pt x="2" y="1"/>
                    </a:cubicBezTo>
                    <a:cubicBezTo>
                      <a:pt x="2" y="0"/>
                      <a:pt x="6" y="1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3" y="3"/>
                      <a:pt x="2" y="7"/>
                      <a:pt x="2" y="11"/>
                    </a:cubicBezTo>
                    <a:cubicBezTo>
                      <a:pt x="1" y="11"/>
                      <a:pt x="1" y="10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xmlns="" id="{C390EA27-1FE2-4756-A3F0-21C98E0E4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7101" y="3649663"/>
                <a:ext cx="622300" cy="611188"/>
              </a:xfrm>
              <a:custGeom>
                <a:avLst/>
                <a:gdLst>
                  <a:gd name="T0" fmla="*/ 145 w 195"/>
                  <a:gd name="T1" fmla="*/ 111 h 192"/>
                  <a:gd name="T2" fmla="*/ 109 w 195"/>
                  <a:gd name="T3" fmla="*/ 179 h 192"/>
                  <a:gd name="T4" fmla="*/ 82 w 195"/>
                  <a:gd name="T5" fmla="*/ 183 h 192"/>
                  <a:gd name="T6" fmla="*/ 7 w 195"/>
                  <a:gd name="T7" fmla="*/ 107 h 192"/>
                  <a:gd name="T8" fmla="*/ 6 w 195"/>
                  <a:gd name="T9" fmla="*/ 84 h 192"/>
                  <a:gd name="T10" fmla="*/ 30 w 195"/>
                  <a:gd name="T11" fmla="*/ 85 h 192"/>
                  <a:gd name="T12" fmla="*/ 87 w 195"/>
                  <a:gd name="T13" fmla="*/ 142 h 192"/>
                  <a:gd name="T14" fmla="*/ 91 w 195"/>
                  <a:gd name="T15" fmla="*/ 146 h 192"/>
                  <a:gd name="T16" fmla="*/ 102 w 195"/>
                  <a:gd name="T17" fmla="*/ 124 h 192"/>
                  <a:gd name="T18" fmla="*/ 148 w 195"/>
                  <a:gd name="T19" fmla="*/ 39 h 192"/>
                  <a:gd name="T20" fmla="*/ 163 w 195"/>
                  <a:gd name="T21" fmla="*/ 11 h 192"/>
                  <a:gd name="T22" fmla="*/ 185 w 195"/>
                  <a:gd name="T23" fmla="*/ 3 h 192"/>
                  <a:gd name="T24" fmla="*/ 191 w 195"/>
                  <a:gd name="T25" fmla="*/ 26 h 192"/>
                  <a:gd name="T26" fmla="*/ 162 w 195"/>
                  <a:gd name="T27" fmla="*/ 79 h 192"/>
                  <a:gd name="T28" fmla="*/ 145 w 195"/>
                  <a:gd name="T29" fmla="*/ 11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5" h="192">
                    <a:moveTo>
                      <a:pt x="145" y="111"/>
                    </a:moveTo>
                    <a:cubicBezTo>
                      <a:pt x="133" y="134"/>
                      <a:pt x="121" y="157"/>
                      <a:pt x="109" y="179"/>
                    </a:cubicBezTo>
                    <a:cubicBezTo>
                      <a:pt x="103" y="190"/>
                      <a:pt x="91" y="192"/>
                      <a:pt x="82" y="183"/>
                    </a:cubicBezTo>
                    <a:cubicBezTo>
                      <a:pt x="57" y="158"/>
                      <a:pt x="32" y="132"/>
                      <a:pt x="7" y="107"/>
                    </a:cubicBezTo>
                    <a:cubicBezTo>
                      <a:pt x="0" y="100"/>
                      <a:pt x="1" y="89"/>
                      <a:pt x="6" y="84"/>
                    </a:cubicBezTo>
                    <a:cubicBezTo>
                      <a:pt x="13" y="77"/>
                      <a:pt x="23" y="78"/>
                      <a:pt x="30" y="85"/>
                    </a:cubicBezTo>
                    <a:cubicBezTo>
                      <a:pt x="49" y="104"/>
                      <a:pt x="68" y="123"/>
                      <a:pt x="87" y="142"/>
                    </a:cubicBezTo>
                    <a:cubicBezTo>
                      <a:pt x="88" y="143"/>
                      <a:pt x="89" y="144"/>
                      <a:pt x="91" y="146"/>
                    </a:cubicBezTo>
                    <a:cubicBezTo>
                      <a:pt x="95" y="138"/>
                      <a:pt x="98" y="131"/>
                      <a:pt x="102" y="124"/>
                    </a:cubicBezTo>
                    <a:cubicBezTo>
                      <a:pt x="117" y="96"/>
                      <a:pt x="132" y="68"/>
                      <a:pt x="148" y="39"/>
                    </a:cubicBezTo>
                    <a:cubicBezTo>
                      <a:pt x="153" y="30"/>
                      <a:pt x="158" y="20"/>
                      <a:pt x="163" y="11"/>
                    </a:cubicBezTo>
                    <a:cubicBezTo>
                      <a:pt x="168" y="1"/>
                      <a:pt x="178" y="0"/>
                      <a:pt x="185" y="3"/>
                    </a:cubicBezTo>
                    <a:cubicBezTo>
                      <a:pt x="193" y="7"/>
                      <a:pt x="195" y="18"/>
                      <a:pt x="191" y="26"/>
                    </a:cubicBezTo>
                    <a:cubicBezTo>
                      <a:pt x="182" y="44"/>
                      <a:pt x="172" y="62"/>
                      <a:pt x="162" y="79"/>
                    </a:cubicBezTo>
                    <a:cubicBezTo>
                      <a:pt x="161" y="82"/>
                      <a:pt x="149" y="105"/>
                      <a:pt x="145" y="111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xmlns="" id="{9AEF8173-5C3F-4A95-AFA5-151718BC36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30813" y="2312988"/>
                <a:ext cx="1733550" cy="2232025"/>
              </a:xfrm>
              <a:custGeom>
                <a:avLst/>
                <a:gdLst>
                  <a:gd name="T0" fmla="*/ 519 w 543"/>
                  <a:gd name="T1" fmla="*/ 420 h 700"/>
                  <a:gd name="T2" fmla="*/ 452 w 543"/>
                  <a:gd name="T3" fmla="*/ 344 h 700"/>
                  <a:gd name="T4" fmla="*/ 451 w 543"/>
                  <a:gd name="T5" fmla="*/ 131 h 700"/>
                  <a:gd name="T6" fmla="*/ 353 w 543"/>
                  <a:gd name="T7" fmla="*/ 120 h 700"/>
                  <a:gd name="T8" fmla="*/ 350 w 543"/>
                  <a:gd name="T9" fmla="*/ 120 h 700"/>
                  <a:gd name="T10" fmla="*/ 347 w 543"/>
                  <a:gd name="T11" fmla="*/ 93 h 700"/>
                  <a:gd name="T12" fmla="*/ 309 w 543"/>
                  <a:gd name="T13" fmla="*/ 76 h 700"/>
                  <a:gd name="T14" fmla="*/ 273 w 543"/>
                  <a:gd name="T15" fmla="*/ 18 h 700"/>
                  <a:gd name="T16" fmla="*/ 261 w 543"/>
                  <a:gd name="T17" fmla="*/ 10 h 700"/>
                  <a:gd name="T18" fmla="*/ 234 w 543"/>
                  <a:gd name="T19" fmla="*/ 2 h 700"/>
                  <a:gd name="T20" fmla="*/ 231 w 543"/>
                  <a:gd name="T21" fmla="*/ 2 h 700"/>
                  <a:gd name="T22" fmla="*/ 150 w 543"/>
                  <a:gd name="T23" fmla="*/ 69 h 700"/>
                  <a:gd name="T24" fmla="*/ 123 w 543"/>
                  <a:gd name="T25" fmla="*/ 75 h 700"/>
                  <a:gd name="T26" fmla="*/ 105 w 543"/>
                  <a:gd name="T27" fmla="*/ 114 h 700"/>
                  <a:gd name="T28" fmla="*/ 18 w 543"/>
                  <a:gd name="T29" fmla="*/ 120 h 700"/>
                  <a:gd name="T30" fmla="*/ 0 w 543"/>
                  <a:gd name="T31" fmla="*/ 371 h 700"/>
                  <a:gd name="T32" fmla="*/ 0 w 543"/>
                  <a:gd name="T33" fmla="*/ 606 h 700"/>
                  <a:gd name="T34" fmla="*/ 0 w 543"/>
                  <a:gd name="T35" fmla="*/ 607 h 700"/>
                  <a:gd name="T36" fmla="*/ 19 w 543"/>
                  <a:gd name="T37" fmla="*/ 621 h 700"/>
                  <a:gd name="T38" fmla="*/ 206 w 543"/>
                  <a:gd name="T39" fmla="*/ 625 h 700"/>
                  <a:gd name="T40" fmla="*/ 321 w 543"/>
                  <a:gd name="T41" fmla="*/ 695 h 700"/>
                  <a:gd name="T42" fmla="*/ 478 w 543"/>
                  <a:gd name="T43" fmla="*/ 651 h 700"/>
                  <a:gd name="T44" fmla="*/ 538 w 543"/>
                  <a:gd name="T45" fmla="*/ 473 h 700"/>
                  <a:gd name="T46" fmla="*/ 215 w 543"/>
                  <a:gd name="T47" fmla="*/ 35 h 700"/>
                  <a:gd name="T48" fmla="*/ 255 w 543"/>
                  <a:gd name="T49" fmla="*/ 45 h 700"/>
                  <a:gd name="T50" fmla="*/ 261 w 543"/>
                  <a:gd name="T51" fmla="*/ 51 h 700"/>
                  <a:gd name="T52" fmla="*/ 271 w 543"/>
                  <a:gd name="T53" fmla="*/ 76 h 700"/>
                  <a:gd name="T54" fmla="*/ 181 w 543"/>
                  <a:gd name="T55" fmla="*/ 75 h 700"/>
                  <a:gd name="T56" fmla="*/ 137 w 543"/>
                  <a:gd name="T57" fmla="*/ 107 h 700"/>
                  <a:gd name="T58" fmla="*/ 309 w 543"/>
                  <a:gd name="T59" fmla="*/ 108 h 700"/>
                  <a:gd name="T60" fmla="*/ 315 w 543"/>
                  <a:gd name="T61" fmla="*/ 160 h 700"/>
                  <a:gd name="T62" fmla="*/ 261 w 543"/>
                  <a:gd name="T63" fmla="*/ 166 h 700"/>
                  <a:gd name="T64" fmla="*/ 136 w 543"/>
                  <a:gd name="T65" fmla="*/ 160 h 700"/>
                  <a:gd name="T66" fmla="*/ 183 w 543"/>
                  <a:gd name="T67" fmla="*/ 588 h 700"/>
                  <a:gd name="T68" fmla="*/ 32 w 543"/>
                  <a:gd name="T69" fmla="*/ 290 h 700"/>
                  <a:gd name="T70" fmla="*/ 38 w 543"/>
                  <a:gd name="T71" fmla="*/ 152 h 700"/>
                  <a:gd name="T72" fmla="*/ 105 w 543"/>
                  <a:gd name="T73" fmla="*/ 158 h 700"/>
                  <a:gd name="T74" fmla="*/ 123 w 543"/>
                  <a:gd name="T75" fmla="*/ 197 h 700"/>
                  <a:gd name="T76" fmla="*/ 329 w 543"/>
                  <a:gd name="T77" fmla="*/ 197 h 700"/>
                  <a:gd name="T78" fmla="*/ 347 w 543"/>
                  <a:gd name="T79" fmla="*/ 158 h 700"/>
                  <a:gd name="T80" fmla="*/ 382 w 543"/>
                  <a:gd name="T81" fmla="*/ 152 h 700"/>
                  <a:gd name="T82" fmla="*/ 420 w 543"/>
                  <a:gd name="T83" fmla="*/ 157 h 700"/>
                  <a:gd name="T84" fmla="*/ 420 w 543"/>
                  <a:gd name="T85" fmla="*/ 327 h 700"/>
                  <a:gd name="T86" fmla="*/ 404 w 543"/>
                  <a:gd name="T87" fmla="*/ 329 h 700"/>
                  <a:gd name="T88" fmla="*/ 276 w 543"/>
                  <a:gd name="T89" fmla="*/ 339 h 700"/>
                  <a:gd name="T90" fmla="*/ 175 w 543"/>
                  <a:gd name="T91" fmla="*/ 452 h 700"/>
                  <a:gd name="T92" fmla="*/ 507 w 543"/>
                  <a:gd name="T93" fmla="*/ 536 h 700"/>
                  <a:gd name="T94" fmla="*/ 391 w 543"/>
                  <a:gd name="T95" fmla="*/ 661 h 700"/>
                  <a:gd name="T96" fmla="*/ 282 w 543"/>
                  <a:gd name="T97" fmla="*/ 648 h 700"/>
                  <a:gd name="T98" fmla="*/ 211 w 543"/>
                  <a:gd name="T99" fmla="*/ 572 h 700"/>
                  <a:gd name="T100" fmla="*/ 278 w 543"/>
                  <a:gd name="T101" fmla="*/ 374 h 700"/>
                  <a:gd name="T102" fmla="*/ 481 w 543"/>
                  <a:gd name="T103" fmla="*/ 421 h 700"/>
                  <a:gd name="T104" fmla="*/ 507 w 543"/>
                  <a:gd name="T105" fmla="*/ 536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43" h="700">
                    <a:moveTo>
                      <a:pt x="538" y="473"/>
                    </a:moveTo>
                    <a:cubicBezTo>
                      <a:pt x="534" y="454"/>
                      <a:pt x="528" y="437"/>
                      <a:pt x="519" y="420"/>
                    </a:cubicBezTo>
                    <a:cubicBezTo>
                      <a:pt x="504" y="393"/>
                      <a:pt x="483" y="370"/>
                      <a:pt x="457" y="353"/>
                    </a:cubicBezTo>
                    <a:cubicBezTo>
                      <a:pt x="453" y="351"/>
                      <a:pt x="452" y="348"/>
                      <a:pt x="452" y="344"/>
                    </a:cubicBezTo>
                    <a:cubicBezTo>
                      <a:pt x="452" y="276"/>
                      <a:pt x="452" y="208"/>
                      <a:pt x="452" y="140"/>
                    </a:cubicBezTo>
                    <a:cubicBezTo>
                      <a:pt x="452" y="137"/>
                      <a:pt x="452" y="134"/>
                      <a:pt x="451" y="131"/>
                    </a:cubicBezTo>
                    <a:cubicBezTo>
                      <a:pt x="448" y="123"/>
                      <a:pt x="442" y="120"/>
                      <a:pt x="434" y="120"/>
                    </a:cubicBezTo>
                    <a:cubicBezTo>
                      <a:pt x="407" y="120"/>
                      <a:pt x="380" y="120"/>
                      <a:pt x="353" y="120"/>
                    </a:cubicBezTo>
                    <a:cubicBezTo>
                      <a:pt x="352" y="120"/>
                      <a:pt x="351" y="120"/>
                      <a:pt x="350" y="120"/>
                    </a:cubicBezTo>
                    <a:cubicBezTo>
                      <a:pt x="350" y="120"/>
                      <a:pt x="350" y="120"/>
                      <a:pt x="350" y="120"/>
                    </a:cubicBezTo>
                    <a:cubicBezTo>
                      <a:pt x="347" y="120"/>
                      <a:pt x="347" y="119"/>
                      <a:pt x="347" y="114"/>
                    </a:cubicBezTo>
                    <a:cubicBezTo>
                      <a:pt x="347" y="107"/>
                      <a:pt x="347" y="100"/>
                      <a:pt x="347" y="93"/>
                    </a:cubicBezTo>
                    <a:cubicBezTo>
                      <a:pt x="347" y="81"/>
                      <a:pt x="341" y="76"/>
                      <a:pt x="329" y="76"/>
                    </a:cubicBezTo>
                    <a:cubicBezTo>
                      <a:pt x="322" y="75"/>
                      <a:pt x="316" y="75"/>
                      <a:pt x="309" y="76"/>
                    </a:cubicBezTo>
                    <a:cubicBezTo>
                      <a:pt x="304" y="76"/>
                      <a:pt x="303" y="74"/>
                      <a:pt x="302" y="69"/>
                    </a:cubicBezTo>
                    <a:cubicBezTo>
                      <a:pt x="300" y="48"/>
                      <a:pt x="290" y="31"/>
                      <a:pt x="273" y="18"/>
                    </a:cubicBezTo>
                    <a:cubicBezTo>
                      <a:pt x="269" y="15"/>
                      <a:pt x="265" y="13"/>
                      <a:pt x="261" y="10"/>
                    </a:cubicBezTo>
                    <a:cubicBezTo>
                      <a:pt x="261" y="10"/>
                      <a:pt x="261" y="10"/>
                      <a:pt x="261" y="10"/>
                    </a:cubicBezTo>
                    <a:cubicBezTo>
                      <a:pt x="259" y="9"/>
                      <a:pt x="257" y="8"/>
                      <a:pt x="255" y="8"/>
                    </a:cubicBezTo>
                    <a:cubicBezTo>
                      <a:pt x="249" y="5"/>
                      <a:pt x="242" y="3"/>
                      <a:pt x="234" y="2"/>
                    </a:cubicBezTo>
                    <a:cubicBezTo>
                      <a:pt x="233" y="2"/>
                      <a:pt x="232" y="2"/>
                      <a:pt x="231" y="2"/>
                    </a:cubicBezTo>
                    <a:cubicBezTo>
                      <a:pt x="231" y="2"/>
                      <a:pt x="231" y="2"/>
                      <a:pt x="231" y="2"/>
                    </a:cubicBezTo>
                    <a:cubicBezTo>
                      <a:pt x="212" y="0"/>
                      <a:pt x="194" y="6"/>
                      <a:pt x="179" y="18"/>
                    </a:cubicBezTo>
                    <a:cubicBezTo>
                      <a:pt x="162" y="31"/>
                      <a:pt x="152" y="48"/>
                      <a:pt x="150" y="69"/>
                    </a:cubicBezTo>
                    <a:cubicBezTo>
                      <a:pt x="149" y="74"/>
                      <a:pt x="148" y="76"/>
                      <a:pt x="143" y="75"/>
                    </a:cubicBezTo>
                    <a:cubicBezTo>
                      <a:pt x="136" y="75"/>
                      <a:pt x="129" y="75"/>
                      <a:pt x="123" y="75"/>
                    </a:cubicBezTo>
                    <a:cubicBezTo>
                      <a:pt x="111" y="75"/>
                      <a:pt x="105" y="81"/>
                      <a:pt x="105" y="93"/>
                    </a:cubicBezTo>
                    <a:cubicBezTo>
                      <a:pt x="105" y="100"/>
                      <a:pt x="105" y="107"/>
                      <a:pt x="105" y="114"/>
                    </a:cubicBezTo>
                    <a:cubicBezTo>
                      <a:pt x="105" y="120"/>
                      <a:pt x="105" y="120"/>
                      <a:pt x="98" y="120"/>
                    </a:cubicBezTo>
                    <a:cubicBezTo>
                      <a:pt x="72" y="120"/>
                      <a:pt x="45" y="121"/>
                      <a:pt x="18" y="120"/>
                    </a:cubicBezTo>
                    <a:cubicBezTo>
                      <a:pt x="7" y="120"/>
                      <a:pt x="0" y="127"/>
                      <a:pt x="0" y="139"/>
                    </a:cubicBezTo>
                    <a:cubicBezTo>
                      <a:pt x="0" y="216"/>
                      <a:pt x="0" y="293"/>
                      <a:pt x="0" y="371"/>
                    </a:cubicBezTo>
                    <a:cubicBezTo>
                      <a:pt x="0" y="448"/>
                      <a:pt x="0" y="526"/>
                      <a:pt x="0" y="603"/>
                    </a:cubicBezTo>
                    <a:cubicBezTo>
                      <a:pt x="0" y="604"/>
                      <a:pt x="0" y="605"/>
                      <a:pt x="0" y="606"/>
                    </a:cubicBezTo>
                    <a:cubicBezTo>
                      <a:pt x="0" y="607"/>
                      <a:pt x="0" y="607"/>
                      <a:pt x="0" y="607"/>
                    </a:cubicBezTo>
                    <a:cubicBezTo>
                      <a:pt x="0" y="607"/>
                      <a:pt x="0" y="607"/>
                      <a:pt x="0" y="607"/>
                    </a:cubicBezTo>
                    <a:cubicBezTo>
                      <a:pt x="1" y="609"/>
                      <a:pt x="1" y="610"/>
                      <a:pt x="1" y="611"/>
                    </a:cubicBezTo>
                    <a:cubicBezTo>
                      <a:pt x="4" y="619"/>
                      <a:pt x="11" y="621"/>
                      <a:pt x="19" y="621"/>
                    </a:cubicBezTo>
                    <a:cubicBezTo>
                      <a:pt x="78" y="621"/>
                      <a:pt x="138" y="621"/>
                      <a:pt x="197" y="621"/>
                    </a:cubicBezTo>
                    <a:cubicBezTo>
                      <a:pt x="201" y="621"/>
                      <a:pt x="203" y="622"/>
                      <a:pt x="206" y="625"/>
                    </a:cubicBezTo>
                    <a:cubicBezTo>
                      <a:pt x="216" y="636"/>
                      <a:pt x="226" y="647"/>
                      <a:pt x="237" y="657"/>
                    </a:cubicBezTo>
                    <a:cubicBezTo>
                      <a:pt x="261" y="677"/>
                      <a:pt x="290" y="689"/>
                      <a:pt x="321" y="695"/>
                    </a:cubicBezTo>
                    <a:cubicBezTo>
                      <a:pt x="350" y="700"/>
                      <a:pt x="378" y="698"/>
                      <a:pt x="406" y="690"/>
                    </a:cubicBezTo>
                    <a:cubicBezTo>
                      <a:pt x="433" y="682"/>
                      <a:pt x="457" y="669"/>
                      <a:pt x="478" y="651"/>
                    </a:cubicBezTo>
                    <a:cubicBezTo>
                      <a:pt x="511" y="621"/>
                      <a:pt x="532" y="584"/>
                      <a:pt x="539" y="540"/>
                    </a:cubicBezTo>
                    <a:cubicBezTo>
                      <a:pt x="543" y="518"/>
                      <a:pt x="542" y="495"/>
                      <a:pt x="538" y="473"/>
                    </a:cubicBezTo>
                    <a:close/>
                    <a:moveTo>
                      <a:pt x="197" y="44"/>
                    </a:moveTo>
                    <a:cubicBezTo>
                      <a:pt x="202" y="40"/>
                      <a:pt x="209" y="36"/>
                      <a:pt x="215" y="35"/>
                    </a:cubicBezTo>
                    <a:cubicBezTo>
                      <a:pt x="215" y="35"/>
                      <a:pt x="215" y="35"/>
                      <a:pt x="215" y="35"/>
                    </a:cubicBezTo>
                    <a:cubicBezTo>
                      <a:pt x="229" y="32"/>
                      <a:pt x="244" y="35"/>
                      <a:pt x="255" y="45"/>
                    </a:cubicBezTo>
                    <a:cubicBezTo>
                      <a:pt x="257" y="46"/>
                      <a:pt x="259" y="48"/>
                      <a:pt x="261" y="50"/>
                    </a:cubicBezTo>
                    <a:cubicBezTo>
                      <a:pt x="261" y="50"/>
                      <a:pt x="261" y="51"/>
                      <a:pt x="261" y="51"/>
                    </a:cubicBezTo>
                    <a:cubicBezTo>
                      <a:pt x="261" y="51"/>
                      <a:pt x="261" y="51"/>
                      <a:pt x="261" y="51"/>
                    </a:cubicBezTo>
                    <a:cubicBezTo>
                      <a:pt x="267" y="57"/>
                      <a:pt x="270" y="65"/>
                      <a:pt x="271" y="76"/>
                    </a:cubicBezTo>
                    <a:cubicBezTo>
                      <a:pt x="268" y="76"/>
                      <a:pt x="212" y="75"/>
                      <a:pt x="188" y="75"/>
                    </a:cubicBezTo>
                    <a:cubicBezTo>
                      <a:pt x="186" y="75"/>
                      <a:pt x="184" y="75"/>
                      <a:pt x="181" y="75"/>
                    </a:cubicBezTo>
                    <a:cubicBezTo>
                      <a:pt x="182" y="62"/>
                      <a:pt x="188" y="52"/>
                      <a:pt x="197" y="44"/>
                    </a:cubicBezTo>
                    <a:close/>
                    <a:moveTo>
                      <a:pt x="137" y="107"/>
                    </a:moveTo>
                    <a:cubicBezTo>
                      <a:pt x="139" y="107"/>
                      <a:pt x="141" y="107"/>
                      <a:pt x="142" y="107"/>
                    </a:cubicBezTo>
                    <a:cubicBezTo>
                      <a:pt x="167" y="107"/>
                      <a:pt x="278" y="108"/>
                      <a:pt x="309" y="108"/>
                    </a:cubicBezTo>
                    <a:cubicBezTo>
                      <a:pt x="311" y="108"/>
                      <a:pt x="313" y="108"/>
                      <a:pt x="315" y="108"/>
                    </a:cubicBezTo>
                    <a:cubicBezTo>
                      <a:pt x="315" y="110"/>
                      <a:pt x="315" y="145"/>
                      <a:pt x="315" y="160"/>
                    </a:cubicBezTo>
                    <a:cubicBezTo>
                      <a:pt x="315" y="165"/>
                      <a:pt x="314" y="166"/>
                      <a:pt x="310" y="166"/>
                    </a:cubicBezTo>
                    <a:cubicBezTo>
                      <a:pt x="293" y="166"/>
                      <a:pt x="261" y="166"/>
                      <a:pt x="261" y="166"/>
                    </a:cubicBezTo>
                    <a:cubicBezTo>
                      <a:pt x="221" y="165"/>
                      <a:pt x="182" y="165"/>
                      <a:pt x="142" y="166"/>
                    </a:cubicBezTo>
                    <a:cubicBezTo>
                      <a:pt x="138" y="166"/>
                      <a:pt x="136" y="165"/>
                      <a:pt x="136" y="160"/>
                    </a:cubicBezTo>
                    <a:cubicBezTo>
                      <a:pt x="137" y="144"/>
                      <a:pt x="137" y="123"/>
                      <a:pt x="137" y="107"/>
                    </a:cubicBezTo>
                    <a:close/>
                    <a:moveTo>
                      <a:pt x="183" y="588"/>
                    </a:moveTo>
                    <a:cubicBezTo>
                      <a:pt x="159" y="589"/>
                      <a:pt x="31" y="587"/>
                      <a:pt x="31" y="587"/>
                    </a:cubicBezTo>
                    <a:cubicBezTo>
                      <a:pt x="31" y="587"/>
                      <a:pt x="32" y="374"/>
                      <a:pt x="32" y="290"/>
                    </a:cubicBezTo>
                    <a:cubicBezTo>
                      <a:pt x="32" y="246"/>
                      <a:pt x="32" y="202"/>
                      <a:pt x="32" y="158"/>
                    </a:cubicBezTo>
                    <a:cubicBezTo>
                      <a:pt x="32" y="154"/>
                      <a:pt x="33" y="152"/>
                      <a:pt x="38" y="152"/>
                    </a:cubicBezTo>
                    <a:cubicBezTo>
                      <a:pt x="58" y="152"/>
                      <a:pt x="79" y="152"/>
                      <a:pt x="99" y="152"/>
                    </a:cubicBezTo>
                    <a:cubicBezTo>
                      <a:pt x="104" y="152"/>
                      <a:pt x="105" y="154"/>
                      <a:pt x="105" y="158"/>
                    </a:cubicBezTo>
                    <a:cubicBezTo>
                      <a:pt x="105" y="165"/>
                      <a:pt x="105" y="173"/>
                      <a:pt x="105" y="180"/>
                    </a:cubicBezTo>
                    <a:cubicBezTo>
                      <a:pt x="105" y="190"/>
                      <a:pt x="113" y="197"/>
                      <a:pt x="123" y="197"/>
                    </a:cubicBezTo>
                    <a:cubicBezTo>
                      <a:pt x="154" y="197"/>
                      <a:pt x="184" y="197"/>
                      <a:pt x="215" y="197"/>
                    </a:cubicBezTo>
                    <a:cubicBezTo>
                      <a:pt x="215" y="197"/>
                      <a:pt x="291" y="197"/>
                      <a:pt x="329" y="197"/>
                    </a:cubicBezTo>
                    <a:cubicBezTo>
                      <a:pt x="339" y="197"/>
                      <a:pt x="347" y="191"/>
                      <a:pt x="347" y="180"/>
                    </a:cubicBezTo>
                    <a:cubicBezTo>
                      <a:pt x="347" y="173"/>
                      <a:pt x="347" y="165"/>
                      <a:pt x="347" y="158"/>
                    </a:cubicBezTo>
                    <a:cubicBezTo>
                      <a:pt x="347" y="154"/>
                      <a:pt x="348" y="152"/>
                      <a:pt x="352" y="152"/>
                    </a:cubicBezTo>
                    <a:cubicBezTo>
                      <a:pt x="362" y="152"/>
                      <a:pt x="382" y="152"/>
                      <a:pt x="382" y="152"/>
                    </a:cubicBezTo>
                    <a:cubicBezTo>
                      <a:pt x="393" y="152"/>
                      <a:pt x="404" y="152"/>
                      <a:pt x="416" y="152"/>
                    </a:cubicBezTo>
                    <a:cubicBezTo>
                      <a:pt x="419" y="152"/>
                      <a:pt x="420" y="153"/>
                      <a:pt x="420" y="157"/>
                    </a:cubicBezTo>
                    <a:cubicBezTo>
                      <a:pt x="420" y="168"/>
                      <a:pt x="420" y="179"/>
                      <a:pt x="420" y="190"/>
                    </a:cubicBezTo>
                    <a:cubicBezTo>
                      <a:pt x="420" y="235"/>
                      <a:pt x="420" y="281"/>
                      <a:pt x="420" y="327"/>
                    </a:cubicBezTo>
                    <a:cubicBezTo>
                      <a:pt x="420" y="329"/>
                      <a:pt x="420" y="331"/>
                      <a:pt x="420" y="334"/>
                    </a:cubicBezTo>
                    <a:cubicBezTo>
                      <a:pt x="414" y="332"/>
                      <a:pt x="409" y="331"/>
                      <a:pt x="404" y="329"/>
                    </a:cubicBezTo>
                    <a:cubicBezTo>
                      <a:pt x="378" y="321"/>
                      <a:pt x="351" y="321"/>
                      <a:pt x="324" y="324"/>
                    </a:cubicBezTo>
                    <a:cubicBezTo>
                      <a:pt x="308" y="327"/>
                      <a:pt x="292" y="332"/>
                      <a:pt x="276" y="339"/>
                    </a:cubicBezTo>
                    <a:cubicBezTo>
                      <a:pt x="275" y="339"/>
                      <a:pt x="261" y="346"/>
                      <a:pt x="261" y="346"/>
                    </a:cubicBezTo>
                    <a:cubicBezTo>
                      <a:pt x="220" y="371"/>
                      <a:pt x="190" y="406"/>
                      <a:pt x="175" y="452"/>
                    </a:cubicBezTo>
                    <a:cubicBezTo>
                      <a:pt x="160" y="498"/>
                      <a:pt x="164" y="544"/>
                      <a:pt x="183" y="588"/>
                    </a:cubicBezTo>
                    <a:close/>
                    <a:moveTo>
                      <a:pt x="507" y="536"/>
                    </a:moveTo>
                    <a:cubicBezTo>
                      <a:pt x="501" y="572"/>
                      <a:pt x="484" y="603"/>
                      <a:pt x="456" y="627"/>
                    </a:cubicBezTo>
                    <a:cubicBezTo>
                      <a:pt x="437" y="644"/>
                      <a:pt x="415" y="655"/>
                      <a:pt x="391" y="661"/>
                    </a:cubicBezTo>
                    <a:cubicBezTo>
                      <a:pt x="376" y="665"/>
                      <a:pt x="361" y="666"/>
                      <a:pt x="346" y="666"/>
                    </a:cubicBezTo>
                    <a:cubicBezTo>
                      <a:pt x="324" y="665"/>
                      <a:pt x="302" y="659"/>
                      <a:pt x="282" y="648"/>
                    </a:cubicBezTo>
                    <a:cubicBezTo>
                      <a:pt x="280" y="647"/>
                      <a:pt x="270" y="641"/>
                      <a:pt x="268" y="640"/>
                    </a:cubicBezTo>
                    <a:cubicBezTo>
                      <a:pt x="242" y="623"/>
                      <a:pt x="224" y="600"/>
                      <a:pt x="211" y="572"/>
                    </a:cubicBezTo>
                    <a:cubicBezTo>
                      <a:pt x="198" y="544"/>
                      <a:pt x="195" y="514"/>
                      <a:pt x="200" y="484"/>
                    </a:cubicBezTo>
                    <a:cubicBezTo>
                      <a:pt x="209" y="435"/>
                      <a:pt x="235" y="398"/>
                      <a:pt x="278" y="374"/>
                    </a:cubicBezTo>
                    <a:cubicBezTo>
                      <a:pt x="304" y="359"/>
                      <a:pt x="331" y="352"/>
                      <a:pt x="360" y="354"/>
                    </a:cubicBezTo>
                    <a:cubicBezTo>
                      <a:pt x="411" y="357"/>
                      <a:pt x="452" y="379"/>
                      <a:pt x="481" y="421"/>
                    </a:cubicBezTo>
                    <a:cubicBezTo>
                      <a:pt x="493" y="437"/>
                      <a:pt x="501" y="455"/>
                      <a:pt x="506" y="475"/>
                    </a:cubicBezTo>
                    <a:cubicBezTo>
                      <a:pt x="510" y="495"/>
                      <a:pt x="511" y="515"/>
                      <a:pt x="507" y="53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xmlns="" id="{055FD339-6624-469D-9E75-56140C89AEE5}"/>
                </a:ext>
              </a:extLst>
            </p:cNvPr>
            <p:cNvCxnSpPr/>
            <p:nvPr/>
          </p:nvCxnSpPr>
          <p:spPr>
            <a:xfrm>
              <a:off x="2489200" y="2743200"/>
              <a:ext cx="18592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8612B0EC-E1FC-452C-8A5D-8A96934ACE96}"/>
                </a:ext>
              </a:extLst>
            </p:cNvPr>
            <p:cNvCxnSpPr/>
            <p:nvPr/>
          </p:nvCxnSpPr>
          <p:spPr>
            <a:xfrm>
              <a:off x="2489200" y="3063240"/>
              <a:ext cx="18592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E1043069-413C-49D4-8B80-40AF0EAE5EE9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3383280"/>
              <a:ext cx="85344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397EB301-14C4-4DFE-B42B-473BC0BCD6F9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3693160"/>
              <a:ext cx="635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FBC917EB-9D8B-4B59-A3AC-3DB6C8C02DE6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4013200"/>
              <a:ext cx="4775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7521A0EA-AC72-4870-82E3-4972FC968A8C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4333240"/>
              <a:ext cx="4267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F8334326-78D0-4D4C-A570-C3A654DA6E92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4638040"/>
              <a:ext cx="4267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C228256-7909-4687-AC06-DF201365974E}"/>
              </a:ext>
            </a:extLst>
          </p:cNvPr>
          <p:cNvGrpSpPr/>
          <p:nvPr/>
        </p:nvGrpSpPr>
        <p:grpSpPr>
          <a:xfrm>
            <a:off x="6749751" y="1475708"/>
            <a:ext cx="660464" cy="657690"/>
            <a:chOff x="6493081" y="1742364"/>
            <a:chExt cx="660464" cy="65769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D9CB84BB-85E0-45B1-9A9A-18FFA2F49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2D5550FD-F773-422B-89AE-F3B73C2D6D9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xmlns="" id="{8623F86D-02ED-41FE-B82A-AF77216F4306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BBEF0DB3-6780-4955-A9AC-6120553D0EBB}"/>
              </a:ext>
            </a:extLst>
          </p:cNvPr>
          <p:cNvGrpSpPr/>
          <p:nvPr/>
        </p:nvGrpSpPr>
        <p:grpSpPr>
          <a:xfrm>
            <a:off x="6749751" y="2839376"/>
            <a:ext cx="660464" cy="657690"/>
            <a:chOff x="6493081" y="1742364"/>
            <a:chExt cx="660464" cy="65769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A639C86F-9695-43F9-8BD0-4B42851158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xmlns="" id="{FE094DD3-28C7-482C-9462-3CE4CA9B21E7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6F4769D5-0590-45A9-AA94-4ABE3AF85D9C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8AB3D930-A7D4-4663-A05F-C9537F60E040}"/>
              </a:ext>
            </a:extLst>
          </p:cNvPr>
          <p:cNvGrpSpPr/>
          <p:nvPr/>
        </p:nvGrpSpPr>
        <p:grpSpPr>
          <a:xfrm>
            <a:off x="6749751" y="4426690"/>
            <a:ext cx="660464" cy="657690"/>
            <a:chOff x="6493081" y="1742364"/>
            <a:chExt cx="660464" cy="65769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381A3CC3-9084-4055-83FC-96BF2EA2F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25F0C388-90EA-40B3-9ABD-D116082A68AF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4D574F9C-332C-40AC-9D37-30731DDBFFEC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95080828-2C0C-49AD-BAB5-3A3969C24F8D}"/>
              </a:ext>
            </a:extLst>
          </p:cNvPr>
          <p:cNvSpPr txBox="1"/>
          <p:nvPr/>
        </p:nvSpPr>
        <p:spPr>
          <a:xfrm>
            <a:off x="1546818" y="332077"/>
            <a:ext cx="9469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Качество официальной статистики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26A3202A-290F-40F8-B2BF-8600143622AC}"/>
              </a:ext>
            </a:extLst>
          </p:cNvPr>
          <p:cNvSpPr txBox="1"/>
          <p:nvPr/>
        </p:nvSpPr>
        <p:spPr>
          <a:xfrm>
            <a:off x="7647183" y="1342888"/>
            <a:ext cx="3817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Производители должны оценивать и улучшать качество официальной статистики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E72EB65-9A2A-42FC-AA18-CF1D2DEFF4C6}"/>
              </a:ext>
            </a:extLst>
          </p:cNvPr>
          <p:cNvSpPr txBox="1"/>
          <p:nvPr/>
        </p:nvSpPr>
        <p:spPr>
          <a:xfrm>
            <a:off x="7742043" y="2568057"/>
            <a:ext cx="4000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В целях гарантии качества, официальная статистика производится на основе общих стандартов и согласованных методик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E5F7063C-F4D4-4AA3-AB81-0A82327D4988}"/>
              </a:ext>
            </a:extLst>
          </p:cNvPr>
          <p:cNvSpPr txBox="1"/>
          <p:nvPr/>
        </p:nvSpPr>
        <p:spPr>
          <a:xfrm>
            <a:off x="7742042" y="4155371"/>
            <a:ext cx="41451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Производители консультируют пользователей и респондентов по вопросам оценки качества официальной статистики</a:t>
            </a:r>
          </a:p>
        </p:txBody>
      </p:sp>
      <p:pic>
        <p:nvPicPr>
          <p:cNvPr id="44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615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901F867-EA3A-4053-BC23-44561238D953}"/>
              </a:ext>
            </a:extLst>
          </p:cNvPr>
          <p:cNvSpPr txBox="1"/>
          <p:nvPr/>
        </p:nvSpPr>
        <p:spPr>
          <a:xfrm>
            <a:off x="1749114" y="350310"/>
            <a:ext cx="8783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Доступ к административным данным</a:t>
            </a: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35C53D-6216-4948-827D-931526D636C4}"/>
              </a:ext>
            </a:extLst>
          </p:cNvPr>
          <p:cNvGrpSpPr/>
          <p:nvPr/>
        </p:nvGrpSpPr>
        <p:grpSpPr>
          <a:xfrm>
            <a:off x="1267883" y="3314883"/>
            <a:ext cx="1413610" cy="2521373"/>
            <a:chOff x="1325032" y="1987831"/>
            <a:chExt cx="1828801" cy="3261925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868830F4-7D27-455C-ADC2-FF94711C26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25032" y="1987831"/>
              <a:ext cx="1828801" cy="3261925"/>
            </a:xfrm>
            <a:custGeom>
              <a:avLst/>
              <a:gdLst>
                <a:gd name="T0" fmla="*/ 7 w 376"/>
                <a:gd name="T1" fmla="*/ 393 h 673"/>
                <a:gd name="T2" fmla="*/ 84 w 376"/>
                <a:gd name="T3" fmla="*/ 387 h 673"/>
                <a:gd name="T4" fmla="*/ 69 w 376"/>
                <a:gd name="T5" fmla="*/ 378 h 673"/>
                <a:gd name="T6" fmla="*/ 42 w 376"/>
                <a:gd name="T7" fmla="*/ 322 h 673"/>
                <a:gd name="T8" fmla="*/ 2 w 376"/>
                <a:gd name="T9" fmla="*/ 249 h 673"/>
                <a:gd name="T10" fmla="*/ 7 w 376"/>
                <a:gd name="T11" fmla="*/ 226 h 673"/>
                <a:gd name="T12" fmla="*/ 84 w 376"/>
                <a:gd name="T13" fmla="*/ 220 h 673"/>
                <a:gd name="T14" fmla="*/ 70 w 376"/>
                <a:gd name="T15" fmla="*/ 211 h 673"/>
                <a:gd name="T16" fmla="*/ 42 w 376"/>
                <a:gd name="T17" fmla="*/ 155 h 673"/>
                <a:gd name="T18" fmla="*/ 2 w 376"/>
                <a:gd name="T19" fmla="*/ 81 h 673"/>
                <a:gd name="T20" fmla="*/ 7 w 376"/>
                <a:gd name="T21" fmla="*/ 59 h 673"/>
                <a:gd name="T22" fmla="*/ 86 w 376"/>
                <a:gd name="T23" fmla="*/ 54 h 673"/>
                <a:gd name="T24" fmla="*/ 136 w 376"/>
                <a:gd name="T25" fmla="*/ 26 h 673"/>
                <a:gd name="T26" fmla="*/ 235 w 376"/>
                <a:gd name="T27" fmla="*/ 14 h 673"/>
                <a:gd name="T28" fmla="*/ 262 w 376"/>
                <a:gd name="T29" fmla="*/ 36 h 673"/>
                <a:gd name="T30" fmla="*/ 289 w 376"/>
                <a:gd name="T31" fmla="*/ 51 h 673"/>
                <a:gd name="T32" fmla="*/ 369 w 376"/>
                <a:gd name="T33" fmla="*/ 59 h 673"/>
                <a:gd name="T34" fmla="*/ 373 w 376"/>
                <a:gd name="T35" fmla="*/ 86 h 673"/>
                <a:gd name="T36" fmla="*/ 314 w 376"/>
                <a:gd name="T37" fmla="*/ 183 h 673"/>
                <a:gd name="T38" fmla="*/ 295 w 376"/>
                <a:gd name="T39" fmla="*/ 211 h 673"/>
                <a:gd name="T40" fmla="*/ 303 w 376"/>
                <a:gd name="T41" fmla="*/ 226 h 673"/>
                <a:gd name="T42" fmla="*/ 376 w 376"/>
                <a:gd name="T43" fmla="*/ 226 h 673"/>
                <a:gd name="T44" fmla="*/ 337 w 376"/>
                <a:gd name="T45" fmla="*/ 319 h 673"/>
                <a:gd name="T46" fmla="*/ 306 w 376"/>
                <a:gd name="T47" fmla="*/ 378 h 673"/>
                <a:gd name="T48" fmla="*/ 292 w 376"/>
                <a:gd name="T49" fmla="*/ 383 h 673"/>
                <a:gd name="T50" fmla="*/ 369 w 376"/>
                <a:gd name="T51" fmla="*/ 393 h 673"/>
                <a:gd name="T52" fmla="*/ 373 w 376"/>
                <a:gd name="T53" fmla="*/ 420 h 673"/>
                <a:gd name="T54" fmla="*/ 311 w 376"/>
                <a:gd name="T55" fmla="*/ 524 h 673"/>
                <a:gd name="T56" fmla="*/ 303 w 376"/>
                <a:gd name="T57" fmla="*/ 545 h 673"/>
                <a:gd name="T58" fmla="*/ 264 w 376"/>
                <a:gd name="T59" fmla="*/ 571 h 673"/>
                <a:gd name="T60" fmla="*/ 235 w 376"/>
                <a:gd name="T61" fmla="*/ 577 h 673"/>
                <a:gd name="T62" fmla="*/ 229 w 376"/>
                <a:gd name="T63" fmla="*/ 673 h 673"/>
                <a:gd name="T64" fmla="*/ 141 w 376"/>
                <a:gd name="T65" fmla="*/ 667 h 673"/>
                <a:gd name="T66" fmla="*/ 134 w 376"/>
                <a:gd name="T67" fmla="*/ 571 h 673"/>
                <a:gd name="T68" fmla="*/ 85 w 376"/>
                <a:gd name="T69" fmla="*/ 549 h 673"/>
                <a:gd name="T70" fmla="*/ 69 w 376"/>
                <a:gd name="T71" fmla="*/ 545 h 673"/>
                <a:gd name="T72" fmla="*/ 42 w 376"/>
                <a:gd name="T73" fmla="*/ 489 h 673"/>
                <a:gd name="T74" fmla="*/ 2 w 376"/>
                <a:gd name="T75" fmla="*/ 417 h 673"/>
                <a:gd name="T76" fmla="*/ 188 w 376"/>
                <a:gd name="T77" fmla="*/ 547 h 673"/>
                <a:gd name="T78" fmla="*/ 188 w 376"/>
                <a:gd name="T79" fmla="*/ 394 h 673"/>
                <a:gd name="T80" fmla="*/ 188 w 376"/>
                <a:gd name="T81" fmla="*/ 547 h 673"/>
                <a:gd name="T82" fmla="*/ 219 w 376"/>
                <a:gd name="T83" fmla="*/ 373 h 673"/>
                <a:gd name="T84" fmla="*/ 256 w 376"/>
                <a:gd name="T85" fmla="*/ 268 h 673"/>
                <a:gd name="T86" fmla="*/ 114 w 376"/>
                <a:gd name="T87" fmla="*/ 323 h 673"/>
                <a:gd name="T88" fmla="*/ 208 w 376"/>
                <a:gd name="T89" fmla="*/ 377 h 673"/>
                <a:gd name="T90" fmla="*/ 265 w 376"/>
                <a:gd name="T91" fmla="*/ 136 h 673"/>
                <a:gd name="T92" fmla="*/ 111 w 376"/>
                <a:gd name="T93" fmla="*/ 136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6" h="673">
                  <a:moveTo>
                    <a:pt x="0" y="393"/>
                  </a:moveTo>
                  <a:cubicBezTo>
                    <a:pt x="3" y="393"/>
                    <a:pt x="5" y="393"/>
                    <a:pt x="7" y="393"/>
                  </a:cubicBezTo>
                  <a:cubicBezTo>
                    <a:pt x="31" y="393"/>
                    <a:pt x="54" y="393"/>
                    <a:pt x="78" y="393"/>
                  </a:cubicBezTo>
                  <a:cubicBezTo>
                    <a:pt x="83" y="393"/>
                    <a:pt x="84" y="392"/>
                    <a:pt x="84" y="387"/>
                  </a:cubicBezTo>
                  <a:cubicBezTo>
                    <a:pt x="84" y="377"/>
                    <a:pt x="85" y="378"/>
                    <a:pt x="75" y="378"/>
                  </a:cubicBezTo>
                  <a:cubicBezTo>
                    <a:pt x="73" y="378"/>
                    <a:pt x="71" y="378"/>
                    <a:pt x="69" y="378"/>
                  </a:cubicBezTo>
                  <a:cubicBezTo>
                    <a:pt x="69" y="375"/>
                    <a:pt x="68" y="372"/>
                    <a:pt x="68" y="369"/>
                  </a:cubicBezTo>
                  <a:cubicBezTo>
                    <a:pt x="66" y="350"/>
                    <a:pt x="55" y="335"/>
                    <a:pt x="42" y="322"/>
                  </a:cubicBezTo>
                  <a:cubicBezTo>
                    <a:pt x="32" y="312"/>
                    <a:pt x="22" y="301"/>
                    <a:pt x="15" y="288"/>
                  </a:cubicBezTo>
                  <a:cubicBezTo>
                    <a:pt x="8" y="276"/>
                    <a:pt x="4" y="263"/>
                    <a:pt x="2" y="249"/>
                  </a:cubicBezTo>
                  <a:cubicBezTo>
                    <a:pt x="2" y="242"/>
                    <a:pt x="1" y="234"/>
                    <a:pt x="0" y="226"/>
                  </a:cubicBezTo>
                  <a:cubicBezTo>
                    <a:pt x="3" y="226"/>
                    <a:pt x="5" y="226"/>
                    <a:pt x="7" y="226"/>
                  </a:cubicBezTo>
                  <a:cubicBezTo>
                    <a:pt x="31" y="226"/>
                    <a:pt x="54" y="226"/>
                    <a:pt x="78" y="226"/>
                  </a:cubicBezTo>
                  <a:cubicBezTo>
                    <a:pt x="83" y="226"/>
                    <a:pt x="84" y="225"/>
                    <a:pt x="84" y="220"/>
                  </a:cubicBezTo>
                  <a:cubicBezTo>
                    <a:pt x="84" y="210"/>
                    <a:pt x="85" y="211"/>
                    <a:pt x="75" y="211"/>
                  </a:cubicBezTo>
                  <a:cubicBezTo>
                    <a:pt x="73" y="211"/>
                    <a:pt x="71" y="211"/>
                    <a:pt x="70" y="211"/>
                  </a:cubicBezTo>
                  <a:cubicBezTo>
                    <a:pt x="68" y="203"/>
                    <a:pt x="67" y="196"/>
                    <a:pt x="65" y="189"/>
                  </a:cubicBezTo>
                  <a:cubicBezTo>
                    <a:pt x="61" y="176"/>
                    <a:pt x="52" y="165"/>
                    <a:pt x="42" y="155"/>
                  </a:cubicBezTo>
                  <a:cubicBezTo>
                    <a:pt x="32" y="145"/>
                    <a:pt x="22" y="134"/>
                    <a:pt x="15" y="121"/>
                  </a:cubicBezTo>
                  <a:cubicBezTo>
                    <a:pt x="8" y="109"/>
                    <a:pt x="4" y="96"/>
                    <a:pt x="2" y="81"/>
                  </a:cubicBezTo>
                  <a:cubicBezTo>
                    <a:pt x="2" y="74"/>
                    <a:pt x="1" y="67"/>
                    <a:pt x="0" y="59"/>
                  </a:cubicBezTo>
                  <a:cubicBezTo>
                    <a:pt x="3" y="59"/>
                    <a:pt x="5" y="59"/>
                    <a:pt x="7" y="59"/>
                  </a:cubicBezTo>
                  <a:cubicBezTo>
                    <a:pt x="31" y="59"/>
                    <a:pt x="55" y="59"/>
                    <a:pt x="78" y="59"/>
                  </a:cubicBezTo>
                  <a:cubicBezTo>
                    <a:pt x="82" y="59"/>
                    <a:pt x="84" y="58"/>
                    <a:pt x="86" y="54"/>
                  </a:cubicBezTo>
                  <a:cubicBezTo>
                    <a:pt x="91" y="42"/>
                    <a:pt x="100" y="35"/>
                    <a:pt x="114" y="36"/>
                  </a:cubicBezTo>
                  <a:cubicBezTo>
                    <a:pt x="123" y="36"/>
                    <a:pt x="129" y="35"/>
                    <a:pt x="136" y="26"/>
                  </a:cubicBezTo>
                  <a:cubicBezTo>
                    <a:pt x="145" y="12"/>
                    <a:pt x="161" y="7"/>
                    <a:pt x="177" y="4"/>
                  </a:cubicBezTo>
                  <a:cubicBezTo>
                    <a:pt x="197" y="0"/>
                    <a:pt x="217" y="4"/>
                    <a:pt x="235" y="14"/>
                  </a:cubicBezTo>
                  <a:cubicBezTo>
                    <a:pt x="242" y="18"/>
                    <a:pt x="249" y="24"/>
                    <a:pt x="253" y="31"/>
                  </a:cubicBezTo>
                  <a:cubicBezTo>
                    <a:pt x="255" y="35"/>
                    <a:pt x="258" y="36"/>
                    <a:pt x="262" y="36"/>
                  </a:cubicBezTo>
                  <a:cubicBezTo>
                    <a:pt x="272" y="35"/>
                    <a:pt x="281" y="39"/>
                    <a:pt x="287" y="48"/>
                  </a:cubicBezTo>
                  <a:cubicBezTo>
                    <a:pt x="288" y="49"/>
                    <a:pt x="289" y="51"/>
                    <a:pt x="289" y="51"/>
                  </a:cubicBezTo>
                  <a:cubicBezTo>
                    <a:pt x="290" y="58"/>
                    <a:pt x="294" y="59"/>
                    <a:pt x="301" y="59"/>
                  </a:cubicBezTo>
                  <a:cubicBezTo>
                    <a:pt x="324" y="59"/>
                    <a:pt x="347" y="59"/>
                    <a:pt x="369" y="59"/>
                  </a:cubicBezTo>
                  <a:cubicBezTo>
                    <a:pt x="371" y="59"/>
                    <a:pt x="373" y="59"/>
                    <a:pt x="376" y="59"/>
                  </a:cubicBezTo>
                  <a:cubicBezTo>
                    <a:pt x="375" y="68"/>
                    <a:pt x="374" y="77"/>
                    <a:pt x="373" y="86"/>
                  </a:cubicBezTo>
                  <a:cubicBezTo>
                    <a:pt x="370" y="113"/>
                    <a:pt x="356" y="134"/>
                    <a:pt x="337" y="152"/>
                  </a:cubicBezTo>
                  <a:cubicBezTo>
                    <a:pt x="327" y="161"/>
                    <a:pt x="318" y="170"/>
                    <a:pt x="314" y="183"/>
                  </a:cubicBezTo>
                  <a:cubicBezTo>
                    <a:pt x="310" y="192"/>
                    <a:pt x="308" y="201"/>
                    <a:pt x="306" y="211"/>
                  </a:cubicBezTo>
                  <a:cubicBezTo>
                    <a:pt x="303" y="211"/>
                    <a:pt x="299" y="211"/>
                    <a:pt x="295" y="211"/>
                  </a:cubicBezTo>
                  <a:cubicBezTo>
                    <a:pt x="293" y="211"/>
                    <a:pt x="292" y="212"/>
                    <a:pt x="292" y="215"/>
                  </a:cubicBezTo>
                  <a:cubicBezTo>
                    <a:pt x="292" y="228"/>
                    <a:pt x="290" y="226"/>
                    <a:pt x="303" y="226"/>
                  </a:cubicBezTo>
                  <a:cubicBezTo>
                    <a:pt x="318" y="226"/>
                    <a:pt x="333" y="226"/>
                    <a:pt x="349" y="226"/>
                  </a:cubicBezTo>
                  <a:cubicBezTo>
                    <a:pt x="357" y="226"/>
                    <a:pt x="366" y="226"/>
                    <a:pt x="376" y="226"/>
                  </a:cubicBezTo>
                  <a:cubicBezTo>
                    <a:pt x="375" y="235"/>
                    <a:pt x="374" y="244"/>
                    <a:pt x="373" y="253"/>
                  </a:cubicBezTo>
                  <a:cubicBezTo>
                    <a:pt x="370" y="280"/>
                    <a:pt x="356" y="301"/>
                    <a:pt x="337" y="319"/>
                  </a:cubicBezTo>
                  <a:cubicBezTo>
                    <a:pt x="327" y="328"/>
                    <a:pt x="318" y="338"/>
                    <a:pt x="314" y="350"/>
                  </a:cubicBezTo>
                  <a:cubicBezTo>
                    <a:pt x="310" y="358"/>
                    <a:pt x="308" y="368"/>
                    <a:pt x="306" y="378"/>
                  </a:cubicBezTo>
                  <a:cubicBezTo>
                    <a:pt x="303" y="378"/>
                    <a:pt x="300" y="378"/>
                    <a:pt x="297" y="378"/>
                  </a:cubicBezTo>
                  <a:cubicBezTo>
                    <a:pt x="293" y="378"/>
                    <a:pt x="292" y="379"/>
                    <a:pt x="292" y="383"/>
                  </a:cubicBezTo>
                  <a:cubicBezTo>
                    <a:pt x="292" y="395"/>
                    <a:pt x="290" y="393"/>
                    <a:pt x="302" y="393"/>
                  </a:cubicBezTo>
                  <a:cubicBezTo>
                    <a:pt x="324" y="393"/>
                    <a:pt x="346" y="393"/>
                    <a:pt x="369" y="393"/>
                  </a:cubicBezTo>
                  <a:cubicBezTo>
                    <a:pt x="371" y="393"/>
                    <a:pt x="373" y="393"/>
                    <a:pt x="376" y="393"/>
                  </a:cubicBezTo>
                  <a:cubicBezTo>
                    <a:pt x="375" y="402"/>
                    <a:pt x="374" y="411"/>
                    <a:pt x="373" y="420"/>
                  </a:cubicBezTo>
                  <a:cubicBezTo>
                    <a:pt x="370" y="448"/>
                    <a:pt x="354" y="470"/>
                    <a:pt x="334" y="489"/>
                  </a:cubicBezTo>
                  <a:cubicBezTo>
                    <a:pt x="324" y="499"/>
                    <a:pt x="315" y="510"/>
                    <a:pt x="311" y="524"/>
                  </a:cubicBezTo>
                  <a:cubicBezTo>
                    <a:pt x="309" y="530"/>
                    <a:pt x="308" y="535"/>
                    <a:pt x="308" y="541"/>
                  </a:cubicBezTo>
                  <a:cubicBezTo>
                    <a:pt x="307" y="544"/>
                    <a:pt x="306" y="546"/>
                    <a:pt x="303" y="545"/>
                  </a:cubicBezTo>
                  <a:cubicBezTo>
                    <a:pt x="295" y="544"/>
                    <a:pt x="292" y="547"/>
                    <a:pt x="289" y="555"/>
                  </a:cubicBezTo>
                  <a:cubicBezTo>
                    <a:pt x="285" y="565"/>
                    <a:pt x="276" y="571"/>
                    <a:pt x="264" y="571"/>
                  </a:cubicBezTo>
                  <a:cubicBezTo>
                    <a:pt x="257" y="571"/>
                    <a:pt x="249" y="571"/>
                    <a:pt x="241" y="571"/>
                  </a:cubicBezTo>
                  <a:cubicBezTo>
                    <a:pt x="236" y="571"/>
                    <a:pt x="235" y="572"/>
                    <a:pt x="235" y="577"/>
                  </a:cubicBezTo>
                  <a:cubicBezTo>
                    <a:pt x="235" y="607"/>
                    <a:pt x="235" y="637"/>
                    <a:pt x="235" y="667"/>
                  </a:cubicBezTo>
                  <a:cubicBezTo>
                    <a:pt x="235" y="671"/>
                    <a:pt x="234" y="673"/>
                    <a:pt x="229" y="673"/>
                  </a:cubicBezTo>
                  <a:cubicBezTo>
                    <a:pt x="202" y="673"/>
                    <a:pt x="174" y="673"/>
                    <a:pt x="147" y="673"/>
                  </a:cubicBezTo>
                  <a:cubicBezTo>
                    <a:pt x="142" y="673"/>
                    <a:pt x="141" y="672"/>
                    <a:pt x="141" y="667"/>
                  </a:cubicBezTo>
                  <a:cubicBezTo>
                    <a:pt x="141" y="637"/>
                    <a:pt x="141" y="607"/>
                    <a:pt x="141" y="578"/>
                  </a:cubicBezTo>
                  <a:cubicBezTo>
                    <a:pt x="141" y="571"/>
                    <a:pt x="141" y="571"/>
                    <a:pt x="134" y="571"/>
                  </a:cubicBezTo>
                  <a:cubicBezTo>
                    <a:pt x="127" y="571"/>
                    <a:pt x="119" y="571"/>
                    <a:pt x="112" y="571"/>
                  </a:cubicBezTo>
                  <a:cubicBezTo>
                    <a:pt x="99" y="571"/>
                    <a:pt x="88" y="562"/>
                    <a:pt x="85" y="549"/>
                  </a:cubicBezTo>
                  <a:cubicBezTo>
                    <a:pt x="84" y="546"/>
                    <a:pt x="82" y="545"/>
                    <a:pt x="80" y="545"/>
                  </a:cubicBezTo>
                  <a:cubicBezTo>
                    <a:pt x="76" y="545"/>
                    <a:pt x="73" y="545"/>
                    <a:pt x="69" y="545"/>
                  </a:cubicBezTo>
                  <a:cubicBezTo>
                    <a:pt x="68" y="538"/>
                    <a:pt x="67" y="531"/>
                    <a:pt x="65" y="524"/>
                  </a:cubicBezTo>
                  <a:cubicBezTo>
                    <a:pt x="61" y="510"/>
                    <a:pt x="52" y="500"/>
                    <a:pt x="42" y="489"/>
                  </a:cubicBezTo>
                  <a:cubicBezTo>
                    <a:pt x="32" y="479"/>
                    <a:pt x="22" y="469"/>
                    <a:pt x="15" y="456"/>
                  </a:cubicBezTo>
                  <a:cubicBezTo>
                    <a:pt x="8" y="443"/>
                    <a:pt x="4" y="430"/>
                    <a:pt x="2" y="417"/>
                  </a:cubicBezTo>
                  <a:cubicBezTo>
                    <a:pt x="2" y="409"/>
                    <a:pt x="1" y="402"/>
                    <a:pt x="0" y="393"/>
                  </a:cubicBezTo>
                  <a:close/>
                  <a:moveTo>
                    <a:pt x="188" y="547"/>
                  </a:moveTo>
                  <a:cubicBezTo>
                    <a:pt x="229" y="548"/>
                    <a:pt x="265" y="513"/>
                    <a:pt x="265" y="470"/>
                  </a:cubicBezTo>
                  <a:cubicBezTo>
                    <a:pt x="265" y="428"/>
                    <a:pt x="231" y="394"/>
                    <a:pt x="188" y="394"/>
                  </a:cubicBezTo>
                  <a:cubicBezTo>
                    <a:pt x="147" y="393"/>
                    <a:pt x="111" y="427"/>
                    <a:pt x="111" y="470"/>
                  </a:cubicBezTo>
                  <a:cubicBezTo>
                    <a:pt x="111" y="513"/>
                    <a:pt x="147" y="548"/>
                    <a:pt x="188" y="547"/>
                  </a:cubicBezTo>
                  <a:close/>
                  <a:moveTo>
                    <a:pt x="208" y="377"/>
                  </a:moveTo>
                  <a:cubicBezTo>
                    <a:pt x="215" y="375"/>
                    <a:pt x="219" y="373"/>
                    <a:pt x="219" y="373"/>
                  </a:cubicBezTo>
                  <a:cubicBezTo>
                    <a:pt x="226" y="370"/>
                    <a:pt x="226" y="370"/>
                    <a:pt x="226" y="370"/>
                  </a:cubicBezTo>
                  <a:cubicBezTo>
                    <a:pt x="262" y="349"/>
                    <a:pt x="275" y="305"/>
                    <a:pt x="256" y="268"/>
                  </a:cubicBezTo>
                  <a:cubicBezTo>
                    <a:pt x="238" y="233"/>
                    <a:pt x="196" y="217"/>
                    <a:pt x="159" y="232"/>
                  </a:cubicBezTo>
                  <a:cubicBezTo>
                    <a:pt x="124" y="247"/>
                    <a:pt x="103" y="286"/>
                    <a:pt x="114" y="323"/>
                  </a:cubicBezTo>
                  <a:cubicBezTo>
                    <a:pt x="122" y="353"/>
                    <a:pt x="142" y="371"/>
                    <a:pt x="172" y="378"/>
                  </a:cubicBezTo>
                  <a:cubicBezTo>
                    <a:pt x="184" y="381"/>
                    <a:pt x="202" y="379"/>
                    <a:pt x="208" y="377"/>
                  </a:cubicBezTo>
                  <a:close/>
                  <a:moveTo>
                    <a:pt x="188" y="213"/>
                  </a:moveTo>
                  <a:cubicBezTo>
                    <a:pt x="229" y="214"/>
                    <a:pt x="265" y="179"/>
                    <a:pt x="265" y="136"/>
                  </a:cubicBezTo>
                  <a:cubicBezTo>
                    <a:pt x="265" y="94"/>
                    <a:pt x="230" y="60"/>
                    <a:pt x="188" y="60"/>
                  </a:cubicBezTo>
                  <a:cubicBezTo>
                    <a:pt x="146" y="60"/>
                    <a:pt x="111" y="94"/>
                    <a:pt x="111" y="136"/>
                  </a:cubicBezTo>
                  <a:cubicBezTo>
                    <a:pt x="111" y="179"/>
                    <a:pt x="147" y="214"/>
                    <a:pt x="188" y="21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D1F9B639-F221-48F3-B25A-4BF5906D9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327" y="2364207"/>
              <a:ext cx="574215" cy="57180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0202664F-F618-4FB0-897F-5D6B58945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327" y="3162799"/>
              <a:ext cx="574215" cy="5718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922FB651-248B-4B83-A550-CB44E2651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327" y="3987931"/>
              <a:ext cx="574215" cy="5718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2D5C3F1A-50BA-4A60-B8C0-24908907F9ED}"/>
              </a:ext>
            </a:extLst>
          </p:cNvPr>
          <p:cNvGrpSpPr/>
          <p:nvPr/>
        </p:nvGrpSpPr>
        <p:grpSpPr>
          <a:xfrm>
            <a:off x="5335446" y="3314883"/>
            <a:ext cx="1413610" cy="2521373"/>
            <a:chOff x="1325032" y="1987831"/>
            <a:chExt cx="1828801" cy="3261925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xmlns="" id="{53452D9A-7585-4073-9E47-3E065E1158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25032" y="1987831"/>
              <a:ext cx="1828801" cy="3261925"/>
            </a:xfrm>
            <a:custGeom>
              <a:avLst/>
              <a:gdLst>
                <a:gd name="T0" fmla="*/ 7 w 376"/>
                <a:gd name="T1" fmla="*/ 393 h 673"/>
                <a:gd name="T2" fmla="*/ 84 w 376"/>
                <a:gd name="T3" fmla="*/ 387 h 673"/>
                <a:gd name="T4" fmla="*/ 69 w 376"/>
                <a:gd name="T5" fmla="*/ 378 h 673"/>
                <a:gd name="T6" fmla="*/ 42 w 376"/>
                <a:gd name="T7" fmla="*/ 322 h 673"/>
                <a:gd name="T8" fmla="*/ 2 w 376"/>
                <a:gd name="T9" fmla="*/ 249 h 673"/>
                <a:gd name="T10" fmla="*/ 7 w 376"/>
                <a:gd name="T11" fmla="*/ 226 h 673"/>
                <a:gd name="T12" fmla="*/ 84 w 376"/>
                <a:gd name="T13" fmla="*/ 220 h 673"/>
                <a:gd name="T14" fmla="*/ 70 w 376"/>
                <a:gd name="T15" fmla="*/ 211 h 673"/>
                <a:gd name="T16" fmla="*/ 42 w 376"/>
                <a:gd name="T17" fmla="*/ 155 h 673"/>
                <a:gd name="T18" fmla="*/ 2 w 376"/>
                <a:gd name="T19" fmla="*/ 81 h 673"/>
                <a:gd name="T20" fmla="*/ 7 w 376"/>
                <a:gd name="T21" fmla="*/ 59 h 673"/>
                <a:gd name="T22" fmla="*/ 86 w 376"/>
                <a:gd name="T23" fmla="*/ 54 h 673"/>
                <a:gd name="T24" fmla="*/ 136 w 376"/>
                <a:gd name="T25" fmla="*/ 26 h 673"/>
                <a:gd name="T26" fmla="*/ 235 w 376"/>
                <a:gd name="T27" fmla="*/ 14 h 673"/>
                <a:gd name="T28" fmla="*/ 262 w 376"/>
                <a:gd name="T29" fmla="*/ 36 h 673"/>
                <a:gd name="T30" fmla="*/ 289 w 376"/>
                <a:gd name="T31" fmla="*/ 51 h 673"/>
                <a:gd name="T32" fmla="*/ 369 w 376"/>
                <a:gd name="T33" fmla="*/ 59 h 673"/>
                <a:gd name="T34" fmla="*/ 373 w 376"/>
                <a:gd name="T35" fmla="*/ 86 h 673"/>
                <a:gd name="T36" fmla="*/ 314 w 376"/>
                <a:gd name="T37" fmla="*/ 183 h 673"/>
                <a:gd name="T38" fmla="*/ 295 w 376"/>
                <a:gd name="T39" fmla="*/ 211 h 673"/>
                <a:gd name="T40" fmla="*/ 303 w 376"/>
                <a:gd name="T41" fmla="*/ 226 h 673"/>
                <a:gd name="T42" fmla="*/ 376 w 376"/>
                <a:gd name="T43" fmla="*/ 226 h 673"/>
                <a:gd name="T44" fmla="*/ 337 w 376"/>
                <a:gd name="T45" fmla="*/ 319 h 673"/>
                <a:gd name="T46" fmla="*/ 306 w 376"/>
                <a:gd name="T47" fmla="*/ 378 h 673"/>
                <a:gd name="T48" fmla="*/ 292 w 376"/>
                <a:gd name="T49" fmla="*/ 383 h 673"/>
                <a:gd name="T50" fmla="*/ 369 w 376"/>
                <a:gd name="T51" fmla="*/ 393 h 673"/>
                <a:gd name="T52" fmla="*/ 373 w 376"/>
                <a:gd name="T53" fmla="*/ 420 h 673"/>
                <a:gd name="T54" fmla="*/ 311 w 376"/>
                <a:gd name="T55" fmla="*/ 524 h 673"/>
                <a:gd name="T56" fmla="*/ 303 w 376"/>
                <a:gd name="T57" fmla="*/ 545 h 673"/>
                <a:gd name="T58" fmla="*/ 264 w 376"/>
                <a:gd name="T59" fmla="*/ 571 h 673"/>
                <a:gd name="T60" fmla="*/ 235 w 376"/>
                <a:gd name="T61" fmla="*/ 577 h 673"/>
                <a:gd name="T62" fmla="*/ 229 w 376"/>
                <a:gd name="T63" fmla="*/ 673 h 673"/>
                <a:gd name="T64" fmla="*/ 141 w 376"/>
                <a:gd name="T65" fmla="*/ 667 h 673"/>
                <a:gd name="T66" fmla="*/ 134 w 376"/>
                <a:gd name="T67" fmla="*/ 571 h 673"/>
                <a:gd name="T68" fmla="*/ 85 w 376"/>
                <a:gd name="T69" fmla="*/ 549 h 673"/>
                <a:gd name="T70" fmla="*/ 69 w 376"/>
                <a:gd name="T71" fmla="*/ 545 h 673"/>
                <a:gd name="T72" fmla="*/ 42 w 376"/>
                <a:gd name="T73" fmla="*/ 489 h 673"/>
                <a:gd name="T74" fmla="*/ 2 w 376"/>
                <a:gd name="T75" fmla="*/ 417 h 673"/>
                <a:gd name="T76" fmla="*/ 188 w 376"/>
                <a:gd name="T77" fmla="*/ 547 h 673"/>
                <a:gd name="T78" fmla="*/ 188 w 376"/>
                <a:gd name="T79" fmla="*/ 394 h 673"/>
                <a:gd name="T80" fmla="*/ 188 w 376"/>
                <a:gd name="T81" fmla="*/ 547 h 673"/>
                <a:gd name="T82" fmla="*/ 219 w 376"/>
                <a:gd name="T83" fmla="*/ 373 h 673"/>
                <a:gd name="T84" fmla="*/ 256 w 376"/>
                <a:gd name="T85" fmla="*/ 268 h 673"/>
                <a:gd name="T86" fmla="*/ 114 w 376"/>
                <a:gd name="T87" fmla="*/ 323 h 673"/>
                <a:gd name="T88" fmla="*/ 208 w 376"/>
                <a:gd name="T89" fmla="*/ 377 h 673"/>
                <a:gd name="T90" fmla="*/ 265 w 376"/>
                <a:gd name="T91" fmla="*/ 136 h 673"/>
                <a:gd name="T92" fmla="*/ 111 w 376"/>
                <a:gd name="T93" fmla="*/ 136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6" h="673">
                  <a:moveTo>
                    <a:pt x="0" y="393"/>
                  </a:moveTo>
                  <a:cubicBezTo>
                    <a:pt x="3" y="393"/>
                    <a:pt x="5" y="393"/>
                    <a:pt x="7" y="393"/>
                  </a:cubicBezTo>
                  <a:cubicBezTo>
                    <a:pt x="31" y="393"/>
                    <a:pt x="54" y="393"/>
                    <a:pt x="78" y="393"/>
                  </a:cubicBezTo>
                  <a:cubicBezTo>
                    <a:pt x="83" y="393"/>
                    <a:pt x="84" y="392"/>
                    <a:pt x="84" y="387"/>
                  </a:cubicBezTo>
                  <a:cubicBezTo>
                    <a:pt x="84" y="377"/>
                    <a:pt x="85" y="378"/>
                    <a:pt x="75" y="378"/>
                  </a:cubicBezTo>
                  <a:cubicBezTo>
                    <a:pt x="73" y="378"/>
                    <a:pt x="71" y="378"/>
                    <a:pt x="69" y="378"/>
                  </a:cubicBezTo>
                  <a:cubicBezTo>
                    <a:pt x="69" y="375"/>
                    <a:pt x="68" y="372"/>
                    <a:pt x="68" y="369"/>
                  </a:cubicBezTo>
                  <a:cubicBezTo>
                    <a:pt x="66" y="350"/>
                    <a:pt x="55" y="335"/>
                    <a:pt x="42" y="322"/>
                  </a:cubicBezTo>
                  <a:cubicBezTo>
                    <a:pt x="32" y="312"/>
                    <a:pt x="22" y="301"/>
                    <a:pt x="15" y="288"/>
                  </a:cubicBezTo>
                  <a:cubicBezTo>
                    <a:pt x="8" y="276"/>
                    <a:pt x="4" y="263"/>
                    <a:pt x="2" y="249"/>
                  </a:cubicBezTo>
                  <a:cubicBezTo>
                    <a:pt x="2" y="242"/>
                    <a:pt x="1" y="234"/>
                    <a:pt x="0" y="226"/>
                  </a:cubicBezTo>
                  <a:cubicBezTo>
                    <a:pt x="3" y="226"/>
                    <a:pt x="5" y="226"/>
                    <a:pt x="7" y="226"/>
                  </a:cubicBezTo>
                  <a:cubicBezTo>
                    <a:pt x="31" y="226"/>
                    <a:pt x="54" y="226"/>
                    <a:pt x="78" y="226"/>
                  </a:cubicBezTo>
                  <a:cubicBezTo>
                    <a:pt x="83" y="226"/>
                    <a:pt x="84" y="225"/>
                    <a:pt x="84" y="220"/>
                  </a:cubicBezTo>
                  <a:cubicBezTo>
                    <a:pt x="84" y="210"/>
                    <a:pt x="85" y="211"/>
                    <a:pt x="75" y="211"/>
                  </a:cubicBezTo>
                  <a:cubicBezTo>
                    <a:pt x="73" y="211"/>
                    <a:pt x="71" y="211"/>
                    <a:pt x="70" y="211"/>
                  </a:cubicBezTo>
                  <a:cubicBezTo>
                    <a:pt x="68" y="203"/>
                    <a:pt x="67" y="196"/>
                    <a:pt x="65" y="189"/>
                  </a:cubicBezTo>
                  <a:cubicBezTo>
                    <a:pt x="61" y="176"/>
                    <a:pt x="52" y="165"/>
                    <a:pt x="42" y="155"/>
                  </a:cubicBezTo>
                  <a:cubicBezTo>
                    <a:pt x="32" y="145"/>
                    <a:pt x="22" y="134"/>
                    <a:pt x="15" y="121"/>
                  </a:cubicBezTo>
                  <a:cubicBezTo>
                    <a:pt x="8" y="109"/>
                    <a:pt x="4" y="96"/>
                    <a:pt x="2" y="81"/>
                  </a:cubicBezTo>
                  <a:cubicBezTo>
                    <a:pt x="2" y="74"/>
                    <a:pt x="1" y="67"/>
                    <a:pt x="0" y="59"/>
                  </a:cubicBezTo>
                  <a:cubicBezTo>
                    <a:pt x="3" y="59"/>
                    <a:pt x="5" y="59"/>
                    <a:pt x="7" y="59"/>
                  </a:cubicBezTo>
                  <a:cubicBezTo>
                    <a:pt x="31" y="59"/>
                    <a:pt x="55" y="59"/>
                    <a:pt x="78" y="59"/>
                  </a:cubicBezTo>
                  <a:cubicBezTo>
                    <a:pt x="82" y="59"/>
                    <a:pt x="84" y="58"/>
                    <a:pt x="86" y="54"/>
                  </a:cubicBezTo>
                  <a:cubicBezTo>
                    <a:pt x="91" y="42"/>
                    <a:pt x="100" y="35"/>
                    <a:pt x="114" y="36"/>
                  </a:cubicBezTo>
                  <a:cubicBezTo>
                    <a:pt x="123" y="36"/>
                    <a:pt x="129" y="35"/>
                    <a:pt x="136" y="26"/>
                  </a:cubicBezTo>
                  <a:cubicBezTo>
                    <a:pt x="145" y="12"/>
                    <a:pt x="161" y="7"/>
                    <a:pt x="177" y="4"/>
                  </a:cubicBezTo>
                  <a:cubicBezTo>
                    <a:pt x="197" y="0"/>
                    <a:pt x="217" y="4"/>
                    <a:pt x="235" y="14"/>
                  </a:cubicBezTo>
                  <a:cubicBezTo>
                    <a:pt x="242" y="18"/>
                    <a:pt x="249" y="24"/>
                    <a:pt x="253" y="31"/>
                  </a:cubicBezTo>
                  <a:cubicBezTo>
                    <a:pt x="255" y="35"/>
                    <a:pt x="258" y="36"/>
                    <a:pt x="262" y="36"/>
                  </a:cubicBezTo>
                  <a:cubicBezTo>
                    <a:pt x="272" y="35"/>
                    <a:pt x="281" y="39"/>
                    <a:pt x="287" y="48"/>
                  </a:cubicBezTo>
                  <a:cubicBezTo>
                    <a:pt x="288" y="49"/>
                    <a:pt x="289" y="51"/>
                    <a:pt x="289" y="51"/>
                  </a:cubicBezTo>
                  <a:cubicBezTo>
                    <a:pt x="290" y="58"/>
                    <a:pt x="294" y="59"/>
                    <a:pt x="301" y="59"/>
                  </a:cubicBezTo>
                  <a:cubicBezTo>
                    <a:pt x="324" y="59"/>
                    <a:pt x="347" y="59"/>
                    <a:pt x="369" y="59"/>
                  </a:cubicBezTo>
                  <a:cubicBezTo>
                    <a:pt x="371" y="59"/>
                    <a:pt x="373" y="59"/>
                    <a:pt x="376" y="59"/>
                  </a:cubicBezTo>
                  <a:cubicBezTo>
                    <a:pt x="375" y="68"/>
                    <a:pt x="374" y="77"/>
                    <a:pt x="373" y="86"/>
                  </a:cubicBezTo>
                  <a:cubicBezTo>
                    <a:pt x="370" y="113"/>
                    <a:pt x="356" y="134"/>
                    <a:pt x="337" y="152"/>
                  </a:cubicBezTo>
                  <a:cubicBezTo>
                    <a:pt x="327" y="161"/>
                    <a:pt x="318" y="170"/>
                    <a:pt x="314" y="183"/>
                  </a:cubicBezTo>
                  <a:cubicBezTo>
                    <a:pt x="310" y="192"/>
                    <a:pt x="308" y="201"/>
                    <a:pt x="306" y="211"/>
                  </a:cubicBezTo>
                  <a:cubicBezTo>
                    <a:pt x="303" y="211"/>
                    <a:pt x="299" y="211"/>
                    <a:pt x="295" y="211"/>
                  </a:cubicBezTo>
                  <a:cubicBezTo>
                    <a:pt x="293" y="211"/>
                    <a:pt x="292" y="212"/>
                    <a:pt x="292" y="215"/>
                  </a:cubicBezTo>
                  <a:cubicBezTo>
                    <a:pt x="292" y="228"/>
                    <a:pt x="290" y="226"/>
                    <a:pt x="303" y="226"/>
                  </a:cubicBezTo>
                  <a:cubicBezTo>
                    <a:pt x="318" y="226"/>
                    <a:pt x="333" y="226"/>
                    <a:pt x="349" y="226"/>
                  </a:cubicBezTo>
                  <a:cubicBezTo>
                    <a:pt x="357" y="226"/>
                    <a:pt x="366" y="226"/>
                    <a:pt x="376" y="226"/>
                  </a:cubicBezTo>
                  <a:cubicBezTo>
                    <a:pt x="375" y="235"/>
                    <a:pt x="374" y="244"/>
                    <a:pt x="373" y="253"/>
                  </a:cubicBezTo>
                  <a:cubicBezTo>
                    <a:pt x="370" y="280"/>
                    <a:pt x="356" y="301"/>
                    <a:pt x="337" y="319"/>
                  </a:cubicBezTo>
                  <a:cubicBezTo>
                    <a:pt x="327" y="328"/>
                    <a:pt x="318" y="338"/>
                    <a:pt x="314" y="350"/>
                  </a:cubicBezTo>
                  <a:cubicBezTo>
                    <a:pt x="310" y="358"/>
                    <a:pt x="308" y="368"/>
                    <a:pt x="306" y="378"/>
                  </a:cubicBezTo>
                  <a:cubicBezTo>
                    <a:pt x="303" y="378"/>
                    <a:pt x="300" y="378"/>
                    <a:pt x="297" y="378"/>
                  </a:cubicBezTo>
                  <a:cubicBezTo>
                    <a:pt x="293" y="378"/>
                    <a:pt x="292" y="379"/>
                    <a:pt x="292" y="383"/>
                  </a:cubicBezTo>
                  <a:cubicBezTo>
                    <a:pt x="292" y="395"/>
                    <a:pt x="290" y="393"/>
                    <a:pt x="302" y="393"/>
                  </a:cubicBezTo>
                  <a:cubicBezTo>
                    <a:pt x="324" y="393"/>
                    <a:pt x="346" y="393"/>
                    <a:pt x="369" y="393"/>
                  </a:cubicBezTo>
                  <a:cubicBezTo>
                    <a:pt x="371" y="393"/>
                    <a:pt x="373" y="393"/>
                    <a:pt x="376" y="393"/>
                  </a:cubicBezTo>
                  <a:cubicBezTo>
                    <a:pt x="375" y="402"/>
                    <a:pt x="374" y="411"/>
                    <a:pt x="373" y="420"/>
                  </a:cubicBezTo>
                  <a:cubicBezTo>
                    <a:pt x="370" y="448"/>
                    <a:pt x="354" y="470"/>
                    <a:pt x="334" y="489"/>
                  </a:cubicBezTo>
                  <a:cubicBezTo>
                    <a:pt x="324" y="499"/>
                    <a:pt x="315" y="510"/>
                    <a:pt x="311" y="524"/>
                  </a:cubicBezTo>
                  <a:cubicBezTo>
                    <a:pt x="309" y="530"/>
                    <a:pt x="308" y="535"/>
                    <a:pt x="308" y="541"/>
                  </a:cubicBezTo>
                  <a:cubicBezTo>
                    <a:pt x="307" y="544"/>
                    <a:pt x="306" y="546"/>
                    <a:pt x="303" y="545"/>
                  </a:cubicBezTo>
                  <a:cubicBezTo>
                    <a:pt x="295" y="544"/>
                    <a:pt x="292" y="547"/>
                    <a:pt x="289" y="555"/>
                  </a:cubicBezTo>
                  <a:cubicBezTo>
                    <a:pt x="285" y="565"/>
                    <a:pt x="276" y="571"/>
                    <a:pt x="264" y="571"/>
                  </a:cubicBezTo>
                  <a:cubicBezTo>
                    <a:pt x="257" y="571"/>
                    <a:pt x="249" y="571"/>
                    <a:pt x="241" y="571"/>
                  </a:cubicBezTo>
                  <a:cubicBezTo>
                    <a:pt x="236" y="571"/>
                    <a:pt x="235" y="572"/>
                    <a:pt x="235" y="577"/>
                  </a:cubicBezTo>
                  <a:cubicBezTo>
                    <a:pt x="235" y="607"/>
                    <a:pt x="235" y="637"/>
                    <a:pt x="235" y="667"/>
                  </a:cubicBezTo>
                  <a:cubicBezTo>
                    <a:pt x="235" y="671"/>
                    <a:pt x="234" y="673"/>
                    <a:pt x="229" y="673"/>
                  </a:cubicBezTo>
                  <a:cubicBezTo>
                    <a:pt x="202" y="673"/>
                    <a:pt x="174" y="673"/>
                    <a:pt x="147" y="673"/>
                  </a:cubicBezTo>
                  <a:cubicBezTo>
                    <a:pt x="142" y="673"/>
                    <a:pt x="141" y="672"/>
                    <a:pt x="141" y="667"/>
                  </a:cubicBezTo>
                  <a:cubicBezTo>
                    <a:pt x="141" y="637"/>
                    <a:pt x="141" y="607"/>
                    <a:pt x="141" y="578"/>
                  </a:cubicBezTo>
                  <a:cubicBezTo>
                    <a:pt x="141" y="571"/>
                    <a:pt x="141" y="571"/>
                    <a:pt x="134" y="571"/>
                  </a:cubicBezTo>
                  <a:cubicBezTo>
                    <a:pt x="127" y="571"/>
                    <a:pt x="119" y="571"/>
                    <a:pt x="112" y="571"/>
                  </a:cubicBezTo>
                  <a:cubicBezTo>
                    <a:pt x="99" y="571"/>
                    <a:pt x="88" y="562"/>
                    <a:pt x="85" y="549"/>
                  </a:cubicBezTo>
                  <a:cubicBezTo>
                    <a:pt x="84" y="546"/>
                    <a:pt x="82" y="545"/>
                    <a:pt x="80" y="545"/>
                  </a:cubicBezTo>
                  <a:cubicBezTo>
                    <a:pt x="76" y="545"/>
                    <a:pt x="73" y="545"/>
                    <a:pt x="69" y="545"/>
                  </a:cubicBezTo>
                  <a:cubicBezTo>
                    <a:pt x="68" y="538"/>
                    <a:pt x="67" y="531"/>
                    <a:pt x="65" y="524"/>
                  </a:cubicBezTo>
                  <a:cubicBezTo>
                    <a:pt x="61" y="510"/>
                    <a:pt x="52" y="500"/>
                    <a:pt x="42" y="489"/>
                  </a:cubicBezTo>
                  <a:cubicBezTo>
                    <a:pt x="32" y="479"/>
                    <a:pt x="22" y="469"/>
                    <a:pt x="15" y="456"/>
                  </a:cubicBezTo>
                  <a:cubicBezTo>
                    <a:pt x="8" y="443"/>
                    <a:pt x="4" y="430"/>
                    <a:pt x="2" y="417"/>
                  </a:cubicBezTo>
                  <a:cubicBezTo>
                    <a:pt x="2" y="409"/>
                    <a:pt x="1" y="402"/>
                    <a:pt x="0" y="393"/>
                  </a:cubicBezTo>
                  <a:close/>
                  <a:moveTo>
                    <a:pt x="188" y="547"/>
                  </a:moveTo>
                  <a:cubicBezTo>
                    <a:pt x="229" y="548"/>
                    <a:pt x="265" y="513"/>
                    <a:pt x="265" y="470"/>
                  </a:cubicBezTo>
                  <a:cubicBezTo>
                    <a:pt x="265" y="428"/>
                    <a:pt x="231" y="394"/>
                    <a:pt x="188" y="394"/>
                  </a:cubicBezTo>
                  <a:cubicBezTo>
                    <a:pt x="147" y="393"/>
                    <a:pt x="111" y="427"/>
                    <a:pt x="111" y="470"/>
                  </a:cubicBezTo>
                  <a:cubicBezTo>
                    <a:pt x="111" y="513"/>
                    <a:pt x="147" y="548"/>
                    <a:pt x="188" y="547"/>
                  </a:cubicBezTo>
                  <a:close/>
                  <a:moveTo>
                    <a:pt x="208" y="377"/>
                  </a:moveTo>
                  <a:cubicBezTo>
                    <a:pt x="215" y="375"/>
                    <a:pt x="219" y="373"/>
                    <a:pt x="219" y="373"/>
                  </a:cubicBezTo>
                  <a:cubicBezTo>
                    <a:pt x="226" y="370"/>
                    <a:pt x="226" y="370"/>
                    <a:pt x="226" y="370"/>
                  </a:cubicBezTo>
                  <a:cubicBezTo>
                    <a:pt x="262" y="349"/>
                    <a:pt x="275" y="305"/>
                    <a:pt x="256" y="268"/>
                  </a:cubicBezTo>
                  <a:cubicBezTo>
                    <a:pt x="238" y="233"/>
                    <a:pt x="196" y="217"/>
                    <a:pt x="159" y="232"/>
                  </a:cubicBezTo>
                  <a:cubicBezTo>
                    <a:pt x="124" y="247"/>
                    <a:pt x="103" y="286"/>
                    <a:pt x="114" y="323"/>
                  </a:cubicBezTo>
                  <a:cubicBezTo>
                    <a:pt x="122" y="353"/>
                    <a:pt x="142" y="371"/>
                    <a:pt x="172" y="378"/>
                  </a:cubicBezTo>
                  <a:cubicBezTo>
                    <a:pt x="184" y="381"/>
                    <a:pt x="202" y="379"/>
                    <a:pt x="208" y="377"/>
                  </a:cubicBezTo>
                  <a:close/>
                  <a:moveTo>
                    <a:pt x="188" y="213"/>
                  </a:moveTo>
                  <a:cubicBezTo>
                    <a:pt x="229" y="214"/>
                    <a:pt x="265" y="179"/>
                    <a:pt x="265" y="136"/>
                  </a:cubicBezTo>
                  <a:cubicBezTo>
                    <a:pt x="265" y="94"/>
                    <a:pt x="230" y="60"/>
                    <a:pt x="188" y="60"/>
                  </a:cubicBezTo>
                  <a:cubicBezTo>
                    <a:pt x="146" y="60"/>
                    <a:pt x="111" y="94"/>
                    <a:pt x="111" y="136"/>
                  </a:cubicBezTo>
                  <a:cubicBezTo>
                    <a:pt x="111" y="179"/>
                    <a:pt x="147" y="214"/>
                    <a:pt x="188" y="21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6A585E45-1AF6-4059-8FB8-10A795F75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327" y="2364207"/>
              <a:ext cx="574215" cy="5718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634AC20E-9E55-4B7E-ADF2-E61BB4DFC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324" y="3162798"/>
              <a:ext cx="574215" cy="5718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59DB9383-E1AF-4A52-A6B5-B86EC4A3E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327" y="3987931"/>
              <a:ext cx="574215" cy="5718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0D0A261C-CD47-4E01-B985-ECED49810F48}"/>
              </a:ext>
            </a:extLst>
          </p:cNvPr>
          <p:cNvGrpSpPr/>
          <p:nvPr/>
        </p:nvGrpSpPr>
        <p:grpSpPr>
          <a:xfrm>
            <a:off x="9458538" y="3314883"/>
            <a:ext cx="1413610" cy="2521373"/>
            <a:chOff x="1325032" y="1987831"/>
            <a:chExt cx="1828801" cy="3261925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042684FA-D9E8-46CB-AC70-E6F044196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25032" y="1987831"/>
              <a:ext cx="1828801" cy="3261925"/>
            </a:xfrm>
            <a:custGeom>
              <a:avLst/>
              <a:gdLst>
                <a:gd name="T0" fmla="*/ 7 w 376"/>
                <a:gd name="T1" fmla="*/ 393 h 673"/>
                <a:gd name="T2" fmla="*/ 84 w 376"/>
                <a:gd name="T3" fmla="*/ 387 h 673"/>
                <a:gd name="T4" fmla="*/ 69 w 376"/>
                <a:gd name="T5" fmla="*/ 378 h 673"/>
                <a:gd name="T6" fmla="*/ 42 w 376"/>
                <a:gd name="T7" fmla="*/ 322 h 673"/>
                <a:gd name="T8" fmla="*/ 2 w 376"/>
                <a:gd name="T9" fmla="*/ 249 h 673"/>
                <a:gd name="T10" fmla="*/ 7 w 376"/>
                <a:gd name="T11" fmla="*/ 226 h 673"/>
                <a:gd name="T12" fmla="*/ 84 w 376"/>
                <a:gd name="T13" fmla="*/ 220 h 673"/>
                <a:gd name="T14" fmla="*/ 70 w 376"/>
                <a:gd name="T15" fmla="*/ 211 h 673"/>
                <a:gd name="T16" fmla="*/ 42 w 376"/>
                <a:gd name="T17" fmla="*/ 155 h 673"/>
                <a:gd name="T18" fmla="*/ 2 w 376"/>
                <a:gd name="T19" fmla="*/ 81 h 673"/>
                <a:gd name="T20" fmla="*/ 7 w 376"/>
                <a:gd name="T21" fmla="*/ 59 h 673"/>
                <a:gd name="T22" fmla="*/ 86 w 376"/>
                <a:gd name="T23" fmla="*/ 54 h 673"/>
                <a:gd name="T24" fmla="*/ 136 w 376"/>
                <a:gd name="T25" fmla="*/ 26 h 673"/>
                <a:gd name="T26" fmla="*/ 235 w 376"/>
                <a:gd name="T27" fmla="*/ 14 h 673"/>
                <a:gd name="T28" fmla="*/ 262 w 376"/>
                <a:gd name="T29" fmla="*/ 36 h 673"/>
                <a:gd name="T30" fmla="*/ 289 w 376"/>
                <a:gd name="T31" fmla="*/ 51 h 673"/>
                <a:gd name="T32" fmla="*/ 369 w 376"/>
                <a:gd name="T33" fmla="*/ 59 h 673"/>
                <a:gd name="T34" fmla="*/ 373 w 376"/>
                <a:gd name="T35" fmla="*/ 86 h 673"/>
                <a:gd name="T36" fmla="*/ 314 w 376"/>
                <a:gd name="T37" fmla="*/ 183 h 673"/>
                <a:gd name="T38" fmla="*/ 295 w 376"/>
                <a:gd name="T39" fmla="*/ 211 h 673"/>
                <a:gd name="T40" fmla="*/ 303 w 376"/>
                <a:gd name="T41" fmla="*/ 226 h 673"/>
                <a:gd name="T42" fmla="*/ 376 w 376"/>
                <a:gd name="T43" fmla="*/ 226 h 673"/>
                <a:gd name="T44" fmla="*/ 337 w 376"/>
                <a:gd name="T45" fmla="*/ 319 h 673"/>
                <a:gd name="T46" fmla="*/ 306 w 376"/>
                <a:gd name="T47" fmla="*/ 378 h 673"/>
                <a:gd name="T48" fmla="*/ 292 w 376"/>
                <a:gd name="T49" fmla="*/ 383 h 673"/>
                <a:gd name="T50" fmla="*/ 369 w 376"/>
                <a:gd name="T51" fmla="*/ 393 h 673"/>
                <a:gd name="T52" fmla="*/ 373 w 376"/>
                <a:gd name="T53" fmla="*/ 420 h 673"/>
                <a:gd name="T54" fmla="*/ 311 w 376"/>
                <a:gd name="T55" fmla="*/ 524 h 673"/>
                <a:gd name="T56" fmla="*/ 303 w 376"/>
                <a:gd name="T57" fmla="*/ 545 h 673"/>
                <a:gd name="T58" fmla="*/ 264 w 376"/>
                <a:gd name="T59" fmla="*/ 571 h 673"/>
                <a:gd name="T60" fmla="*/ 235 w 376"/>
                <a:gd name="T61" fmla="*/ 577 h 673"/>
                <a:gd name="T62" fmla="*/ 229 w 376"/>
                <a:gd name="T63" fmla="*/ 673 h 673"/>
                <a:gd name="T64" fmla="*/ 141 w 376"/>
                <a:gd name="T65" fmla="*/ 667 h 673"/>
                <a:gd name="T66" fmla="*/ 134 w 376"/>
                <a:gd name="T67" fmla="*/ 571 h 673"/>
                <a:gd name="T68" fmla="*/ 85 w 376"/>
                <a:gd name="T69" fmla="*/ 549 h 673"/>
                <a:gd name="T70" fmla="*/ 69 w 376"/>
                <a:gd name="T71" fmla="*/ 545 h 673"/>
                <a:gd name="T72" fmla="*/ 42 w 376"/>
                <a:gd name="T73" fmla="*/ 489 h 673"/>
                <a:gd name="T74" fmla="*/ 2 w 376"/>
                <a:gd name="T75" fmla="*/ 417 h 673"/>
                <a:gd name="T76" fmla="*/ 188 w 376"/>
                <a:gd name="T77" fmla="*/ 547 h 673"/>
                <a:gd name="T78" fmla="*/ 188 w 376"/>
                <a:gd name="T79" fmla="*/ 394 h 673"/>
                <a:gd name="T80" fmla="*/ 188 w 376"/>
                <a:gd name="T81" fmla="*/ 547 h 673"/>
                <a:gd name="T82" fmla="*/ 219 w 376"/>
                <a:gd name="T83" fmla="*/ 373 h 673"/>
                <a:gd name="T84" fmla="*/ 256 w 376"/>
                <a:gd name="T85" fmla="*/ 268 h 673"/>
                <a:gd name="T86" fmla="*/ 114 w 376"/>
                <a:gd name="T87" fmla="*/ 323 h 673"/>
                <a:gd name="T88" fmla="*/ 208 w 376"/>
                <a:gd name="T89" fmla="*/ 377 h 673"/>
                <a:gd name="T90" fmla="*/ 265 w 376"/>
                <a:gd name="T91" fmla="*/ 136 h 673"/>
                <a:gd name="T92" fmla="*/ 111 w 376"/>
                <a:gd name="T93" fmla="*/ 136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6" h="673">
                  <a:moveTo>
                    <a:pt x="0" y="393"/>
                  </a:moveTo>
                  <a:cubicBezTo>
                    <a:pt x="3" y="393"/>
                    <a:pt x="5" y="393"/>
                    <a:pt x="7" y="393"/>
                  </a:cubicBezTo>
                  <a:cubicBezTo>
                    <a:pt x="31" y="393"/>
                    <a:pt x="54" y="393"/>
                    <a:pt x="78" y="393"/>
                  </a:cubicBezTo>
                  <a:cubicBezTo>
                    <a:pt x="83" y="393"/>
                    <a:pt x="84" y="392"/>
                    <a:pt x="84" y="387"/>
                  </a:cubicBezTo>
                  <a:cubicBezTo>
                    <a:pt x="84" y="377"/>
                    <a:pt x="85" y="378"/>
                    <a:pt x="75" y="378"/>
                  </a:cubicBezTo>
                  <a:cubicBezTo>
                    <a:pt x="73" y="378"/>
                    <a:pt x="71" y="378"/>
                    <a:pt x="69" y="378"/>
                  </a:cubicBezTo>
                  <a:cubicBezTo>
                    <a:pt x="69" y="375"/>
                    <a:pt x="68" y="372"/>
                    <a:pt x="68" y="369"/>
                  </a:cubicBezTo>
                  <a:cubicBezTo>
                    <a:pt x="66" y="350"/>
                    <a:pt x="55" y="335"/>
                    <a:pt x="42" y="322"/>
                  </a:cubicBezTo>
                  <a:cubicBezTo>
                    <a:pt x="32" y="312"/>
                    <a:pt x="22" y="301"/>
                    <a:pt x="15" y="288"/>
                  </a:cubicBezTo>
                  <a:cubicBezTo>
                    <a:pt x="8" y="276"/>
                    <a:pt x="4" y="263"/>
                    <a:pt x="2" y="249"/>
                  </a:cubicBezTo>
                  <a:cubicBezTo>
                    <a:pt x="2" y="242"/>
                    <a:pt x="1" y="234"/>
                    <a:pt x="0" y="226"/>
                  </a:cubicBezTo>
                  <a:cubicBezTo>
                    <a:pt x="3" y="226"/>
                    <a:pt x="5" y="226"/>
                    <a:pt x="7" y="226"/>
                  </a:cubicBezTo>
                  <a:cubicBezTo>
                    <a:pt x="31" y="226"/>
                    <a:pt x="54" y="226"/>
                    <a:pt x="78" y="226"/>
                  </a:cubicBezTo>
                  <a:cubicBezTo>
                    <a:pt x="83" y="226"/>
                    <a:pt x="84" y="225"/>
                    <a:pt x="84" y="220"/>
                  </a:cubicBezTo>
                  <a:cubicBezTo>
                    <a:pt x="84" y="210"/>
                    <a:pt x="85" y="211"/>
                    <a:pt x="75" y="211"/>
                  </a:cubicBezTo>
                  <a:cubicBezTo>
                    <a:pt x="73" y="211"/>
                    <a:pt x="71" y="211"/>
                    <a:pt x="70" y="211"/>
                  </a:cubicBezTo>
                  <a:cubicBezTo>
                    <a:pt x="68" y="203"/>
                    <a:pt x="67" y="196"/>
                    <a:pt x="65" y="189"/>
                  </a:cubicBezTo>
                  <a:cubicBezTo>
                    <a:pt x="61" y="176"/>
                    <a:pt x="52" y="165"/>
                    <a:pt x="42" y="155"/>
                  </a:cubicBezTo>
                  <a:cubicBezTo>
                    <a:pt x="32" y="145"/>
                    <a:pt x="22" y="134"/>
                    <a:pt x="15" y="121"/>
                  </a:cubicBezTo>
                  <a:cubicBezTo>
                    <a:pt x="8" y="109"/>
                    <a:pt x="4" y="96"/>
                    <a:pt x="2" y="81"/>
                  </a:cubicBezTo>
                  <a:cubicBezTo>
                    <a:pt x="2" y="74"/>
                    <a:pt x="1" y="67"/>
                    <a:pt x="0" y="59"/>
                  </a:cubicBezTo>
                  <a:cubicBezTo>
                    <a:pt x="3" y="59"/>
                    <a:pt x="5" y="59"/>
                    <a:pt x="7" y="59"/>
                  </a:cubicBezTo>
                  <a:cubicBezTo>
                    <a:pt x="31" y="59"/>
                    <a:pt x="55" y="59"/>
                    <a:pt x="78" y="59"/>
                  </a:cubicBezTo>
                  <a:cubicBezTo>
                    <a:pt x="82" y="59"/>
                    <a:pt x="84" y="58"/>
                    <a:pt x="86" y="54"/>
                  </a:cubicBezTo>
                  <a:cubicBezTo>
                    <a:pt x="91" y="42"/>
                    <a:pt x="100" y="35"/>
                    <a:pt x="114" y="36"/>
                  </a:cubicBezTo>
                  <a:cubicBezTo>
                    <a:pt x="123" y="36"/>
                    <a:pt x="129" y="35"/>
                    <a:pt x="136" y="26"/>
                  </a:cubicBezTo>
                  <a:cubicBezTo>
                    <a:pt x="145" y="12"/>
                    <a:pt x="161" y="7"/>
                    <a:pt x="177" y="4"/>
                  </a:cubicBezTo>
                  <a:cubicBezTo>
                    <a:pt x="197" y="0"/>
                    <a:pt x="217" y="4"/>
                    <a:pt x="235" y="14"/>
                  </a:cubicBezTo>
                  <a:cubicBezTo>
                    <a:pt x="242" y="18"/>
                    <a:pt x="249" y="24"/>
                    <a:pt x="253" y="31"/>
                  </a:cubicBezTo>
                  <a:cubicBezTo>
                    <a:pt x="255" y="35"/>
                    <a:pt x="258" y="36"/>
                    <a:pt x="262" y="36"/>
                  </a:cubicBezTo>
                  <a:cubicBezTo>
                    <a:pt x="272" y="35"/>
                    <a:pt x="281" y="39"/>
                    <a:pt x="287" y="48"/>
                  </a:cubicBezTo>
                  <a:cubicBezTo>
                    <a:pt x="288" y="49"/>
                    <a:pt x="289" y="51"/>
                    <a:pt x="289" y="51"/>
                  </a:cubicBezTo>
                  <a:cubicBezTo>
                    <a:pt x="290" y="58"/>
                    <a:pt x="294" y="59"/>
                    <a:pt x="301" y="59"/>
                  </a:cubicBezTo>
                  <a:cubicBezTo>
                    <a:pt x="324" y="59"/>
                    <a:pt x="347" y="59"/>
                    <a:pt x="369" y="59"/>
                  </a:cubicBezTo>
                  <a:cubicBezTo>
                    <a:pt x="371" y="59"/>
                    <a:pt x="373" y="59"/>
                    <a:pt x="376" y="59"/>
                  </a:cubicBezTo>
                  <a:cubicBezTo>
                    <a:pt x="375" y="68"/>
                    <a:pt x="374" y="77"/>
                    <a:pt x="373" y="86"/>
                  </a:cubicBezTo>
                  <a:cubicBezTo>
                    <a:pt x="370" y="113"/>
                    <a:pt x="356" y="134"/>
                    <a:pt x="337" y="152"/>
                  </a:cubicBezTo>
                  <a:cubicBezTo>
                    <a:pt x="327" y="161"/>
                    <a:pt x="318" y="170"/>
                    <a:pt x="314" y="183"/>
                  </a:cubicBezTo>
                  <a:cubicBezTo>
                    <a:pt x="310" y="192"/>
                    <a:pt x="308" y="201"/>
                    <a:pt x="306" y="211"/>
                  </a:cubicBezTo>
                  <a:cubicBezTo>
                    <a:pt x="303" y="211"/>
                    <a:pt x="299" y="211"/>
                    <a:pt x="295" y="211"/>
                  </a:cubicBezTo>
                  <a:cubicBezTo>
                    <a:pt x="293" y="211"/>
                    <a:pt x="292" y="212"/>
                    <a:pt x="292" y="215"/>
                  </a:cubicBezTo>
                  <a:cubicBezTo>
                    <a:pt x="292" y="228"/>
                    <a:pt x="290" y="226"/>
                    <a:pt x="303" y="226"/>
                  </a:cubicBezTo>
                  <a:cubicBezTo>
                    <a:pt x="318" y="226"/>
                    <a:pt x="333" y="226"/>
                    <a:pt x="349" y="226"/>
                  </a:cubicBezTo>
                  <a:cubicBezTo>
                    <a:pt x="357" y="226"/>
                    <a:pt x="366" y="226"/>
                    <a:pt x="376" y="226"/>
                  </a:cubicBezTo>
                  <a:cubicBezTo>
                    <a:pt x="375" y="235"/>
                    <a:pt x="374" y="244"/>
                    <a:pt x="373" y="253"/>
                  </a:cubicBezTo>
                  <a:cubicBezTo>
                    <a:pt x="370" y="280"/>
                    <a:pt x="356" y="301"/>
                    <a:pt x="337" y="319"/>
                  </a:cubicBezTo>
                  <a:cubicBezTo>
                    <a:pt x="327" y="328"/>
                    <a:pt x="318" y="338"/>
                    <a:pt x="314" y="350"/>
                  </a:cubicBezTo>
                  <a:cubicBezTo>
                    <a:pt x="310" y="358"/>
                    <a:pt x="308" y="368"/>
                    <a:pt x="306" y="378"/>
                  </a:cubicBezTo>
                  <a:cubicBezTo>
                    <a:pt x="303" y="378"/>
                    <a:pt x="300" y="378"/>
                    <a:pt x="297" y="378"/>
                  </a:cubicBezTo>
                  <a:cubicBezTo>
                    <a:pt x="293" y="378"/>
                    <a:pt x="292" y="379"/>
                    <a:pt x="292" y="383"/>
                  </a:cubicBezTo>
                  <a:cubicBezTo>
                    <a:pt x="292" y="395"/>
                    <a:pt x="290" y="393"/>
                    <a:pt x="302" y="393"/>
                  </a:cubicBezTo>
                  <a:cubicBezTo>
                    <a:pt x="324" y="393"/>
                    <a:pt x="346" y="393"/>
                    <a:pt x="369" y="393"/>
                  </a:cubicBezTo>
                  <a:cubicBezTo>
                    <a:pt x="371" y="393"/>
                    <a:pt x="373" y="393"/>
                    <a:pt x="376" y="393"/>
                  </a:cubicBezTo>
                  <a:cubicBezTo>
                    <a:pt x="375" y="402"/>
                    <a:pt x="374" y="411"/>
                    <a:pt x="373" y="420"/>
                  </a:cubicBezTo>
                  <a:cubicBezTo>
                    <a:pt x="370" y="448"/>
                    <a:pt x="354" y="470"/>
                    <a:pt x="334" y="489"/>
                  </a:cubicBezTo>
                  <a:cubicBezTo>
                    <a:pt x="324" y="499"/>
                    <a:pt x="315" y="510"/>
                    <a:pt x="311" y="524"/>
                  </a:cubicBezTo>
                  <a:cubicBezTo>
                    <a:pt x="309" y="530"/>
                    <a:pt x="308" y="535"/>
                    <a:pt x="308" y="541"/>
                  </a:cubicBezTo>
                  <a:cubicBezTo>
                    <a:pt x="307" y="544"/>
                    <a:pt x="306" y="546"/>
                    <a:pt x="303" y="545"/>
                  </a:cubicBezTo>
                  <a:cubicBezTo>
                    <a:pt x="295" y="544"/>
                    <a:pt x="292" y="547"/>
                    <a:pt x="289" y="555"/>
                  </a:cubicBezTo>
                  <a:cubicBezTo>
                    <a:pt x="285" y="565"/>
                    <a:pt x="276" y="571"/>
                    <a:pt x="264" y="571"/>
                  </a:cubicBezTo>
                  <a:cubicBezTo>
                    <a:pt x="257" y="571"/>
                    <a:pt x="249" y="571"/>
                    <a:pt x="241" y="571"/>
                  </a:cubicBezTo>
                  <a:cubicBezTo>
                    <a:pt x="236" y="571"/>
                    <a:pt x="235" y="572"/>
                    <a:pt x="235" y="577"/>
                  </a:cubicBezTo>
                  <a:cubicBezTo>
                    <a:pt x="235" y="607"/>
                    <a:pt x="235" y="637"/>
                    <a:pt x="235" y="667"/>
                  </a:cubicBezTo>
                  <a:cubicBezTo>
                    <a:pt x="235" y="671"/>
                    <a:pt x="234" y="673"/>
                    <a:pt x="229" y="673"/>
                  </a:cubicBezTo>
                  <a:cubicBezTo>
                    <a:pt x="202" y="673"/>
                    <a:pt x="174" y="673"/>
                    <a:pt x="147" y="673"/>
                  </a:cubicBezTo>
                  <a:cubicBezTo>
                    <a:pt x="142" y="673"/>
                    <a:pt x="141" y="672"/>
                    <a:pt x="141" y="667"/>
                  </a:cubicBezTo>
                  <a:cubicBezTo>
                    <a:pt x="141" y="637"/>
                    <a:pt x="141" y="607"/>
                    <a:pt x="141" y="578"/>
                  </a:cubicBezTo>
                  <a:cubicBezTo>
                    <a:pt x="141" y="571"/>
                    <a:pt x="141" y="571"/>
                    <a:pt x="134" y="571"/>
                  </a:cubicBezTo>
                  <a:cubicBezTo>
                    <a:pt x="127" y="571"/>
                    <a:pt x="119" y="571"/>
                    <a:pt x="112" y="571"/>
                  </a:cubicBezTo>
                  <a:cubicBezTo>
                    <a:pt x="99" y="571"/>
                    <a:pt x="88" y="562"/>
                    <a:pt x="85" y="549"/>
                  </a:cubicBezTo>
                  <a:cubicBezTo>
                    <a:pt x="84" y="546"/>
                    <a:pt x="82" y="545"/>
                    <a:pt x="80" y="545"/>
                  </a:cubicBezTo>
                  <a:cubicBezTo>
                    <a:pt x="76" y="545"/>
                    <a:pt x="73" y="545"/>
                    <a:pt x="69" y="545"/>
                  </a:cubicBezTo>
                  <a:cubicBezTo>
                    <a:pt x="68" y="538"/>
                    <a:pt x="67" y="531"/>
                    <a:pt x="65" y="524"/>
                  </a:cubicBezTo>
                  <a:cubicBezTo>
                    <a:pt x="61" y="510"/>
                    <a:pt x="52" y="500"/>
                    <a:pt x="42" y="489"/>
                  </a:cubicBezTo>
                  <a:cubicBezTo>
                    <a:pt x="32" y="479"/>
                    <a:pt x="22" y="469"/>
                    <a:pt x="15" y="456"/>
                  </a:cubicBezTo>
                  <a:cubicBezTo>
                    <a:pt x="8" y="443"/>
                    <a:pt x="4" y="430"/>
                    <a:pt x="2" y="417"/>
                  </a:cubicBezTo>
                  <a:cubicBezTo>
                    <a:pt x="2" y="409"/>
                    <a:pt x="1" y="402"/>
                    <a:pt x="0" y="393"/>
                  </a:cubicBezTo>
                  <a:close/>
                  <a:moveTo>
                    <a:pt x="188" y="547"/>
                  </a:moveTo>
                  <a:cubicBezTo>
                    <a:pt x="229" y="548"/>
                    <a:pt x="265" y="513"/>
                    <a:pt x="265" y="470"/>
                  </a:cubicBezTo>
                  <a:cubicBezTo>
                    <a:pt x="265" y="428"/>
                    <a:pt x="231" y="394"/>
                    <a:pt x="188" y="394"/>
                  </a:cubicBezTo>
                  <a:cubicBezTo>
                    <a:pt x="147" y="393"/>
                    <a:pt x="111" y="427"/>
                    <a:pt x="111" y="470"/>
                  </a:cubicBezTo>
                  <a:cubicBezTo>
                    <a:pt x="111" y="513"/>
                    <a:pt x="147" y="548"/>
                    <a:pt x="188" y="547"/>
                  </a:cubicBezTo>
                  <a:close/>
                  <a:moveTo>
                    <a:pt x="208" y="377"/>
                  </a:moveTo>
                  <a:cubicBezTo>
                    <a:pt x="215" y="375"/>
                    <a:pt x="219" y="373"/>
                    <a:pt x="219" y="373"/>
                  </a:cubicBezTo>
                  <a:cubicBezTo>
                    <a:pt x="226" y="370"/>
                    <a:pt x="226" y="370"/>
                    <a:pt x="226" y="370"/>
                  </a:cubicBezTo>
                  <a:cubicBezTo>
                    <a:pt x="262" y="349"/>
                    <a:pt x="275" y="305"/>
                    <a:pt x="256" y="268"/>
                  </a:cubicBezTo>
                  <a:cubicBezTo>
                    <a:pt x="238" y="233"/>
                    <a:pt x="196" y="217"/>
                    <a:pt x="159" y="232"/>
                  </a:cubicBezTo>
                  <a:cubicBezTo>
                    <a:pt x="124" y="247"/>
                    <a:pt x="103" y="286"/>
                    <a:pt x="114" y="323"/>
                  </a:cubicBezTo>
                  <a:cubicBezTo>
                    <a:pt x="122" y="353"/>
                    <a:pt x="142" y="371"/>
                    <a:pt x="172" y="378"/>
                  </a:cubicBezTo>
                  <a:cubicBezTo>
                    <a:pt x="184" y="381"/>
                    <a:pt x="202" y="379"/>
                    <a:pt x="208" y="377"/>
                  </a:cubicBezTo>
                  <a:close/>
                  <a:moveTo>
                    <a:pt x="188" y="213"/>
                  </a:moveTo>
                  <a:cubicBezTo>
                    <a:pt x="229" y="214"/>
                    <a:pt x="265" y="179"/>
                    <a:pt x="265" y="136"/>
                  </a:cubicBezTo>
                  <a:cubicBezTo>
                    <a:pt x="265" y="94"/>
                    <a:pt x="230" y="60"/>
                    <a:pt x="188" y="60"/>
                  </a:cubicBezTo>
                  <a:cubicBezTo>
                    <a:pt x="146" y="60"/>
                    <a:pt x="111" y="94"/>
                    <a:pt x="111" y="136"/>
                  </a:cubicBezTo>
                  <a:cubicBezTo>
                    <a:pt x="111" y="179"/>
                    <a:pt x="147" y="214"/>
                    <a:pt x="188" y="21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586C40BE-90B0-4FE1-9953-676655278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327" y="2364207"/>
              <a:ext cx="574215" cy="5718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FE4D473F-CD5B-4C61-8043-D4593D591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327" y="3162799"/>
              <a:ext cx="574215" cy="5718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1757DED3-429B-4AEA-BB84-DE875760F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324" y="3973644"/>
              <a:ext cx="574215" cy="57180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5690656-1CC8-44CE-8330-7495ABFEC2C7}"/>
              </a:ext>
            </a:extLst>
          </p:cNvPr>
          <p:cNvSpPr txBox="1"/>
          <p:nvPr/>
        </p:nvSpPr>
        <p:spPr>
          <a:xfrm>
            <a:off x="784516" y="1153238"/>
            <a:ext cx="23803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noProof="0" dirty="0" smtClean="0">
                <a:solidFill>
                  <a:srgbClr val="FF0000"/>
                </a:solidFill>
              </a:rPr>
              <a:t>Полученные данные не распространяются другим лицам (принцип использования данных только в статистических целях )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C239F3C-6BD5-4B5B-8B51-5EEA2FBEA89A}"/>
              </a:ext>
            </a:extLst>
          </p:cNvPr>
          <p:cNvSpPr txBox="1"/>
          <p:nvPr/>
        </p:nvSpPr>
        <p:spPr>
          <a:xfrm>
            <a:off x="4316199" y="1153237"/>
            <a:ext cx="34520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Все государственные органы обязаны бесплатно предоставлять производителям официальной статистики данные, которые имеются в их распоряжении, на уровне </a:t>
            </a:r>
            <a:r>
              <a:rPr lang="ru-RU" dirty="0" smtClean="0">
                <a:solidFill>
                  <a:srgbClr val="0070C0"/>
                </a:solidFill>
              </a:rPr>
              <a:t>детализации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B00D497-784D-4178-B466-DBB6D783F6B0}"/>
              </a:ext>
            </a:extLst>
          </p:cNvPr>
          <p:cNvSpPr txBox="1"/>
          <p:nvPr/>
        </p:nvSpPr>
        <p:spPr>
          <a:xfrm>
            <a:off x="9206771" y="1213807"/>
            <a:ext cx="1917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dirty="0" smtClean="0">
                <a:solidFill>
                  <a:srgbClr val="00B050"/>
                </a:solidFill>
              </a:rPr>
              <a:t>Снижение нагрузки на респондентов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23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26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множение 2"/>
          <p:cNvSpPr/>
          <p:nvPr/>
        </p:nvSpPr>
        <p:spPr>
          <a:xfrm>
            <a:off x="-668333" y="10781"/>
            <a:ext cx="7983534" cy="6538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B8D28336-9E4A-4CEB-AC8A-4C3A1CD2138F}"/>
              </a:ext>
            </a:extLst>
          </p:cNvPr>
          <p:cNvSpPr/>
          <p:nvPr/>
        </p:nvSpPr>
        <p:spPr>
          <a:xfrm>
            <a:off x="2750191" y="2741859"/>
            <a:ext cx="1100666" cy="11006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B0A9C50-B290-4C30-A65A-9D7AB111D154}"/>
              </a:ext>
            </a:extLst>
          </p:cNvPr>
          <p:cNvSpPr txBox="1"/>
          <p:nvPr/>
        </p:nvSpPr>
        <p:spPr>
          <a:xfrm>
            <a:off x="6278137" y="315087"/>
            <a:ext cx="5597912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Защита конфиденциальных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данных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476154" y="2292256"/>
            <a:ext cx="3648740" cy="1985335"/>
            <a:chOff x="1282700" y="2735575"/>
            <a:chExt cx="3340100" cy="1746250"/>
          </a:xfrm>
        </p:grpSpPr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2359025" y="3007038"/>
              <a:ext cx="1190625" cy="1200150"/>
            </a:xfrm>
            <a:custGeom>
              <a:avLst/>
              <a:gdLst>
                <a:gd name="T0" fmla="*/ 2 w 374"/>
                <a:gd name="T1" fmla="*/ 188 h 376"/>
                <a:gd name="T2" fmla="*/ 180 w 374"/>
                <a:gd name="T3" fmla="*/ 4 h 376"/>
                <a:gd name="T4" fmla="*/ 371 w 374"/>
                <a:gd name="T5" fmla="*/ 182 h 376"/>
                <a:gd name="T6" fmla="*/ 193 w 374"/>
                <a:gd name="T7" fmla="*/ 373 h 376"/>
                <a:gd name="T8" fmla="*/ 2 w 374"/>
                <a:gd name="T9" fmla="*/ 188 h 376"/>
                <a:gd name="T10" fmla="*/ 72 w 374"/>
                <a:gd name="T11" fmla="*/ 145 h 376"/>
                <a:gd name="T12" fmla="*/ 143 w 374"/>
                <a:gd name="T13" fmla="*/ 303 h 376"/>
                <a:gd name="T14" fmla="*/ 298 w 374"/>
                <a:gd name="T15" fmla="*/ 238 h 376"/>
                <a:gd name="T16" fmla="*/ 243 w 374"/>
                <a:gd name="T17" fmla="*/ 80 h 376"/>
                <a:gd name="T18" fmla="*/ 155 w 374"/>
                <a:gd name="T19" fmla="*/ 70 h 376"/>
                <a:gd name="T20" fmla="*/ 120 w 374"/>
                <a:gd name="T21" fmla="*/ 87 h 376"/>
                <a:gd name="T22" fmla="*/ 163 w 374"/>
                <a:gd name="T23" fmla="*/ 95 h 376"/>
                <a:gd name="T24" fmla="*/ 189 w 374"/>
                <a:gd name="T25" fmla="*/ 131 h 376"/>
                <a:gd name="T26" fmla="*/ 155 w 374"/>
                <a:gd name="T27" fmla="*/ 199 h 376"/>
                <a:gd name="T28" fmla="*/ 121 w 374"/>
                <a:gd name="T29" fmla="*/ 202 h 376"/>
                <a:gd name="T30" fmla="*/ 72 w 374"/>
                <a:gd name="T31" fmla="*/ 145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4" h="376">
                  <a:moveTo>
                    <a:pt x="2" y="188"/>
                  </a:moveTo>
                  <a:cubicBezTo>
                    <a:pt x="1" y="86"/>
                    <a:pt x="85" y="6"/>
                    <a:pt x="180" y="4"/>
                  </a:cubicBezTo>
                  <a:cubicBezTo>
                    <a:pt x="289" y="0"/>
                    <a:pt x="369" y="88"/>
                    <a:pt x="371" y="182"/>
                  </a:cubicBezTo>
                  <a:cubicBezTo>
                    <a:pt x="374" y="291"/>
                    <a:pt x="286" y="370"/>
                    <a:pt x="193" y="373"/>
                  </a:cubicBezTo>
                  <a:cubicBezTo>
                    <a:pt x="85" y="376"/>
                    <a:pt x="0" y="288"/>
                    <a:pt x="2" y="188"/>
                  </a:cubicBezTo>
                  <a:close/>
                  <a:moveTo>
                    <a:pt x="72" y="145"/>
                  </a:moveTo>
                  <a:cubicBezTo>
                    <a:pt x="48" y="213"/>
                    <a:pt x="83" y="280"/>
                    <a:pt x="143" y="303"/>
                  </a:cubicBezTo>
                  <a:cubicBezTo>
                    <a:pt x="202" y="325"/>
                    <a:pt x="270" y="301"/>
                    <a:pt x="298" y="238"/>
                  </a:cubicBezTo>
                  <a:cubicBezTo>
                    <a:pt x="323" y="184"/>
                    <a:pt x="305" y="113"/>
                    <a:pt x="243" y="80"/>
                  </a:cubicBezTo>
                  <a:cubicBezTo>
                    <a:pt x="215" y="65"/>
                    <a:pt x="185" y="62"/>
                    <a:pt x="155" y="70"/>
                  </a:cubicBezTo>
                  <a:cubicBezTo>
                    <a:pt x="142" y="74"/>
                    <a:pt x="130" y="78"/>
                    <a:pt x="120" y="87"/>
                  </a:cubicBezTo>
                  <a:cubicBezTo>
                    <a:pt x="135" y="84"/>
                    <a:pt x="150" y="86"/>
                    <a:pt x="163" y="95"/>
                  </a:cubicBezTo>
                  <a:cubicBezTo>
                    <a:pt x="177" y="103"/>
                    <a:pt x="186" y="115"/>
                    <a:pt x="189" y="131"/>
                  </a:cubicBezTo>
                  <a:cubicBezTo>
                    <a:pt x="195" y="159"/>
                    <a:pt x="183" y="186"/>
                    <a:pt x="155" y="199"/>
                  </a:cubicBezTo>
                  <a:cubicBezTo>
                    <a:pt x="144" y="203"/>
                    <a:pt x="132" y="205"/>
                    <a:pt x="121" y="202"/>
                  </a:cubicBezTo>
                  <a:cubicBezTo>
                    <a:pt x="91" y="195"/>
                    <a:pt x="76" y="175"/>
                    <a:pt x="72" y="14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1282700" y="2735575"/>
              <a:ext cx="3340100" cy="1746250"/>
            </a:xfrm>
            <a:custGeom>
              <a:avLst/>
              <a:gdLst>
                <a:gd name="T0" fmla="*/ 1039 w 1049"/>
                <a:gd name="T1" fmla="*/ 250 h 547"/>
                <a:gd name="T2" fmla="*/ 958 w 1049"/>
                <a:gd name="T3" fmla="*/ 170 h 547"/>
                <a:gd name="T4" fmla="*/ 852 w 1049"/>
                <a:gd name="T5" fmla="*/ 94 h 547"/>
                <a:gd name="T6" fmla="*/ 765 w 1049"/>
                <a:gd name="T7" fmla="*/ 49 h 547"/>
                <a:gd name="T8" fmla="*/ 697 w 1049"/>
                <a:gd name="T9" fmla="*/ 25 h 547"/>
                <a:gd name="T10" fmla="*/ 636 w 1049"/>
                <a:gd name="T11" fmla="*/ 11 h 547"/>
                <a:gd name="T12" fmla="*/ 557 w 1049"/>
                <a:gd name="T13" fmla="*/ 1 h 547"/>
                <a:gd name="T14" fmla="*/ 532 w 1049"/>
                <a:gd name="T15" fmla="*/ 0 h 547"/>
                <a:gd name="T16" fmla="*/ 525 w 1049"/>
                <a:gd name="T17" fmla="*/ 0 h 547"/>
                <a:gd name="T18" fmla="*/ 525 w 1049"/>
                <a:gd name="T19" fmla="*/ 0 h 547"/>
                <a:gd name="T20" fmla="*/ 517 w 1049"/>
                <a:gd name="T21" fmla="*/ 0 h 547"/>
                <a:gd name="T22" fmla="*/ 492 w 1049"/>
                <a:gd name="T23" fmla="*/ 1 h 547"/>
                <a:gd name="T24" fmla="*/ 413 w 1049"/>
                <a:gd name="T25" fmla="*/ 11 h 547"/>
                <a:gd name="T26" fmla="*/ 352 w 1049"/>
                <a:gd name="T27" fmla="*/ 25 h 547"/>
                <a:gd name="T28" fmla="*/ 284 w 1049"/>
                <a:gd name="T29" fmla="*/ 49 h 547"/>
                <a:gd name="T30" fmla="*/ 197 w 1049"/>
                <a:gd name="T31" fmla="*/ 94 h 547"/>
                <a:gd name="T32" fmla="*/ 91 w 1049"/>
                <a:gd name="T33" fmla="*/ 170 h 547"/>
                <a:gd name="T34" fmla="*/ 10 w 1049"/>
                <a:gd name="T35" fmla="*/ 250 h 547"/>
                <a:gd name="T36" fmla="*/ 10 w 1049"/>
                <a:gd name="T37" fmla="*/ 296 h 547"/>
                <a:gd name="T38" fmla="*/ 36 w 1049"/>
                <a:gd name="T39" fmla="*/ 325 h 547"/>
                <a:gd name="T40" fmla="*/ 138 w 1049"/>
                <a:gd name="T41" fmla="*/ 414 h 547"/>
                <a:gd name="T42" fmla="*/ 270 w 1049"/>
                <a:gd name="T43" fmla="*/ 491 h 547"/>
                <a:gd name="T44" fmla="*/ 347 w 1049"/>
                <a:gd name="T45" fmla="*/ 520 h 547"/>
                <a:gd name="T46" fmla="*/ 393 w 1049"/>
                <a:gd name="T47" fmla="*/ 532 h 547"/>
                <a:gd name="T48" fmla="*/ 450 w 1049"/>
                <a:gd name="T49" fmla="*/ 542 h 547"/>
                <a:gd name="T50" fmla="*/ 500 w 1049"/>
                <a:gd name="T51" fmla="*/ 546 h 547"/>
                <a:gd name="T52" fmla="*/ 525 w 1049"/>
                <a:gd name="T53" fmla="*/ 547 h 547"/>
                <a:gd name="T54" fmla="*/ 525 w 1049"/>
                <a:gd name="T55" fmla="*/ 547 h 547"/>
                <a:gd name="T56" fmla="*/ 549 w 1049"/>
                <a:gd name="T57" fmla="*/ 546 h 547"/>
                <a:gd name="T58" fmla="*/ 599 w 1049"/>
                <a:gd name="T59" fmla="*/ 542 h 547"/>
                <a:gd name="T60" fmla="*/ 656 w 1049"/>
                <a:gd name="T61" fmla="*/ 532 h 547"/>
                <a:gd name="T62" fmla="*/ 702 w 1049"/>
                <a:gd name="T63" fmla="*/ 520 h 547"/>
                <a:gd name="T64" fmla="*/ 779 w 1049"/>
                <a:gd name="T65" fmla="*/ 491 h 547"/>
                <a:gd name="T66" fmla="*/ 911 w 1049"/>
                <a:gd name="T67" fmla="*/ 414 h 547"/>
                <a:gd name="T68" fmla="*/ 1013 w 1049"/>
                <a:gd name="T69" fmla="*/ 325 h 547"/>
                <a:gd name="T70" fmla="*/ 1039 w 1049"/>
                <a:gd name="T71" fmla="*/ 296 h 547"/>
                <a:gd name="T72" fmla="*/ 1039 w 1049"/>
                <a:gd name="T73" fmla="*/ 250 h 547"/>
                <a:gd name="T74" fmla="*/ 86 w 1049"/>
                <a:gd name="T75" fmla="*/ 273 h 547"/>
                <a:gd name="T76" fmla="*/ 360 w 1049"/>
                <a:gd name="T77" fmla="*/ 98 h 547"/>
                <a:gd name="T78" fmla="*/ 286 w 1049"/>
                <a:gd name="T79" fmla="*/ 273 h 547"/>
                <a:gd name="T80" fmla="*/ 360 w 1049"/>
                <a:gd name="T81" fmla="*/ 448 h 547"/>
                <a:gd name="T82" fmla="*/ 86 w 1049"/>
                <a:gd name="T83" fmla="*/ 273 h 547"/>
                <a:gd name="T84" fmla="*/ 525 w 1049"/>
                <a:gd name="T85" fmla="*/ 458 h 547"/>
                <a:gd name="T86" fmla="*/ 525 w 1049"/>
                <a:gd name="T87" fmla="*/ 458 h 547"/>
                <a:gd name="T88" fmla="*/ 340 w 1049"/>
                <a:gd name="T89" fmla="*/ 273 h 547"/>
                <a:gd name="T90" fmla="*/ 518 w 1049"/>
                <a:gd name="T91" fmla="*/ 89 h 547"/>
                <a:gd name="T92" fmla="*/ 525 w 1049"/>
                <a:gd name="T93" fmla="*/ 89 h 547"/>
                <a:gd name="T94" fmla="*/ 525 w 1049"/>
                <a:gd name="T95" fmla="*/ 89 h 547"/>
                <a:gd name="T96" fmla="*/ 531 w 1049"/>
                <a:gd name="T97" fmla="*/ 89 h 547"/>
                <a:gd name="T98" fmla="*/ 709 w 1049"/>
                <a:gd name="T99" fmla="*/ 273 h 547"/>
                <a:gd name="T100" fmla="*/ 525 w 1049"/>
                <a:gd name="T101" fmla="*/ 458 h 547"/>
                <a:gd name="T102" fmla="*/ 689 w 1049"/>
                <a:gd name="T103" fmla="*/ 448 h 547"/>
                <a:gd name="T104" fmla="*/ 763 w 1049"/>
                <a:gd name="T105" fmla="*/ 273 h 547"/>
                <a:gd name="T106" fmla="*/ 689 w 1049"/>
                <a:gd name="T107" fmla="*/ 98 h 547"/>
                <a:gd name="T108" fmla="*/ 963 w 1049"/>
                <a:gd name="T109" fmla="*/ 273 h 547"/>
                <a:gd name="T110" fmla="*/ 689 w 1049"/>
                <a:gd name="T111" fmla="*/ 448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9" h="547">
                  <a:moveTo>
                    <a:pt x="1039" y="250"/>
                  </a:moveTo>
                  <a:cubicBezTo>
                    <a:pt x="1014" y="221"/>
                    <a:pt x="987" y="195"/>
                    <a:pt x="958" y="170"/>
                  </a:cubicBezTo>
                  <a:cubicBezTo>
                    <a:pt x="925" y="141"/>
                    <a:pt x="890" y="116"/>
                    <a:pt x="852" y="94"/>
                  </a:cubicBezTo>
                  <a:cubicBezTo>
                    <a:pt x="824" y="77"/>
                    <a:pt x="795" y="62"/>
                    <a:pt x="765" y="49"/>
                  </a:cubicBezTo>
                  <a:cubicBezTo>
                    <a:pt x="743" y="40"/>
                    <a:pt x="720" y="32"/>
                    <a:pt x="697" y="25"/>
                  </a:cubicBezTo>
                  <a:cubicBezTo>
                    <a:pt x="677" y="19"/>
                    <a:pt x="656" y="15"/>
                    <a:pt x="636" y="11"/>
                  </a:cubicBezTo>
                  <a:cubicBezTo>
                    <a:pt x="610" y="5"/>
                    <a:pt x="584" y="2"/>
                    <a:pt x="557" y="1"/>
                  </a:cubicBezTo>
                  <a:cubicBezTo>
                    <a:pt x="549" y="0"/>
                    <a:pt x="540" y="0"/>
                    <a:pt x="532" y="0"/>
                  </a:cubicBezTo>
                  <a:cubicBezTo>
                    <a:pt x="532" y="0"/>
                    <a:pt x="529" y="0"/>
                    <a:pt x="525" y="0"/>
                  </a:cubicBezTo>
                  <a:cubicBezTo>
                    <a:pt x="525" y="0"/>
                    <a:pt x="525" y="0"/>
                    <a:pt x="525" y="0"/>
                  </a:cubicBezTo>
                  <a:cubicBezTo>
                    <a:pt x="520" y="0"/>
                    <a:pt x="517" y="0"/>
                    <a:pt x="517" y="0"/>
                  </a:cubicBezTo>
                  <a:cubicBezTo>
                    <a:pt x="509" y="0"/>
                    <a:pt x="500" y="0"/>
                    <a:pt x="492" y="1"/>
                  </a:cubicBezTo>
                  <a:cubicBezTo>
                    <a:pt x="466" y="2"/>
                    <a:pt x="439" y="5"/>
                    <a:pt x="413" y="11"/>
                  </a:cubicBezTo>
                  <a:cubicBezTo>
                    <a:pt x="393" y="15"/>
                    <a:pt x="372" y="19"/>
                    <a:pt x="352" y="25"/>
                  </a:cubicBezTo>
                  <a:cubicBezTo>
                    <a:pt x="329" y="32"/>
                    <a:pt x="306" y="40"/>
                    <a:pt x="284" y="49"/>
                  </a:cubicBezTo>
                  <a:cubicBezTo>
                    <a:pt x="254" y="62"/>
                    <a:pt x="225" y="77"/>
                    <a:pt x="197" y="94"/>
                  </a:cubicBezTo>
                  <a:cubicBezTo>
                    <a:pt x="159" y="116"/>
                    <a:pt x="124" y="141"/>
                    <a:pt x="91" y="170"/>
                  </a:cubicBezTo>
                  <a:cubicBezTo>
                    <a:pt x="62" y="195"/>
                    <a:pt x="35" y="221"/>
                    <a:pt x="10" y="250"/>
                  </a:cubicBezTo>
                  <a:cubicBezTo>
                    <a:pt x="0" y="263"/>
                    <a:pt x="0" y="283"/>
                    <a:pt x="10" y="296"/>
                  </a:cubicBezTo>
                  <a:cubicBezTo>
                    <a:pt x="19" y="306"/>
                    <a:pt x="27" y="316"/>
                    <a:pt x="36" y="325"/>
                  </a:cubicBezTo>
                  <a:cubicBezTo>
                    <a:pt x="67" y="358"/>
                    <a:pt x="101" y="388"/>
                    <a:pt x="138" y="414"/>
                  </a:cubicBezTo>
                  <a:cubicBezTo>
                    <a:pt x="179" y="444"/>
                    <a:pt x="223" y="471"/>
                    <a:pt x="270" y="491"/>
                  </a:cubicBezTo>
                  <a:cubicBezTo>
                    <a:pt x="275" y="494"/>
                    <a:pt x="331" y="515"/>
                    <a:pt x="347" y="520"/>
                  </a:cubicBezTo>
                  <a:cubicBezTo>
                    <a:pt x="362" y="524"/>
                    <a:pt x="377" y="529"/>
                    <a:pt x="393" y="532"/>
                  </a:cubicBezTo>
                  <a:cubicBezTo>
                    <a:pt x="412" y="536"/>
                    <a:pt x="431" y="539"/>
                    <a:pt x="450" y="542"/>
                  </a:cubicBezTo>
                  <a:cubicBezTo>
                    <a:pt x="467" y="544"/>
                    <a:pt x="483" y="546"/>
                    <a:pt x="500" y="546"/>
                  </a:cubicBezTo>
                  <a:cubicBezTo>
                    <a:pt x="508" y="547"/>
                    <a:pt x="516" y="547"/>
                    <a:pt x="525" y="547"/>
                  </a:cubicBezTo>
                  <a:cubicBezTo>
                    <a:pt x="525" y="547"/>
                    <a:pt x="525" y="547"/>
                    <a:pt x="525" y="547"/>
                  </a:cubicBezTo>
                  <a:cubicBezTo>
                    <a:pt x="533" y="547"/>
                    <a:pt x="541" y="547"/>
                    <a:pt x="549" y="546"/>
                  </a:cubicBezTo>
                  <a:cubicBezTo>
                    <a:pt x="566" y="546"/>
                    <a:pt x="582" y="544"/>
                    <a:pt x="599" y="542"/>
                  </a:cubicBezTo>
                  <a:cubicBezTo>
                    <a:pt x="618" y="539"/>
                    <a:pt x="637" y="536"/>
                    <a:pt x="656" y="532"/>
                  </a:cubicBezTo>
                  <a:cubicBezTo>
                    <a:pt x="672" y="529"/>
                    <a:pt x="687" y="524"/>
                    <a:pt x="702" y="520"/>
                  </a:cubicBezTo>
                  <a:cubicBezTo>
                    <a:pt x="718" y="515"/>
                    <a:pt x="774" y="494"/>
                    <a:pt x="779" y="491"/>
                  </a:cubicBezTo>
                  <a:cubicBezTo>
                    <a:pt x="826" y="471"/>
                    <a:pt x="870" y="444"/>
                    <a:pt x="911" y="414"/>
                  </a:cubicBezTo>
                  <a:cubicBezTo>
                    <a:pt x="948" y="388"/>
                    <a:pt x="982" y="358"/>
                    <a:pt x="1013" y="325"/>
                  </a:cubicBezTo>
                  <a:cubicBezTo>
                    <a:pt x="1022" y="316"/>
                    <a:pt x="1031" y="306"/>
                    <a:pt x="1039" y="296"/>
                  </a:cubicBezTo>
                  <a:cubicBezTo>
                    <a:pt x="1049" y="283"/>
                    <a:pt x="1049" y="263"/>
                    <a:pt x="1039" y="250"/>
                  </a:cubicBezTo>
                  <a:close/>
                  <a:moveTo>
                    <a:pt x="86" y="273"/>
                  </a:moveTo>
                  <a:cubicBezTo>
                    <a:pt x="164" y="193"/>
                    <a:pt x="254" y="133"/>
                    <a:pt x="360" y="98"/>
                  </a:cubicBezTo>
                  <a:cubicBezTo>
                    <a:pt x="312" y="147"/>
                    <a:pt x="286" y="205"/>
                    <a:pt x="286" y="273"/>
                  </a:cubicBezTo>
                  <a:cubicBezTo>
                    <a:pt x="286" y="342"/>
                    <a:pt x="312" y="399"/>
                    <a:pt x="360" y="448"/>
                  </a:cubicBezTo>
                  <a:cubicBezTo>
                    <a:pt x="254" y="414"/>
                    <a:pt x="164" y="353"/>
                    <a:pt x="86" y="273"/>
                  </a:cubicBezTo>
                  <a:close/>
                  <a:moveTo>
                    <a:pt x="525" y="458"/>
                  </a:moveTo>
                  <a:cubicBezTo>
                    <a:pt x="525" y="458"/>
                    <a:pt x="525" y="458"/>
                    <a:pt x="525" y="458"/>
                  </a:cubicBezTo>
                  <a:cubicBezTo>
                    <a:pt x="420" y="458"/>
                    <a:pt x="338" y="371"/>
                    <a:pt x="340" y="273"/>
                  </a:cubicBezTo>
                  <a:cubicBezTo>
                    <a:pt x="339" y="171"/>
                    <a:pt x="423" y="91"/>
                    <a:pt x="518" y="89"/>
                  </a:cubicBezTo>
                  <a:cubicBezTo>
                    <a:pt x="520" y="89"/>
                    <a:pt x="522" y="89"/>
                    <a:pt x="525" y="89"/>
                  </a:cubicBezTo>
                  <a:cubicBezTo>
                    <a:pt x="525" y="89"/>
                    <a:pt x="525" y="89"/>
                    <a:pt x="525" y="89"/>
                  </a:cubicBezTo>
                  <a:cubicBezTo>
                    <a:pt x="527" y="89"/>
                    <a:pt x="529" y="89"/>
                    <a:pt x="531" y="89"/>
                  </a:cubicBezTo>
                  <a:cubicBezTo>
                    <a:pt x="626" y="91"/>
                    <a:pt x="710" y="171"/>
                    <a:pt x="709" y="273"/>
                  </a:cubicBezTo>
                  <a:cubicBezTo>
                    <a:pt x="711" y="371"/>
                    <a:pt x="629" y="458"/>
                    <a:pt x="525" y="458"/>
                  </a:cubicBezTo>
                  <a:close/>
                  <a:moveTo>
                    <a:pt x="689" y="448"/>
                  </a:moveTo>
                  <a:cubicBezTo>
                    <a:pt x="737" y="399"/>
                    <a:pt x="763" y="342"/>
                    <a:pt x="763" y="273"/>
                  </a:cubicBezTo>
                  <a:cubicBezTo>
                    <a:pt x="763" y="205"/>
                    <a:pt x="737" y="147"/>
                    <a:pt x="689" y="98"/>
                  </a:cubicBezTo>
                  <a:cubicBezTo>
                    <a:pt x="795" y="133"/>
                    <a:pt x="885" y="193"/>
                    <a:pt x="963" y="273"/>
                  </a:cubicBezTo>
                  <a:cubicBezTo>
                    <a:pt x="885" y="353"/>
                    <a:pt x="795" y="414"/>
                    <a:pt x="689" y="4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016977A-112F-4154-95F5-0608714FBFEE}"/>
              </a:ext>
            </a:extLst>
          </p:cNvPr>
          <p:cNvSpPr txBox="1"/>
          <p:nvPr/>
        </p:nvSpPr>
        <p:spPr>
          <a:xfrm>
            <a:off x="7057618" y="2462384"/>
            <a:ext cx="4735702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Гарантия конфиденциальности на всех этапах </a:t>
            </a:r>
            <a:r>
              <a:rPr lang="ru-RU" b="1" dirty="0" smtClean="0"/>
              <a:t>производства</a:t>
            </a:r>
          </a:p>
          <a:p>
            <a:pPr lvl="0" algn="ctr"/>
            <a:endParaRPr lang="ru-RU" b="1" dirty="0"/>
          </a:p>
          <a:p>
            <a:pPr algn="ctr"/>
            <a:r>
              <a:rPr lang="ru-RU" b="1" dirty="0"/>
              <a:t>Публикация и распространение только в сводном </a:t>
            </a:r>
            <a:r>
              <a:rPr lang="ru-RU" b="1" dirty="0" smtClean="0"/>
              <a:t>виде</a:t>
            </a:r>
          </a:p>
          <a:p>
            <a:pPr algn="ctr"/>
            <a:endParaRPr lang="ru-RU" b="1" dirty="0"/>
          </a:p>
          <a:p>
            <a:pPr lvl="0" algn="ctr"/>
            <a:r>
              <a:rPr lang="ru-RU" b="1" dirty="0"/>
              <a:t>Безопасная обработка и хранение </a:t>
            </a:r>
            <a:r>
              <a:rPr lang="ru-RU" b="1" dirty="0" smtClean="0"/>
              <a:t>данных</a:t>
            </a:r>
          </a:p>
          <a:p>
            <a:pPr lvl="0" algn="ctr"/>
            <a:endParaRPr lang="ru-RU" b="1" dirty="0"/>
          </a:p>
          <a:p>
            <a:pPr algn="ctr"/>
            <a:r>
              <a:rPr lang="ru-RU" b="1" dirty="0"/>
              <a:t>Обязательство по соблюдению </a:t>
            </a:r>
            <a:r>
              <a:rPr lang="ru-RU" b="1" dirty="0" smtClean="0"/>
              <a:t>конфиденциальности</a:t>
            </a:r>
            <a:endParaRPr lang="ru-RU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D9910EDC-8DAE-4076-ADE4-51A7C782CC59}"/>
              </a:ext>
            </a:extLst>
          </p:cNvPr>
          <p:cNvSpPr/>
          <p:nvPr/>
        </p:nvSpPr>
        <p:spPr>
          <a:xfrm>
            <a:off x="1900567" y="4705021"/>
            <a:ext cx="3147576" cy="312636"/>
          </a:xfrm>
          <a:prstGeom prst="ellipse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Национальный статистический комитет Кыргызской Республи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69" y="6184639"/>
            <a:ext cx="585507" cy="585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26876" y="6218013"/>
            <a:ext cx="6622710" cy="464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			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286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11213" y="0"/>
            <a:ext cx="10573407" cy="994049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Новеллы нового закона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772938"/>
              </p:ext>
            </p:extLst>
          </p:nvPr>
        </p:nvGraphicFramePr>
        <p:xfrm>
          <a:off x="342900" y="848654"/>
          <a:ext cx="11458579" cy="59974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05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9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790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074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«О государственной статистике»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«Об официальной статистике»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23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Национальная статистическая система (НСС)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Нацстатком</a:t>
                      </a:r>
                      <a:endParaRPr lang="ru-RU" sz="1800" dirty="0">
                        <a:effectLst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Нацстатком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и </a:t>
                      </a:r>
                      <a:r>
                        <a:rPr lang="ru-RU" sz="1800" b="0" dirty="0">
                          <a:effectLst/>
                        </a:rPr>
                        <a:t>другие производители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74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Сфера </a:t>
                      </a:r>
                      <a:r>
                        <a:rPr lang="ru-RU" sz="1800" dirty="0">
                          <a:effectLst/>
                        </a:rPr>
                        <a:t>применения и институциональные границы НСС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нет четкого определения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определены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11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</a:t>
                      </a:r>
                      <a:r>
                        <a:rPr lang="ru-RU" sz="1800" dirty="0" smtClean="0">
                          <a:effectLst/>
                        </a:rPr>
                        <a:t>нституциональные </a:t>
                      </a:r>
                      <a:r>
                        <a:rPr lang="ru-RU" sz="1800" dirty="0">
                          <a:effectLst/>
                        </a:rPr>
                        <a:t>гарантии для других </a:t>
                      </a:r>
                      <a:r>
                        <a:rPr lang="ru-RU" sz="1800" dirty="0" smtClean="0">
                          <a:effectLst/>
                        </a:rPr>
                        <a:t>производителей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отсутствует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определены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1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Различие и граница между сбором статистических и административных данных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нет </a:t>
                      </a:r>
                      <a:r>
                        <a:rPr lang="ru-RU" sz="1800" dirty="0">
                          <a:effectLst/>
                        </a:rPr>
                        <a:t>четкого определения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определены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74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доступ Нацстаткома к административным источникам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только к сводным данным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 уровне первичных данных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37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определения официальной статистики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неоднозначны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 полном соответствии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030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исполнение нестатистических работ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статистические регистры не отличаются от административных реестров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исключительное использование в статистических целях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37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защита конфиденциальных данных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нет четкого определения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 всех этапах производства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60" marR="3916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1239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05200" y="1447800"/>
            <a:ext cx="8686800" cy="5029200"/>
          </a:xfrm>
        </p:spPr>
        <p:txBody>
          <a:bodyPr/>
          <a:lstStyle/>
          <a:p>
            <a:pPr marL="381000" indent="-381000">
              <a:buClr>
                <a:schemeClr val="accent2"/>
              </a:buClr>
              <a:buNone/>
            </a:pPr>
            <a:r>
              <a:rPr lang="ru-RU" altLang="ru-RU" sz="3300" dirty="0"/>
              <a:t>   </a:t>
            </a:r>
            <a:endParaRPr lang="ru-RU" altLang="ru-RU" sz="2500" dirty="0"/>
          </a:p>
          <a:p>
            <a:pPr marL="381000" indent="-381000"/>
            <a:endParaRPr lang="en-US" altLang="ru-RU" sz="3000" dirty="0"/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3810000" y="2700875"/>
            <a:ext cx="457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БЛАГОДАРЮ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ЗА ВНИМАНИЕ!</a:t>
            </a:r>
            <a:endParaRPr lang="en-US" altLang="ru-RU" sz="40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452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1974</TotalTime>
  <Words>762</Words>
  <Application>Microsoft Office PowerPoint</Application>
  <PresentationFormat>Произвольный</PresentationFormat>
  <Paragraphs>159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Тема Office</vt:lpstr>
      <vt:lpstr>Default Design</vt:lpstr>
      <vt:lpstr>1_Default Design</vt:lpstr>
      <vt:lpstr>2_Default Design</vt:lpstr>
      <vt:lpstr>Слайд 1</vt:lpstr>
      <vt:lpstr>Фундаментальные принципы официальной статистики ООН (принятые Генеральной Ассамблеей в 2014 году )  (A/RES/68/261)</vt:lpstr>
      <vt:lpstr>Резолюция Генеральной Ассамблеи ООН от 6 июля  2017 года A/RES/71/313 </vt:lpstr>
      <vt:lpstr>Модельный закон об официальной статистике  принят Комитетом по статистике ЕЭК ООН в 2016 году</vt:lpstr>
      <vt:lpstr>Проект Закона Кыргызской Республики «Об официальной статистике»</vt:lpstr>
      <vt:lpstr>Слайд 6</vt:lpstr>
      <vt:lpstr>Слайд 7</vt:lpstr>
      <vt:lpstr>Слайд 8</vt:lpstr>
      <vt:lpstr>Субъекты правоотношений в области официальной статистики</vt:lpstr>
      <vt:lpstr>Слайд 10</vt:lpstr>
      <vt:lpstr>Слайд 11</vt:lpstr>
      <vt:lpstr>Слайд 12</vt:lpstr>
      <vt:lpstr>Статистические программы – координация национальной статистической системы</vt:lpstr>
      <vt:lpstr>Слайд 14</vt:lpstr>
      <vt:lpstr>Слайд 15</vt:lpstr>
      <vt:lpstr>Слайд 16</vt:lpstr>
      <vt:lpstr>Новеллы нового закона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Интеграция  Странового координационного комитета по борьбе с ВИЧ/СПИДом, туберкулезом и малярией  в Координационный совет по общественному здравоохранению при Правительстве Кыргызской Республики</dc:title>
  <dc:creator>Michael Corleone</dc:creator>
  <cp:lastModifiedBy>JTenizbaeva</cp:lastModifiedBy>
  <cp:revision>223</cp:revision>
  <cp:lastPrinted>2018-10-27T06:36:24Z</cp:lastPrinted>
  <dcterms:created xsi:type="dcterms:W3CDTF">2017-05-12T16:03:41Z</dcterms:created>
  <dcterms:modified xsi:type="dcterms:W3CDTF">2018-12-07T07:37:44Z</dcterms:modified>
</cp:coreProperties>
</file>