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3"/>
  </p:notesMasterIdLst>
  <p:handoutMasterIdLst>
    <p:handoutMasterId r:id="rId14"/>
  </p:handoutMasterIdLst>
  <p:sldIdLst>
    <p:sldId id="405" r:id="rId2"/>
    <p:sldId id="425" r:id="rId3"/>
    <p:sldId id="413" r:id="rId4"/>
    <p:sldId id="414" r:id="rId5"/>
    <p:sldId id="422" r:id="rId6"/>
    <p:sldId id="415" r:id="rId7"/>
    <p:sldId id="416" r:id="rId8"/>
    <p:sldId id="419" r:id="rId9"/>
    <p:sldId id="423" r:id="rId10"/>
    <p:sldId id="398" r:id="rId11"/>
    <p:sldId id="408" r:id="rId12"/>
  </p:sldIdLst>
  <p:sldSz cx="9906000" cy="6858000" type="A4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CC"/>
    <a:srgbClr val="99CCFF"/>
    <a:srgbClr val="7772E0"/>
    <a:srgbClr val="FFCC00"/>
    <a:srgbClr val="000000"/>
    <a:srgbClr val="CCFFFF"/>
    <a:srgbClr val="CCFFCC"/>
    <a:srgbClr val="66FFFF"/>
    <a:srgbClr val="D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1" autoAdjust="0"/>
    <p:restoredTop sz="87163" autoAdjust="0"/>
  </p:normalViewPr>
  <p:slideViewPr>
    <p:cSldViewPr>
      <p:cViewPr varScale="1">
        <p:scale>
          <a:sx n="101" d="100"/>
          <a:sy n="101" d="100"/>
        </p:scale>
        <p:origin x="1482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1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3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&#1055;&#1088;&#1077;&#1079;&#1077;&#1085;&#1090;&#1072;&#1094;&#1080;&#1080;%20&#1091;&#1095;&#1077;&#1090;%20&#1087;&#1086;&#1089;&#1077;&#1074;&#1085;&#1099;&#1093;%20&#1087;&#1083;&#1086;&#1097;&#1072;&#1076;&#1077;&#1081;%202022\&#1058;&#1072;&#1073;&#1083;&#1080;&#1094;&#1099;%202018%20&#1075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1;&#1086;&#1090;&#1089;&#1072;&#1076;\&#1059;&#1076;&#1086;&#1073;&#1088;%20&#1047;&#1072;&#1082;&#1080;&#1088;\&#1055;&#1086;&#1089;&#1077;&#1074;&#1085;&#1072;&#1103;%20&#1079;&#1072;%202023%20&#1075;&#1086;&#1076;\&#1058;&#1072;&#1073;&#1083;&#1080;&#1094;&#1099;%20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23\&#1047;&#1072;&#1082;&#1083;&#1102;&#1095;&#1080;&#1090;&#1077;&#1083;&#1100;&#1085;&#1099;&#1081;%20&#1086;&#1090;&#1095;&#1077;&#1090;%20&#1086;%20&#1088;&#1072;&#1079;&#1084;&#1077;&#1088;&#1072;&#1093;%20&#1087;&#1086;&#1089;&#1077;&#1074;&#1085;&#1099;&#1093;%20&#1087;&#1083;&#1086;&#1097;&#1072;&#1076;&#1077;&#1081;%20&#1087;&#1086;&#1076;%20&#1091;&#1088;&#1086;&#1078;&#1072;&#1081;%202020-2021%20&#1075;&#1075;\2023\&#1058;&#1072;&#1073;&#1083;&#1080;&#1094;&#1099;%202018%20&#1075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1;&#1086;&#1090;&#1089;&#1072;&#1076;\&#1059;&#1076;&#1086;&#1073;&#1088;%20&#1047;&#1072;&#1082;&#1080;&#1088;\&#1055;&#1086;&#1089;&#1077;&#1074;&#1085;&#1072;&#1103;%20&#1079;&#1072;%202023%20&#1075;&#1086;&#1076;\&#1058;&#1072;&#1073;&#1083;&#1080;&#1094;&#1099;%20&#1085;&#1072;%20%20&#1079;&#1072;&#1087;&#1080;&#1089;&#1082;&#1091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106210421064324E-2"/>
          <c:y val="1.6204863659052056E-2"/>
          <c:w val="0.91291298153932265"/>
          <c:h val="0.74402529067507794"/>
        </c:manualLayout>
      </c:layout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4859072"/>
        <c:axId val="474861816"/>
      </c:barChart>
      <c:catAx>
        <c:axId val="474859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C15C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4861816"/>
        <c:crosses val="autoZero"/>
        <c:auto val="1"/>
        <c:lblAlgn val="ctr"/>
        <c:lblOffset val="100"/>
        <c:noMultiLvlLbl val="0"/>
      </c:catAx>
      <c:valAx>
        <c:axId val="47486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485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73849540201117"/>
          <c:y val="3.0760127273519944E-2"/>
          <c:w val="0.80024000667398243"/>
          <c:h val="0.5808307581896277"/>
        </c:manualLayout>
      </c:layout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569823331985703E-2"/>
          <c:y val="0.60928639113094807"/>
          <c:w val="0.35819289092530915"/>
          <c:h val="0.37888279068692898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08850367905487"/>
          <c:y val="3.287759586001171E-2"/>
          <c:w val="0.818632462097029"/>
          <c:h val="0.5868358697899273"/>
        </c:manualLayout>
      </c:layout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4437501209154737E-3"/>
          <c:y val="0.63553983052320495"/>
          <c:w val="0.37296471847652951"/>
          <c:h val="0.36446020525116068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0796480357988034"/>
          <c:w val="0.95137153731424995"/>
          <c:h val="0.29203519642011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6.9368027324255331E-3"/>
                  <c:y val="-1.93666920667174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0149725078860462E-2"/>
                  <c:y val="-1.26658764428639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2946544549016824E-2"/>
                  <c:y val="-5.642197951062568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9524454715172799E-3"/>
                  <c:y val="1.27017187367708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1357753654534919E-2"/>
                  <c:y val="1.2634831936330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800699912510936E-2"/>
                  <c:y val="8.838218139399242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'Структура посевных плошадей'!$A$9:$A$15</c:f>
              <c:strCache>
                <c:ptCount val="7"/>
                <c:pt idx="0">
                  <c:v>Зерновые культуры (без зернобобовых, риса и гречихи)</c:v>
                </c:pt>
                <c:pt idx="1">
                  <c:v>Зернобобовые</c:v>
                </c:pt>
                <c:pt idx="2">
                  <c:v>Масличные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Прочие культуры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'Структура посевных плошадей'!$C$9:$C$15</c:f>
              <c:numCache>
                <c:formatCode>0.0</c:formatCode>
                <c:ptCount val="7"/>
                <c:pt idx="0">
                  <c:v>47.5</c:v>
                </c:pt>
                <c:pt idx="1">
                  <c:v>4.4000000000000004</c:v>
                </c:pt>
                <c:pt idx="2">
                  <c:v>1.2</c:v>
                </c:pt>
                <c:pt idx="3">
                  <c:v>5.9</c:v>
                </c:pt>
                <c:pt idx="4">
                  <c:v>4.4000000000000004</c:v>
                </c:pt>
                <c:pt idx="5">
                  <c:v>4.4000000000000004</c:v>
                </c:pt>
                <c:pt idx="6">
                  <c:v>32.200000000000003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3.8203941656656838E-3"/>
          <c:y val="0.64414260414324076"/>
          <c:w val="0.95137153731424995"/>
          <c:h val="0.329562178376304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2339143715419E-2"/>
          <c:y val="3.6604957050096386E-2"/>
          <c:w val="0.90649774306328856"/>
          <c:h val="0.81232504887429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'[Таблицы 2023.xlsx]Зерновые'!$P$10</c:f>
              <c:strCache>
                <c:ptCount val="1"/>
                <c:pt idx="0">
                  <c:v>Пшеница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'[Таблицы 2023.xlsx]Зерновые'!$Q$9:$S$9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'[Таблицы 2023.xlsx]Зерновые'!$Q$10:$S$10</c:f>
              <c:numCache>
                <c:formatCode>General</c:formatCode>
                <c:ptCount val="3"/>
                <c:pt idx="0">
                  <c:v>101.2</c:v>
                </c:pt>
                <c:pt idx="1">
                  <c:v>93.3</c:v>
                </c:pt>
                <c:pt idx="2">
                  <c:v>99.3</c:v>
                </c:pt>
              </c:numCache>
            </c:numRef>
          </c:val>
        </c:ser>
        <c:ser>
          <c:idx val="1"/>
          <c:order val="1"/>
          <c:tx>
            <c:strRef>
              <c:f>'[Таблицы 2023.xlsx]Зерновые'!$P$11</c:f>
              <c:strCache>
                <c:ptCount val="1"/>
                <c:pt idx="0">
                  <c:v>Ячмень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'[Таблицы 2023.xlsx]Зерновые'!$Q$9:$S$9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'[Таблицы 2023.xlsx]Зерновые'!$Q$11:$S$11</c:f>
              <c:numCache>
                <c:formatCode>General</c:formatCode>
                <c:ptCount val="3"/>
                <c:pt idx="0">
                  <c:v>102.3</c:v>
                </c:pt>
                <c:pt idx="1">
                  <c:v>107.1</c:v>
                </c:pt>
                <c:pt idx="2">
                  <c:v>101.3</c:v>
                </c:pt>
              </c:numCache>
            </c:numRef>
          </c:val>
        </c:ser>
        <c:ser>
          <c:idx val="2"/>
          <c:order val="2"/>
          <c:tx>
            <c:strRef>
              <c:f>'[Таблицы 2023.xlsx]Зерновые'!$P$12</c:f>
              <c:strCache>
                <c:ptCount val="1"/>
                <c:pt idx="0">
                  <c:v>Кукуруза на зерно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'[Таблицы 2023.xlsx]Зерновые'!$Q$9:$S$9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'[Таблицы 2023.xlsx]Зерновые'!$Q$12:$S$12</c:f>
              <c:numCache>
                <c:formatCode>General</c:formatCode>
                <c:ptCount val="3"/>
                <c:pt idx="0">
                  <c:v>100.7</c:v>
                </c:pt>
                <c:pt idx="1">
                  <c:v>101.5</c:v>
                </c:pt>
                <c:pt idx="2">
                  <c:v>105.3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857896"/>
        <c:axId val="474859464"/>
      </c:barChart>
      <c:catAx>
        <c:axId val="47485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4859464"/>
        <c:crosses val="autoZero"/>
        <c:auto val="1"/>
        <c:lblAlgn val="ctr"/>
        <c:lblOffset val="100"/>
        <c:noMultiLvlLbl val="0"/>
      </c:catAx>
      <c:valAx>
        <c:axId val="47485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485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690069991251095"/>
          <c:y val="0.89409667541557303"/>
          <c:w val="0.59619860017497817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587632775102283E-2"/>
          <c:y val="7.4254855876733569E-2"/>
          <c:w val="0.81365415919970241"/>
          <c:h val="0.58995342458036748"/>
        </c:manualLayout>
      </c:layout>
      <c:pie3DChart>
        <c:varyColors val="1"/>
        <c:ser>
          <c:idx val="1"/>
          <c:order val="0"/>
          <c:explosion val="25"/>
          <c:dLbls>
            <c:dLbl>
              <c:idx val="0"/>
              <c:layout>
                <c:manualLayout>
                  <c:x val="8.0233008530453134E-2"/>
                  <c:y val="-0.1378184114128164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381017447336769E-2"/>
                  <c:y val="5.540249049010208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050851837718515E-2"/>
                      <c:h val="4.7445823703469558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0239016317027578E-2"/>
                  <c:y val="-7.2252926513642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0551071016263931E-2"/>
                  <c:y val="-2.317680664589693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пашня!$A$3:$A$7</c:f>
              <c:strCache>
                <c:ptCount val="5"/>
                <c:pt idx="0">
                  <c:v>Крестьянских (фермерских) хозяйств</c:v>
                </c:pt>
                <c:pt idx="1">
                  <c:v>Государственных и коллективных хозяйств </c:v>
                </c:pt>
                <c:pt idx="2">
                  <c:v>Личных подсобных хозяйств населения</c:v>
                </c:pt>
                <c:pt idx="3">
                  <c:v>Пашня ГФС и в ведении айыл окмоту </c:v>
                </c:pt>
                <c:pt idx="4">
                  <c:v> Пашня прочих  землепользователей</c:v>
                </c:pt>
              </c:strCache>
            </c:strRef>
          </c:cat>
          <c:val>
            <c:numRef>
              <c:f>пашня!$B$3:$B$7</c:f>
              <c:numCache>
                <c:formatCode>0.0</c:formatCode>
                <c:ptCount val="5"/>
                <c:pt idx="0">
                  <c:v>71.75803696226123</c:v>
                </c:pt>
                <c:pt idx="1">
                  <c:v>4.2242584252213078</c:v>
                </c:pt>
                <c:pt idx="2">
                  <c:v>5.8937723248951706</c:v>
                </c:pt>
                <c:pt idx="3">
                  <c:v>17.339649013822022</c:v>
                </c:pt>
                <c:pt idx="4">
                  <c:v>0.78428327380027951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278617672790901"/>
          <c:y val="0.63261887176855158"/>
          <c:w val="0.69427646544181976"/>
          <c:h val="0.3396033069877995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8776762736838786E-3"/>
                  <c:y val="1.017513088811130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4635389945154089E-3"/>
                  <c:y val="4.13257261956200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2856236489153198E-2"/>
                  <c:y val="-4.16978144533369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6291099599040948E-3"/>
                  <c:y val="8.292108156349868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776972926569053E-2"/>
                  <c:y val="4.47827092204413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9850067539382488E-3"/>
                  <c:y val="9.360176714959499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9267355936326121E-2"/>
                  <c:y val="-2.167807535859404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6208880139982502E-2"/>
                  <c:y val="1.772419072615923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на  записку.xlsx]Не испол.земли'!$A$5:$A$12</c:f>
              <c:strCache>
                <c:ptCount val="8"/>
                <c:pt idx="0">
                  <c:v>Засоление и заболоченность</c:v>
                </c:pt>
                <c:pt idx="1">
                  <c:v>Неисправность оросительной сети</c:v>
                </c:pt>
                <c:pt idx="2">
                  <c:v>Жесткая богара (недостаток количества влаги в почве весной)</c:v>
                </c:pt>
                <c:pt idx="3">
                  <c:v>Отдаленность и каменистость</c:v>
                </c:pt>
                <c:pt idx="4">
                  <c:v>Расширение населенных пунктов</c:v>
                </c:pt>
                <c:pt idx="5">
                  <c:v> Недостаток посевного материала</c:v>
                </c:pt>
                <c:pt idx="6">
                  <c:v> Подверженность стихийным     бедствиям </c:v>
                </c:pt>
                <c:pt idx="7">
                  <c:v>Другие причины</c:v>
                </c:pt>
              </c:strCache>
            </c:strRef>
          </c:cat>
          <c:val>
            <c:numRef>
              <c:f>'[Таблицы на  записку.xlsx]Не испол.земли'!$B$5:$B$12</c:f>
              <c:numCache>
                <c:formatCode>0.0%</c:formatCode>
                <c:ptCount val="8"/>
                <c:pt idx="0">
                  <c:v>3.9E-2</c:v>
                </c:pt>
                <c:pt idx="1">
                  <c:v>0.156</c:v>
                </c:pt>
                <c:pt idx="2">
                  <c:v>0.45400000000000001</c:v>
                </c:pt>
                <c:pt idx="3">
                  <c:v>0.14899999999999999</c:v>
                </c:pt>
                <c:pt idx="4">
                  <c:v>6.2E-2</c:v>
                </c:pt>
                <c:pt idx="5">
                  <c:v>3.6999999999999998E-2</c:v>
                </c:pt>
                <c:pt idx="6">
                  <c:v>0.01</c:v>
                </c:pt>
                <c:pt idx="7">
                  <c:v>9.2999999999999999E-2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322493827629399"/>
          <c:y val="5.1254534015621772E-2"/>
          <c:w val="0.36378557833515573"/>
          <c:h val="0.923451507325970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1232,0 тыс. га</a:t>
          </a:r>
        </a:p>
        <a:p>
          <a:pPr>
            <a:spcAft>
              <a:spcPts val="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3,3 тыс. га, или 0,3%) </a:t>
          </a:r>
          <a:endParaRPr lang="ru-RU" sz="18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/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141,3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на 0,3 тыс. га, или 0,2 %) </a:t>
          </a:r>
          <a:endParaRPr lang="ru-RU" sz="16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/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/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</a:t>
          </a:r>
          <a:r>
            <a:rPr lang="ru-RU" sz="1800" b="1" u="sng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744,7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на 2,6 тыс. га, или 0,4%)</a:t>
          </a:r>
          <a:endParaRPr lang="ru-RU" sz="1800" b="1" i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/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/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ts val="600"/>
            </a:spcBef>
          </a:pPr>
          <a:endParaRPr lang="ru-RU" sz="1800" dirty="0" smtClean="0"/>
        </a:p>
        <a:p>
          <a:pPr>
            <a:spcBef>
              <a:spcPts val="600"/>
            </a:spcBef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346,0 тыс. га</a:t>
          </a:r>
        </a:p>
        <a:p>
          <a:pPr>
            <a:spcBef>
              <a:spcPct val="0"/>
            </a:spcBef>
          </a:pP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на 6,2 </a:t>
          </a:r>
          <a:r>
            <a:rPr lang="ru-RU" sz="1600" b="1" i="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тыс.га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или 1,8%) </a:t>
          </a:r>
        </a:p>
        <a:p>
          <a:pPr>
            <a:spcBef>
              <a:spcPct val="0"/>
            </a:spcBef>
          </a:pP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/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/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252816" custScaleY="67006" custLinFactX="-12127" custLinFactNeighborX="-100000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40106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41566" custLinFactNeighborY="89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9084" custScaleY="110462" custLinFactNeighborX="37470" custLinFactNeighborY="32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521649" y="2160252"/>
          <a:ext cx="2462450" cy="154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31225" y="0"/>
              </a:lnTo>
              <a:lnTo>
                <a:pt x="1231225" y="1540154"/>
              </a:lnTo>
              <a:lnTo>
                <a:pt x="2462450" y="154015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80264" y="2857718"/>
        <a:ext cx="145221" cy="145221"/>
      </dsp:txXfrm>
    </dsp:sp>
    <dsp:sp modelId="{9448C492-5281-423B-B133-14C700A9B006}">
      <dsp:nvSpPr>
        <dsp:cNvPr id="0" name=""/>
        <dsp:cNvSpPr/>
      </dsp:nvSpPr>
      <dsp:spPr>
        <a:xfrm>
          <a:off x="2521649" y="2160252"/>
          <a:ext cx="2574355" cy="144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87177" y="0"/>
              </a:lnTo>
              <a:lnTo>
                <a:pt x="1287177" y="144974"/>
              </a:lnTo>
              <a:lnTo>
                <a:pt x="2574355" y="14497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744366" y="2168278"/>
        <a:ext cx="128921" cy="128921"/>
      </dsp:txXfrm>
    </dsp:sp>
    <dsp:sp modelId="{76805C5A-9979-4940-9AB8-9873E64C0DC6}">
      <dsp:nvSpPr>
        <dsp:cNvPr id="0" name=""/>
        <dsp:cNvSpPr/>
      </dsp:nvSpPr>
      <dsp:spPr>
        <a:xfrm>
          <a:off x="2521649" y="710247"/>
          <a:ext cx="2534467" cy="1450004"/>
        </a:xfrm>
        <a:custGeom>
          <a:avLst/>
          <a:gdLst/>
          <a:ahLst/>
          <a:cxnLst/>
          <a:rect l="0" t="0" r="0" b="0"/>
          <a:pathLst>
            <a:path>
              <a:moveTo>
                <a:pt x="0" y="1450004"/>
              </a:moveTo>
              <a:lnTo>
                <a:pt x="1267233" y="1450004"/>
              </a:lnTo>
              <a:lnTo>
                <a:pt x="1267233" y="0"/>
              </a:lnTo>
              <a:lnTo>
                <a:pt x="2534467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5885" y="1362251"/>
        <a:ext cx="145996" cy="145996"/>
      </dsp:txXfrm>
    </dsp:sp>
    <dsp:sp modelId="{823742AB-8EC3-48BE-B6E7-03EAB240811F}">
      <dsp:nvSpPr>
        <dsp:cNvPr id="0" name=""/>
        <dsp:cNvSpPr/>
      </dsp:nvSpPr>
      <dsp:spPr>
        <a:xfrm>
          <a:off x="0" y="1107344"/>
          <a:ext cx="2937484" cy="210581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1232,0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3,3 тыс. га, или 0,3%) </a:t>
          </a:r>
          <a:endParaRPr lang="ru-RU" sz="18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07344"/>
        <a:ext cx="2937484" cy="2105814"/>
      </dsp:txXfrm>
    </dsp:sp>
    <dsp:sp modelId="{2D2BCB27-F537-42BB-BB64-1638CBC31434}">
      <dsp:nvSpPr>
        <dsp:cNvPr id="0" name=""/>
        <dsp:cNvSpPr/>
      </dsp:nvSpPr>
      <dsp:spPr>
        <a:xfrm>
          <a:off x="5056117" y="216020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141,3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на 0,3 тыс. га, или 0,2 %) </a:t>
          </a:r>
          <a:endParaRPr lang="ru-RU" sz="16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216020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096005" y="1773233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</a:t>
          </a:r>
          <a:r>
            <a:rPr lang="ru-RU" sz="1800" b="1" u="sng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744,7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на 2,6 тыс. га, или 0,4%)</a:t>
          </a:r>
          <a:endParaRPr lang="ru-RU" sz="1800" b="1" i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6005" y="1773233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4984100" y="3240363"/>
          <a:ext cx="3799850" cy="920086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346,0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на 6,2 </a:t>
          </a:r>
          <a:r>
            <a:rPr lang="ru-RU" sz="1600" b="1" i="0" kern="1200" cap="none" spc="0" dirty="0" err="1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тыс.га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или 1,8%)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4100" y="3240363"/>
        <a:ext cx="3799850" cy="920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890" tIns="45446" rIns="90890" bIns="454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855" y="0"/>
            <a:ext cx="2918830" cy="493316"/>
          </a:xfrm>
          <a:prstGeom prst="rect">
            <a:avLst/>
          </a:prstGeom>
        </p:spPr>
        <p:txBody>
          <a:bodyPr vert="horz" lIns="90890" tIns="45446" rIns="90890" bIns="45446" rtlCol="0"/>
          <a:lstStyle>
            <a:lvl1pPr algn="r">
              <a:defRPr sz="1200"/>
            </a:lvl1pPr>
          </a:lstStyle>
          <a:p>
            <a:fld id="{2C879645-59E2-47AD-96D3-72DB91D055A8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0693"/>
            <a:ext cx="2918830" cy="493316"/>
          </a:xfrm>
          <a:prstGeom prst="rect">
            <a:avLst/>
          </a:prstGeom>
        </p:spPr>
        <p:txBody>
          <a:bodyPr vert="horz" lIns="90890" tIns="45446" rIns="90890" bIns="454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855" y="9370693"/>
            <a:ext cx="2918830" cy="493316"/>
          </a:xfrm>
          <a:prstGeom prst="rect">
            <a:avLst/>
          </a:prstGeom>
        </p:spPr>
        <p:txBody>
          <a:bodyPr vert="horz" lIns="90890" tIns="45446" rIns="90890" bIns="45446" rtlCol="0" anchor="b"/>
          <a:lstStyle>
            <a:lvl1pPr algn="r">
              <a:defRPr sz="1200"/>
            </a:lvl1pPr>
          </a:lstStyle>
          <a:p>
            <a:fld id="{D0BAC229-63AB-46B1-B1D4-049523A2E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945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90" tIns="45446" rIns="90890" bIns="4544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855" y="0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90" tIns="45446" rIns="90890" bIns="4544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6913" y="739775"/>
            <a:ext cx="5341937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501"/>
            <a:ext cx="5388610" cy="443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90" tIns="45446" rIns="90890" bIns="45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0693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90" tIns="45446" rIns="90890" bIns="4544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855" y="9370693"/>
            <a:ext cx="291883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90" tIns="45446" rIns="90890" bIns="4544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7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80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Microsoft_Excel1.xlsx"/><Relationship Id="rId5" Type="http://schemas.openxmlformats.org/officeDocument/2006/relationships/oleObject" Target="../embeddings/oleObject1.bin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993221"/>
            <a:ext cx="3508442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3" y="5013176"/>
            <a:ext cx="36541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800" b="1" i="1" dirty="0" smtClean="0">
                <a:latin typeface="Arial" charset="0"/>
              </a:rPr>
              <a:t>Пресс-конференция</a:t>
            </a:r>
            <a:endParaRPr lang="ru-RU" sz="1800" b="1" i="1" dirty="0">
              <a:latin typeface="Arial" charset="0"/>
            </a:endParaRPr>
          </a:p>
          <a:p>
            <a:pPr algn="just" eaLnBrk="0" hangingPunct="0"/>
            <a:r>
              <a:rPr lang="ru-RU" sz="1800" b="1" i="1" dirty="0" err="1" smtClean="0">
                <a:latin typeface="Arial" charset="0"/>
              </a:rPr>
              <a:t>Нацстатком</a:t>
            </a:r>
            <a:r>
              <a:rPr lang="ru-RU" sz="1800" b="1" i="1" dirty="0" smtClean="0">
                <a:latin typeface="Arial" charset="0"/>
              </a:rPr>
              <a:t> 11.07.2023г</a:t>
            </a:r>
            <a:r>
              <a:rPr lang="ru-RU" sz="1800" b="1" i="1" dirty="0" smtClean="0">
                <a:solidFill>
                  <a:srgbClr val="FF0000"/>
                </a:solidFill>
                <a:latin typeface="Arial" charset="0"/>
              </a:rPr>
              <a:t>.</a:t>
            </a:r>
            <a:endParaRPr lang="ru-RU" sz="18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175654" y="1679902"/>
            <a:ext cx="3873690" cy="2408291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итогах учета посевных площадей сельскохозяйственных культур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использовании пашни под урожай  2023г.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757130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kumimoji="1" lang="ru-RU" sz="24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kumimoji="1"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kumimoji="1" lang="ru-RU" sz="24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 стрелкой 16"/>
          <p:cNvCxnSpPr>
            <a:endCxn id="8" idx="0"/>
          </p:cNvCxnSpPr>
          <p:nvPr/>
        </p:nvCxnSpPr>
        <p:spPr>
          <a:xfrm flipH="1">
            <a:off x="2104104" y="3223146"/>
            <a:ext cx="54055" cy="17049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183706"/>
            <a:ext cx="8179842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Единовременный учет посевных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площадей сельскохозяйственных культур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урожай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2023г. проведен повсеместно в мае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соответствии с Статистической Программой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2023г.,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утвержденной Постановлением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Кабинета Министров КР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декабря 2022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675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43440" y="2818573"/>
            <a:ext cx="171657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8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800" dirty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409 </a:t>
            </a:r>
            <a:r>
              <a:rPr lang="ru-RU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айыльного</a:t>
            </a:r>
            <a:r>
              <a:rPr lang="ru-RU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аймака) </a:t>
            </a:r>
            <a:endParaRPr lang="ru-RU" sz="1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11" y="2403805"/>
            <a:ext cx="3742917" cy="252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343440" y="4928099"/>
            <a:ext cx="1521328" cy="1237206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Официальная статистическая отчетность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ф.№4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2489" y="4928098"/>
            <a:ext cx="2900831" cy="1142881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.№2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аренда «На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пашню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фонда сельскохозяйственных угодий (ГФС) и пашню находящиеся в ведении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>
            <a:stCxn id="16" idx="2"/>
            <a:endCxn id="10" idx="1"/>
          </p:cNvCxnSpPr>
          <p:nvPr/>
        </p:nvCxnSpPr>
        <p:spPr>
          <a:xfrm>
            <a:off x="2201727" y="3741903"/>
            <a:ext cx="2730762" cy="17576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401272" y="2708920"/>
            <a:ext cx="173554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территории 31 г</a:t>
            </a:r>
            <a:r>
              <a:rPr lang="ru-RU" sz="1600" b="1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орода включая  города Бишкек и Ош</a:t>
            </a:r>
            <a:endParaRPr lang="ru-RU" sz="1600" b="1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75431" y="1582914"/>
            <a:ext cx="336784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рганы местного самоуправления провели учет:</a:t>
            </a:r>
          </a:p>
          <a:p>
            <a:pPr algn="ctr"/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7255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84648" y="116631"/>
            <a:ext cx="8121352" cy="1152129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Посевные площади сельскохозяйственных культур под урожай 2023г.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 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73234" y="2425129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составили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1 232,0 тыс. 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474744" y="3132989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3,3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89304" y="3057285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0,3 процента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44" y="1849065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что, больше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чем в предыдущем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на: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6681192" y="3261464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или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067565"/>
              </p:ext>
            </p:extLst>
          </p:nvPr>
        </p:nvGraphicFramePr>
        <p:xfrm>
          <a:off x="1640632" y="5301208"/>
          <a:ext cx="5040560" cy="1197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6553"/>
                <a:gridCol w="2024007"/>
              </a:tblGrid>
              <a:tr h="30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площадь: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 , га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на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пашне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1229,7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</a:t>
                      </a:r>
                      <a:r>
                        <a:rPr lang="en-US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ядьях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сада   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pаспаханных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сенокосах, </a:t>
                      </a:r>
                      <a:endParaRPr lang="ru-RU" sz="1400" b="1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пастбищах   и   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пойме реки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435946" y="4162987"/>
            <a:ext cx="484632" cy="97840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30780608"/>
              </p:ext>
            </p:extLst>
          </p:nvPr>
        </p:nvGraphicFramePr>
        <p:xfrm>
          <a:off x="632520" y="2060848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араллелограмм 17"/>
          <p:cNvSpPr/>
          <p:nvPr/>
        </p:nvSpPr>
        <p:spPr>
          <a:xfrm>
            <a:off x="1280592" y="188640"/>
            <a:ext cx="8208912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Озимый и яровой сев сельскохозяйственных культур и укосная площадь многолетних трав под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урожай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2023г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77108" y="1268760"/>
            <a:ext cx="6912768" cy="7593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структуре посевных площадей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сельскохозяйственных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</a:p>
          <a:p>
            <a:pPr algn="ctr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произошли некоторые изменения 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280920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посевная площадь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под урожай 2023г.  по территории   </a:t>
            </a: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2344" y="5157192"/>
            <a:ext cx="2180190" cy="1584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посевных площадей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(ПП) в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общей ее площади по республике приходится на хозяйства Чуйской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(33,9%),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Иссык-Кульской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(14,9%),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14,7 %),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(13,0%) и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т.п. </a:t>
            </a:r>
          </a:p>
          <a:p>
            <a:endParaRPr lang="ru-RU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527555"/>
              </p:ext>
            </p:extLst>
          </p:nvPr>
        </p:nvGraphicFramePr>
        <p:xfrm>
          <a:off x="272481" y="1556792"/>
          <a:ext cx="2664295" cy="3220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19"/>
                <a:gridCol w="864096"/>
                <a:gridCol w="720080"/>
              </a:tblGrid>
              <a:tr h="576064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итогу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1 232,0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160,5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sng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417,0</a:t>
                      </a:r>
                      <a:endParaRPr lang="ru-RU" sz="1200" b="0" i="0" u="sng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sng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33,9</a:t>
                      </a:r>
                      <a:endParaRPr lang="ru-RU" sz="1200" b="0" i="0" u="sng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376936" y="1273001"/>
            <a:ext cx="4824536" cy="3557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по территории, %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470591"/>
              </p:ext>
            </p:extLst>
          </p:nvPr>
        </p:nvGraphicFramePr>
        <p:xfrm>
          <a:off x="3512840" y="2214556"/>
          <a:ext cx="5400600" cy="4090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725172"/>
              </p:ext>
            </p:extLst>
          </p:nvPr>
        </p:nvGraphicFramePr>
        <p:xfrm>
          <a:off x="3235325" y="2060575"/>
          <a:ext cx="6230938" cy="3888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Лист" r:id="rId6" imgW="4781718" imgH="2743328" progId="Excel.Sheet.12">
                  <p:embed/>
                </p:oleObj>
              </mc:Choice>
              <mc:Fallback>
                <p:oleObj name="Лист" r:id="rId6" imgW="4781718" imgH="27433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35325" y="2060575"/>
                        <a:ext cx="6230938" cy="3888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3112236" y="6103260"/>
            <a:ext cx="6219216" cy="6159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Увеличение посевных площадей по </a:t>
            </a:r>
            <a:r>
              <a:rPr lang="ru-RU" sz="1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г.Ош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связано с уменьшением неиспользованной пашни на 0,4 тыс. гектаров, или 34,7%.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546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326915" y="5229200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60512" y="116632"/>
            <a:ext cx="9217024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 п</a:t>
            </a:r>
            <a:r>
              <a:rPr lang="ru-RU" sz="2000" b="1" dirty="0" smtClean="0">
                <a:solidFill>
                  <a:srgbClr val="000099"/>
                </a:solidFill>
              </a:rPr>
              <a:t>осевных площадей сельскохозяйственных культур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8254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359784" y="5172261"/>
            <a:ext cx="3282532" cy="777020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культуры: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сахарная свекла, хлопчатник, табак, рис, бахчевые культуры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159303"/>
              </p:ext>
            </p:extLst>
          </p:nvPr>
        </p:nvGraphicFramePr>
        <p:xfrm>
          <a:off x="1522817" y="1397944"/>
          <a:ext cx="3646207" cy="3471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6897216" y="1044143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856033"/>
              </p:ext>
            </p:extLst>
          </p:nvPr>
        </p:nvGraphicFramePr>
        <p:xfrm>
          <a:off x="1273299" y="1399002"/>
          <a:ext cx="3895725" cy="3574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568745"/>
              </p:ext>
            </p:extLst>
          </p:nvPr>
        </p:nvGraphicFramePr>
        <p:xfrm>
          <a:off x="5385048" y="1355488"/>
          <a:ext cx="4392488" cy="331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617466"/>
              </p:ext>
            </p:extLst>
          </p:nvPr>
        </p:nvGraphicFramePr>
        <p:xfrm>
          <a:off x="6062406" y="1484784"/>
          <a:ext cx="3240359" cy="3186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571031"/>
              </p:ext>
            </p:extLst>
          </p:nvPr>
        </p:nvGraphicFramePr>
        <p:xfrm>
          <a:off x="3961179" y="1467597"/>
          <a:ext cx="5600332" cy="5261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983937"/>
              </p:ext>
            </p:extLst>
          </p:nvPr>
        </p:nvGraphicFramePr>
        <p:xfrm>
          <a:off x="1285163" y="1828412"/>
          <a:ext cx="2592000" cy="29023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6573"/>
                <a:gridCol w="576781"/>
                <a:gridCol w="548646"/>
              </a:tblGrid>
              <a:tr h="340380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культуры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Зернобобовые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55,3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культуры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54,3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Кормовые культуры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391,6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396,3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1213011" y="1271634"/>
            <a:ext cx="2736304" cy="25367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Посевные площади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4528190" y="1207834"/>
            <a:ext cx="4789020" cy="648072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зерновых культур  2023г.</a:t>
            </a:r>
          </a:p>
          <a:p>
            <a:pPr algn="ctr"/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процентах к предыдущему году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208584" y="0"/>
            <a:ext cx="7416824" cy="108012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2023г. – 585,4 тыс. га – на 7,0 тыс. га, или 1,2 % больше по сравнению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прошлым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годом, при этом удельный вес в общей посевной площади составил 47,5 %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4331705"/>
            <a:ext cx="2528056" cy="197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80710" y="1531870"/>
            <a:ext cx="316835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основных видов </a:t>
            </a:r>
          </a:p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культур</a:t>
            </a:r>
            <a:endParaRPr lang="ru-RU" sz="1200" i="1" dirty="0">
              <a:ln/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123764"/>
              </p:ext>
            </p:extLst>
          </p:nvPr>
        </p:nvGraphicFramePr>
        <p:xfrm>
          <a:off x="1168742" y="2259619"/>
          <a:ext cx="2592288" cy="153991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785595"/>
                <a:gridCol w="487609"/>
                <a:gridCol w="688123"/>
                <a:gridCol w="630961"/>
              </a:tblGrid>
              <a:tr h="3107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ru-RU" sz="12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26899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233,7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232,1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26899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ky-KG" sz="12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222,9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237,6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239,2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540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113,3</a:t>
                      </a:r>
                      <a:endParaRPr kumimoji="0" lang="ru-RU" sz="12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804759"/>
              </p:ext>
            </p:extLst>
          </p:nvPr>
        </p:nvGraphicFramePr>
        <p:xfrm>
          <a:off x="4286967" y="2132856"/>
          <a:ext cx="5298332" cy="439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560512" y="2399221"/>
            <a:ext cx="1892158" cy="2901987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1286,4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пашни  на 1 января 2023г.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землепользователям</a:t>
            </a:r>
          </a:p>
          <a:p>
            <a:pPr algn="ctr"/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6090360"/>
              </p:ext>
            </p:extLst>
          </p:nvPr>
        </p:nvGraphicFramePr>
        <p:xfrm>
          <a:off x="3080792" y="1484785"/>
          <a:ext cx="619268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16496" y="1484785"/>
            <a:ext cx="3888432" cy="648071"/>
          </a:xfrm>
          <a:prstGeom prst="round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данным Службы земельных ресурсов при МСХ КР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12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6985" y="4725144"/>
            <a:ext cx="2697523" cy="1332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t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недостаток ГСМ и техники, нехватка денежных средств, 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отводы земель под подстройки, пустующие дома т.п.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488504" y="647201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уточненная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1286,4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891134"/>
              </p:ext>
            </p:extLst>
          </p:nvPr>
        </p:nvGraphicFramePr>
        <p:xfrm>
          <a:off x="4610550" y="794007"/>
          <a:ext cx="4968552" cy="1302406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90522"/>
                <a:gridCol w="792088"/>
                <a:gridCol w="576064"/>
                <a:gridCol w="1590687"/>
                <a:gridCol w="1019191"/>
              </a:tblGrid>
              <a:tr h="762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Посевная площадь 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пашне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-щенный </a:t>
                      </a: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грунт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Пары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под питомники, многолетние насаждения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Неисполь-зованная</a:t>
                      </a:r>
                      <a:endParaRPr lang="ru-RU" sz="14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пашня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057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1229,7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10,2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42,6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араллелограмм 11"/>
          <p:cNvSpPr/>
          <p:nvPr/>
        </p:nvSpPr>
        <p:spPr>
          <a:xfrm>
            <a:off x="1784648" y="101796"/>
            <a:ext cx="7056785" cy="446884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площади пашни  2023г.</a:t>
            </a:r>
          </a:p>
        </p:txBody>
      </p:sp>
      <p:cxnSp>
        <p:nvCxnSpPr>
          <p:cNvPr id="4" name="Прямая со стрелкой 3"/>
          <p:cNvCxnSpPr>
            <a:stCxn id="9" idx="3"/>
            <a:endCxn id="11" idx="1"/>
          </p:cNvCxnSpPr>
          <p:nvPr/>
        </p:nvCxnSpPr>
        <p:spPr>
          <a:xfrm>
            <a:off x="3902700" y="1439289"/>
            <a:ext cx="707850" cy="592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  <a:endCxn id="17" idx="0"/>
          </p:cNvCxnSpPr>
          <p:nvPr/>
        </p:nvCxnSpPr>
        <p:spPr>
          <a:xfrm flipH="1">
            <a:off x="1605445" y="2033354"/>
            <a:ext cx="590157" cy="972755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307870"/>
              </p:ext>
            </p:extLst>
          </p:nvPr>
        </p:nvGraphicFramePr>
        <p:xfrm>
          <a:off x="4448944" y="3068960"/>
          <a:ext cx="4629151" cy="358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584928"/>
              </p:ext>
            </p:extLst>
          </p:nvPr>
        </p:nvGraphicFramePr>
        <p:xfrm>
          <a:off x="3207563" y="2231376"/>
          <a:ext cx="6371539" cy="4402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256683" y="3006109"/>
            <a:ext cx="2697523" cy="1332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Площадь неиспользованной пашни в 2023 году составила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42,6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или 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3,3%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обшей площади пашни</a:t>
            </a:r>
          </a:p>
        </p:txBody>
      </p:sp>
    </p:spTree>
    <p:extLst>
      <p:ext uri="{BB962C8B-B14F-4D97-AF65-F5344CB8AC3E}">
        <p14:creationId xmlns:p14="http://schemas.microsoft.com/office/powerpoint/2010/main" val="364577887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354298"/>
            <a:ext cx="7848872" cy="90018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Выводы: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Итоги учета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использовании пашни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урожай 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2023г.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показали,  что: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0512" y="452680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Зерна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2216696" y="452680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Овощей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4145704" y="4526808"/>
            <a:ext cx="224745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Картофеля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7300194" y="4526807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Технических культур </a:t>
            </a:r>
            <a:endParaRPr lang="ru-RU" sz="1800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1756845" y="3894343"/>
            <a:ext cx="4994374" cy="7062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3066850" y="3894343"/>
            <a:ext cx="3684369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5269432" y="3894343"/>
            <a:ext cx="1481787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751219" y="3894343"/>
            <a:ext cx="1845119" cy="6324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917004" y="2594048"/>
            <a:ext cx="5668430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Д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органов МСУ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 посевным площадям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культур являются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информационной базой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определения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необходимых объемов производства  продукции  растениеводства  в  течении 2023г.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665492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Тенденция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роста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изменение ее структуры сохраняются  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65068" y="5269931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Кормовых культур </a:t>
            </a:r>
            <a:endParaRPr lang="ru-RU" sz="1800" dirty="0"/>
          </a:p>
        </p:txBody>
      </p:sp>
      <p:cxnSp>
        <p:nvCxnSpPr>
          <p:cNvPr id="28" name="Прямая со стрелкой 27"/>
          <p:cNvCxnSpPr>
            <a:stCxn id="21" idx="2"/>
            <a:endCxn id="26" idx="0"/>
          </p:cNvCxnSpPr>
          <p:nvPr/>
        </p:nvCxnSpPr>
        <p:spPr>
          <a:xfrm>
            <a:off x="6751219" y="3894343"/>
            <a:ext cx="109993" cy="13755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1" idx="2"/>
            <a:endCxn id="35" idx="0"/>
          </p:cNvCxnSpPr>
          <p:nvPr/>
        </p:nvCxnSpPr>
        <p:spPr>
          <a:xfrm flipH="1">
            <a:off x="2452670" y="3894343"/>
            <a:ext cx="4298549" cy="1860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1156526" y="5754806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Бахчевых культур </a:t>
            </a:r>
            <a:endParaRPr lang="ru-RU" sz="1800" dirty="0"/>
          </a:p>
        </p:txBody>
      </p:sp>
      <p:sp>
        <p:nvSpPr>
          <p:cNvPr id="22" name="Овал 21"/>
          <p:cNvSpPr/>
          <p:nvPr/>
        </p:nvSpPr>
        <p:spPr>
          <a:xfrm>
            <a:off x="3973288" y="6071563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Масличных культур </a:t>
            </a:r>
            <a:endParaRPr lang="ru-RU" sz="1800" dirty="0"/>
          </a:p>
        </p:txBody>
      </p:sp>
      <p:cxnSp>
        <p:nvCxnSpPr>
          <p:cNvPr id="23" name="Прямая со стрелкой 22"/>
          <p:cNvCxnSpPr>
            <a:stCxn id="21" idx="2"/>
            <a:endCxn id="22" idx="0"/>
          </p:cNvCxnSpPr>
          <p:nvPr/>
        </p:nvCxnSpPr>
        <p:spPr>
          <a:xfrm flipH="1">
            <a:off x="5269432" y="3894343"/>
            <a:ext cx="1481787" cy="21772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98" y="1268760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181387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049323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4788255" y="3212976"/>
            <a:ext cx="4608511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en-US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4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638214" y="478065"/>
            <a:ext cx="4131209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15489</TotalTime>
  <Words>793</Words>
  <Application>Microsoft Office PowerPoint</Application>
  <PresentationFormat>Лист A4 (210x297 мм)</PresentationFormat>
  <Paragraphs>221</Paragraphs>
  <Slides>11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Гульзамира Жамалдинова</cp:lastModifiedBy>
  <cp:revision>844</cp:revision>
  <cp:lastPrinted>2023-07-11T03:11:09Z</cp:lastPrinted>
  <dcterms:created xsi:type="dcterms:W3CDTF">2009-11-26T05:40:33Z</dcterms:created>
  <dcterms:modified xsi:type="dcterms:W3CDTF">2023-07-11T03:12:37Z</dcterms:modified>
</cp:coreProperties>
</file>