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14" r:id="rId8"/>
    <p:sldId id="393" r:id="rId9"/>
    <p:sldId id="401" r:id="rId10"/>
    <p:sldId id="407" r:id="rId11"/>
    <p:sldId id="408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356" autoAdjust="0"/>
  </p:normalViewPr>
  <p:slideViewPr>
    <p:cSldViewPr>
      <p:cViewPr>
        <p:scale>
          <a:sx n="90" d="100"/>
          <a:sy n="90" d="100"/>
        </p:scale>
        <p:origin x="-1968" y="-54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isk%20D\2017%20&#1047;&#1080;&#1057;&#1071;&#1057;\&#1046;&#1080;&#1074;&#1086;&#1090;&#1085;&#1086;&#1074;%20&#1087;&#1088;&#1077;&#1079;%202017\&#1059;&#1095;%20&#1057;&#1082;&#1086;&#1090;%2010.02\&#1056;&#1072;&#1089;&#1095;&#1077;&#1090;&#1085;&#1072;&#1103;%20&#1090;&#1072;&#1073;&#1083;&#1080;&#1094;&#1072;%20SV-2017.xlsx" TargetMode="External"/><Relationship Id="rId1" Type="http://schemas.openxmlformats.org/officeDocument/2006/relationships/image" Target="../media/image15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66645195451096"/>
          <c:y val="2.5867964421114026E-2"/>
          <c:w val="0.85895556713142551"/>
          <c:h val="0.50083223972003499"/>
        </c:manualLayout>
      </c:layout>
      <c:bar3DChart>
        <c:barDir val="col"/>
        <c:grouping val="clustered"/>
        <c:varyColors val="0"/>
        <c:ser>
          <c:idx val="0"/>
          <c:order val="0"/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B w="139700" h="139700" prst="divot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'през свод'!$E$20:$E$27</c:f>
              <c:strCache>
                <c:ptCount val="8"/>
                <c:pt idx="0">
                  <c:v>Крупный рогатый скот - всего</c:v>
                </c:pt>
                <c:pt idx="1">
                  <c:v>Коровы - всего</c:v>
                </c:pt>
                <c:pt idx="2">
                  <c:v>Телки от 1 года и старше осемененные</c:v>
                </c:pt>
                <c:pt idx="3">
                  <c:v>Телки от 1 года и старше неосемененные</c:v>
                </c:pt>
                <c:pt idx="4">
                  <c:v>Телята до 1 года</c:v>
                </c:pt>
                <c:pt idx="5">
                  <c:v>Быки-производители</c:v>
                </c:pt>
                <c:pt idx="6">
                  <c:v>Прочие виды крупного рогатого скота</c:v>
                </c:pt>
                <c:pt idx="7">
                  <c:v>Яки</c:v>
                </c:pt>
              </c:strCache>
            </c:strRef>
          </c:cat>
          <c:val>
            <c:numRef>
              <c:f>'през свод'!$F$20:$F$27</c:f>
              <c:numCache>
                <c:formatCode>0.0</c:formatCode>
                <c:ptCount val="8"/>
                <c:pt idx="0" formatCode="General">
                  <c:v>100</c:v>
                </c:pt>
                <c:pt idx="1">
                  <c:v>50.396102013204924</c:v>
                </c:pt>
                <c:pt idx="2">
                  <c:v>8.3463207316841697</c:v>
                </c:pt>
                <c:pt idx="3">
                  <c:v>10.982462594001818</c:v>
                </c:pt>
                <c:pt idx="4">
                  <c:v>19.532152565548451</c:v>
                </c:pt>
                <c:pt idx="5">
                  <c:v>2.9310174418414374</c:v>
                </c:pt>
                <c:pt idx="6">
                  <c:v>5.2934257473181372</c:v>
                </c:pt>
                <c:pt idx="7">
                  <c:v>2.518518906401058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3529984"/>
        <c:axId val="73658752"/>
        <c:axId val="0"/>
      </c:bar3DChart>
      <c:catAx>
        <c:axId val="73529984"/>
        <c:scaling>
          <c:orientation val="minMax"/>
        </c:scaling>
        <c:delete val="0"/>
        <c:axPos val="b"/>
        <c:majorTickMark val="out"/>
        <c:minorTickMark val="none"/>
        <c:tickLblPos val="nextTo"/>
        <c:crossAx val="73658752"/>
        <c:crosses val="autoZero"/>
        <c:auto val="1"/>
        <c:lblAlgn val="ctr"/>
        <c:lblOffset val="100"/>
        <c:noMultiLvlLbl val="0"/>
      </c:catAx>
      <c:valAx>
        <c:axId val="7365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5299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1268760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752" y="1641502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359" y="2072389"/>
            <a:ext cx="2482308" cy="37429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185419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54791" y="6088888"/>
            <a:ext cx="645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Реалдуу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сектордун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башкармалыгынын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208584" y="5727251"/>
            <a:ext cx="4572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Улутстаткомдун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 Пресс-</a:t>
            </a:r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Конференциясы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, </a:t>
            </a:r>
            <a:endParaRPr lang="ru-RU" sz="14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10.02.2017-ж.</a:t>
            </a:r>
            <a:endParaRPr lang="ru-RU" sz="14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249144" y="2852742"/>
            <a:ext cx="3048270" cy="240829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2017 –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канаттууларына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санак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жүргүзүүнүн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жыйынтыгы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Кы</a:t>
            </a:r>
            <a:r>
              <a:rPr kumimoji="1" lang="ky-KG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гыз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статистика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Kyrghyz Times" pitchFamily="2" charset="0"/>
              <a:cs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214" y="3451215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Arial"/>
              </a:rPr>
              <a:t>Ө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кмөтүнүн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2015-жылдын 13-октябрындагы №708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2016-жылдагы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статистикалык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иштеринин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аткаруунун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алкагында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96869" y="5733256"/>
            <a:ext cx="3186971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y-KG" sz="1400" dirty="0">
                <a:latin typeface="Times New Roman" pitchFamily="18" charset="0"/>
                <a:ea typeface="Calibri"/>
                <a:cs typeface="Times New Roman" pitchFamily="18" charset="0"/>
              </a:rPr>
              <a:t>Кыргыз Республикасынын Өкмөтүнө караштуу Ветеринардык жана фитосанитардык коопсуздук боюнча мамлекеттик инспекция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2536240" cy="26161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өкмөтү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шаарлардын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мэриялары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2016-ж. </a:t>
            </a: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10-декабрдан 25-декабрга чейинки мезгилде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бир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убактагы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санагын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жүргүзүштү</a:t>
            </a:r>
            <a:endParaRPr lang="ru-RU" sz="14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81826" y="2874522"/>
            <a:ext cx="2214578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АЧТММ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kern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2016-жылдын 15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ноябрындагы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АЧТММ</a:t>
            </a:r>
            <a:r>
              <a:rPr lang="ky-KG" sz="1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293)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(№85)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2016-жылдын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иш-чаралардын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Планы»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944888" y="2854240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Бул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ишти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жетектегендер</a:t>
            </a:r>
            <a:endParaRPr lang="ru-RU" sz="1200" i="1" dirty="0">
              <a:solidFill>
                <a:srgbClr val="000099"/>
              </a:solidFill>
              <a:latin typeface="Kyrghyz 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6586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Улутстаткомунун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03.06.2016-ж.  №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бекитильген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методологиялык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көрсөтмөгө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2016-жылдын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кандайча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өттү</a:t>
            </a:r>
            <a:endParaRPr lang="ru-RU" sz="24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Калктуу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пунктардын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097016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атайын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формадагы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бланктарга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текши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кыдырып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сурамжылоонун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толтурулат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546410" y="4725144"/>
            <a:ext cx="2758518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жайгашкан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кыштоолор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кашарлар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фермалар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097016" y="3069216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жүргүзүүнү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өткөрүүгө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жооптуу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кызматкерлердин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ошондой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эле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жер-жерлерде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санакка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тартылуучу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санакчылардын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тизмесин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91679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Үч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бери мал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канаттуулардын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материалдары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электрондук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формалардын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ky-KG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режиминде</a:t>
            </a:r>
            <a:r>
              <a:rPr lang="ru-RU" sz="22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киргизилип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иштетилип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келет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589240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 err="1" smtClean="0">
                <a:latin typeface="Times New Roman" charset="0"/>
                <a:cs typeface="Times New Roman" charset="0"/>
              </a:rPr>
              <a:t>Респонденттер</a:t>
            </a:r>
            <a:r>
              <a:rPr lang="ru-RU" b="1" dirty="0" smtClean="0">
                <a:latin typeface="Times New Roman" charset="0"/>
                <a:cs typeface="Times New Roman" charset="0"/>
              </a:rPr>
              <a:t> </a:t>
            </a:r>
            <a:endParaRPr lang="ru-RU" b="1" dirty="0">
              <a:latin typeface="Times New Roman" charset="0"/>
              <a:cs typeface="Times New Roman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42104" y="1578769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МБ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 err="1" smtClean="0">
                <a:latin typeface="Arial" pitchFamily="34" charset="0"/>
              </a:rPr>
              <a:t>Маалымат</a:t>
            </a:r>
            <a:r>
              <a:rPr lang="ru-RU" sz="1200" b="1" dirty="0" smtClean="0">
                <a:latin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</a:rPr>
              <a:t>киргизүү</a:t>
            </a:r>
            <a:endParaRPr lang="ru-RU" sz="1200" b="1" dirty="0">
              <a:latin typeface="Arial" pitchFamily="34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>
                <a:solidFill>
                  <a:srgbClr val="000000"/>
                </a:solidFill>
              </a:rPr>
              <a:t>el&gt;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шаблонунда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495073" y="5619216"/>
            <a:ext cx="2209932" cy="1073151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err="1">
                <a:solidFill>
                  <a:srgbClr val="000000"/>
                </a:solidFill>
              </a:rPr>
              <a:t>А</a:t>
            </a:r>
            <a:r>
              <a:rPr lang="ru-RU" sz="1600" dirty="0" err="1" smtClean="0">
                <a:solidFill>
                  <a:srgbClr val="000000"/>
                </a:solidFill>
              </a:rPr>
              <a:t>рифметикалык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жана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логикалык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текшерүүлөрдү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аткаруу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75402" y="5570538"/>
            <a:ext cx="1974321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 smtClean="0"/>
              <a:t>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</a:t>
            </a:r>
            <a:r>
              <a:rPr lang="ru-RU" sz="1600" b="1" dirty="0" err="1" smtClean="0"/>
              <a:t>жана</a:t>
            </a:r>
            <a:r>
              <a:rPr lang="ru-RU" sz="1600" b="1" dirty="0" smtClean="0"/>
              <a:t>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 smtClean="0"/>
              <a:t>FLINE</a:t>
            </a:r>
            <a:r>
              <a:rPr lang="ky-KG" sz="1600" b="1" dirty="0" smtClean="0"/>
              <a:t> режимдеринде </a:t>
            </a:r>
          </a:p>
          <a:p>
            <a:pPr algn="ctr"/>
            <a:r>
              <a:rPr lang="ky-KG" sz="1600" b="1" dirty="0" smtClean="0"/>
              <a:t>киргизүү</a:t>
            </a:r>
            <a:r>
              <a:rPr lang="en-US" sz="1600" b="1" dirty="0" smtClean="0"/>
              <a:t>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 err="1" smtClean="0"/>
              <a:t>Улутстаткомдун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dirty="0" smtClean="0"/>
              <a:t>БЭБ </a:t>
            </a:r>
            <a:r>
              <a:rPr lang="ru-RU" sz="2400" dirty="0" err="1" smtClean="0"/>
              <a:t>Сервери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4266" y="4550751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 </a:t>
            </a:r>
          </a:p>
          <a:p>
            <a:pPr algn="ctr"/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2017 –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карата,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49014"/>
              </p:ext>
            </p:extLst>
          </p:nvPr>
        </p:nvGraphicFramePr>
        <p:xfrm>
          <a:off x="1238224" y="1538810"/>
          <a:ext cx="6307063" cy="5216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/>
                <a:gridCol w="1008112"/>
                <a:gridCol w="936104"/>
                <a:gridCol w="1008112"/>
                <a:gridCol w="1296144"/>
              </a:tblGrid>
              <a:tr h="6950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 </a:t>
                      </a: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03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r>
                        <a:rPr lang="ru-RU" sz="20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түрүндө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47438">
                <a:tc>
                  <a:txBody>
                    <a:bodyPr/>
                    <a:lstStyle/>
                    <a:p>
                      <a:pPr algn="just" rtl="0" fontAlgn="ctr"/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мал</a:t>
                      </a:r>
                    </a:p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794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3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41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9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11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90" y="4861882"/>
            <a:ext cx="1495157" cy="12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1" y="4275518"/>
            <a:ext cx="628999" cy="53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54" y="5993854"/>
            <a:ext cx="596994" cy="64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30" y="2358533"/>
            <a:ext cx="2058442" cy="138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0" y="3565687"/>
            <a:ext cx="1277071" cy="7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704528" y="253664"/>
            <a:ext cx="9089632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өзгөрүшү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/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карата),                                                                                                 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00288"/>
              </p:ext>
            </p:extLst>
          </p:nvPr>
        </p:nvGraphicFramePr>
        <p:xfrm>
          <a:off x="128464" y="1556792"/>
          <a:ext cx="9505055" cy="4896544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512168"/>
                <a:gridCol w="864096"/>
                <a:gridCol w="864096"/>
                <a:gridCol w="792088"/>
                <a:gridCol w="864096"/>
                <a:gridCol w="792088"/>
                <a:gridCol w="792088"/>
                <a:gridCol w="720079"/>
                <a:gridCol w="792088"/>
                <a:gridCol w="792088"/>
                <a:gridCol w="720080"/>
              </a:tblGrid>
              <a:tr h="936100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1991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 (в%)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</a:t>
                      </a:r>
                      <a:r>
                        <a:rPr kumimoji="0" lang="ky-KG" sz="16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м³й³зд³³</a:t>
                      </a: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 мал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бардыгы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1205,3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1190,2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932,3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1004,4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1116,7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1404,2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1458,4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126,7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ky-K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Уйлар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518,3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533,9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584,9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718,5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152,1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03402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Кой 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эчкилер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9969,4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9524,9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3806,5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3679,2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4046,9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5641,2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5829,0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Жылкылар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349,8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Чочколор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5735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канаттуулары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бардыгы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13914,7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13571,2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4332,2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4472,6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5385,7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5420,0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2611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ky-KG" sz="2200" b="1" dirty="0">
                <a:solidFill>
                  <a:srgbClr val="000099"/>
                </a:solidFill>
                <a:effectLst/>
                <a:latin typeface="Kyrghyz Times" pitchFamily="2" charset="0"/>
              </a:rPr>
              <a:t>Ири м³й³зд³³ </a:t>
            </a:r>
            <a:r>
              <a:rPr lang="ru-RU" sz="22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22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саны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жынысы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курагы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курамы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6065912"/>
            <a:ext cx="15121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98" y="1412776"/>
            <a:ext cx="353884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39129"/>
              </p:ext>
            </p:extLst>
          </p:nvPr>
        </p:nvGraphicFramePr>
        <p:xfrm>
          <a:off x="1712640" y="4002751"/>
          <a:ext cx="802889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669206"/>
              </p:ext>
            </p:extLst>
          </p:nvPr>
        </p:nvGraphicFramePr>
        <p:xfrm>
          <a:off x="1258280" y="1556792"/>
          <a:ext cx="4005064" cy="2420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664"/>
                <a:gridCol w="814400"/>
              </a:tblGrid>
              <a:tr h="248028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400" b="1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</a:t>
                      </a:r>
                      <a:r>
                        <a:rPr lang="ru-RU" sz="14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мал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Кунажын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жаштан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жогору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тукумдаштырылган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605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Кунажын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1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жаштан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жогору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тукумдаштырылбаган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Торпоктор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жашка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чейин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Өндүргүч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букалар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Бодо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малдын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башка 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түрлөрү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Топоздор</a:t>
                      </a:r>
                      <a:r>
                        <a:rPr lang="ky-KG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56457" y="116632"/>
            <a:ext cx="9726462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аймактар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жайгашуусу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2017-жылдын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карата),                                                                  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20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041431"/>
              </p:ext>
            </p:extLst>
          </p:nvPr>
        </p:nvGraphicFramePr>
        <p:xfrm>
          <a:off x="272480" y="1196752"/>
          <a:ext cx="9505056" cy="5166241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/>
                <a:gridCol w="1023663"/>
                <a:gridCol w="720080"/>
                <a:gridCol w="648072"/>
                <a:gridCol w="704529"/>
                <a:gridCol w="879647"/>
                <a:gridCol w="776537"/>
                <a:gridCol w="807639"/>
                <a:gridCol w="632521"/>
                <a:gridCol w="879647"/>
                <a:gridCol w="576064"/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3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Ири м³й³зд³³ </a:t>
                      </a: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Кой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эчкилер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Жылкылар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канаттуулары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</a:t>
                      </a:r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24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Жалал-Абад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311,9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6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Ысык-Көл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2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28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23,4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endParaRPr lang="ru-RU" sz="1600" b="1" i="1" u="none" strike="noStrike" dirty="0">
                        <a:solidFill>
                          <a:srgbClr val="66CC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  <a:endParaRPr lang="ru-RU" sz="1600" b="1" i="1" u="none" strike="noStrike" dirty="0">
                        <a:solidFill>
                          <a:srgbClr val="66CC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52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Чүй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sz="1600" b="1" i="1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Бишкек ш.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ш.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Өзгөчө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эсеп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11000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endParaRPr lang="ru-RU" sz="2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2017-жылдын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1527,7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5673,6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6022,6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Ири м³й³зд³³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бардыгы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эчкилер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Жылкылар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6" y="1596974"/>
            <a:ext cx="3713893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54443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1037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498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Чочколор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467,2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51,0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55127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792164" y="5201584"/>
            <a:ext cx="1743564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315641" y="274639"/>
            <a:ext cx="8095059" cy="852487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жасалма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уруктандыруу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пункттары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00009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539565"/>
              </p:ext>
            </p:extLst>
          </p:nvPr>
        </p:nvGraphicFramePr>
        <p:xfrm>
          <a:off x="1288904" y="2420888"/>
          <a:ext cx="8136904" cy="3922256"/>
        </p:xfrm>
        <a:graphic>
          <a:graphicData uri="http://schemas.openxmlformats.org/drawingml/2006/table">
            <a:tbl>
              <a:tblPr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3268"/>
                <a:gridCol w="1026609"/>
                <a:gridCol w="953280"/>
                <a:gridCol w="1026609"/>
                <a:gridCol w="1026609"/>
                <a:gridCol w="1026609"/>
                <a:gridCol w="953280"/>
                <a:gridCol w="950640"/>
              </a:tblGrid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Чүй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Ысык-Көл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Жалал-Абад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98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8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7064">
                <a:tc rowSpan="4">
                  <a:txBody>
                    <a:bodyPr/>
                    <a:lstStyle/>
                    <a:p>
                      <a:pPr algn="ctr" fontAlgn="b"/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Төмөнкү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тукумдар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тукумдаштуруу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70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9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алатауская. </a:t>
                      </a:r>
                      <a:r>
                        <a:rPr lang="ru-RU" sz="1200" i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голштин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алатауская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2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>
            <a:off x="1280592" y="1340769"/>
            <a:ext cx="3096344" cy="792088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2016-ж. – 472 пункт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315641" y="274638"/>
            <a:ext cx="8095059" cy="1143000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99CCFF"/>
            </a:solidFill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өндүрүүчүлөрү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жеңилдетилген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кредиттерди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камсыз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кылуу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максатындагы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улантуу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825613" y="1700808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2016-жылы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чарбасындагы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чарбалык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субъекттерге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4,8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млрд.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сомдук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кредит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берилди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980831" y="4941168"/>
            <a:ext cx="3136025" cy="1512187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чарбасын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өнүктүрүүгө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3,5 млрд.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сомдон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ашык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393159" y="5805264"/>
            <a:ext cx="2448273" cy="79208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суммадан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73%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77136" y="4293096"/>
            <a:ext cx="2448272" cy="94737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миңден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ашык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зайымчылар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2432720" y="2564904"/>
            <a:ext cx="648072" cy="244827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rgbClr val="000099"/>
                </a:solidFill>
              </a:rPr>
              <a:t>анын</a:t>
            </a:r>
            <a:r>
              <a:rPr lang="ru-RU" sz="1400" b="1" dirty="0" smtClean="0">
                <a:solidFill>
                  <a:srgbClr val="000099"/>
                </a:solidFill>
              </a:rPr>
              <a:t> </a:t>
            </a:r>
          </a:p>
          <a:p>
            <a:pPr algn="ctr"/>
            <a:endParaRPr lang="ru-RU" sz="1400" b="1" dirty="0">
              <a:solidFill>
                <a:srgbClr val="000099"/>
              </a:solidFill>
            </a:endParaRPr>
          </a:p>
          <a:p>
            <a:pPr algn="ctr"/>
            <a:r>
              <a:rPr lang="ru-RU" sz="1400" b="1" dirty="0" err="1" smtClean="0">
                <a:solidFill>
                  <a:srgbClr val="000099"/>
                </a:solidFill>
              </a:rPr>
              <a:t>ичинен</a:t>
            </a:r>
            <a:endParaRPr lang="ru-RU" sz="1400" b="1" dirty="0">
              <a:solidFill>
                <a:srgbClr val="000099"/>
              </a:solidFill>
            </a:endParaRPr>
          </a:p>
        </p:txBody>
      </p:sp>
      <p:cxnSp>
        <p:nvCxnSpPr>
          <p:cNvPr id="17" name="Прямая со стрелкой 16"/>
          <p:cNvCxnSpPr>
            <a:stCxn id="7" idx="6"/>
            <a:endCxn id="9" idx="4"/>
          </p:cNvCxnSpPr>
          <p:nvPr/>
        </p:nvCxnSpPr>
        <p:spPr>
          <a:xfrm flipV="1">
            <a:off x="5116856" y="5240474"/>
            <a:ext cx="2284416" cy="456788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 contourW="6350">
            <a:contourClr>
              <a:srgbClr val="000099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3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Жыйынтыктоо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2017-жылдын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деңгээлинде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эт 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400314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сүт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77136" y="4397578"/>
            <a:ext cx="1928663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дүң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көлөмүндө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48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пайызды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түзөт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894344"/>
            <a:ext cx="2824033" cy="6394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332963" y="3894344"/>
            <a:ext cx="1768195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894344"/>
            <a:ext cx="403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894344"/>
            <a:ext cx="18405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594049"/>
            <a:ext cx="4968552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эсептөөдө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эсептелинет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543078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Республикадагы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жандыктарынын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билдирет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559" y="3173380"/>
            <a:ext cx="2996674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09" y="2601667"/>
            <a:ext cx="310515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2209986" y="2905044"/>
            <a:ext cx="7490799" cy="210454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Чоң </a:t>
            </a:r>
            <a:r>
              <a:rPr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рахмат</a:t>
            </a:r>
            <a:endParaRPr lang="ru-RU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kumimoji="1" lang="en-US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</a:t>
            </a:r>
            <a:r>
              <a:rPr kumimoji="1"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Басылмалар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: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97016" y="2996952"/>
            <a:ext cx="504056" cy="0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accent6">
                <a:lumMod val="60000"/>
                <a:lumOff val="40000"/>
              </a:schemeClr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520952" y="3861048"/>
            <a:ext cx="576064" cy="0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 contourW="6350">
            <a:contourClr>
              <a:srgbClr val="000099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6" y="1774296"/>
            <a:ext cx="3384376" cy="4391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11723</TotalTime>
  <Words>952</Words>
  <Application>Microsoft Office PowerPoint</Application>
  <PresentationFormat>Лист A4 (210x297 мм)</PresentationFormat>
  <Paragraphs>447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Презентация PowerPoint</vt:lpstr>
      <vt:lpstr>Презентация PowerPoint</vt:lpstr>
      <vt:lpstr>Презентация PowerPoint</vt:lpstr>
      <vt:lpstr>Үч жылдан бери мал жана үй канаттуулардын санагынын материалдары электрондук формалардын негизинде OFF-LINE режиминде киргизилип жана иштетилип келет</vt:lpstr>
      <vt:lpstr>Презентация PowerPoint</vt:lpstr>
      <vt:lpstr>Презентация PowerPoint</vt:lpstr>
      <vt:lpstr>Ири м³й³зд³³  малдын саны,  жынысы жана курагы боюнча курамы, миң баш</vt:lpstr>
      <vt:lpstr>Презентация PowerPoint</vt:lpstr>
      <vt:lpstr>Презентация PowerPoint</vt:lpstr>
      <vt:lpstr>Аймактар боюнча жасалма уруктандыруу пункттары </vt:lpstr>
      <vt:lpstr>Жергиликтүү айыл чарба өндүрүүчүлөрү үчүн жеңилдетилген кредиттерди камсыз кылуу максатындагы мамлекеттик саясатты улантуу боюнча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Barabaev</cp:lastModifiedBy>
  <cp:revision>556</cp:revision>
  <dcterms:created xsi:type="dcterms:W3CDTF">2009-11-26T05:40:33Z</dcterms:created>
  <dcterms:modified xsi:type="dcterms:W3CDTF">2017-02-10T05:50:49Z</dcterms:modified>
</cp:coreProperties>
</file>