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10.xml" ContentType="application/vnd.openxmlformats-officedocument.drawingml.chart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charts/chart11.xml" ContentType="application/vnd.openxmlformats-officedocument.drawingml.chart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notesMasterIdLst>
    <p:notesMasterId r:id="rId12"/>
  </p:notesMasterIdLst>
  <p:handoutMasterIdLst>
    <p:handoutMasterId r:id="rId13"/>
  </p:handoutMasterIdLst>
  <p:sldIdLst>
    <p:sldId id="340" r:id="rId2"/>
    <p:sldId id="379" r:id="rId3"/>
    <p:sldId id="387" r:id="rId4"/>
    <p:sldId id="398" r:id="rId5"/>
    <p:sldId id="395" r:id="rId6"/>
    <p:sldId id="382" r:id="rId7"/>
    <p:sldId id="401" r:id="rId8"/>
    <p:sldId id="392" r:id="rId9"/>
    <p:sldId id="396" r:id="rId10"/>
    <p:sldId id="378" r:id="rId11"/>
  </p:sldIdLst>
  <p:sldSz cx="9144000" cy="6858000" type="screen4x3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9505"/>
    <a:srgbClr val="DD23AC"/>
    <a:srgbClr val="FF0000"/>
    <a:srgbClr val="0066FF"/>
    <a:srgbClr val="FFCC00"/>
    <a:srgbClr val="FFFF9F"/>
    <a:srgbClr val="FFFFB7"/>
    <a:srgbClr val="FFFF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50" autoAdjust="0"/>
    <p:restoredTop sz="84914" autoAdjust="0"/>
  </p:normalViewPr>
  <p:slideViewPr>
    <p:cSldViewPr>
      <p:cViewPr varScale="1">
        <p:scale>
          <a:sx n="78" d="100"/>
          <a:sy n="78" d="100"/>
        </p:scale>
        <p:origin x="282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262"/>
    </p:cViewPr>
  </p:outlineViewPr>
  <p:notesTextViewPr>
    <p:cViewPr>
      <p:scale>
        <a:sx n="100" d="100"/>
        <a:sy n="100" d="100"/>
      </p:scale>
      <p:origin x="0" y="-1014"/>
    </p:cViewPr>
  </p:notesTextViewPr>
  <p:notesViewPr>
    <p:cSldViewPr>
      <p:cViewPr varScale="1">
        <p:scale>
          <a:sx n="80" d="100"/>
          <a:sy n="80" d="100"/>
        </p:scale>
        <p:origin x="-1524" y="-102"/>
      </p:cViewPr>
      <p:guideLst>
        <p:guide orient="horz" pos="3128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5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\\192.168.1.2\Selectively_Survey\407\&#1047;&#1072;&#1087;&#1080;&#1089;&#1082;&#1080;_2016\&#1044;&#1080;&#1072;&#1075;&#1088;&#1072;&#1084;&#1084;&#1072;%20&#1076;&#1083;&#1103;%20Microsoft%20PowerPoint%20&#1041;&#1077;&#1076;&#1085;&#1086;&#1089;&#1090;&#1100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2\Selectively_Survey\407\&#1047;&#1072;&#1087;&#1080;&#1089;&#1082;&#1080;_2016\&#1044;&#1080;&#1072;&#1075;&#1088;&#1072;&#1084;&#1084;&#1072;%20&#1076;&#1083;&#1103;%20Microsoft%20PowerPoint%20&#1041;&#1077;&#1076;&#1085;&#1086;&#1089;&#1090;&#1100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7.xlsx"/><Relationship Id="rId1" Type="http://schemas.openxmlformats.org/officeDocument/2006/relationships/themeOverride" Target="../theme/themeOverride8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8.xlsx"/><Relationship Id="rId1" Type="http://schemas.openxmlformats.org/officeDocument/2006/relationships/themeOverride" Target="../theme/themeOverrid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9.5356766327388487E-2"/>
          <c:y val="6.9638407589222531E-2"/>
          <c:w val="0.83613702979060844"/>
          <c:h val="0.61926762475510833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Лист4!$C$39</c:f>
              <c:strCache>
                <c:ptCount val="1"/>
                <c:pt idx="0">
                  <c:v>Численность населения, человек</c:v>
                </c:pt>
              </c:strCache>
            </c:strRef>
          </c:tx>
          <c:spPr>
            <a:solidFill>
              <a:srgbClr val="993366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1"/>
              <c:layout>
                <c:manualLayout>
                  <c:x val="0"/>
                  <c:y val="-2.48962655601659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4.4007053934233049E-2"/>
                  <c:y val="-1.854365532453307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4.2037748413789586E-2"/>
                  <c:y val="-2.554277902620065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 i="0" baseline="0">
                    <a:latin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Лист4!$B$40:$B$48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 Бишкек</c:v>
                </c:pt>
                <c:pt idx="8">
                  <c:v>г.Ош</c:v>
                </c:pt>
              </c:strCache>
            </c:strRef>
          </c:cat>
          <c:val>
            <c:numRef>
              <c:f>Лист4!$C$40:$C$48</c:f>
              <c:numCache>
                <c:formatCode>0</c:formatCode>
                <c:ptCount val="9"/>
                <c:pt idx="0">
                  <c:v>186551.26804481584</c:v>
                </c:pt>
                <c:pt idx="1">
                  <c:v>376884.72051193478</c:v>
                </c:pt>
                <c:pt idx="2">
                  <c:v>117972.13289426542</c:v>
                </c:pt>
                <c:pt idx="3">
                  <c:v>106229.22756975226</c:v>
                </c:pt>
                <c:pt idx="4">
                  <c:v>283573.03952880378</c:v>
                </c:pt>
                <c:pt idx="5">
                  <c:v>46222.593594309808</c:v>
                </c:pt>
                <c:pt idx="6">
                  <c:v>274328.58937181236</c:v>
                </c:pt>
                <c:pt idx="7">
                  <c:v>95894.209405385074</c:v>
                </c:pt>
                <c:pt idx="8">
                  <c:v>69352.21681339365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4192856"/>
        <c:axId val="7173648"/>
      </c:barChart>
      <c:lineChart>
        <c:grouping val="standard"/>
        <c:varyColors val="0"/>
        <c:ser>
          <c:idx val="0"/>
          <c:order val="1"/>
          <c:tx>
            <c:strRef>
              <c:f>Лист4!$D$39</c:f>
              <c:strCache>
                <c:ptCount val="1"/>
                <c:pt idx="0">
                  <c:v>Уровень бедности, %</c:v>
                </c:pt>
              </c:strCache>
            </c:strRef>
          </c:tx>
          <c:spPr>
            <a:ln w="19050">
              <a:solidFill>
                <a:srgbClr val="000080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3.3289526725847438E-2"/>
                  <c:y val="-2.660753260877663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6096587926509153E-2"/>
                  <c:y val="9.8199758225242587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6344526289052577E-2"/>
                  <c:y val="-5.207414425893858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6217864702396072E-2"/>
                  <c:y val="-3.386981191666394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5483870967741935E-2"/>
                  <c:y val="-7.9184500277714245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1.7299263398526797E-2"/>
                  <c:y val="-4.37753890722165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2.4086021505376344E-2"/>
                  <c:y val="-3.72923405321222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2.7305754752464984E-2"/>
                  <c:y val="-5.988353699509518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7.0716450766234867E-3"/>
                  <c:y val="-2.85274610383245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 i="0" baseline="0">
                    <a:latin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Лист4!$B$40:$B$48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 Бишкек</c:v>
                </c:pt>
                <c:pt idx="8">
                  <c:v>г.Ош</c:v>
                </c:pt>
              </c:strCache>
            </c:strRef>
          </c:cat>
          <c:val>
            <c:numRef>
              <c:f>Лист4!$D$40:$D$48</c:f>
              <c:numCache>
                <c:formatCode>0.0</c:formatCode>
                <c:ptCount val="9"/>
                <c:pt idx="0">
                  <c:v>37.049867142684349</c:v>
                </c:pt>
                <c:pt idx="1">
                  <c:v>32.247345241286048</c:v>
                </c:pt>
                <c:pt idx="2">
                  <c:v>24.744553421903142</c:v>
                </c:pt>
                <c:pt idx="3">
                  <c:v>37.798211508470992</c:v>
                </c:pt>
                <c:pt idx="4">
                  <c:v>22.024662785484036</c:v>
                </c:pt>
                <c:pt idx="5">
                  <c:v>18.115850908998567</c:v>
                </c:pt>
                <c:pt idx="6">
                  <c:v>30.306456532698704</c:v>
                </c:pt>
                <c:pt idx="7">
                  <c:v>9.7814403969714601</c:v>
                </c:pt>
                <c:pt idx="8">
                  <c:v>24.599439857761848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3237736"/>
        <c:axId val="203238120"/>
      </c:lineChart>
      <c:catAx>
        <c:axId val="94192856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50" b="1" i="0" u="none" strike="noStrike" baseline="0">
                <a:solidFill>
                  <a:srgbClr val="000000"/>
                </a:solidFill>
                <a:latin typeface="Arial Narrow" pitchFamily="34" charset="0"/>
                <a:ea typeface="Arial"/>
                <a:cs typeface="Arial"/>
              </a:defRPr>
            </a:pPr>
            <a:endParaRPr lang="ru-RU"/>
          </a:p>
        </c:txPr>
        <c:crossAx val="717364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7173648"/>
        <c:scaling>
          <c:orientation val="minMax"/>
        </c:scaling>
        <c:delete val="0"/>
        <c:axPos val="l"/>
        <c:numFmt formatCode="0" sourceLinked="1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1" i="0" u="none" strike="noStrike" baseline="0">
                <a:solidFill>
                  <a:srgbClr val="000000"/>
                </a:solidFill>
                <a:latin typeface="Times New Roman" pitchFamily="18" charset="0"/>
                <a:ea typeface="Arial"/>
                <a:cs typeface="Arial"/>
              </a:defRPr>
            </a:pPr>
            <a:endParaRPr lang="ru-RU"/>
          </a:p>
        </c:txPr>
        <c:crossAx val="94192856"/>
        <c:crosses val="autoZero"/>
        <c:crossBetween val="between"/>
      </c:valAx>
      <c:catAx>
        <c:axId val="2032377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3238120"/>
        <c:crosses val="autoZero"/>
        <c:auto val="0"/>
        <c:lblAlgn val="ctr"/>
        <c:lblOffset val="100"/>
        <c:noMultiLvlLbl val="0"/>
      </c:catAx>
      <c:valAx>
        <c:axId val="203238120"/>
        <c:scaling>
          <c:orientation val="minMax"/>
        </c:scaling>
        <c:delete val="0"/>
        <c:axPos val="r"/>
        <c:numFmt formatCode="0" sourceLinked="0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1" i="0" u="none" strike="noStrike" baseline="0">
                <a:solidFill>
                  <a:srgbClr val="000000"/>
                </a:solidFill>
                <a:latin typeface="Times New Roman" pitchFamily="18" charset="0"/>
                <a:ea typeface="Arial"/>
                <a:cs typeface="Arial"/>
              </a:defRPr>
            </a:pPr>
            <a:endParaRPr lang="ru-RU"/>
          </a:p>
        </c:txPr>
        <c:crossAx val="203237736"/>
        <c:crosses val="max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24468119549572431"/>
          <c:y val="0.92402187226596666"/>
          <c:w val="0.72330214207095078"/>
          <c:h val="5.8823709536308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050" b="1" i="0" u="none" strike="noStrike" baseline="0">
              <a:solidFill>
                <a:srgbClr val="000000"/>
              </a:solidFill>
              <a:latin typeface="Times New Roman" pitchFamily="18" charset="0"/>
              <a:ea typeface="Arial"/>
              <a:cs typeface="Arial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Лист5!$C$54</c:f>
              <c:strCache>
                <c:ptCount val="1"/>
                <c:pt idx="0">
                  <c:v>Городские поселения, 2016</c:v>
                </c:pt>
              </c:strCache>
            </c:strRef>
          </c:tx>
          <c:spPr>
            <a:solidFill>
              <a:srgbClr val="B85146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Лист5!$A$55:$A$64</c:f>
              <c:strCache>
                <c:ptCount val="10"/>
                <c:pt idx="0">
                  <c:v>Кыргызская Республика</c:v>
                </c:pt>
                <c:pt idx="1">
                  <c:v>г. Бишкек</c:v>
                </c:pt>
                <c:pt idx="2">
                  <c:v>Таласская область</c:v>
                </c:pt>
                <c:pt idx="3">
                  <c:v>Иссык-Кульская область</c:v>
                </c:pt>
                <c:pt idx="4">
                  <c:v>Чуйская область</c:v>
                </c:pt>
                <c:pt idx="5">
                  <c:v>г.Ош</c:v>
                </c:pt>
                <c:pt idx="6">
                  <c:v>Баткенская область</c:v>
                </c:pt>
                <c:pt idx="7">
                  <c:v>Нарынская область</c:v>
                </c:pt>
                <c:pt idx="8">
                  <c:v>Ошская область</c:v>
                </c:pt>
                <c:pt idx="9">
                  <c:v>Джалал-Абадская область</c:v>
                </c:pt>
              </c:strCache>
            </c:strRef>
          </c:cat>
          <c:val>
            <c:numRef>
              <c:f>Лист5!$C$55:$C$64</c:f>
              <c:numCache>
                <c:formatCode>0.0</c:formatCode>
                <c:ptCount val="10"/>
                <c:pt idx="0">
                  <c:v>18.638692136760941</c:v>
                </c:pt>
                <c:pt idx="1">
                  <c:v>9.7814403969714601</c:v>
                </c:pt>
                <c:pt idx="2">
                  <c:v>12.402720855380542</c:v>
                </c:pt>
                <c:pt idx="3">
                  <c:v>15.08484690183437</c:v>
                </c:pt>
                <c:pt idx="4">
                  <c:v>16.047484582053009</c:v>
                </c:pt>
                <c:pt idx="5">
                  <c:v>24.599439857761848</c:v>
                </c:pt>
                <c:pt idx="6">
                  <c:v>25.721788605265807</c:v>
                </c:pt>
                <c:pt idx="7">
                  <c:v>27.723255284207848</c:v>
                </c:pt>
                <c:pt idx="8">
                  <c:v>35.144288356623704</c:v>
                </c:pt>
                <c:pt idx="9">
                  <c:v>36.282416141124401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4"/>
        <c:axId val="188855960"/>
        <c:axId val="189004608"/>
      </c:barChart>
      <c:catAx>
        <c:axId val="18885596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189004608"/>
        <c:crosses val="autoZero"/>
        <c:auto val="1"/>
        <c:lblAlgn val="ctr"/>
        <c:lblOffset val="100"/>
        <c:noMultiLvlLbl val="0"/>
      </c:catAx>
      <c:valAx>
        <c:axId val="189004608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numFmt formatCode="0" sourceLinked="0"/>
        <c:majorTickMark val="out"/>
        <c:minorTickMark val="none"/>
        <c:tickLblPos val="nextTo"/>
        <c:crossAx val="18885596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Лист5!$D$68</c:f>
              <c:strCache>
                <c:ptCount val="1"/>
                <c:pt idx="0">
                  <c:v>Сельская местность, 2016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Лист5!$A$69:$A$76</c:f>
              <c:strCache>
                <c:ptCount val="8"/>
                <c:pt idx="0">
                  <c:v>Кыргызская Республика</c:v>
                </c:pt>
                <c:pt idx="1">
                  <c:v>Таласская область</c:v>
                </c:pt>
                <c:pt idx="2">
                  <c:v>Ошская область</c:v>
                </c:pt>
                <c:pt idx="3">
                  <c:v>Иссык-Кульская область</c:v>
                </c:pt>
                <c:pt idx="4">
                  <c:v>Джалал-Абадская область</c:v>
                </c:pt>
                <c:pt idx="5">
                  <c:v>Чуйская область</c:v>
                </c:pt>
                <c:pt idx="6">
                  <c:v>Нарынская область</c:v>
                </c:pt>
                <c:pt idx="7">
                  <c:v>Баткенская область</c:v>
                </c:pt>
              </c:strCache>
            </c:strRef>
          </c:cat>
          <c:val>
            <c:numRef>
              <c:f>Лист5!$D$69:$D$76</c:f>
              <c:numCache>
                <c:formatCode>0.0</c:formatCode>
                <c:ptCount val="8"/>
                <c:pt idx="0">
                  <c:v>29.045360240019452</c:v>
                </c:pt>
                <c:pt idx="1">
                  <c:v>19.09691902114092</c:v>
                </c:pt>
                <c:pt idx="2">
                  <c:v>20.950217060116227</c:v>
                </c:pt>
                <c:pt idx="3">
                  <c:v>28.614200416405687</c:v>
                </c:pt>
                <c:pt idx="4">
                  <c:v>30.919618487012436</c:v>
                </c:pt>
                <c:pt idx="5">
                  <c:v>33.431163984793763</c:v>
                </c:pt>
                <c:pt idx="6">
                  <c:v>39.479719845039604</c:v>
                </c:pt>
                <c:pt idx="7">
                  <c:v>41.860863639479113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4"/>
        <c:axId val="202990720"/>
        <c:axId val="203435808"/>
      </c:barChart>
      <c:catAx>
        <c:axId val="20299072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203435808"/>
        <c:crosses val="autoZero"/>
        <c:auto val="1"/>
        <c:lblAlgn val="ctr"/>
        <c:lblOffset val="100"/>
        <c:noMultiLvlLbl val="0"/>
      </c:catAx>
      <c:valAx>
        <c:axId val="203435808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numFmt formatCode="0" sourceLinked="0"/>
        <c:majorTickMark val="out"/>
        <c:minorTickMark val="none"/>
        <c:tickLblPos val="nextTo"/>
        <c:crossAx val="20299072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/>
              <a:t>Уровень бедности в городских поселениях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Лист5!$A$6</c:f>
              <c:strCache>
                <c:ptCount val="1"/>
                <c:pt idx="0">
                  <c:v>Кыргызская Республика</c:v>
                </c:pt>
              </c:strCache>
            </c:strRef>
          </c:tx>
          <c:spPr>
            <a:solidFill>
              <a:srgbClr val="B85146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(Лист5!$F$5,Лист5!$I$5,Лист5!$L$5,Лист5!$O$5,Лист5!$R$5)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(Лист5!$F$6,Лист5!$I$6,Лист5!$L$6,Лист5!$O$6,Лист5!$R$6)</c:f>
              <c:numCache>
                <c:formatCode>0.0</c:formatCode>
                <c:ptCount val="5"/>
                <c:pt idx="0">
                  <c:v>35.372941372986489</c:v>
                </c:pt>
                <c:pt idx="1">
                  <c:v>28.520641133959316</c:v>
                </c:pt>
                <c:pt idx="2">
                  <c:v>26.883019474726069</c:v>
                </c:pt>
                <c:pt idx="3">
                  <c:v>29.313614488297905</c:v>
                </c:pt>
                <c:pt idx="4">
                  <c:v>18.638692136760941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3544160"/>
        <c:axId val="203544544"/>
      </c:barChart>
      <c:catAx>
        <c:axId val="203544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203544544"/>
        <c:crosses val="autoZero"/>
        <c:auto val="1"/>
        <c:lblAlgn val="ctr"/>
        <c:lblOffset val="100"/>
        <c:noMultiLvlLbl val="0"/>
      </c:catAx>
      <c:valAx>
        <c:axId val="203544544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0" sourceLinked="0"/>
        <c:majorTickMark val="out"/>
        <c:minorTickMark val="none"/>
        <c:tickLblPos val="nextTo"/>
        <c:crossAx val="20354416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sz="1800" b="1" i="0" u="none" strike="noStrike" baseline="0">
                <a:effectLst/>
              </a:rPr>
              <a:t>Уровень бедности в сельской местности</a:t>
            </a:r>
            <a:endParaRPr lang="ru-RU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Лист5!$A$6</c:f>
              <c:strCache>
                <c:ptCount val="1"/>
                <c:pt idx="0">
                  <c:v>Кыргызская Республика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(Лист5!$G$5,Лист5!$J$5,Лист5!$M$5,Лист5!$P$5,Лист5!$S$5)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(Лист5!$G$6,Лист5!$J$6,Лист5!$M$6,Лист5!$P$6,Лист5!$S$6)</c:f>
              <c:numCache>
                <c:formatCode>0.0</c:formatCode>
                <c:ptCount val="5"/>
                <c:pt idx="0">
                  <c:v>39.561222533176355</c:v>
                </c:pt>
                <c:pt idx="1">
                  <c:v>41.374467913894435</c:v>
                </c:pt>
                <c:pt idx="2">
                  <c:v>32.62818254499112</c:v>
                </c:pt>
                <c:pt idx="3">
                  <c:v>33.596218498793526</c:v>
                </c:pt>
                <c:pt idx="4">
                  <c:v>29.045360240019452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8431208"/>
        <c:axId val="188430816"/>
      </c:barChart>
      <c:catAx>
        <c:axId val="188431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88430816"/>
        <c:crosses val="autoZero"/>
        <c:auto val="1"/>
        <c:lblAlgn val="ctr"/>
        <c:lblOffset val="100"/>
        <c:noMultiLvlLbl val="0"/>
      </c:catAx>
      <c:valAx>
        <c:axId val="188430816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0" sourceLinked="0"/>
        <c:majorTickMark val="out"/>
        <c:minorTickMark val="none"/>
        <c:tickLblPos val="nextTo"/>
        <c:crossAx val="188431208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Лист5!$Q$90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Лист5!$A$91:$A$100</c:f>
              <c:strCache>
                <c:ptCount val="10"/>
                <c:pt idx="0">
                  <c:v>Кыргызская Республика</c:v>
                </c:pt>
                <c:pt idx="1">
                  <c:v>Баткенская область</c:v>
                </c:pt>
                <c:pt idx="2">
                  <c:v>Джалал-Абадская область</c:v>
                </c:pt>
                <c:pt idx="3">
                  <c:v>Иссык-Кульская область</c:v>
                </c:pt>
                <c:pt idx="4">
                  <c:v>Нарынская область</c:v>
                </c:pt>
                <c:pt idx="5">
                  <c:v>Ошская область</c:v>
                </c:pt>
                <c:pt idx="6">
                  <c:v>Таласская область</c:v>
                </c:pt>
                <c:pt idx="7">
                  <c:v>Чуйская область</c:v>
                </c:pt>
                <c:pt idx="8">
                  <c:v>г. Бишкек</c:v>
                </c:pt>
                <c:pt idx="9">
                  <c:v>г.Ош</c:v>
                </c:pt>
              </c:strCache>
            </c:strRef>
          </c:cat>
          <c:val>
            <c:numRef>
              <c:f>Лист5!$Q$91:$Q$100</c:f>
              <c:numCache>
                <c:formatCode>0.0</c:formatCode>
                <c:ptCount val="10"/>
                <c:pt idx="0">
                  <c:v>1.2463</c:v>
                </c:pt>
                <c:pt idx="1">
                  <c:v>4.0069999999999997</c:v>
                </c:pt>
                <c:pt idx="2">
                  <c:v>0.47739999999999999</c:v>
                </c:pt>
                <c:pt idx="3">
                  <c:v>0.41110000000000002</c:v>
                </c:pt>
                <c:pt idx="4">
                  <c:v>2.0588000000000002</c:v>
                </c:pt>
                <c:pt idx="5">
                  <c:v>1.1879</c:v>
                </c:pt>
                <c:pt idx="6">
                  <c:v>0</c:v>
                </c:pt>
                <c:pt idx="7">
                  <c:v>1.6887000000000001</c:v>
                </c:pt>
                <c:pt idx="8">
                  <c:v>0.78439999999999999</c:v>
                </c:pt>
                <c:pt idx="9">
                  <c:v>1.7009000000000001</c:v>
                </c:pt>
              </c:numCache>
            </c:numRef>
          </c:val>
        </c:ser>
        <c:ser>
          <c:idx val="1"/>
          <c:order val="1"/>
          <c:tx>
            <c:strRef>
              <c:f>Лист5!$R$90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Лист5!$A$91:$A$100</c:f>
              <c:strCache>
                <c:ptCount val="10"/>
                <c:pt idx="0">
                  <c:v>Кыргызская Республика</c:v>
                </c:pt>
                <c:pt idx="1">
                  <c:v>Баткенская область</c:v>
                </c:pt>
                <c:pt idx="2">
                  <c:v>Джалал-Абадская область</c:v>
                </c:pt>
                <c:pt idx="3">
                  <c:v>Иссык-Кульская область</c:v>
                </c:pt>
                <c:pt idx="4">
                  <c:v>Нарынская область</c:v>
                </c:pt>
                <c:pt idx="5">
                  <c:v>Ошская область</c:v>
                </c:pt>
                <c:pt idx="6">
                  <c:v>Таласская область</c:v>
                </c:pt>
                <c:pt idx="7">
                  <c:v>Чуйская область</c:v>
                </c:pt>
                <c:pt idx="8">
                  <c:v>г. Бишкек</c:v>
                </c:pt>
                <c:pt idx="9">
                  <c:v>г.Ош</c:v>
                </c:pt>
              </c:strCache>
            </c:strRef>
          </c:cat>
          <c:val>
            <c:numRef>
              <c:f>Лист5!$R$91:$R$100</c:f>
              <c:numCache>
                <c:formatCode>0.0</c:formatCode>
                <c:ptCount val="10"/>
                <c:pt idx="0">
                  <c:v>0.79950533734625018</c:v>
                </c:pt>
                <c:pt idx="1">
                  <c:v>0.32112435111554388</c:v>
                </c:pt>
                <c:pt idx="2">
                  <c:v>0.11107551172966013</c:v>
                </c:pt>
                <c:pt idx="3">
                  <c:v>0</c:v>
                </c:pt>
                <c:pt idx="4">
                  <c:v>2.566584561254897</c:v>
                </c:pt>
                <c:pt idx="5">
                  <c:v>0.82824784717641098</c:v>
                </c:pt>
                <c:pt idx="6">
                  <c:v>0</c:v>
                </c:pt>
                <c:pt idx="7">
                  <c:v>3.1263372864926211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9"/>
        <c:overlap val="1"/>
        <c:axId val="188432384"/>
        <c:axId val="188432776"/>
      </c:barChart>
      <c:catAx>
        <c:axId val="1884323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8432776"/>
        <c:crosses val="autoZero"/>
        <c:auto val="1"/>
        <c:lblAlgn val="ctr"/>
        <c:lblOffset val="100"/>
        <c:noMultiLvlLbl val="0"/>
      </c:catAx>
      <c:valAx>
        <c:axId val="188432776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188432384"/>
        <c:crosses val="autoZero"/>
        <c:crossBetween val="between"/>
        <c:minorUnit val="1.5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Лист5!$B$106</c:f>
              <c:strCache>
                <c:ptCount val="1"/>
                <c:pt idx="0">
                  <c:v>Уровень детской бедности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Лист5!$A$107:$A$116</c:f>
              <c:strCache>
                <c:ptCount val="10"/>
                <c:pt idx="0">
                  <c:v>Кыргызская Республика</c:v>
                </c:pt>
                <c:pt idx="1">
                  <c:v>г. Бишкек</c:v>
                </c:pt>
                <c:pt idx="2">
                  <c:v>Таласская область</c:v>
                </c:pt>
                <c:pt idx="3">
                  <c:v>Ошская область</c:v>
                </c:pt>
                <c:pt idx="4">
                  <c:v>г.Ош</c:v>
                </c:pt>
                <c:pt idx="5">
                  <c:v>Иссык-Кульская область</c:v>
                </c:pt>
                <c:pt idx="6">
                  <c:v>Джалал-Абадская область</c:v>
                </c:pt>
                <c:pt idx="7">
                  <c:v>Чуйская область</c:v>
                </c:pt>
                <c:pt idx="8">
                  <c:v>Баткенская область</c:v>
                </c:pt>
                <c:pt idx="9">
                  <c:v>Нарынская область</c:v>
                </c:pt>
              </c:strCache>
            </c:strRef>
          </c:cat>
          <c:val>
            <c:numRef>
              <c:f>Лист5!$B$107:$B$116</c:f>
              <c:numCache>
                <c:formatCode>0.0</c:formatCode>
                <c:ptCount val="10"/>
                <c:pt idx="0">
                  <c:v>31.492974080321424</c:v>
                </c:pt>
                <c:pt idx="1">
                  <c:v>14.047657975829344</c:v>
                </c:pt>
                <c:pt idx="2">
                  <c:v>22.715427198311648</c:v>
                </c:pt>
                <c:pt idx="3">
                  <c:v>27.382312832724537</c:v>
                </c:pt>
                <c:pt idx="4">
                  <c:v>28.161699534126193</c:v>
                </c:pt>
                <c:pt idx="5">
                  <c:v>31.346452711874356</c:v>
                </c:pt>
                <c:pt idx="6">
                  <c:v>36.958785562878234</c:v>
                </c:pt>
                <c:pt idx="7">
                  <c:v>38.679636560659809</c:v>
                </c:pt>
                <c:pt idx="8">
                  <c:v>42.872217582211832</c:v>
                </c:pt>
                <c:pt idx="9">
                  <c:v>44.44851227254081</c:v>
                </c:pt>
              </c:numCache>
            </c:numRef>
          </c:val>
        </c:ser>
        <c:ser>
          <c:idx val="1"/>
          <c:order val="1"/>
          <c:tx>
            <c:strRef>
              <c:f>Лист5!$C$106</c:f>
              <c:strCache>
                <c:ptCount val="1"/>
                <c:pt idx="0">
                  <c:v>Уровень крайней детской бедности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Лист5!$A$107:$A$116</c:f>
              <c:strCache>
                <c:ptCount val="10"/>
                <c:pt idx="0">
                  <c:v>Кыргызская Республика</c:v>
                </c:pt>
                <c:pt idx="1">
                  <c:v>г. Бишкек</c:v>
                </c:pt>
                <c:pt idx="2">
                  <c:v>Таласская область</c:v>
                </c:pt>
                <c:pt idx="3">
                  <c:v>Ошская область</c:v>
                </c:pt>
                <c:pt idx="4">
                  <c:v>г.Ош</c:v>
                </c:pt>
                <c:pt idx="5">
                  <c:v>Иссык-Кульская область</c:v>
                </c:pt>
                <c:pt idx="6">
                  <c:v>Джалал-Абадская область</c:v>
                </c:pt>
                <c:pt idx="7">
                  <c:v>Чуйская область</c:v>
                </c:pt>
                <c:pt idx="8">
                  <c:v>Баткенская область</c:v>
                </c:pt>
                <c:pt idx="9">
                  <c:v>Нарынская область</c:v>
                </c:pt>
              </c:strCache>
            </c:strRef>
          </c:cat>
          <c:val>
            <c:numRef>
              <c:f>Лист5!$C$107:$C$116</c:f>
              <c:numCache>
                <c:formatCode>0.0</c:formatCode>
                <c:ptCount val="10"/>
                <c:pt idx="0">
                  <c:v>1.0206386071137847</c:v>
                </c:pt>
                <c:pt idx="1">
                  <c:v>0</c:v>
                </c:pt>
                <c:pt idx="2">
                  <c:v>0</c:v>
                </c:pt>
                <c:pt idx="3">
                  <c:v>1.2862041216150975</c:v>
                </c:pt>
                <c:pt idx="4">
                  <c:v>0</c:v>
                </c:pt>
                <c:pt idx="5">
                  <c:v>0</c:v>
                </c:pt>
                <c:pt idx="6">
                  <c:v>0.1576079051890685</c:v>
                </c:pt>
                <c:pt idx="7">
                  <c:v>3.8046698658058542</c:v>
                </c:pt>
                <c:pt idx="8">
                  <c:v>0.30130190377128463</c:v>
                </c:pt>
                <c:pt idx="9">
                  <c:v>3.2424922639124785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3"/>
        <c:axId val="188433560"/>
        <c:axId val="188433952"/>
      </c:barChart>
      <c:catAx>
        <c:axId val="1884335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8433952"/>
        <c:crosses val="autoZero"/>
        <c:auto val="1"/>
        <c:lblAlgn val="ctr"/>
        <c:lblOffset val="100"/>
        <c:noMultiLvlLbl val="0"/>
      </c:catAx>
      <c:valAx>
        <c:axId val="188433952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188433560"/>
        <c:crossesAt val="1"/>
        <c:crossBetween val="between"/>
        <c:majorUnit val="10"/>
        <c:minorUnit val="10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Лист6!$B$2</c:f>
              <c:strCache>
                <c:ptCount val="1"/>
                <c:pt idx="0">
                  <c:v>2015 год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Лист6!$A$4:$A$7</c:f>
              <c:strCache>
                <c:ptCount val="4"/>
                <c:pt idx="0">
                  <c:v>Доход от трудовой деятельности</c:v>
                </c:pt>
                <c:pt idx="1">
                  <c:v>Социальные трансферты</c:v>
                </c:pt>
                <c:pt idx="2">
                  <c:v>Доход от личного подсобного хозяйства</c:v>
                </c:pt>
                <c:pt idx="3">
                  <c:v>Прочий доход</c:v>
                </c:pt>
              </c:strCache>
            </c:strRef>
          </c:cat>
          <c:val>
            <c:numRef>
              <c:f>Лист6!$B$4:$B$7</c:f>
              <c:numCache>
                <c:formatCode>0.0</c:formatCode>
                <c:ptCount val="4"/>
                <c:pt idx="0">
                  <c:v>2647.2701122419062</c:v>
                </c:pt>
                <c:pt idx="1">
                  <c:v>662.00781082768128</c:v>
                </c:pt>
                <c:pt idx="2">
                  <c:v>570.97114010599034</c:v>
                </c:pt>
                <c:pt idx="3">
                  <c:v>194.28971553720174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057233378372082"/>
          <c:y val="0.14477636290303494"/>
          <c:w val="0.27258040969730857"/>
          <c:h val="0.6820096849739899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600" b="1" dirty="0" smtClean="0">
                <a:solidFill>
                  <a:schemeClr val="tx1"/>
                </a:solidFill>
              </a:rPr>
              <a:t>2016 год</a:t>
            </a:r>
            <a:endParaRPr lang="ru-RU" sz="1600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CF6DA4">
                  <a:lumMod val="7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AC66BB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FA8D3D">
                  <a:lumMod val="7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rgbClr val="FA8D3D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6.695829687955672E-2"/>
                  <c:y val="0.10039427136825285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val>
            <c:numRef>
              <c:f>(Лист6!$C$2,Лист6!$C$4:$C$7)</c:f>
              <c:numCache>
                <c:formatCode>0.0</c:formatCode>
                <c:ptCount val="5"/>
                <c:pt idx="0" formatCode="General">
                  <c:v>0</c:v>
                </c:pt>
                <c:pt idx="1">
                  <c:v>2829.9597000000003</c:v>
                </c:pt>
                <c:pt idx="2">
                  <c:v>704.2530999999999</c:v>
                </c:pt>
                <c:pt idx="3">
                  <c:v>544.37630000000001</c:v>
                </c:pt>
                <c:pt idx="4">
                  <c:v>179.40559999999999</c:v>
                </c:pt>
              </c:numCache>
            </c:numRef>
          </c:val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val>
            <c:numRef>
              <c:f>(Лист6!$D$2,Лист6!$D$4:$D$7)</c:f>
              <c:numCache>
                <c:formatCode>General</c:formatCode>
                <c:ptCount val="5"/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0951258056093781E-2"/>
          <c:y val="0.16463849070148281"/>
          <c:w val="0.85837538343223185"/>
          <c:h val="0.64526869625167826"/>
        </c:manualLayout>
      </c:layout>
      <c:lineChart>
        <c:grouping val="standard"/>
        <c:varyColors val="0"/>
        <c:ser>
          <c:idx val="0"/>
          <c:order val="0"/>
          <c:tx>
            <c:strRef>
              <c:f>Лист3!$G$52</c:f>
              <c:strCache>
                <c:ptCount val="1"/>
                <c:pt idx="0">
                  <c:v>Уровень бедности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8.8790233074361822E-3"/>
                  <c:y val="2.693601979479313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7758046614872392E-2"/>
                  <c:y val="3.70370272178405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2.3426364898105016E-2"/>
                  <c:y val="3.93680597617605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9237883832778451E-2"/>
                  <c:y val="3.36700247434913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2.3677395486496493E-2"/>
                  <c:y val="3.70370272178405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2.6637069922308552E-2"/>
                  <c:y val="3.03030222691422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107658157602675E-2"/>
                  <c:y val="2.693601979479313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2.8408235086947439E-2"/>
                  <c:y val="5.284189289771614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6.6461639938985659E-3"/>
                  <c:y val="3.26340938151961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1.0358860525342318E-2"/>
                  <c:y val="3.03030222691422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 i="0" baseline="0">
                    <a:solidFill>
                      <a:sysClr val="windowText" lastClr="000000"/>
                    </a:solidFill>
                    <a:latin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Лист3!$B$53:$B$62</c:f>
              <c:strCache>
                <c:ptCount val="10"/>
                <c:pt idx="0">
                  <c:v>Кыргызская Республика</c:v>
                </c:pt>
                <c:pt idx="1">
                  <c:v>Баткенская область</c:v>
                </c:pt>
                <c:pt idx="2">
                  <c:v>Джалал-Абадская область</c:v>
                </c:pt>
                <c:pt idx="3">
                  <c:v>Иссык-Кульская область</c:v>
                </c:pt>
                <c:pt idx="4">
                  <c:v>Нарынская область</c:v>
                </c:pt>
                <c:pt idx="5">
                  <c:v>Ошская область</c:v>
                </c:pt>
                <c:pt idx="6">
                  <c:v>Таласская область</c:v>
                </c:pt>
                <c:pt idx="7">
                  <c:v>Чуйская область</c:v>
                </c:pt>
                <c:pt idx="8">
                  <c:v>г. Бишкек</c:v>
                </c:pt>
                <c:pt idx="9">
                  <c:v>г.Ош</c:v>
                </c:pt>
              </c:strCache>
            </c:strRef>
          </c:cat>
          <c:val>
            <c:numRef>
              <c:f>Лист3!$G$53:$G$62</c:f>
              <c:numCache>
                <c:formatCode>0.0</c:formatCode>
                <c:ptCount val="10"/>
                <c:pt idx="0">
                  <c:v>25.357610464390028</c:v>
                </c:pt>
                <c:pt idx="1">
                  <c:v>37.049867142684349</c:v>
                </c:pt>
                <c:pt idx="2">
                  <c:v>32.247345241286048</c:v>
                </c:pt>
                <c:pt idx="3">
                  <c:v>24.744553421903142</c:v>
                </c:pt>
                <c:pt idx="4">
                  <c:v>37.798211508470992</c:v>
                </c:pt>
                <c:pt idx="5">
                  <c:v>22.024662785484036</c:v>
                </c:pt>
                <c:pt idx="6">
                  <c:v>18.115850908998567</c:v>
                </c:pt>
                <c:pt idx="7">
                  <c:v>30.306456532698704</c:v>
                </c:pt>
                <c:pt idx="8">
                  <c:v>9.7814403969714601</c:v>
                </c:pt>
                <c:pt idx="9">
                  <c:v>24.599439857761848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Лист3!$H$52</c:f>
              <c:strCache>
                <c:ptCount val="1"/>
                <c:pt idx="0">
                  <c:v>Уровень бедности без доходов трудовых мигрантов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2.8537521815008737E-2"/>
                  <c:y val="-3.73291159117931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7368237347294938E-2"/>
                  <c:y val="-4.63979099386770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2.0160558464223384E-2"/>
                  <c:y val="-4.33257133180933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2.2656830830021128E-2"/>
                  <c:y val="-6.23134328358209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Лист3!$B$53:$B$62</c:f>
              <c:strCache>
                <c:ptCount val="10"/>
                <c:pt idx="0">
                  <c:v>Кыргызская Республика</c:v>
                </c:pt>
                <c:pt idx="1">
                  <c:v>Баткенская область</c:v>
                </c:pt>
                <c:pt idx="2">
                  <c:v>Джалал-Абадская область</c:v>
                </c:pt>
                <c:pt idx="3">
                  <c:v>Иссык-Кульская область</c:v>
                </c:pt>
                <c:pt idx="4">
                  <c:v>Нарынская область</c:v>
                </c:pt>
                <c:pt idx="5">
                  <c:v>Ошская область</c:v>
                </c:pt>
                <c:pt idx="6">
                  <c:v>Таласская область</c:v>
                </c:pt>
                <c:pt idx="7">
                  <c:v>Чуйская область</c:v>
                </c:pt>
                <c:pt idx="8">
                  <c:v>г. Бишкек</c:v>
                </c:pt>
                <c:pt idx="9">
                  <c:v>г.Ош</c:v>
                </c:pt>
              </c:strCache>
            </c:strRef>
          </c:cat>
          <c:val>
            <c:numRef>
              <c:f>Лист3!$H$53:$H$62</c:f>
              <c:numCache>
                <c:formatCode>0.0</c:formatCode>
                <c:ptCount val="10"/>
                <c:pt idx="0">
                  <c:v>31.491762302981083</c:v>
                </c:pt>
                <c:pt idx="1">
                  <c:v>53.622883713590838</c:v>
                </c:pt>
                <c:pt idx="2">
                  <c:v>39.857268284926789</c:v>
                </c:pt>
                <c:pt idx="3">
                  <c:v>25.219084724357639</c:v>
                </c:pt>
                <c:pt idx="4">
                  <c:v>37.798211508471006</c:v>
                </c:pt>
                <c:pt idx="5">
                  <c:v>36.250487232230682</c:v>
                </c:pt>
                <c:pt idx="6">
                  <c:v>18.115850908998517</c:v>
                </c:pt>
                <c:pt idx="7">
                  <c:v>31.032797742335319</c:v>
                </c:pt>
                <c:pt idx="8">
                  <c:v>9.7814403969714601</c:v>
                </c:pt>
                <c:pt idx="9">
                  <c:v>28.949542833510058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8435912"/>
        <c:axId val="188436304"/>
      </c:lineChart>
      <c:catAx>
        <c:axId val="1884359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 anchor="b" anchorCtr="1"/>
          <a:lstStyle/>
          <a:p>
            <a:pPr>
              <a:defRPr sz="1200" b="1" i="0" baseline="45000">
                <a:latin typeface="Arial Narrow" pitchFamily="34" charset="0"/>
              </a:defRPr>
            </a:pPr>
            <a:endParaRPr lang="ru-RU"/>
          </a:p>
        </c:txPr>
        <c:crossAx val="188436304"/>
        <c:crosses val="autoZero"/>
        <c:auto val="1"/>
        <c:lblAlgn val="ctr"/>
        <c:lblOffset val="100"/>
        <c:noMultiLvlLbl val="0"/>
      </c:catAx>
      <c:valAx>
        <c:axId val="18843630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/>
                  <a:t>(процентов)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crossAx val="188435912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21421071580712098"/>
          <c:y val="0.92171728533933261"/>
          <c:w val="0.61553926701570683"/>
          <c:h val="7.8282714660667413E-2"/>
        </c:manualLayout>
      </c:layout>
      <c:overlay val="0"/>
      <c:txPr>
        <a:bodyPr/>
        <a:lstStyle/>
        <a:p>
          <a:pPr>
            <a:defRPr sz="1050" b="1" i="0" baseline="0">
              <a:latin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6247" cy="495213"/>
          </a:xfrm>
          <a:prstGeom prst="rect">
            <a:avLst/>
          </a:prstGeom>
        </p:spPr>
        <p:txBody>
          <a:bodyPr vert="horz" lIns="91530" tIns="45766" rIns="91530" bIns="45766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826" y="2"/>
            <a:ext cx="2946246" cy="495213"/>
          </a:xfrm>
          <a:prstGeom prst="rect">
            <a:avLst/>
          </a:prstGeom>
        </p:spPr>
        <p:txBody>
          <a:bodyPr vert="horz" lIns="91530" tIns="45766" rIns="91530" bIns="45766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19F81D1-8CEF-40A0-9B36-607BFEF7DFEE}" type="datetimeFigureOut">
              <a:rPr lang="ru-RU"/>
              <a:pPr>
                <a:defRPr/>
              </a:pPr>
              <a:t>09.06.2017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31415"/>
            <a:ext cx="2946247" cy="495213"/>
          </a:xfrm>
          <a:prstGeom prst="rect">
            <a:avLst/>
          </a:prstGeom>
        </p:spPr>
        <p:txBody>
          <a:bodyPr vert="horz" lIns="91530" tIns="45766" rIns="91530" bIns="45766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826" y="9431415"/>
            <a:ext cx="2946246" cy="495213"/>
          </a:xfrm>
          <a:prstGeom prst="rect">
            <a:avLst/>
          </a:prstGeom>
        </p:spPr>
        <p:txBody>
          <a:bodyPr vert="horz" lIns="91530" tIns="45766" rIns="91530" bIns="45766" rtlCol="0" anchor="b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D7161EA-8DE0-4659-B5B4-B930DEEE28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2113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2946247" cy="49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0" tIns="45766" rIns="91530" bIns="45766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826" y="2"/>
            <a:ext cx="2946246" cy="49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0" tIns="45766" rIns="91530" bIns="45766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6125"/>
            <a:ext cx="4964113" cy="37226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890" y="4715708"/>
            <a:ext cx="5435896" cy="4466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0" tIns="45766" rIns="91530" bIns="4576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Click to edit Master text styles</a:t>
            </a:r>
          </a:p>
          <a:p>
            <a:pPr lvl="1"/>
            <a:r>
              <a:rPr lang="ru-RU" noProof="0" smtClean="0"/>
              <a:t>Second level</a:t>
            </a:r>
          </a:p>
          <a:p>
            <a:pPr lvl="2"/>
            <a:r>
              <a:rPr lang="ru-RU" noProof="0" smtClean="0"/>
              <a:t>Third level</a:t>
            </a:r>
          </a:p>
          <a:p>
            <a:pPr lvl="3"/>
            <a:r>
              <a:rPr lang="ru-RU" noProof="0" smtClean="0"/>
              <a:t>Fourth level</a:t>
            </a:r>
          </a:p>
          <a:p>
            <a:pPr lvl="4"/>
            <a:r>
              <a:rPr lang="ru-RU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31415"/>
            <a:ext cx="2946247" cy="49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0" tIns="45766" rIns="91530" bIns="45766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826" y="9431415"/>
            <a:ext cx="2946246" cy="49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0" tIns="45766" rIns="91530" bIns="45766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B760B9CE-FA60-4136-8706-C3A0BDCBAE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3007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58">
              <a:defRPr/>
            </a:pPr>
            <a:r>
              <a:rPr lang="ru-RU" dirty="0"/>
              <a:t>Бедность является следствием разнообразных и взаимосвязанных причин, которые объединяют в следующие группы:</a:t>
            </a:r>
            <a:br>
              <a:rPr lang="ru-RU" dirty="0"/>
            </a:br>
            <a:r>
              <a:rPr lang="ru-RU" dirty="0"/>
              <a:t>- экономические (безработица, низкая заработная плата, низкая производительность труда, неконкурентоспособность отрасли),</a:t>
            </a:r>
            <a:br>
              <a:rPr lang="ru-RU" dirty="0"/>
            </a:br>
            <a:r>
              <a:rPr lang="ru-RU" dirty="0"/>
              <a:t>- социально-медицинские (инвалидность, старость, высокий уровень заболеваемости),</a:t>
            </a:r>
            <a:br>
              <a:rPr lang="ru-RU" dirty="0"/>
            </a:br>
            <a:r>
              <a:rPr lang="ru-RU" dirty="0"/>
              <a:t>- демографические (неполные семьи, большое количество иждивенцев в семье),</a:t>
            </a:r>
            <a:br>
              <a:rPr lang="ru-RU" dirty="0"/>
            </a:br>
            <a:r>
              <a:rPr lang="ru-RU" dirty="0"/>
              <a:t>- социально-экономические ( низкий уровень социальных гарантий),</a:t>
            </a:r>
            <a:br>
              <a:rPr lang="ru-RU" dirty="0"/>
            </a:br>
            <a:r>
              <a:rPr lang="ru-RU" dirty="0"/>
              <a:t>- образовательно-квалификационные (низкий уровень образования, недостаточная профессиональная подготовка),</a:t>
            </a:r>
            <a:br>
              <a:rPr lang="ru-RU" dirty="0"/>
            </a:br>
            <a:r>
              <a:rPr lang="ru-RU" dirty="0"/>
              <a:t>- политические (военные конфликты, вынужденная миграция).</a:t>
            </a:r>
          </a:p>
          <a:p>
            <a:r>
              <a:rPr lang="ru-RU" dirty="0" smtClean="0"/>
              <a:t>В</a:t>
            </a:r>
            <a:r>
              <a:rPr lang="ru-RU" baseline="0" dirty="0" smtClean="0"/>
              <a:t> данной презентации мы будем рассматривать материальную бедность населения, осознавая, что предпосылками сложившегося благосостояния являются все упомянутые ранее причины.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60B9CE-FA60-4136-8706-C3A0BDCBAE5D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59614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Результаты оценок измерения благосостояния населения в Кыргызской Республике произведены на основе выборочного интегрированного обследования бюджетов домашних хозяйств и рабочей силы с ежеквартальным охватом 5016 домашних хозяйств. </a:t>
            </a:r>
          </a:p>
          <a:p>
            <a:r>
              <a:rPr lang="ru-RU" dirty="0"/>
              <a:t>Для оценки уровня бедности в качестве порогового значения  была применена черта бедности 2015г., проиндексированная на среднегодовой индекс потребительских цен (93,52% </a:t>
            </a:r>
            <a:r>
              <a:rPr lang="ru-RU" dirty="0" err="1"/>
              <a:t>прод.товары</a:t>
            </a:r>
            <a:r>
              <a:rPr lang="ru-RU" dirty="0"/>
              <a:t> и </a:t>
            </a:r>
            <a:r>
              <a:rPr lang="ru-RU" dirty="0" err="1"/>
              <a:t>безалког</a:t>
            </a:r>
            <a:r>
              <a:rPr lang="ru-RU" dirty="0"/>
              <a:t>. напитки; 105,69-непродтовары, в целом ИПЦ=100,4). Стоимостная величина общей черты бедности в 2016г. составила 31151 сома в год на душу населения (</a:t>
            </a:r>
            <a:r>
              <a:rPr lang="en-US" dirty="0"/>
              <a:t>2596</a:t>
            </a:r>
            <a:r>
              <a:rPr lang="ru-RU" dirty="0"/>
              <a:t> в месяц),  крайней – 1</a:t>
            </a:r>
            <a:r>
              <a:rPr lang="en-US" dirty="0"/>
              <a:t>7052</a:t>
            </a:r>
            <a:r>
              <a:rPr lang="ru-RU" dirty="0"/>
              <a:t> сома (1</a:t>
            </a:r>
            <a:r>
              <a:rPr lang="en-US" dirty="0"/>
              <a:t>421</a:t>
            </a:r>
            <a:r>
              <a:rPr lang="ru-RU" dirty="0"/>
              <a:t> в месяц). </a:t>
            </a:r>
            <a:r>
              <a:rPr lang="en-US" dirty="0"/>
              <a:t>[</a:t>
            </a:r>
            <a:r>
              <a:rPr lang="ru-RU" dirty="0"/>
              <a:t>в 2015г.: 31573 и 18234сома в год</a:t>
            </a:r>
            <a:r>
              <a:rPr lang="en-US" dirty="0"/>
              <a:t>]</a:t>
            </a:r>
            <a:endParaRPr lang="ru-RU" dirty="0"/>
          </a:p>
          <a:p>
            <a:r>
              <a:rPr lang="ru-RU" dirty="0"/>
              <a:t>Уровень бедности в 201</a:t>
            </a:r>
            <a:r>
              <a:rPr lang="en-US" dirty="0"/>
              <a:t>6</a:t>
            </a:r>
            <a:r>
              <a:rPr lang="ru-RU" dirty="0"/>
              <a:t>г. снизился по сравнению с предыдущим годом на 6,7 процентных пункта, крайняя бедность сократилась на 0,4 процентных пункта.</a:t>
            </a:r>
          </a:p>
          <a:p>
            <a:r>
              <a:rPr lang="ru-RU" dirty="0"/>
              <a:t>В 2016г. за чертой бедности проживало 25,4% (в 2015г.-32,1%) населения или 1’557 тыс. человек, а за чертой крайней бедности – 0,8% населения или 49 тыс. человек. </a:t>
            </a:r>
          </a:p>
          <a:p>
            <a:r>
              <a:rPr lang="ru-RU" dirty="0"/>
              <a:t>Из 1’557 тыс. населения, отнесенного к категории бедных,  74% проживали в сельской местности.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60B9CE-FA60-4136-8706-C3A0BDCBAE5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83496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i="1" dirty="0"/>
              <a:t>Снижение уровня бедности в 2016г. отмечено во всех регионах республики, за исключением Чуйской области.</a:t>
            </a:r>
            <a:r>
              <a:rPr lang="ru-RU" dirty="0"/>
              <a:t> Распространенность бедности по регионам страны неравномерна. </a:t>
            </a:r>
            <a:endParaRPr lang="ru-RU" i="1" dirty="0"/>
          </a:p>
          <a:p>
            <a:pPr defTabSz="914258">
              <a:defRPr/>
            </a:pPr>
            <a:r>
              <a:rPr lang="ru-RU" dirty="0"/>
              <a:t>Значительное снижение бедности отмечено в городах Бишкек и Ош (на 13,7 процентных пункта) и </a:t>
            </a:r>
            <a:r>
              <a:rPr lang="ru-RU" dirty="0" err="1"/>
              <a:t>Джалал-Абадской</a:t>
            </a:r>
            <a:r>
              <a:rPr lang="ru-RU" dirty="0"/>
              <a:t> области (на 12,8 процентных пункта). При этом в </a:t>
            </a:r>
            <a:r>
              <a:rPr lang="ru-RU" dirty="0" err="1"/>
              <a:t>Джалал-Абадской</a:t>
            </a:r>
            <a:r>
              <a:rPr lang="ru-RU" dirty="0"/>
              <a:t> области отмечено равномерное снижение бедности как в городских поселениях (на 12,7 процентных пункта), так и в сельской местности (на 12,9 процентных пункта). На фоне общего снижения бедности, характерного для большинства регионов, рост бедности наблюдался в Чуйской области (на 5,5 процентных пункта), в основном за счет ее роста в сельской местности (на 6,5 процентных пункта), а также в городских поселениях </a:t>
            </a:r>
            <a:r>
              <a:rPr lang="ru-RU" dirty="0" err="1"/>
              <a:t>Таласской</a:t>
            </a:r>
            <a:r>
              <a:rPr lang="ru-RU" dirty="0"/>
              <a:t> (на 1,7 процентных пункта), Чуйской (на 0,7 процентных пункта) и </a:t>
            </a:r>
            <a:r>
              <a:rPr lang="ru-RU" u="sng" dirty="0" err="1"/>
              <a:t>Нарынской</a:t>
            </a:r>
            <a:r>
              <a:rPr lang="ru-RU" u="sng" dirty="0"/>
              <a:t> (на 0,2 процентных пункта) областей.  </a:t>
            </a:r>
            <a:endParaRPr lang="ru-RU" i="1" u="sng" dirty="0"/>
          </a:p>
          <a:p>
            <a:r>
              <a:rPr lang="ru-RU" dirty="0" smtClean="0"/>
              <a:t>Существенна </a:t>
            </a:r>
            <a:r>
              <a:rPr lang="ru-RU" dirty="0"/>
              <a:t>и концентрация численности населения, отнесенного к категории бедных по территории. </a:t>
            </a:r>
            <a:r>
              <a:rPr lang="ru-RU" dirty="0"/>
              <a:t>Так, при практически равноценном коэффициенте бедных в Иссык-Кульской и </a:t>
            </a:r>
            <a:r>
              <a:rPr lang="ru-RU" dirty="0" err="1"/>
              <a:t>Ошской</a:t>
            </a:r>
            <a:r>
              <a:rPr lang="ru-RU" dirty="0"/>
              <a:t> областях, численность бедных, </a:t>
            </a:r>
            <a:r>
              <a:rPr lang="ru-RU" u="sng" dirty="0"/>
              <a:t>проживающих в </a:t>
            </a:r>
            <a:r>
              <a:rPr lang="ru-RU" u="sng" dirty="0" err="1"/>
              <a:t>Ошской</a:t>
            </a:r>
            <a:r>
              <a:rPr lang="ru-RU" u="sng" dirty="0"/>
              <a:t> области в 2,4 раза превышает аналогичный показатель Иссык-Кульской области.</a:t>
            </a:r>
          </a:p>
          <a:p>
            <a:pPr defTabSz="914258">
              <a:defRPr/>
            </a:pPr>
            <a:r>
              <a:rPr lang="ru-RU" dirty="0" smtClean="0"/>
              <a:t>Из </a:t>
            </a:r>
            <a:r>
              <a:rPr lang="ru-RU" dirty="0"/>
              <a:t>1557 </a:t>
            </a:r>
            <a:r>
              <a:rPr lang="ru-RU" dirty="0" err="1"/>
              <a:t>тыс.бедных</a:t>
            </a:r>
            <a:r>
              <a:rPr lang="ru-RU" dirty="0"/>
              <a:t>,  24,2% проживали в </a:t>
            </a:r>
            <a:r>
              <a:rPr lang="ru-RU" dirty="0" err="1"/>
              <a:t>Джалал-Абадской</a:t>
            </a:r>
            <a:r>
              <a:rPr lang="ru-RU" dirty="0"/>
              <a:t> области, около 18,2%  в </a:t>
            </a:r>
            <a:r>
              <a:rPr lang="ru-RU" dirty="0" err="1"/>
              <a:t>Ошской</a:t>
            </a:r>
            <a:r>
              <a:rPr lang="ru-RU" dirty="0"/>
              <a:t>, 17,6% в Чуйской,  12,0% в </a:t>
            </a:r>
            <a:r>
              <a:rPr lang="ru-RU" dirty="0" err="1"/>
              <a:t>Баткенской</a:t>
            </a:r>
            <a:r>
              <a:rPr lang="ru-RU" dirty="0"/>
              <a:t>, 7,6% в Иссык-Кульской, 6,8% в </a:t>
            </a:r>
            <a:r>
              <a:rPr lang="ru-RU" dirty="0" err="1"/>
              <a:t>Нарынской</a:t>
            </a:r>
            <a:r>
              <a:rPr lang="ru-RU" dirty="0"/>
              <a:t>, 6,2% в </a:t>
            </a:r>
            <a:r>
              <a:rPr lang="ru-RU" dirty="0" err="1"/>
              <a:t>г.Бишкек</a:t>
            </a:r>
            <a:r>
              <a:rPr lang="ru-RU" dirty="0"/>
              <a:t>, 4,5% в </a:t>
            </a:r>
            <a:r>
              <a:rPr lang="ru-RU" dirty="0" err="1"/>
              <a:t>г.Ош</a:t>
            </a:r>
            <a:r>
              <a:rPr lang="ru-RU" dirty="0"/>
              <a:t>,  3% в </a:t>
            </a:r>
            <a:r>
              <a:rPr lang="ru-RU" dirty="0" err="1"/>
              <a:t>Таласской</a:t>
            </a:r>
            <a:r>
              <a:rPr lang="ru-RU" dirty="0"/>
              <a:t> области.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60B9CE-FA60-4136-8706-C3A0BDCBAE5D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71951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Уровень бедности в  сельской местности составил 29,0 процента и снизился на 4,6 процентных пункта, а в городских поселениях – 18,6 процента и сократился на 10,7 процентных пункта.</a:t>
            </a:r>
          </a:p>
          <a:p>
            <a:endParaRPr lang="ru-RU" dirty="0" smtClean="0"/>
          </a:p>
          <a:p>
            <a:r>
              <a:rPr lang="ru-RU" dirty="0" smtClean="0"/>
              <a:t>Снижение бедности в городах за прошедшие</a:t>
            </a:r>
            <a:r>
              <a:rPr lang="ru-RU" baseline="0" dirty="0" smtClean="0"/>
              <a:t> пять лет имело значительно больший прогресс по сравнению с масштабами снижения бедности в сельской местности. В 2016г. наиболее высокий уровень бедности в городских поселениях  наблюдался в </a:t>
            </a:r>
            <a:r>
              <a:rPr lang="ru-RU" baseline="0" dirty="0" err="1" smtClean="0"/>
              <a:t>Джалал-Абадской</a:t>
            </a:r>
            <a:r>
              <a:rPr lang="ru-RU" baseline="0" dirty="0" smtClean="0"/>
              <a:t> и </a:t>
            </a:r>
            <a:r>
              <a:rPr lang="ru-RU" baseline="0" dirty="0" err="1" smtClean="0"/>
              <a:t>Ошской</a:t>
            </a:r>
            <a:r>
              <a:rPr lang="ru-RU" baseline="0" dirty="0" smtClean="0"/>
              <a:t> областях, а наиболее высокий уровень бедности в сельской местности отмечен в </a:t>
            </a:r>
            <a:r>
              <a:rPr lang="ru-RU" baseline="0" dirty="0" err="1" smtClean="0"/>
              <a:t>Баткенской</a:t>
            </a:r>
            <a:r>
              <a:rPr lang="ru-RU" baseline="0" dirty="0" smtClean="0"/>
              <a:t> и </a:t>
            </a:r>
            <a:r>
              <a:rPr lang="ru-RU" baseline="0" dirty="0" err="1" smtClean="0"/>
              <a:t>Нарынской</a:t>
            </a:r>
            <a:r>
              <a:rPr lang="ru-RU" baseline="0" dirty="0" smtClean="0"/>
              <a:t> областях.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60B9CE-FA60-4136-8706-C3A0BDCBAE5D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55935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Уровень крайней бедности в 2016г.  составил 0,8 процента и снизился на 0,4%. За чертой крайней бедности (17052 сома в год) в 2016г. проживали 49 тысяч человек, из которых 74% являлись жителями сельских населенных пунктов. На 0,3 процентных пункта снизился уровень крайней бедности в </a:t>
            </a:r>
            <a:r>
              <a:rPr lang="ru-RU" dirty="0" err="1"/>
              <a:t>в</a:t>
            </a:r>
            <a:r>
              <a:rPr lang="ru-RU" dirty="0"/>
              <a:t> сельской местности и на 0,7 процентных пункта в городских поселениях.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60B9CE-FA60-4136-8706-C3A0BDCBAE5D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6665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58">
              <a:defRPr/>
            </a:pPr>
            <a:r>
              <a:rPr lang="ru-RU" dirty="0"/>
              <a:t>На фоне общего снижения бедности в 2016г., доля детей</a:t>
            </a:r>
            <a:r>
              <a:rPr lang="en-US" dirty="0"/>
              <a:t> </a:t>
            </a:r>
            <a:r>
              <a:rPr lang="ru-RU" dirty="0"/>
              <a:t>в возрасте 0-17 лет, проживающих в бедных домохозяйствах сократилась на 9,0 процентных пункта  (с 40,5% до 31,5%);</a:t>
            </a:r>
          </a:p>
          <a:p>
            <a:r>
              <a:rPr lang="ru-RU" dirty="0"/>
              <a:t>На фоне устойчивого показателя крайней бедности, доля крайней детской бедности снизилась на 0,6 процента (с 1,6% до 1,0%).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60B9CE-FA60-4136-8706-C3A0BDCBAE5D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8494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Для расчета уровня бедности используется стоимость потребления, которая напрямую зависит от доходов населения. Располагаемые денежные доходы в расчете на душу населения в 2016г. сложились на уровне 4258,0 сома в месяц и увеличились по сравнению с предыдущим годом  на 4,5 процента, что в абсолютном значении составило 183,5 сома, а их реальная стоимость составила 104,1 процента. Рост располагаемых среднедушевых доходов населения в основном обусловлен ростом доходов от заработной платы на 10,2 процента, индивидуальной трудовой деятельности – на 3,1 процента и социальных трансфертов – на 6,4 процента. При этом, отмечено снижение доходов от продажи продукции личного подсобного хозяйства на 4,7 процента.</a:t>
            </a:r>
            <a:endParaRPr lang="ru-RU" i="1" dirty="0"/>
          </a:p>
          <a:p>
            <a:r>
              <a:rPr lang="ru-RU" dirty="0"/>
              <a:t>Основными источниками денежных доходов населения являлись доходы от трудовой деятельности,  удельный вес которых в структуре располагаемых доходов составил 66,5 процента, социальных трансфертов – 16,5 процента и доходы от продажи сельскохозяйственной продукции, произведенной в личном подсобном хозяйстве – 12,8 процента.</a:t>
            </a:r>
            <a:endParaRPr lang="ru-RU" i="1" dirty="0"/>
          </a:p>
          <a:p>
            <a:r>
              <a:rPr lang="ru-RU" dirty="0"/>
              <a:t>В структуре среднедушевых располагаемых доходов доля заработной платы составила 42,3 процента, индивидуальной трудовой деятельности – 16,7 процента.</a:t>
            </a:r>
            <a:endParaRPr lang="ru-RU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60B9CE-FA60-4136-8706-C3A0BDCBAE5D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6412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Следует отметить, что 5,8 процента доходов приходится на трудовую деятельность населения, осуществляемую за пределами </a:t>
            </a:r>
            <a:r>
              <a:rPr lang="ru-RU" dirty="0" err="1"/>
              <a:t>Кыргызской</a:t>
            </a:r>
            <a:r>
              <a:rPr lang="ru-RU" dirty="0"/>
              <a:t> Республики. Трудовая миграция по-прежнему в большей степени характерна для населения южных регионов, где доля доходов от трудовой деятельности, осуществляемой за пределами страны, в общих доходах составила в </a:t>
            </a:r>
            <a:r>
              <a:rPr lang="ru-RU" dirty="0" err="1"/>
              <a:t>Баткенской</a:t>
            </a:r>
            <a:r>
              <a:rPr lang="ru-RU" dirty="0"/>
              <a:t> области 20,6 процента, </a:t>
            </a:r>
            <a:r>
              <a:rPr lang="ru-RU" dirty="0" err="1"/>
              <a:t>Джалал-Абадской</a:t>
            </a:r>
            <a:r>
              <a:rPr lang="ru-RU" dirty="0"/>
              <a:t> области – 12,2, </a:t>
            </a:r>
            <a:r>
              <a:rPr lang="ru-RU" dirty="0" err="1"/>
              <a:t>Ошской</a:t>
            </a:r>
            <a:r>
              <a:rPr lang="ru-RU" dirty="0"/>
              <a:t> области – 11,2 процента и </a:t>
            </a:r>
            <a:r>
              <a:rPr lang="ru-RU" dirty="0" err="1"/>
              <a:t>г.Ош</a:t>
            </a:r>
            <a:r>
              <a:rPr lang="ru-RU" dirty="0"/>
              <a:t> - 4,3 процента. </a:t>
            </a:r>
          </a:p>
          <a:p>
            <a:r>
              <a:rPr lang="ru-RU" dirty="0"/>
              <a:t>Влияние внешнего фактора на материальное благополучие населения южных регионов очевидно. Расчеты показывают, что при исключении доходов трудовых мигрантов из стоимости потребления, уровень бедности в среднем по республике возрастает 24,5 до 31,5 процента. При этом, бедность в </a:t>
            </a:r>
            <a:r>
              <a:rPr lang="ru-RU" dirty="0" err="1"/>
              <a:t>Баткенской</a:t>
            </a:r>
            <a:r>
              <a:rPr lang="ru-RU" dirty="0"/>
              <a:t> области повышается  с 37,0 до 53,6 процента, </a:t>
            </a:r>
            <a:r>
              <a:rPr lang="ru-RU" dirty="0" err="1"/>
              <a:t>Ошской</a:t>
            </a:r>
            <a:r>
              <a:rPr lang="ru-RU" dirty="0"/>
              <a:t> - </a:t>
            </a:r>
            <a:r>
              <a:rPr lang="en-US" dirty="0"/>
              <a:t>c</a:t>
            </a:r>
            <a:r>
              <a:rPr lang="ru-RU" dirty="0"/>
              <a:t> 22,0 до 36,3 процента,  </a:t>
            </a:r>
            <a:r>
              <a:rPr lang="ru-RU" dirty="0" err="1"/>
              <a:t>Джалал-Абадской</a:t>
            </a:r>
            <a:r>
              <a:rPr lang="ru-RU" dirty="0"/>
              <a:t> - с 32,2 до 39,9 процента, городе Ош – с 24,6 до 28,9 процента, в то время как в остальных регионах она практически не меняется. Значительное воздействие оказывают доходы трудовых мигрантов на крайнюю бедность, при исключении которых уровень крайней бедности возрастает с 0,8 до 5,0 процента. </a:t>
            </a:r>
            <a:endParaRPr lang="ru-RU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60B9CE-FA60-4136-8706-C3A0BDCBAE5D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56877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60B9CE-FA60-4136-8706-C3A0BDCBAE5D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37399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60B9CE-FA60-4136-8706-C3A0BDCBAE5D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426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B1E47-1E1C-4FBB-A02B-71225E5598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3962217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5888E5-6FC2-435A-ACDE-F6DA3F35C9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772220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692DA9-EF09-402C-B69C-CAF7662B76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666931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353F1-2653-4A0E-BC95-C9C7BE46F1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9899887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17AC2-C82F-46C5-A3DE-22B80CEB1E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8049183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986D91-5A89-4F10-8CCC-BA6539C88E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110486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BC035D-B05A-43E9-BC50-B9BF775CC9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764229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48080C-93A0-44C8-95AC-9E9EEA1393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850641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AE71B-2345-4AF8-9450-56D2FE94FD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96159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C3018-A9EB-4C98-8FC0-856E91C9D7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4404374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21630-6DED-45C1-B24C-57F6CFD488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035801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65722A2F-2B7B-4450-96EA-D07AFFEECD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3995" r:id="rId2"/>
    <p:sldLayoutId id="2147484004" r:id="rId3"/>
    <p:sldLayoutId id="2147483996" r:id="rId4"/>
    <p:sldLayoutId id="2147483997" r:id="rId5"/>
    <p:sldLayoutId id="2147483998" r:id="rId6"/>
    <p:sldLayoutId id="2147483999" r:id="rId7"/>
    <p:sldLayoutId id="2147484000" r:id="rId8"/>
    <p:sldLayoutId id="2147484005" r:id="rId9"/>
    <p:sldLayoutId id="2147484001" r:id="rId10"/>
    <p:sldLayoutId id="2147484002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Прямоугольник 5"/>
          <p:cNvSpPr>
            <a:spLocks noChangeArrowheads="1"/>
          </p:cNvSpPr>
          <p:nvPr/>
        </p:nvSpPr>
        <p:spPr bwMode="auto">
          <a:xfrm>
            <a:off x="835086" y="2719320"/>
            <a:ext cx="678491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altLang="ru-RU" sz="3200" dirty="0">
                <a:solidFill>
                  <a:srgbClr val="0070C0"/>
                </a:solidFill>
              </a:rPr>
              <a:t>Уровень</a:t>
            </a:r>
            <a:r>
              <a:rPr lang="ru-RU" altLang="ru-RU" sz="3200" dirty="0">
                <a:solidFill>
                  <a:schemeClr val="accent2"/>
                </a:solidFill>
              </a:rPr>
              <a:t> </a:t>
            </a:r>
            <a:r>
              <a:rPr lang="ru-RU" altLang="ru-RU" sz="3200" dirty="0">
                <a:solidFill>
                  <a:srgbClr val="0070C0"/>
                </a:solidFill>
              </a:rPr>
              <a:t>бедности населения</a:t>
            </a:r>
            <a:br>
              <a:rPr lang="ru-RU" altLang="ru-RU" sz="3200" dirty="0">
                <a:solidFill>
                  <a:srgbClr val="0070C0"/>
                </a:solidFill>
              </a:rPr>
            </a:br>
            <a:r>
              <a:rPr lang="ru-RU" altLang="ru-RU" sz="3200" dirty="0" err="1">
                <a:solidFill>
                  <a:srgbClr val="0070C0"/>
                </a:solidFill>
              </a:rPr>
              <a:t>Кыргызской</a:t>
            </a:r>
            <a:r>
              <a:rPr lang="ru-RU" altLang="ru-RU" sz="3200" dirty="0">
                <a:solidFill>
                  <a:srgbClr val="0070C0"/>
                </a:solidFill>
              </a:rPr>
              <a:t> </a:t>
            </a:r>
            <a:r>
              <a:rPr lang="ru-RU" altLang="ru-RU" sz="3200" dirty="0" smtClean="0">
                <a:solidFill>
                  <a:srgbClr val="0070C0"/>
                </a:solidFill>
              </a:rPr>
              <a:t>Республики в 2016г.</a:t>
            </a:r>
            <a:endParaRPr lang="ru-RU" altLang="ru-RU" sz="3200" dirty="0">
              <a:solidFill>
                <a:srgbClr val="0070C0"/>
              </a:solidFill>
            </a:endParaRPr>
          </a:p>
        </p:txBody>
      </p:sp>
      <p:pic>
        <p:nvPicPr>
          <p:cNvPr id="5125" name="Picture 4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76200"/>
            <a:ext cx="8255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Прямоугольник 7"/>
          <p:cNvSpPr>
            <a:spLocks noChangeArrowheads="1"/>
          </p:cNvSpPr>
          <p:nvPr/>
        </p:nvSpPr>
        <p:spPr bwMode="auto">
          <a:xfrm>
            <a:off x="685800" y="6096000"/>
            <a:ext cx="8229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1600" dirty="0" smtClean="0"/>
              <a:t>Управление статистики устойчивого развития и окружающей среды</a:t>
            </a:r>
          </a:p>
          <a:p>
            <a:pPr algn="ctr"/>
            <a:r>
              <a:rPr lang="ru-RU" altLang="ru-RU" sz="1600" dirty="0" smtClean="0"/>
              <a:t>Отдел </a:t>
            </a:r>
            <a:r>
              <a:rPr lang="ru-RU" altLang="ru-RU" sz="1600" dirty="0"/>
              <a:t>статистики домашних хозяйств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6298" y="76200"/>
            <a:ext cx="784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НАЦИОНАЛЬНЫЙ СТАТИСТИЧЕСКИЙ КОМИТЕТ </a:t>
            </a:r>
            <a:br>
              <a:rPr lang="ru-RU" dirty="0" smtClean="0"/>
            </a:br>
            <a:r>
              <a:rPr lang="ru-RU" dirty="0" smtClean="0"/>
              <a:t>КЫРГЫЗСКОЙ РЕСПУБЛИКИ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ъект 2"/>
          <p:cNvSpPr>
            <a:spLocks noGrp="1"/>
          </p:cNvSpPr>
          <p:nvPr>
            <p:ph sz="quarter" idx="13"/>
          </p:nvPr>
        </p:nvSpPr>
        <p:spPr>
          <a:xfrm>
            <a:off x="457200" y="731838"/>
            <a:ext cx="8305800" cy="5059362"/>
          </a:xfrm>
        </p:spPr>
        <p:txBody>
          <a:bodyPr/>
          <a:lstStyle/>
          <a:p>
            <a:pPr marL="44450" indent="0" algn="just" eaLnBrk="1" hangingPunct="1">
              <a:buNone/>
            </a:pPr>
            <a:r>
              <a:rPr lang="ru-RU" sz="2800" dirty="0" smtClean="0"/>
              <a:t>Уровень бедности в 201</a:t>
            </a:r>
            <a:r>
              <a:rPr lang="en-US" sz="2800" dirty="0" smtClean="0"/>
              <a:t>6</a:t>
            </a:r>
            <a:r>
              <a:rPr lang="ru-RU" sz="2800" dirty="0" smtClean="0"/>
              <a:t>г. снизился по сравнению с предыдущим годом на 6,7 процентных пункта, крайняя бедность сократилась на 0,4 процентных пункта.</a:t>
            </a:r>
          </a:p>
          <a:p>
            <a:pPr marL="44450" indent="0" algn="just" eaLnBrk="1" hangingPunct="1">
              <a:buNone/>
            </a:pPr>
            <a:r>
              <a:rPr lang="ru-RU" sz="2800" dirty="0" smtClean="0"/>
              <a:t>В 2016г. за чертой бедности проживало 25,4</a:t>
            </a:r>
            <a:r>
              <a:rPr lang="ru-RU" sz="2800" b="1" dirty="0" smtClean="0"/>
              <a:t>%</a:t>
            </a:r>
            <a:r>
              <a:rPr lang="ru-RU" sz="2800" dirty="0" smtClean="0"/>
              <a:t> населения, </a:t>
            </a:r>
            <a:r>
              <a:rPr lang="ru-RU" sz="2800" dirty="0"/>
              <a:t>или </a:t>
            </a:r>
            <a:r>
              <a:rPr lang="ru-RU" sz="2800" dirty="0" smtClean="0"/>
              <a:t>1</a:t>
            </a:r>
            <a:r>
              <a:rPr lang="en-US" sz="2800" dirty="0" smtClean="0"/>
              <a:t>’</a:t>
            </a:r>
            <a:r>
              <a:rPr lang="ru-RU" sz="2800" dirty="0" smtClean="0"/>
              <a:t>557 тыс. человек, а за чертой крайней бедности – 0,8</a:t>
            </a:r>
            <a:r>
              <a:rPr lang="ru-RU" sz="2800" b="1" dirty="0" smtClean="0"/>
              <a:t>%</a:t>
            </a:r>
            <a:r>
              <a:rPr lang="ru-RU" sz="2800" dirty="0" smtClean="0"/>
              <a:t> населения, </a:t>
            </a:r>
            <a:r>
              <a:rPr lang="ru-RU" sz="2800" dirty="0"/>
              <a:t>или </a:t>
            </a:r>
            <a:r>
              <a:rPr lang="ru-RU" sz="2800" dirty="0" smtClean="0"/>
              <a:t>49 тыс. человек. </a:t>
            </a:r>
          </a:p>
          <a:p>
            <a:pPr marL="44450" indent="0" algn="just" eaLnBrk="1" hangingPunct="1">
              <a:buNone/>
            </a:pPr>
            <a:r>
              <a:rPr lang="ru-RU" sz="2800" dirty="0" smtClean="0"/>
              <a:t>Из 1</a:t>
            </a:r>
            <a:r>
              <a:rPr lang="en-US" sz="2800" dirty="0" smtClean="0"/>
              <a:t>’</a:t>
            </a:r>
            <a:r>
              <a:rPr lang="ru-RU" sz="2800" dirty="0" smtClean="0"/>
              <a:t>557 тыс. населения, отнесенного к категории бедных,  74,0% проживали в сельской местности.</a:t>
            </a:r>
          </a:p>
        </p:txBody>
      </p:sp>
      <p:pic>
        <p:nvPicPr>
          <p:cNvPr id="3" name="Picture 4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76200"/>
            <a:ext cx="8255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696201" cy="838199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Численность бедных и уровень 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</a:rPr>
              <a:t>бедности 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населения</a:t>
            </a:r>
            <a:b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</a:rPr>
              <a:t>по регионам, 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2016г.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5" name="Picture 4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76200"/>
            <a:ext cx="8255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2000" y="6096000"/>
            <a:ext cx="8001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ru-RU" sz="1200" dirty="0" smtClean="0"/>
              <a:t>Кыргызская Республика: уровень бедности – 24,5%; численность бедных – 1557 </a:t>
            </a:r>
            <a:r>
              <a:rPr lang="ru-RU" sz="1200" dirty="0" err="1" smtClean="0"/>
              <a:t>тыс.человек</a:t>
            </a:r>
            <a:r>
              <a:rPr lang="ru-RU" sz="1200" dirty="0" smtClean="0"/>
              <a:t>;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200" dirty="0"/>
              <a:t>Из </a:t>
            </a:r>
            <a:r>
              <a:rPr lang="ru-RU" sz="1200" dirty="0" smtClean="0"/>
              <a:t>1557 </a:t>
            </a:r>
            <a:r>
              <a:rPr lang="ru-RU" sz="1200" dirty="0" err="1"/>
              <a:t>тыс.бедных</a:t>
            </a:r>
            <a:r>
              <a:rPr lang="ru-RU" sz="1200" dirty="0"/>
              <a:t> </a:t>
            </a:r>
            <a:r>
              <a:rPr lang="ru-RU" sz="1200" dirty="0" smtClean="0"/>
              <a:t>24,2% проживали </a:t>
            </a:r>
            <a:r>
              <a:rPr lang="ru-RU" sz="1200" dirty="0"/>
              <a:t>в </a:t>
            </a:r>
            <a:r>
              <a:rPr lang="ru-RU" sz="1200" dirty="0" err="1"/>
              <a:t>Джалал-Абадской</a:t>
            </a:r>
            <a:r>
              <a:rPr lang="ru-RU" sz="1200" dirty="0"/>
              <a:t> области, около </a:t>
            </a:r>
            <a:r>
              <a:rPr lang="ru-RU" sz="1200" dirty="0" smtClean="0"/>
              <a:t>18,2%  </a:t>
            </a:r>
            <a:r>
              <a:rPr lang="ru-RU" sz="1200" dirty="0"/>
              <a:t>в </a:t>
            </a:r>
            <a:r>
              <a:rPr lang="ru-RU" sz="1200" dirty="0" err="1"/>
              <a:t>Ошской</a:t>
            </a:r>
            <a:r>
              <a:rPr lang="ru-RU" sz="1200" dirty="0"/>
              <a:t>, </a:t>
            </a:r>
            <a:r>
              <a:rPr lang="ru-RU" sz="1200" dirty="0" smtClean="0"/>
              <a:t>17,6% в Чуйской,  12,0% </a:t>
            </a:r>
            <a:r>
              <a:rPr lang="ru-RU" sz="1200" dirty="0"/>
              <a:t>в </a:t>
            </a:r>
            <a:r>
              <a:rPr lang="ru-RU" sz="1200" dirty="0" err="1" smtClean="0"/>
              <a:t>Баткенской</a:t>
            </a:r>
            <a:r>
              <a:rPr lang="ru-RU" sz="1200" dirty="0" smtClean="0"/>
              <a:t>, 7,6% в Иссык-Кульской, 6,8% в </a:t>
            </a:r>
            <a:r>
              <a:rPr lang="ru-RU" sz="1200" dirty="0" err="1" smtClean="0"/>
              <a:t>Нарынской</a:t>
            </a:r>
            <a:r>
              <a:rPr lang="ru-RU" sz="1200" dirty="0" smtClean="0"/>
              <a:t>, 6,2% в </a:t>
            </a:r>
            <a:r>
              <a:rPr lang="ru-RU" sz="1200" dirty="0" err="1" smtClean="0"/>
              <a:t>г.Бишкек</a:t>
            </a:r>
            <a:r>
              <a:rPr lang="ru-RU" sz="1200" dirty="0" smtClean="0"/>
              <a:t>, 4,5% в </a:t>
            </a:r>
            <a:r>
              <a:rPr lang="ru-RU" sz="1200" dirty="0" err="1" smtClean="0"/>
              <a:t>г.Ош</a:t>
            </a:r>
            <a:r>
              <a:rPr lang="ru-RU" sz="1200" dirty="0" smtClean="0"/>
              <a:t>,  3% в </a:t>
            </a:r>
            <a:r>
              <a:rPr lang="ru-RU" sz="1200" dirty="0" err="1" smtClean="0"/>
              <a:t>Таласской</a:t>
            </a:r>
            <a:r>
              <a:rPr lang="ru-RU" sz="1200" dirty="0" smtClean="0"/>
              <a:t> области. </a:t>
            </a:r>
            <a:endParaRPr lang="ru-RU" sz="1200" dirty="0"/>
          </a:p>
          <a:p>
            <a:endParaRPr lang="ru-RU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483115" y="1095117"/>
            <a:ext cx="353943" cy="94541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sz="1100" dirty="0" smtClean="0"/>
              <a:t>(человек)</a:t>
            </a:r>
            <a:endParaRPr lang="ru-RU" sz="1100" dirty="0"/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0638151"/>
              </p:ext>
            </p:extLst>
          </p:nvPr>
        </p:nvGraphicFramePr>
        <p:xfrm>
          <a:off x="501650" y="1123949"/>
          <a:ext cx="8108950" cy="49720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76200"/>
            <a:ext cx="8001000" cy="685800"/>
          </a:xfrm>
        </p:spPr>
        <p:txBody>
          <a:bodyPr anchor="ctr"/>
          <a:lstStyle/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  <a:effectLst>
                  <a:outerShdw dist="38100" sx="1000" sy="1000" algn="tl">
                    <a:srgbClr val="000000"/>
                  </a:outerShdw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бедности населения  по </a:t>
            </a:r>
            <a:r>
              <a:rPr lang="ru-RU" sz="2800" dirty="0" smtClean="0">
                <a:solidFill>
                  <a:schemeClr val="tx1"/>
                </a:solidFill>
                <a:effectLst>
                  <a:outerShdw dist="38100" sx="1000" sy="1000" algn="tl">
                    <a:srgbClr val="000000"/>
                  </a:outerShdw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типу местности</a:t>
            </a:r>
            <a:endParaRPr lang="ru-RU" sz="2800" dirty="0">
              <a:solidFill>
                <a:schemeClr val="tx1"/>
              </a:solidFill>
              <a:effectLst>
                <a:outerShdw dist="38100" sx="1000" sy="1000" algn="tl">
                  <a:srgbClr val="000000"/>
                </a:outerShdw>
                <a:reflection blurRad="6350" endPos="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76200"/>
            <a:ext cx="8255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4255011"/>
              </p:ext>
            </p:extLst>
          </p:nvPr>
        </p:nvGraphicFramePr>
        <p:xfrm>
          <a:off x="0" y="1066799"/>
          <a:ext cx="4724400" cy="2971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1830662"/>
              </p:ext>
            </p:extLst>
          </p:nvPr>
        </p:nvGraphicFramePr>
        <p:xfrm>
          <a:off x="4392826" y="994718"/>
          <a:ext cx="4751173" cy="30438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6374674"/>
              </p:ext>
            </p:extLst>
          </p:nvPr>
        </p:nvGraphicFramePr>
        <p:xfrm>
          <a:off x="0" y="41148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2911153"/>
              </p:ext>
            </p:extLst>
          </p:nvPr>
        </p:nvGraphicFramePr>
        <p:xfrm>
          <a:off x="4724400" y="4038600"/>
          <a:ext cx="4572000" cy="2825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058121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ъект 2"/>
          <p:cNvSpPr>
            <a:spLocks noGrp="1"/>
          </p:cNvSpPr>
          <p:nvPr>
            <p:ph sz="quarter" idx="13"/>
          </p:nvPr>
        </p:nvSpPr>
        <p:spPr>
          <a:xfrm>
            <a:off x="838200" y="228600"/>
            <a:ext cx="8153400" cy="609600"/>
          </a:xfrm>
        </p:spPr>
        <p:txBody>
          <a:bodyPr/>
          <a:lstStyle/>
          <a:p>
            <a:pPr marL="44450" indent="0" algn="ctr" eaLnBrk="1" hangingPunct="1">
              <a:buFont typeface="Georgia" pitchFamily="18" charset="0"/>
              <a:buNone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</a:rPr>
              <a:t>Уровень крайней бедности населения по регионам, 2016г.</a:t>
            </a:r>
          </a:p>
        </p:txBody>
      </p:sp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76200"/>
            <a:ext cx="8255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439352"/>
              </p:ext>
            </p:extLst>
          </p:nvPr>
        </p:nvGraphicFramePr>
        <p:xfrm>
          <a:off x="2209800" y="850557"/>
          <a:ext cx="4495800" cy="601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ъект 2"/>
          <p:cNvSpPr>
            <a:spLocks noGrp="1"/>
          </p:cNvSpPr>
          <p:nvPr>
            <p:ph sz="quarter" idx="13"/>
          </p:nvPr>
        </p:nvSpPr>
        <p:spPr>
          <a:xfrm>
            <a:off x="1371600" y="228600"/>
            <a:ext cx="7467600" cy="533400"/>
          </a:xfrm>
        </p:spPr>
        <p:txBody>
          <a:bodyPr rtlCol="0">
            <a:normAutofit/>
          </a:bodyPr>
          <a:lstStyle/>
          <a:p>
            <a:pPr marL="44450" indent="0" algn="ctr" eaLnBrk="1" fontAlgn="auto" hangingPunct="1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Уровень детской бедности, 2016г. </a:t>
            </a:r>
          </a:p>
        </p:txBody>
      </p:sp>
      <p:pic>
        <p:nvPicPr>
          <p:cNvPr id="5" name="Picture 4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76200"/>
            <a:ext cx="8255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19400" y="4419600"/>
            <a:ext cx="3352800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/>
              <a:t>На фоне общего снижения бедности в 2016г., доля детей</a:t>
            </a:r>
            <a:r>
              <a:rPr lang="en-US" sz="1400" dirty="0" smtClean="0"/>
              <a:t> </a:t>
            </a:r>
            <a:r>
              <a:rPr lang="ru-RU" sz="1400" dirty="0" smtClean="0"/>
              <a:t>в возрасте 0-17 лет, проживающих в бедных домохозяйствах сократилась на 9,0 процентных пункта;</a:t>
            </a:r>
          </a:p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ru-RU" sz="1400" dirty="0" smtClean="0"/>
              <a:t>На фоне устойчивого показателя крайней бедности, доля крайней детской бедности снизилась на </a:t>
            </a:r>
            <a:r>
              <a:rPr lang="ru-RU" sz="1400" dirty="0"/>
              <a:t>0,6 процентных пункта.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177" y="4540392"/>
            <a:ext cx="2876174" cy="1957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312" y="4570518"/>
            <a:ext cx="2882900" cy="192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9311385"/>
              </p:ext>
            </p:extLst>
          </p:nvPr>
        </p:nvGraphicFramePr>
        <p:xfrm>
          <a:off x="8190" y="958992"/>
          <a:ext cx="8983409" cy="3460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66012116"/>
              </p:ext>
            </p:extLst>
          </p:nvPr>
        </p:nvGraphicFramePr>
        <p:xfrm>
          <a:off x="5105400" y="1295400"/>
          <a:ext cx="3810000" cy="3714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Picture 4" descr="logo NSC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76200"/>
            <a:ext cx="8255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"/>
          <p:cNvSpPr>
            <a:spLocks noChangeArrowheads="1"/>
          </p:cNvSpPr>
          <p:nvPr/>
        </p:nvSpPr>
        <p:spPr bwMode="auto">
          <a:xfrm>
            <a:off x="857224" y="357166"/>
            <a:ext cx="7086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Располагаемые денежные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доходы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5809897"/>
              </p:ext>
            </p:extLst>
          </p:nvPr>
        </p:nvGraphicFramePr>
        <p:xfrm>
          <a:off x="1371600" y="5234017"/>
          <a:ext cx="5638800" cy="1566610"/>
        </p:xfrm>
        <a:graphic>
          <a:graphicData uri="http://schemas.openxmlformats.org/drawingml/2006/table">
            <a:tbl>
              <a:tblPr/>
              <a:tblGrid>
                <a:gridCol w="3373211"/>
                <a:gridCol w="1460046"/>
                <a:gridCol w="805543"/>
              </a:tblGrid>
              <a:tr h="19363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38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- всего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4074,5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4258,0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838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 от трудовой деятельности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2647,3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2830,0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38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Социальные трансферты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662,0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704,3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38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 от личного подсобного хозяйства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571,0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544,4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38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Прочий доход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179,4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93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1456447"/>
              </p:ext>
            </p:extLst>
          </p:nvPr>
        </p:nvGraphicFramePr>
        <p:xfrm>
          <a:off x="-381000" y="1331150"/>
          <a:ext cx="6477000" cy="4700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5639632"/>
              </p:ext>
            </p:extLst>
          </p:nvPr>
        </p:nvGraphicFramePr>
        <p:xfrm>
          <a:off x="5486400" y="1216498"/>
          <a:ext cx="3429000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5045559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ъект 2"/>
          <p:cNvSpPr>
            <a:spLocks noGrp="1"/>
          </p:cNvSpPr>
          <p:nvPr>
            <p:ph sz="quarter" idx="13"/>
          </p:nvPr>
        </p:nvSpPr>
        <p:spPr>
          <a:xfrm>
            <a:off x="1447800" y="228600"/>
            <a:ext cx="6400800" cy="1066800"/>
          </a:xfrm>
        </p:spPr>
        <p:txBody>
          <a:bodyPr/>
          <a:lstStyle/>
          <a:p>
            <a:pPr marL="44450" indent="0" algn="ctr" eaLnBrk="1" hangingPunct="1">
              <a:buFont typeface="Georgia" pitchFamily="18" charset="0"/>
              <a:buNone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Уровень бедности без доходов трудовых мигрантов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201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6г.</a:t>
            </a:r>
          </a:p>
        </p:txBody>
      </p:sp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76200"/>
            <a:ext cx="8255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7374564"/>
              </p:ext>
            </p:extLst>
          </p:nvPr>
        </p:nvGraphicFramePr>
        <p:xfrm>
          <a:off x="68219" y="1262449"/>
          <a:ext cx="9108732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020292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0600" y="685800"/>
            <a:ext cx="8153400" cy="63955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B2B2B2"/>
              </a:buClr>
              <a:buSzPct val="75000"/>
              <a:buFont typeface="Monotype Sorts" pitchFamily="2" charset="2"/>
              <a:buChar char="n"/>
              <a:defRPr/>
            </a:pPr>
            <a:r>
              <a:rPr lang="ru-RU" sz="2000" i="1" u="sng" kern="0" dirty="0" smtClean="0">
                <a:solidFill>
                  <a:srgbClr val="000000"/>
                </a:solidFill>
                <a:latin typeface="Times New Roman"/>
                <a:cs typeface="+mn-cs"/>
              </a:rPr>
              <a:t>Выводы:   </a:t>
            </a:r>
            <a:r>
              <a:rPr lang="ru-RU" sz="2000" u="sng" kern="0" dirty="0" smtClean="0">
                <a:solidFill>
                  <a:srgbClr val="000000"/>
                </a:solidFill>
                <a:latin typeface="Times New Roman"/>
                <a:cs typeface="+mn-cs"/>
              </a:rPr>
              <a:t>В 2016 году</a:t>
            </a:r>
            <a:endParaRPr lang="ru-RU" sz="2000" kern="0" dirty="0">
              <a:solidFill>
                <a:srgbClr val="000000"/>
              </a:solidFill>
              <a:latin typeface="Times New Roman"/>
              <a:cs typeface="+mn-cs"/>
            </a:endParaRP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200" kern="0" dirty="0" smtClean="0">
                <a:latin typeface="Times New Roman"/>
              </a:rPr>
              <a:t>Уровень бедности составил 25,4% и снизился на 6,7 процентных пункта;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200" kern="0" dirty="0" smtClean="0">
                <a:latin typeface="Times New Roman"/>
              </a:rPr>
              <a:t>Доля крайне бедных составила менее 1 процента; 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200" kern="0" dirty="0" smtClean="0">
                <a:latin typeface="Times New Roman"/>
              </a:rPr>
              <a:t>Из 1557 </a:t>
            </a:r>
            <a:r>
              <a:rPr lang="ru-RU" sz="2200" kern="0" dirty="0" err="1" smtClean="0">
                <a:latin typeface="Times New Roman"/>
              </a:rPr>
              <a:t>тыс.бедных</a:t>
            </a:r>
            <a:r>
              <a:rPr lang="ru-RU" sz="2200" kern="0" dirty="0" smtClean="0">
                <a:latin typeface="Times New Roman"/>
              </a:rPr>
              <a:t> 24,2% проживали в </a:t>
            </a:r>
            <a:r>
              <a:rPr lang="ru-RU" sz="2200" kern="0" dirty="0" err="1" smtClean="0">
                <a:latin typeface="Times New Roman"/>
              </a:rPr>
              <a:t>Джалал-Абадской</a:t>
            </a:r>
            <a:r>
              <a:rPr lang="ru-RU" sz="2200" kern="0" dirty="0" smtClean="0">
                <a:latin typeface="Times New Roman"/>
              </a:rPr>
              <a:t> области, по 18% - в </a:t>
            </a:r>
            <a:r>
              <a:rPr lang="ru-RU" sz="2200" kern="0" dirty="0" err="1" smtClean="0">
                <a:latin typeface="Times New Roman"/>
              </a:rPr>
              <a:t>Ошской</a:t>
            </a:r>
            <a:r>
              <a:rPr lang="ru-RU" sz="2200" kern="0" dirty="0" smtClean="0">
                <a:latin typeface="Times New Roman"/>
              </a:rPr>
              <a:t> и Чуйской областях;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200" kern="0" dirty="0" smtClean="0">
                <a:latin typeface="Times New Roman"/>
              </a:rPr>
              <a:t>74% от общего числа бедных проживали в сельской местности;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200" kern="0" dirty="0" smtClean="0">
                <a:latin typeface="Times New Roman"/>
              </a:rPr>
              <a:t>31,5% детей в возрасте 0-17 лет проживали в бедных домохозяйствах;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200" kern="0" dirty="0" smtClean="0">
                <a:latin typeface="Times New Roman"/>
              </a:rPr>
              <a:t>Основным фактором, влияющим на благосостояние населения является рост доходов;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200" kern="0" dirty="0" smtClean="0">
                <a:latin typeface="Times New Roman"/>
              </a:rPr>
              <a:t>Рост среднедушевых располагаемых доходов населения составил 104,5%, а их реальная стоимость сложилась на уровне 104,1%;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200" kern="0" dirty="0">
                <a:latin typeface="Times New Roman"/>
              </a:rPr>
              <a:t>–	</a:t>
            </a:r>
            <a:r>
              <a:rPr lang="ru-RU" sz="2200" kern="0" dirty="0" smtClean="0">
                <a:latin typeface="Times New Roman"/>
              </a:rPr>
              <a:t>Трудовая миграция по-прежнему вносит существенный </a:t>
            </a:r>
            <a:r>
              <a:rPr lang="ru-RU" sz="2200" kern="0" dirty="0">
                <a:latin typeface="Times New Roman"/>
              </a:rPr>
              <a:t>вклад в материальное благосостояние </a:t>
            </a:r>
            <a:r>
              <a:rPr lang="ru-RU" sz="2200" kern="0" dirty="0" smtClean="0">
                <a:latin typeface="Times New Roman"/>
              </a:rPr>
              <a:t>домохозяйств.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rgbClr val="B2B2B2"/>
              </a:buClr>
              <a:buSzPct val="75000"/>
              <a:buFontTx/>
              <a:buChar char="–"/>
              <a:defRPr/>
            </a:pPr>
            <a:r>
              <a:rPr lang="ru-RU" sz="2200" kern="0" dirty="0" smtClean="0">
                <a:latin typeface="Times New Roman"/>
              </a:rPr>
              <a:t>- Отсутствие инфляции также внесло свой вклад в снижение уровня бедности.</a:t>
            </a:r>
            <a:endParaRPr lang="ru-RU" sz="2200" kern="0" dirty="0">
              <a:latin typeface="Times New Roman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475" y="1728788"/>
            <a:ext cx="6115050" cy="383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9932</TotalTime>
  <Words>1404</Words>
  <Application>Microsoft Office PowerPoint</Application>
  <PresentationFormat>Экран (4:3)</PresentationFormat>
  <Paragraphs>100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Georgia</vt:lpstr>
      <vt:lpstr>Monotype Sorts</vt:lpstr>
      <vt:lpstr>Times New Roman</vt:lpstr>
      <vt:lpstr>Trebuchet MS</vt:lpstr>
      <vt:lpstr>Воздушный поток</vt:lpstr>
      <vt:lpstr>Презентация PowerPoint</vt:lpstr>
      <vt:lpstr>Презентация PowerPoint</vt:lpstr>
      <vt:lpstr>Численность бедных и уровень бедности населения  по регионам, 2016г.</vt:lpstr>
      <vt:lpstr>Уровень бедности населения  по типу местности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UNICEF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Макроэкономические тенденции</dc:title>
  <dc:creator>mminbaev</dc:creator>
  <cp:lastModifiedBy>Samohleb</cp:lastModifiedBy>
  <cp:revision>416</cp:revision>
  <cp:lastPrinted>2017-06-09T02:13:04Z</cp:lastPrinted>
  <dcterms:created xsi:type="dcterms:W3CDTF">2009-04-16T08:20:23Z</dcterms:created>
  <dcterms:modified xsi:type="dcterms:W3CDTF">2017-06-09T03:00:38Z</dcterms:modified>
</cp:coreProperties>
</file>