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5" r:id="rId11"/>
    <p:sldId id="264" r:id="rId12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91054243219597"/>
          <c:y val="0.13914669694982357"/>
          <c:w val="0.64995669291338587"/>
          <c:h val="0.7472555050836273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4.9999999999999899E-2"/>
                  <c:y val="-2.55488989832746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333333333333229E-2"/>
                  <c:y val="-1.1709776761660439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9.4444444444444442E-2"/>
                  <c:y val="-1.27744494916372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solidFill>
                <a:srgbClr val="5B9BD5">
                  <a:lumMod val="20000"/>
                  <a:lumOff val="8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'страны график'!$A$6:$A$14</c:f>
              <c:strCache>
                <c:ptCount val="9"/>
                <c:pt idx="0">
                  <c:v>Улуу Британия</c:v>
                </c:pt>
                <c:pt idx="1">
                  <c:v>Тіркия</c:v>
                </c:pt>
                <c:pt idx="2">
                  <c:v>Кытай</c:v>
                </c:pt>
                <c:pt idx="3">
                  <c:v>Литва</c:v>
                </c:pt>
                <c:pt idx="4">
                  <c:v>Россия</c:v>
                </c:pt>
                <c:pt idx="5">
                  <c:v>Казакстан</c:v>
                </c:pt>
                <c:pt idx="6">
                  <c:v>£збекстан</c:v>
                </c:pt>
                <c:pt idx="7">
                  <c:v>Тажикстан</c:v>
                </c:pt>
                <c:pt idx="8">
                  <c:v>Башка ¼лк¼л¼р</c:v>
                </c:pt>
              </c:strCache>
            </c:strRef>
          </c:cat>
          <c:val>
            <c:numRef>
              <c:f>'страны график'!$C$6:$C$14</c:f>
              <c:numCache>
                <c:formatCode>0.0</c:formatCode>
                <c:ptCount val="9"/>
                <c:pt idx="0">
                  <c:v>38</c:v>
                </c:pt>
                <c:pt idx="1">
                  <c:v>5.9</c:v>
                </c:pt>
                <c:pt idx="2">
                  <c:v>3.5</c:v>
                </c:pt>
                <c:pt idx="3">
                  <c:v>2.6</c:v>
                </c:pt>
                <c:pt idx="4">
                  <c:v>17.8</c:v>
                </c:pt>
                <c:pt idx="5">
                  <c:v>14</c:v>
                </c:pt>
                <c:pt idx="6">
                  <c:v>9</c:v>
                </c:pt>
                <c:pt idx="7">
                  <c:v>2.7</c:v>
                </c:pt>
                <c:pt idx="8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3403324584427"/>
          <c:y val="0.12045167798513744"/>
          <c:w val="0.66076399825021881"/>
          <c:h val="0.7959013234140728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5.5555555555555552E-2"/>
                  <c:y val="-2.00752796641895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999999999999897E-2"/>
                  <c:y val="-1.2268084739487398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166666666666666"/>
                  <c:y val="-1.2268084739487398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1111111111111112E-2"/>
                  <c:y val="3.01129194962843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7777777777777776E-2"/>
                  <c:y val="-6.02258389925687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1027777777777777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solidFill>
                <a:srgbClr val="5B9BD5">
                  <a:lumMod val="20000"/>
                  <a:lumOff val="8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'страны график'!$A$23:$A$31</c:f>
              <c:strCache>
                <c:ptCount val="9"/>
                <c:pt idx="0">
                  <c:v>Кытай</c:v>
                </c:pt>
                <c:pt idx="1">
                  <c:v>Тіркия</c:v>
                </c:pt>
                <c:pt idx="2">
                  <c:v>АКШ</c:v>
                </c:pt>
                <c:pt idx="3">
                  <c:v>Германия</c:v>
                </c:pt>
                <c:pt idx="4">
                  <c:v>Россия</c:v>
                </c:pt>
                <c:pt idx="5">
                  <c:v>Казакстан</c:v>
                </c:pt>
                <c:pt idx="6">
                  <c:v>£збекстан</c:v>
                </c:pt>
                <c:pt idx="7">
                  <c:v>Япония</c:v>
                </c:pt>
                <c:pt idx="8">
                  <c:v>Башка ¼лк¼л¼р</c:v>
                </c:pt>
              </c:strCache>
            </c:strRef>
          </c:cat>
          <c:val>
            <c:numRef>
              <c:f>'страны график'!$C$23:$C$31</c:f>
              <c:numCache>
                <c:formatCode>0.0</c:formatCode>
                <c:ptCount val="9"/>
                <c:pt idx="0">
                  <c:v>39.6</c:v>
                </c:pt>
                <c:pt idx="1">
                  <c:v>5.9</c:v>
                </c:pt>
                <c:pt idx="2">
                  <c:v>2.6</c:v>
                </c:pt>
                <c:pt idx="3">
                  <c:v>1.5</c:v>
                </c:pt>
                <c:pt idx="4">
                  <c:v>25.3</c:v>
                </c:pt>
                <c:pt idx="5">
                  <c:v>10.199999999999999</c:v>
                </c:pt>
                <c:pt idx="6">
                  <c:v>3.6</c:v>
                </c:pt>
                <c:pt idx="7">
                  <c:v>1</c:v>
                </c:pt>
                <c:pt idx="8">
                  <c:v>10.3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'товары экспорт'!$A$106:$A$123</c:f>
              <c:strCache>
                <c:ptCount val="18"/>
                <c:pt idx="0">
                  <c:v>Алтын</c:v>
                </c:pt>
                <c:pt idx="1">
                  <c:v>Мунайзаттар </c:v>
                </c:pt>
                <c:pt idx="2">
                  <c:v>Трикотажду кийим</c:v>
                </c:pt>
                <c:pt idx="3">
                  <c:v>Баалуу металлдардын рудалары жана концентраттары</c:v>
                </c:pt>
                <c:pt idx="4">
                  <c:v>Жездин сыныктары жана калдыктары </c:v>
                </c:pt>
                <c:pt idx="5">
                  <c:v>Жашылчалар </c:v>
                </c:pt>
                <c:pt idx="6">
                  <c:v>Пахта буласы </c:v>
                </c:pt>
                <c:pt idx="7">
                  <c:v>Кара металлдар</c:v>
                </c:pt>
                <c:pt idx="8">
                  <c:v>Жабдуулар жана механикалык түзүлүштөрү</c:v>
                </c:pt>
                <c:pt idx="9">
                  <c:v>Транспорттук каражаттар </c:v>
                </c:pt>
                <c:pt idx="10">
                  <c:v>С³т жана с³т азыктары </c:v>
                </c:pt>
                <c:pt idx="11">
                  <c:v>Айнек жана айнектен жасалган буюмдар</c:v>
                </c:pt>
                <c:pt idx="12">
                  <c:v>Жемиштер жана жа¾гактар </c:v>
                </c:pt>
                <c:pt idx="13">
                  <c:v>Цемент</c:v>
                </c:pt>
                <c:pt idx="14">
                  <c:v>Бут кийимдер </c:v>
                </c:pt>
                <c:pt idx="15">
                  <c:v>Электр машиналары жана жабдуулар </c:v>
                </c:pt>
                <c:pt idx="16">
                  <c:v>Пластмасса жана андан жасалган буюмдар </c:v>
                </c:pt>
                <c:pt idx="17">
                  <c:v>Электр энергия </c:v>
                </c:pt>
              </c:strCache>
            </c:strRef>
          </c:cat>
          <c:val>
            <c:numRef>
              <c:f>'товары экспорт'!$D$106:$D$123</c:f>
              <c:numCache>
                <c:formatCode>0.0</c:formatCode>
                <c:ptCount val="18"/>
                <c:pt idx="0">
                  <c:v>37.639636292434147</c:v>
                </c:pt>
                <c:pt idx="1">
                  <c:v>5.78358521928154</c:v>
                </c:pt>
                <c:pt idx="2">
                  <c:v>7.8073961526810827</c:v>
                </c:pt>
                <c:pt idx="3">
                  <c:v>7.0542334726393037</c:v>
                </c:pt>
                <c:pt idx="4">
                  <c:v>4.933927786904091</c:v>
                </c:pt>
                <c:pt idx="5">
                  <c:v>4.2621139891848179</c:v>
                </c:pt>
                <c:pt idx="6">
                  <c:v>2.1314261973459798</c:v>
                </c:pt>
                <c:pt idx="7">
                  <c:v>2.0187304428300341</c:v>
                </c:pt>
                <c:pt idx="8">
                  <c:v>1.985227970584359</c:v>
                </c:pt>
                <c:pt idx="9">
                  <c:v>1.8794142914021212</c:v>
                </c:pt>
                <c:pt idx="10">
                  <c:v>1.7943517904082062</c:v>
                </c:pt>
                <c:pt idx="11">
                  <c:v>1.8108160797708435</c:v>
                </c:pt>
                <c:pt idx="12">
                  <c:v>1.6508223640267317</c:v>
                </c:pt>
                <c:pt idx="13">
                  <c:v>1.4399372647054276</c:v>
                </c:pt>
                <c:pt idx="14">
                  <c:v>1.2873563355440159</c:v>
                </c:pt>
                <c:pt idx="15">
                  <c:v>1.2412555206196372</c:v>
                </c:pt>
                <c:pt idx="16">
                  <c:v>1.0268610967062219</c:v>
                </c:pt>
                <c:pt idx="17">
                  <c:v>0.92593885814937682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24053968"/>
        <c:axId val="324054360"/>
      </c:barChart>
      <c:catAx>
        <c:axId val="3240539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24054360"/>
        <c:crosses val="autoZero"/>
        <c:auto val="1"/>
        <c:lblAlgn val="ctr"/>
        <c:lblOffset val="100"/>
        <c:noMultiLvlLbl val="0"/>
      </c:catAx>
      <c:valAx>
        <c:axId val="324054360"/>
        <c:scaling>
          <c:orientation val="minMax"/>
        </c:scaling>
        <c:delete val="1"/>
        <c:axPos val="t"/>
        <c:numFmt formatCode="0.0" sourceLinked="1"/>
        <c:majorTickMark val="none"/>
        <c:minorTickMark val="none"/>
        <c:tickLblPos val="nextTo"/>
        <c:crossAx val="32405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Kyrghyz Times" pitchFamily="2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'товары импорт'!$B$107:$B$123</c:f>
              <c:strCache>
                <c:ptCount val="17"/>
                <c:pt idx="0">
                  <c:v>Мунайзаттар </c:v>
                </c:pt>
                <c:pt idx="1">
                  <c:v>Жабдуулар жана механикалык түзүлүштөрү</c:v>
                </c:pt>
                <c:pt idx="2">
                  <c:v>Кийим жана кийимге тиешел³ буюмдар</c:v>
                </c:pt>
                <c:pt idx="3">
                  <c:v>Бут кийимдер </c:v>
                </c:pt>
                <c:pt idx="4">
                  <c:v>Электр машиналары жана жабдуулар </c:v>
                </c:pt>
                <c:pt idx="5">
                  <c:v>Кара металлдар жана алардан жасалган буюмдар</c:v>
                </c:pt>
                <c:pt idx="6">
                  <c:v>Синтетикалык кездемелер жана жиптер</c:v>
                </c:pt>
                <c:pt idx="7">
                  <c:v>Пластмасса жана андан жасалган буюмдар </c:v>
                </c:pt>
                <c:pt idx="8">
                  <c:v>Фармацевтикалык заттар</c:v>
                </c:pt>
                <c:pt idx="9">
                  <c:v>Транспорттук каражаттар </c:v>
                </c:pt>
                <c:pt idx="10">
                  <c:v>Тамеки заттар</c:v>
                </c:pt>
                <c:pt idx="11">
                  <c:v>Жемиштер жана жа¾гактар </c:v>
                </c:pt>
                <c:pt idx="12">
                  <c:v>Кагаз жана картон</c:v>
                </c:pt>
                <c:pt idx="13">
                  <c:v>Каучук, резина  жана алардан жасалган буюмдар</c:v>
                </c:pt>
                <c:pt idx="14">
                  <c:v>С¼ңг¼к жана андан жасалган буюмдар</c:v>
                </c:pt>
                <c:pt idx="15">
                  <c:v>Жаратылыш жана суюлтулган газдар </c:v>
                </c:pt>
                <c:pt idx="16">
                  <c:v>Таш к¼м³р</c:v>
                </c:pt>
              </c:strCache>
            </c:strRef>
          </c:cat>
          <c:val>
            <c:numRef>
              <c:f>'товары импорт'!$E$107:$E$123</c:f>
              <c:numCache>
                <c:formatCode>0.0</c:formatCode>
                <c:ptCount val="17"/>
                <c:pt idx="0">
                  <c:v>11.040845375795788</c:v>
                </c:pt>
                <c:pt idx="1">
                  <c:v>9.4770226763074792</c:v>
                </c:pt>
                <c:pt idx="2">
                  <c:v>7.4514384645087555</c:v>
                </c:pt>
                <c:pt idx="3">
                  <c:v>6.2006720805967923</c:v>
                </c:pt>
                <c:pt idx="4">
                  <c:v>6.1306107667171883</c:v>
                </c:pt>
                <c:pt idx="5">
                  <c:v>5.6729937096195018</c:v>
                </c:pt>
                <c:pt idx="6">
                  <c:v>5.3989606233285743</c:v>
                </c:pt>
                <c:pt idx="7">
                  <c:v>3.4245419562098158</c:v>
                </c:pt>
                <c:pt idx="8">
                  <c:v>3.3257438577581255</c:v>
                </c:pt>
                <c:pt idx="9">
                  <c:v>3.163120639595665</c:v>
                </c:pt>
                <c:pt idx="10">
                  <c:v>1.6096195765710741</c:v>
                </c:pt>
                <c:pt idx="11">
                  <c:v>1.4236986249344994</c:v>
                </c:pt>
                <c:pt idx="12">
                  <c:v>1.2937793225198762</c:v>
                </c:pt>
                <c:pt idx="13">
                  <c:v>1.2483970845435759</c:v>
                </c:pt>
                <c:pt idx="14">
                  <c:v>1.2197244276139132</c:v>
                </c:pt>
                <c:pt idx="15">
                  <c:v>1.1706463426384099</c:v>
                </c:pt>
                <c:pt idx="16">
                  <c:v>0.35917234332185344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462046504"/>
        <c:axId val="462043760"/>
      </c:barChart>
      <c:catAx>
        <c:axId val="4620465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462043760"/>
        <c:crosses val="autoZero"/>
        <c:auto val="1"/>
        <c:lblAlgn val="ctr"/>
        <c:lblOffset val="100"/>
        <c:noMultiLvlLbl val="0"/>
      </c:catAx>
      <c:valAx>
        <c:axId val="462043760"/>
        <c:scaling>
          <c:orientation val="minMax"/>
        </c:scaling>
        <c:delete val="1"/>
        <c:axPos val="t"/>
        <c:numFmt formatCode="0.0" sourceLinked="1"/>
        <c:majorTickMark val="none"/>
        <c:minorTickMark val="none"/>
        <c:tickLblPos val="nextTo"/>
        <c:crossAx val="462046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26574046565005"/>
          <c:y val="4.827265445694473E-2"/>
          <c:w val="0.52582054091904595"/>
          <c:h val="0.903454691086110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товар!$J$165:$J$175</c:f>
              <c:strCache>
                <c:ptCount val="11"/>
                <c:pt idx="0">
                  <c:v>Алтын</c:v>
                </c:pt>
                <c:pt idx="1">
                  <c:v>Баалуу металлдардын рудалары жана концентраттары </c:v>
                </c:pt>
                <c:pt idx="2">
                  <c:v>Жашылчалар </c:v>
                </c:pt>
                <c:pt idx="3">
                  <c:v>Кийимдер</c:v>
                </c:pt>
                <c:pt idx="4">
                  <c:v>Жездин сыныктары жана калдыктары </c:v>
                </c:pt>
                <c:pt idx="5">
                  <c:v>Жемиштер жана жаңгактар </c:v>
                </c:pt>
                <c:pt idx="6">
                  <c:v>Пахта буласы</c:v>
                </c:pt>
                <c:pt idx="7">
                  <c:v>Бут кийим</c:v>
                </c:pt>
                <c:pt idx="8">
                  <c:v>Косметикалык буюмдар</c:v>
                </c:pt>
                <c:pt idx="9">
                  <c:v>Тамеки заттар</c:v>
                </c:pt>
                <c:pt idx="10">
                  <c:v>Цемент </c:v>
                </c:pt>
              </c:strCache>
            </c:strRef>
          </c:cat>
          <c:val>
            <c:numRef>
              <c:f>товар!$L$165:$L$175</c:f>
              <c:numCache>
                <c:formatCode>General</c:formatCode>
                <c:ptCount val="11"/>
                <c:pt idx="0">
                  <c:v>35.700000000000003</c:v>
                </c:pt>
                <c:pt idx="1">
                  <c:v>8.6999999999999993</c:v>
                </c:pt>
                <c:pt idx="2">
                  <c:v>6.7</c:v>
                </c:pt>
                <c:pt idx="3">
                  <c:v>5.7</c:v>
                </c:pt>
                <c:pt idx="4">
                  <c:v>3.2</c:v>
                </c:pt>
                <c:pt idx="5">
                  <c:v>2.4</c:v>
                </c:pt>
                <c:pt idx="6">
                  <c:v>2.1</c:v>
                </c:pt>
                <c:pt idx="7">
                  <c:v>1.7</c:v>
                </c:pt>
                <c:pt idx="8">
                  <c:v>1.7</c:v>
                </c:pt>
                <c:pt idx="9">
                  <c:v>1.1000000000000001</c:v>
                </c:pt>
                <c:pt idx="10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axId val="324056320"/>
        <c:axId val="324056712"/>
      </c:barChart>
      <c:catAx>
        <c:axId val="324056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24056712"/>
        <c:crosses val="autoZero"/>
        <c:auto val="1"/>
        <c:lblAlgn val="ctr"/>
        <c:lblOffset val="100"/>
        <c:noMultiLvlLbl val="0"/>
      </c:catAx>
      <c:valAx>
        <c:axId val="324056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405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758201882369217"/>
          <c:y val="6.9444444444444448E-2"/>
          <c:w val="0.51380565714405846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товар!$B$165:$B$174</c:f>
              <c:strCache>
                <c:ptCount val="10"/>
                <c:pt idx="0">
                  <c:v>Мунайзаттар </c:v>
                </c:pt>
                <c:pt idx="1">
                  <c:v>Жабдуулар жана механикалык түзүлүштөр</c:v>
                </c:pt>
                <c:pt idx="2">
                  <c:v>Бут кийим</c:v>
                </c:pt>
                <c:pt idx="3">
                  <c:v>Электр машиналар жана жабдуулар</c:v>
                </c:pt>
                <c:pt idx="4">
                  <c:v>Баалуу эмес металлдардан жасалган буюмдар</c:v>
                </c:pt>
                <c:pt idx="5">
                  <c:v>Кийимдер</c:v>
                </c:pt>
                <c:pt idx="6">
                  <c:v>Кара металлдар жана андан жасалган буюмдар</c:v>
                </c:pt>
                <c:pt idx="7">
                  <c:v>Фармацевтикалык заттар</c:v>
                </c:pt>
                <c:pt idx="8">
                  <c:v>Пластмасса жана андан жасалган буюмдар</c:v>
                </c:pt>
                <c:pt idx="9">
                  <c:v>Синтетикалык кездемелер жана жипте</c:v>
                </c:pt>
              </c:strCache>
            </c:strRef>
          </c:cat>
          <c:val>
            <c:numRef>
              <c:f>товар!$D$165:$D$174</c:f>
              <c:numCache>
                <c:formatCode>General</c:formatCode>
                <c:ptCount val="10"/>
                <c:pt idx="0">
                  <c:v>12.4</c:v>
                </c:pt>
                <c:pt idx="1">
                  <c:v>8.3000000000000007</c:v>
                </c:pt>
                <c:pt idx="2">
                  <c:v>7.5</c:v>
                </c:pt>
                <c:pt idx="3">
                  <c:v>7.8</c:v>
                </c:pt>
                <c:pt idx="4">
                  <c:v>5.8</c:v>
                </c:pt>
                <c:pt idx="5">
                  <c:v>5.2</c:v>
                </c:pt>
                <c:pt idx="6">
                  <c:v>5.0999999999999996</c:v>
                </c:pt>
                <c:pt idx="7" formatCode="0.0">
                  <c:v>4</c:v>
                </c:pt>
                <c:pt idx="8">
                  <c:v>3.1</c:v>
                </c:pt>
                <c:pt idx="9" formatCode="0.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324057496"/>
        <c:axId val="324057888"/>
      </c:barChart>
      <c:catAx>
        <c:axId val="324057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24057888"/>
        <c:crosses val="autoZero"/>
        <c:auto val="1"/>
        <c:lblAlgn val="ctr"/>
        <c:lblOffset val="100"/>
        <c:noMultiLvlLbl val="0"/>
      </c:catAx>
      <c:valAx>
        <c:axId val="324057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4057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23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21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39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11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844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20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10.04.2019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10.04.2019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10.04.2019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84221" y="2674367"/>
            <a:ext cx="8934847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sz="2400" b="1" dirty="0" smtClean="0">
                <a:latin typeface="Kyrghyz Times" pitchFamily="2" charset="0"/>
              </a:rPr>
              <a:t>2018-ж. </a:t>
            </a:r>
            <a:r>
              <a:rPr lang="ru-RU" sz="2400" b="1" dirty="0" err="1" smtClean="0">
                <a:latin typeface="Kyrghyz Times" pitchFamily="2" charset="0"/>
              </a:rPr>
              <a:t>жана</a:t>
            </a:r>
            <a:r>
              <a:rPr lang="ru-RU" sz="2400" b="1" dirty="0" smtClean="0">
                <a:latin typeface="Kyrghyz Times" pitchFamily="2" charset="0"/>
              </a:rPr>
              <a:t> 2019-ж. </a:t>
            </a:r>
            <a:r>
              <a:rPr lang="ru-RU" sz="2400" b="1" dirty="0" smtClean="0">
                <a:latin typeface="Kyrghyz Times" pitchFamily="2" charset="0"/>
              </a:rPr>
              <a:t>январь-</a:t>
            </a:r>
            <a:r>
              <a:rPr lang="ru-RU" sz="2400" b="1" dirty="0" err="1" smtClean="0">
                <a:latin typeface="Kyrghyz Times" pitchFamily="2" charset="0"/>
              </a:rPr>
              <a:t>февралындагы</a:t>
            </a:r>
            <a:r>
              <a:rPr lang="ru-RU" sz="2400" b="1" dirty="0" smtClean="0">
                <a:latin typeface="Kyrghyz Times" pitchFamily="2" charset="0"/>
              </a:rPr>
              <a:t> </a:t>
            </a:r>
            <a:endParaRPr lang="ru-RU" sz="2400" b="1" dirty="0" smtClean="0">
              <a:latin typeface="Kyrghyz Times" pitchFamily="2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sz="2400" b="1" dirty="0" err="1" smtClean="0">
                <a:latin typeface="Kyrghyz Times" pitchFamily="2" charset="0"/>
              </a:rPr>
              <a:t>Кыргыз</a:t>
            </a:r>
            <a:r>
              <a:rPr lang="ru-RU" sz="2400" b="1" dirty="0" smtClean="0">
                <a:latin typeface="Kyrghyz Times" pitchFamily="2" charset="0"/>
              </a:rPr>
              <a:t> </a:t>
            </a:r>
            <a:r>
              <a:rPr lang="ru-RU" sz="2400" b="1" dirty="0">
                <a:latin typeface="Kyrghyz Times" pitchFamily="2" charset="0"/>
              </a:rPr>
              <a:t>Республик</a:t>
            </a:r>
            <a:r>
              <a:rPr lang="ky-KG" sz="2400" b="1" dirty="0">
                <a:latin typeface="Kyrghyz Times" pitchFamily="2" charset="0"/>
              </a:rPr>
              <a:t>асынын </a:t>
            </a:r>
            <a:endParaRPr lang="ky-KG" sz="2400" b="1" dirty="0" smtClean="0">
              <a:latin typeface="Kyrghyz Times" pitchFamily="2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ky-KG" sz="2400" b="1" dirty="0" smtClean="0">
                <a:latin typeface="Kyrghyz Times" pitchFamily="2" charset="0"/>
              </a:rPr>
              <a:t>т</a:t>
            </a:r>
            <a:r>
              <a:rPr lang="ru-RU" sz="2400" b="1" dirty="0" err="1" smtClean="0">
                <a:latin typeface="Kyrghyz Times" pitchFamily="2" charset="0"/>
              </a:rPr>
              <a:t>оварларынын</a:t>
            </a:r>
            <a:r>
              <a:rPr lang="ru-RU" sz="2400" b="1" dirty="0" smtClean="0">
                <a:latin typeface="Kyrghyz Times" pitchFamily="2" charset="0"/>
              </a:rPr>
              <a:t> </a:t>
            </a:r>
            <a:r>
              <a:rPr lang="ru-RU" sz="2400" b="1" dirty="0" err="1">
                <a:latin typeface="Kyrghyz Times" pitchFamily="2" charset="0"/>
              </a:rPr>
              <a:t>тышкы</a:t>
            </a:r>
            <a:r>
              <a:rPr lang="ru-RU" sz="2400" b="1" dirty="0">
                <a:latin typeface="Kyrghyz Times" pitchFamily="2" charset="0"/>
              </a:rPr>
              <a:t> </a:t>
            </a:r>
            <a:r>
              <a:rPr lang="ru-RU" sz="2400" b="1" dirty="0" err="1">
                <a:latin typeface="Kyrghyz Times" pitchFamily="2" charset="0"/>
              </a:rPr>
              <a:t>жана</a:t>
            </a:r>
            <a:r>
              <a:rPr lang="ru-RU" sz="2400" b="1" dirty="0">
                <a:latin typeface="Kyrghyz Times" pitchFamily="2" charset="0"/>
              </a:rPr>
              <a:t> ¼</a:t>
            </a:r>
            <a:r>
              <a:rPr lang="ru-RU" sz="2400" b="1" dirty="0" smtClean="0">
                <a:latin typeface="Kyrghyz Times" pitchFamily="2" charset="0"/>
              </a:rPr>
              <a:t>з ара </a:t>
            </a:r>
            <a:r>
              <a:rPr lang="ru-RU" sz="2400" b="1" dirty="0" err="1" smtClean="0">
                <a:latin typeface="Kyrghyz Times" pitchFamily="2" charset="0"/>
              </a:rPr>
              <a:t>соодасы</a:t>
            </a:r>
            <a:r>
              <a:rPr lang="ru-RU" sz="2400" b="1" dirty="0" smtClean="0">
                <a:latin typeface="Kyrghyz Times" pitchFamily="2" charset="0"/>
              </a:rPr>
              <a:t> </a:t>
            </a:r>
            <a:r>
              <a:rPr lang="ru-RU" sz="2400" b="1" dirty="0" smtClean="0">
                <a:latin typeface="Kyrghyz Times" pitchFamily="2" charset="0"/>
              </a:rPr>
              <a:t>ж¼н³нд</a:t>
            </a:r>
            <a:r>
              <a:rPr lang="ru-RU" sz="2400" b="1" dirty="0">
                <a:latin typeface="Kyrghyz Times" pitchFamily="2" charset="0"/>
              </a:rPr>
              <a:t>¼</a:t>
            </a:r>
            <a:endParaRPr lang="ru-RU" sz="2400" b="1" dirty="0" smtClean="0">
              <a:latin typeface="Kyrghyz Times" pitchFamily="2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sz="2400" b="1" dirty="0" err="1" smtClean="0">
                <a:latin typeface="Kyrghyz Times" pitchFamily="2" charset="0"/>
              </a:rPr>
              <a:t>алдын</a:t>
            </a:r>
            <a:r>
              <a:rPr lang="ru-RU" sz="2400" b="1" dirty="0" smtClean="0">
                <a:latin typeface="Kyrghyz Times" pitchFamily="2" charset="0"/>
              </a:rPr>
              <a:t> ала </a:t>
            </a:r>
            <a:r>
              <a:rPr lang="ru-RU" sz="2400" b="1" dirty="0" err="1" smtClean="0">
                <a:latin typeface="Kyrghyz Times" pitchFamily="2" charset="0"/>
              </a:rPr>
              <a:t>маалымат</a:t>
            </a:r>
            <a:endParaRPr lang="es-ES" altLang="ko-KR" sz="2400" b="1" dirty="0">
              <a:latin typeface="Kyrghyz Times" pitchFamily="2" charset="0"/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4975530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r>
              <a:rPr lang="ru-RU" alt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endParaRPr lang="pl-PL" altLang="ru-RU" sz="2000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lnSpc>
                <a:spcPct val="90000"/>
              </a:lnSpc>
              <a:buNone/>
            </a:pPr>
            <a:r>
              <a:rPr lang="ru-RU" alt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</a:rPr>
              <a:t> статистика </a:t>
            </a:r>
            <a:r>
              <a:rPr lang="ru-RU" altLang="ru-RU" sz="2000" b="1" dirty="0" err="1" smtClean="0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4992786" y="5102531"/>
            <a:ext cx="3768442" cy="93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 err="1" smtClean="0">
                <a:latin typeface="Kyrghyz Times" pitchFamily="2" charset="0"/>
              </a:rPr>
              <a:t>Тышкы</a:t>
            </a:r>
            <a:r>
              <a:rPr lang="ru-RU" altLang="ru-RU" sz="1400" dirty="0" smtClean="0">
                <a:latin typeface="Kyrghyz Times" pitchFamily="2" charset="0"/>
              </a:rPr>
              <a:t> </a:t>
            </a:r>
            <a:r>
              <a:rPr lang="ru-RU" altLang="ru-RU" sz="1400" dirty="0" err="1" smtClean="0">
                <a:latin typeface="Kyrghyz Times" pitchFamily="2" charset="0"/>
              </a:rPr>
              <a:t>соода</a:t>
            </a:r>
            <a:r>
              <a:rPr lang="ru-RU" altLang="ru-RU" sz="1400" dirty="0" smtClean="0">
                <a:latin typeface="Kyrghyz Times" pitchFamily="2" charset="0"/>
              </a:rPr>
              <a:t> </a:t>
            </a:r>
            <a:r>
              <a:rPr lang="ru-RU" altLang="ru-RU" sz="1400" dirty="0" err="1" smtClean="0">
                <a:latin typeface="Kyrghyz Times" pitchFamily="2" charset="0"/>
              </a:rPr>
              <a:t>статистикасынын</a:t>
            </a:r>
            <a:r>
              <a:rPr lang="ru-RU" altLang="ru-RU" sz="1400" dirty="0" smtClean="0">
                <a:latin typeface="Kyrghyz Times" pitchFamily="2" charset="0"/>
              </a:rPr>
              <a:t> </a:t>
            </a:r>
            <a:r>
              <a:rPr lang="ru-RU" altLang="ru-RU" sz="1400" dirty="0" err="1" smtClean="0">
                <a:latin typeface="Kyrghyz Times" pitchFamily="2" charset="0"/>
              </a:rPr>
              <a:t>бѳлүмү</a:t>
            </a:r>
            <a:endParaRPr lang="ru-RU" altLang="ru-RU" sz="1400" dirty="0">
              <a:latin typeface="Kyrghyz Times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>
                <a:latin typeface="Kyrghyz Times" pitchFamily="2" charset="0"/>
              </a:rPr>
              <a:t>Сулайманова</a:t>
            </a:r>
            <a:r>
              <a:rPr lang="ru-RU" altLang="ru-RU" sz="1400" dirty="0">
                <a:latin typeface="Kyrghyz Times" pitchFamily="2" charset="0"/>
              </a:rPr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latin typeface="Kyrghyz Times" pitchFamily="2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400" dirty="0" smtClean="0">
                <a:latin typeface="Kyrghyz Times" pitchFamily="2" charset="0"/>
              </a:rPr>
              <a:t>2019-ж. 11 апрель </a:t>
            </a:r>
            <a:endParaRPr lang="en-US" altLang="ru-RU" sz="1400" dirty="0">
              <a:latin typeface="Kyrghyz 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91126" y="365127"/>
            <a:ext cx="6651199" cy="1075256"/>
          </a:xfrm>
        </p:spPr>
        <p:txBody>
          <a:bodyPr>
            <a:normAutofit/>
          </a:bodyPr>
          <a:lstStyle/>
          <a:p>
            <a:r>
              <a:rPr lang="ky-KG" sz="2000" b="1" dirty="0" smtClean="0">
                <a:latin typeface="Kyrghyz Times" pitchFamily="2" charset="0"/>
              </a:rPr>
              <a:t>2018-ж. Кыргыз Республикасынын т</a:t>
            </a:r>
            <a:r>
              <a:rPr lang="ru-RU" sz="2000" b="1" dirty="0" err="1" smtClean="0">
                <a:latin typeface="Kyrghyz Times" pitchFamily="2" charset="0"/>
              </a:rPr>
              <a:t>оварларынын</a:t>
            </a:r>
            <a:r>
              <a:rPr lang="ru-RU" sz="2000" b="1" dirty="0" smtClean="0">
                <a:latin typeface="Kyrghyz Times" pitchFamily="2" charset="0"/>
              </a:rPr>
              <a:t> </a:t>
            </a:r>
            <a:r>
              <a:rPr lang="ru-RU" sz="2000" b="1" dirty="0" err="1">
                <a:latin typeface="Kyrghyz Times" pitchFamily="2" charset="0"/>
              </a:rPr>
              <a:t>тышкы</a:t>
            </a:r>
            <a:r>
              <a:rPr lang="ru-RU" sz="2000" b="1" dirty="0">
                <a:latin typeface="Kyrghyz Times" pitchFamily="2" charset="0"/>
              </a:rPr>
              <a:t> </a:t>
            </a:r>
            <a:r>
              <a:rPr lang="ru-RU" sz="2000" b="1" dirty="0" err="1">
                <a:latin typeface="Kyrghyz Times" pitchFamily="2" charset="0"/>
              </a:rPr>
              <a:t>жана</a:t>
            </a:r>
            <a:r>
              <a:rPr lang="ru-RU" sz="2000" b="1" dirty="0">
                <a:latin typeface="Kyrghyz Times" pitchFamily="2" charset="0"/>
              </a:rPr>
              <a:t> ¼</a:t>
            </a:r>
            <a:r>
              <a:rPr lang="ru-RU" sz="2000" b="1" dirty="0" smtClean="0">
                <a:latin typeface="Kyrghyz Times" pitchFamily="2" charset="0"/>
              </a:rPr>
              <a:t>з ара </a:t>
            </a:r>
            <a:r>
              <a:rPr lang="ru-RU" sz="2000" b="1" dirty="0" err="1" smtClean="0">
                <a:latin typeface="Kyrghyz Times" pitchFamily="2" charset="0"/>
              </a:rPr>
              <a:t>соодасы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294205"/>
              </p:ext>
            </p:extLst>
          </p:nvPr>
        </p:nvGraphicFramePr>
        <p:xfrm>
          <a:off x="1249250" y="1436646"/>
          <a:ext cx="6435071" cy="491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9849"/>
                <a:gridCol w="1271535"/>
                <a:gridCol w="1164459"/>
                <a:gridCol w="1249228"/>
              </a:tblGrid>
              <a:tr h="344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          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Kyrghyz Times" pitchFamily="2" charset="0"/>
                        </a:rPr>
                        <a:t>      ³л³ш³, %</a:t>
                      </a:r>
                      <a:endParaRPr lang="ru-RU" sz="12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2018 </a:t>
                      </a:r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1200" b="1" u="none" strike="noStrike" dirty="0" err="1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Соода</a:t>
                      </a:r>
                      <a:r>
                        <a:rPr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жүгүртүүсү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6 672,0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106,6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6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2 789,2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99,4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3 882,8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112,4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315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2 345,1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4 326,9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112,3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1 764,6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786,7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977,9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305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568,4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1 196,2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4 907,4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109,2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60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2 002,5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2 904,9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59,2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120,5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1 776,7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3 130,7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119,0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7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58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9472" y="182247"/>
            <a:ext cx="8070288" cy="517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2018-ж. </a:t>
            </a:r>
            <a:r>
              <a:rPr lang="ru-RU" sz="2400" b="1" dirty="0" err="1" smtClean="0">
                <a:latin typeface="Kyrghyz Times" pitchFamily="2" charset="0"/>
                <a:cs typeface="Arial" panose="020B0604020202020204" pitchFamily="34" charset="0"/>
              </a:rPr>
              <a:t>негизги</a:t>
            </a:r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Kyrghyz Times" pitchFamily="2" charset="0"/>
              </a:rPr>
              <a:t>¼н¼кт¼ш-¼</a:t>
            </a:r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лк¼л¼р</a:t>
            </a:r>
            <a:endParaRPr lang="ru-RU" sz="2400" b="1" dirty="0"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9472" y="886483"/>
            <a:ext cx="35189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latin typeface="Kyrghyz Times" pitchFamily="2" charset="0"/>
              </a:rPr>
              <a:t>Географиялык</a:t>
            </a:r>
            <a:r>
              <a:rPr lang="ru-RU" sz="1600" b="1" dirty="0">
                <a:latin typeface="Kyrghyz Times" pitchFamily="2" charset="0"/>
              </a:rPr>
              <a:t> </a:t>
            </a:r>
            <a:r>
              <a:rPr lang="ru-RU" sz="1600" b="1" dirty="0" err="1">
                <a:latin typeface="Kyrghyz Times" pitchFamily="2" charset="0"/>
              </a:rPr>
              <a:t>жактан</a:t>
            </a:r>
            <a:r>
              <a:rPr lang="ru-RU" sz="1600" b="1" dirty="0">
                <a:latin typeface="Kyrghyz Times" pitchFamily="2" charset="0"/>
              </a:rPr>
              <a:t> </a:t>
            </a:r>
            <a:r>
              <a:rPr lang="ru-RU" sz="1600" b="1" dirty="0" err="1">
                <a:latin typeface="Kyrghyz Times" pitchFamily="2" charset="0"/>
              </a:rPr>
              <a:t>экспорттун</a:t>
            </a:r>
            <a:r>
              <a:rPr lang="ru-RU" sz="1600" b="1" dirty="0">
                <a:latin typeface="Kyrghyz Times" pitchFamily="2" charset="0"/>
              </a:rPr>
              <a:t> </a:t>
            </a:r>
            <a:endParaRPr lang="ru-RU" sz="1600" b="1" dirty="0" smtClean="0">
              <a:latin typeface="Kyrghyz Times" pitchFamily="2" charset="0"/>
            </a:endParaRPr>
          </a:p>
          <a:p>
            <a:r>
              <a:rPr lang="ru-RU" sz="1600" b="1" dirty="0" err="1" smtClean="0">
                <a:latin typeface="Kyrghyz Times" pitchFamily="2" charset="0"/>
              </a:rPr>
              <a:t>бјліштіріліші</a:t>
            </a:r>
            <a:r>
              <a:rPr lang="ru-RU" sz="1600" b="1" dirty="0" smtClean="0">
                <a:latin typeface="Kyrghyz Times" pitchFamily="2" charset="0"/>
              </a:rPr>
              <a:t> </a:t>
            </a:r>
            <a:r>
              <a:rPr lang="ru-RU" sz="2000" dirty="0"/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47631" y="886483"/>
            <a:ext cx="34547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latin typeface="Kyrghyz Times" pitchFamily="2" charset="0"/>
              </a:rPr>
              <a:t>Географиялык</a:t>
            </a:r>
            <a:r>
              <a:rPr lang="ru-RU" sz="1600" b="1" dirty="0">
                <a:latin typeface="Kyrghyz Times" pitchFamily="2" charset="0"/>
              </a:rPr>
              <a:t> </a:t>
            </a:r>
            <a:r>
              <a:rPr lang="ru-RU" sz="1600" b="1" dirty="0" err="1">
                <a:latin typeface="Kyrghyz Times" pitchFamily="2" charset="0"/>
              </a:rPr>
              <a:t>жактан</a:t>
            </a:r>
            <a:r>
              <a:rPr lang="ru-RU" sz="1600" b="1" dirty="0">
                <a:latin typeface="Kyrghyz Times" pitchFamily="2" charset="0"/>
              </a:rPr>
              <a:t> </a:t>
            </a:r>
            <a:r>
              <a:rPr lang="ru-RU" sz="1600" b="1" dirty="0" err="1" smtClean="0">
                <a:latin typeface="Kyrghyz Times" pitchFamily="2" charset="0"/>
              </a:rPr>
              <a:t>импорттун</a:t>
            </a:r>
            <a:r>
              <a:rPr lang="ru-RU" sz="1600" b="1" dirty="0" smtClean="0">
                <a:latin typeface="Kyrghyz Times" pitchFamily="2" charset="0"/>
              </a:rPr>
              <a:t> </a:t>
            </a:r>
            <a:endParaRPr lang="ru-RU" sz="1600" b="1" dirty="0">
              <a:latin typeface="Kyrghyz Times" pitchFamily="2" charset="0"/>
            </a:endParaRPr>
          </a:p>
          <a:p>
            <a:r>
              <a:rPr lang="ru-RU" sz="1600" b="1" dirty="0" err="1">
                <a:latin typeface="Kyrghyz Times" pitchFamily="2" charset="0"/>
              </a:rPr>
              <a:t>бјліштіріліші</a:t>
            </a: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575460"/>
              </p:ext>
            </p:extLst>
          </p:nvPr>
        </p:nvGraphicFramePr>
        <p:xfrm>
          <a:off x="124481" y="1720050"/>
          <a:ext cx="4490135" cy="397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858981"/>
              </p:ext>
            </p:extLst>
          </p:nvPr>
        </p:nvGraphicFramePr>
        <p:xfrm>
          <a:off x="4828869" y="1668484"/>
          <a:ext cx="4315131" cy="4130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2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29340" y="2385405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9340" y="499287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95654" y="260071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95654" y="530105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9472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4370" y="266063"/>
            <a:ext cx="8674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 smtClean="0">
                <a:latin typeface="Kyrghyz Times" pitchFamily="2" charset="0"/>
                <a:cs typeface="Arial" panose="020B0604020202020204" pitchFamily="34" charset="0"/>
              </a:rPr>
              <a:t>2018-жылдагы </a:t>
            </a:r>
            <a:r>
              <a:rPr lang="ru-RU" sz="2000" b="1" dirty="0" err="1" smtClean="0">
                <a:latin typeface="Kyrghyz Times" pitchFamily="2" charset="0"/>
                <a:cs typeface="Arial" panose="020B0604020202020204" pitchFamily="34" charset="0"/>
              </a:rPr>
              <a:t>негизги</a:t>
            </a:r>
            <a:r>
              <a:rPr lang="ru-RU" sz="20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Kyrghyz Times" pitchFamily="2" charset="0"/>
                <a:cs typeface="Arial" panose="020B0604020202020204" pitchFamily="34" charset="0"/>
              </a:rPr>
              <a:t>товарлардын</a:t>
            </a:r>
            <a:r>
              <a:rPr lang="ru-RU" sz="2000" b="1" dirty="0">
                <a:latin typeface="Kyrghyz Times" pitchFamily="2" charset="0"/>
                <a:cs typeface="Arial" panose="020B0604020202020204" pitchFamily="34" charset="0"/>
              </a:rPr>
              <a:t> экспорту </a:t>
            </a:r>
            <a:br>
              <a:rPr lang="ru-RU" sz="2000" b="1" dirty="0">
                <a:latin typeface="Kyrghyz Times" pitchFamily="2" charset="0"/>
                <a:cs typeface="Arial" panose="020B0604020202020204" pitchFamily="34" charset="0"/>
              </a:rPr>
            </a:br>
            <a:r>
              <a:rPr lang="ru-RU" i="1" dirty="0" smtClean="0"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latin typeface="Kyrghyz Times" pitchFamily="2" charset="0"/>
                <a:cs typeface="Arial" panose="020B0604020202020204" pitchFamily="34" charset="0"/>
              </a:rPr>
              <a:t>экспорттун </a:t>
            </a:r>
            <a:r>
              <a:rPr lang="ky-KG" i="1" dirty="0">
                <a:latin typeface="Kyrghyz Times" pitchFamily="2" charset="0"/>
                <a:cs typeface="Arial" panose="020B0604020202020204" pitchFamily="34" charset="0"/>
              </a:rPr>
              <a:t>жалпы көлөмүндөгү </a:t>
            </a:r>
            <a:r>
              <a:rPr lang="ru-RU" i="1" dirty="0" err="1">
                <a:latin typeface="Kyrghyz Times" pitchFamily="2" charset="0"/>
                <a:cs typeface="Arial" panose="020B0604020202020204" pitchFamily="34" charset="0"/>
              </a:rPr>
              <a:t>товардын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ky-KG" i="1" dirty="0">
                <a:latin typeface="Kyrghyz Times" pitchFamily="2" charset="0"/>
                <a:cs typeface="Arial" panose="020B0604020202020204" pitchFamily="34" charset="0"/>
              </a:rPr>
              <a:t>үлүшү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, </a:t>
            </a:r>
            <a:endParaRPr lang="ru-RU" i="1" dirty="0" smtClean="0">
              <a:latin typeface="Kyrghyz Times" pitchFamily="2" charset="0"/>
              <a:cs typeface="Arial" panose="020B0604020202020204" pitchFamily="34" charset="0"/>
            </a:endParaRPr>
          </a:p>
          <a:p>
            <a:pPr algn="ctr"/>
            <a:r>
              <a:rPr lang="ru-RU" i="1" dirty="0" err="1" smtClean="0"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i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2502254"/>
              </p:ext>
            </p:extLst>
          </p:nvPr>
        </p:nvGraphicFramePr>
        <p:xfrm>
          <a:off x="463679" y="1333500"/>
          <a:ext cx="8259215" cy="506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8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70" y="289338"/>
            <a:ext cx="84461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 smtClean="0">
                <a:latin typeface="Kyrghyz Times" pitchFamily="2" charset="0"/>
                <a:cs typeface="Arial" panose="020B0604020202020204" pitchFamily="34" charset="0"/>
              </a:rPr>
              <a:t>2018-жылдагы </a:t>
            </a:r>
            <a:r>
              <a:rPr lang="ru-RU" sz="2000" b="1" dirty="0" err="1">
                <a:latin typeface="Kyrghyz Times" pitchFamily="2" charset="0"/>
                <a:cs typeface="Arial" panose="020B0604020202020204" pitchFamily="34" charset="0"/>
              </a:rPr>
              <a:t>негизги</a:t>
            </a:r>
            <a:r>
              <a:rPr lang="ru-RU" sz="20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Kyrghyz Times" pitchFamily="2" charset="0"/>
                <a:cs typeface="Arial" panose="020B0604020202020204" pitchFamily="34" charset="0"/>
              </a:rPr>
              <a:t>товарлардын</a:t>
            </a:r>
            <a:r>
              <a:rPr lang="ru-RU" sz="20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Kyrghyz Times" pitchFamily="2" charset="0"/>
                <a:cs typeface="Arial" panose="020B0604020202020204" pitchFamily="34" charset="0"/>
              </a:rPr>
              <a:t>импорту </a:t>
            </a:r>
            <a:r>
              <a:rPr lang="ru-RU" sz="2000" b="1" dirty="0">
                <a:latin typeface="Kyrghyz Times" pitchFamily="2" charset="0"/>
                <a:cs typeface="Arial" panose="020B0604020202020204" pitchFamily="34" charset="0"/>
              </a:rPr>
              <a:t/>
            </a:r>
            <a:br>
              <a:rPr lang="ru-RU" sz="2000" b="1" dirty="0">
                <a:latin typeface="Kyrghyz Times" pitchFamily="2" charset="0"/>
                <a:cs typeface="Arial" panose="020B0604020202020204" pitchFamily="34" charset="0"/>
              </a:rPr>
            </a:br>
            <a:r>
              <a:rPr lang="ru-RU" i="1" dirty="0" smtClean="0"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latin typeface="Kyrghyz Times" pitchFamily="2" charset="0"/>
                <a:cs typeface="Arial" panose="020B0604020202020204" pitchFamily="34" charset="0"/>
              </a:rPr>
              <a:t>импорттун </a:t>
            </a:r>
            <a:r>
              <a:rPr lang="ky-KG" i="1" dirty="0">
                <a:latin typeface="Kyrghyz Times" pitchFamily="2" charset="0"/>
                <a:cs typeface="Arial" panose="020B0604020202020204" pitchFamily="34" charset="0"/>
              </a:rPr>
              <a:t>жалпы көлөмүндөгү </a:t>
            </a:r>
            <a:r>
              <a:rPr lang="ru-RU" i="1" dirty="0" err="1">
                <a:latin typeface="Kyrghyz Times" pitchFamily="2" charset="0"/>
                <a:cs typeface="Arial" panose="020B0604020202020204" pitchFamily="34" charset="0"/>
              </a:rPr>
              <a:t>товардын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ky-KG" i="1" dirty="0">
                <a:latin typeface="Kyrghyz Times" pitchFamily="2" charset="0"/>
                <a:cs typeface="Arial" panose="020B0604020202020204" pitchFamily="34" charset="0"/>
              </a:rPr>
              <a:t>үлүшү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i="1" dirty="0" err="1"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9286051"/>
              </p:ext>
            </p:extLst>
          </p:nvPr>
        </p:nvGraphicFramePr>
        <p:xfrm>
          <a:off x="463680" y="1447799"/>
          <a:ext cx="7637131" cy="490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043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2301" y="111292"/>
            <a:ext cx="86584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2018-ж. </a:t>
            </a:r>
            <a:r>
              <a:rPr lang="ru-RU" sz="2400" b="1" dirty="0" err="1">
                <a:latin typeface="Kyrghyz Times" pitchFamily="2" charset="0"/>
                <a:cs typeface="Arial" panose="020B0604020202020204" pitchFamily="34" charset="0"/>
              </a:rPr>
              <a:t>экономикалык</a:t>
            </a:r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Arial" panose="020B0604020202020204" pitchFamily="34" charset="0"/>
              </a:rPr>
              <a:t>ишмердиктин</a:t>
            </a:r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 т³рл¼р³ </a:t>
            </a:r>
            <a:r>
              <a:rPr lang="ru-RU" sz="2400" b="1" dirty="0" err="1">
                <a:latin typeface="Kyrghyz Times" pitchFamily="2" charset="0"/>
                <a:cs typeface="Arial" panose="020B0604020202020204" pitchFamily="34" charset="0"/>
              </a:rPr>
              <a:t>боюнча</a:t>
            </a:r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Arial" panose="020B0604020202020204" pitchFamily="34" charset="0"/>
              </a:rPr>
              <a:t>товарлардын</a:t>
            </a:r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 экспорту </a:t>
            </a:r>
            <a:r>
              <a:rPr lang="ru-RU" sz="2400" b="1" dirty="0" err="1"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24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импорту</a:t>
            </a:r>
          </a:p>
          <a:p>
            <a:pPr algn="ctr"/>
            <a:r>
              <a:rPr lang="ru-RU" i="1" dirty="0">
                <a:latin typeface="Kyrghyz Times" pitchFamily="2" charset="0"/>
                <a:cs typeface="Arial" panose="020B0604020202020204" pitchFamily="34" charset="0"/>
              </a:rPr>
              <a:t>(млн. АКШ доллары)</a:t>
            </a:r>
            <a:endParaRPr lang="ru-RU" dirty="0">
              <a:latin typeface="Kyrghyz Times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49161"/>
              </p:ext>
            </p:extLst>
          </p:nvPr>
        </p:nvGraphicFramePr>
        <p:xfrm>
          <a:off x="616764" y="1176009"/>
          <a:ext cx="7829551" cy="5243159"/>
        </p:xfrm>
        <a:graphic>
          <a:graphicData uri="http://schemas.openxmlformats.org/drawingml/2006/table">
            <a:tbl>
              <a:tblPr/>
              <a:tblGrid>
                <a:gridCol w="3772857"/>
                <a:gridCol w="1087316"/>
                <a:gridCol w="1013082"/>
                <a:gridCol w="1030548"/>
                <a:gridCol w="925748"/>
              </a:tblGrid>
              <a:tr h="435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К¼рс¼тк³чт¼рд³н </a:t>
                      </a:r>
                      <a:r>
                        <a:rPr lang="ru-RU" sz="1400" b="1" i="0" u="none" strike="noStrike" dirty="0" err="1">
                          <a:effectLst/>
                          <a:latin typeface="Kyrghyz Times" pitchFamily="2" charset="0"/>
                        </a:rPr>
                        <a:t>аталышы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Kyrghyz Times" pitchFamily="2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³л³ш³,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Kyrghyz Times" pitchFamily="2" charset="0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Kyrghyz Times" pitchFamily="2" charset="0"/>
                        </a:rPr>
                        <a:t>³л³ш³,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07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540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effectLst/>
                          <a:latin typeface="Kyrghyz Times" pitchFamily="2" charset="0"/>
                        </a:rPr>
                        <a:t>Бардыгы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1 764,6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4 907,4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40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  анын ичинде: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2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Айыл-чарбасы, токой чарбасы жана балык уулоочулук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127,3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121,9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Пайдалуу кендерди казуу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165,4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87,0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61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Иштет³³ ¼нд³р³ш³ (иштет³³ ¼н¼р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жайы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1 321,7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74,9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4 678,3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9408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Электр энергия, газ,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буу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кондицияланган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аба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менен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жабдуу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8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Суу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менен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жабдуу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тазалоо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калдыктарды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иштет³³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кайра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пайдалануучу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чийки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затты</a:t>
                      </a:r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Kyrghyz Times" pitchFamily="2" charset="0"/>
                        </a:rPr>
                        <a:t>алуу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132,9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Маалымат жана байланыш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47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Кесиптик, илимий жана техникалык ишмердик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68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Искусство, к¼¾³л ачуу жана эс алуу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40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8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118" y="125344"/>
            <a:ext cx="8771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2018-жылдагы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ЕАЭБ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мүчө-мамлекеттери менен </a:t>
            </a:r>
            <a:endParaRPr lang="ky-KG" sz="2400" b="1" dirty="0" smtClean="0">
              <a:latin typeface="Kyrghyz Times" pitchFamily="2" charset="0"/>
              <a:cs typeface="Arial" panose="020B0604020202020204" pitchFamily="34" charset="0"/>
            </a:endParaRPr>
          </a:p>
          <a:p>
            <a:pPr algn="ctr"/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Кыргыз Республикасынын </a:t>
            </a:r>
          </a:p>
          <a:p>
            <a:pPr algn="ctr"/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өз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ара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соодасынын негизги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кѳрсѳткүчтѳрү</a:t>
            </a:r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endParaRPr lang="ru-RU" sz="2400" b="1" dirty="0" smtClean="0">
              <a:latin typeface="Kyrghyz Times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849455"/>
              </p:ext>
            </p:extLst>
          </p:nvPr>
        </p:nvGraphicFramePr>
        <p:xfrm>
          <a:off x="186118" y="1448474"/>
          <a:ext cx="8873661" cy="4459098"/>
        </p:xfrm>
        <a:graphic>
          <a:graphicData uri="http://schemas.openxmlformats.org/drawingml/2006/table">
            <a:tbl>
              <a:tblPr/>
              <a:tblGrid>
                <a:gridCol w="1111659"/>
                <a:gridCol w="769317"/>
                <a:gridCol w="1037053"/>
                <a:gridCol w="806116"/>
                <a:gridCol w="770021"/>
                <a:gridCol w="1010653"/>
                <a:gridCol w="770021"/>
                <a:gridCol w="846482"/>
                <a:gridCol w="958255"/>
                <a:gridCol w="794084"/>
              </a:tblGrid>
              <a:tr h="4623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y-KG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Ѳз ара соодасынын көлөмү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баардыгы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4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өлкөлөрүнүн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 товар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жүгүртүүсүнүн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2017-ж. </a:t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өлкөлөрүнө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жөнөтүүлөр-дүн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2017-ж. </a:t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өлкөлөрүнөн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түшүүлөрдүн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2017-ж. </a:t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53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Баардыгы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2345,1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97,5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568,4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105,0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1776,7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Kyrghyz Times" pitchFamily="2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26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ичинде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8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89,9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35,8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6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41,1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35,5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98,7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34,1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31,4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Казакстан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749,3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32,0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95,0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247,2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43,5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92,1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502,0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28,3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96,5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1554,0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66,3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103,7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314,1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55,3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118,2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Kyrghyz Times" pitchFamily="2" charset="0"/>
                        </a:rPr>
                        <a:t>1239,9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69,8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Kyrghyz Times" pitchFamily="2" charset="0"/>
                        </a:rPr>
                        <a:t>100,6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9472" y="6433434"/>
            <a:ext cx="74108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</a:t>
            </a:r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8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91126" y="365127"/>
            <a:ext cx="6651199" cy="1075256"/>
          </a:xfrm>
        </p:spPr>
        <p:txBody>
          <a:bodyPr>
            <a:normAutofit/>
          </a:bodyPr>
          <a:lstStyle/>
          <a:p>
            <a:r>
              <a:rPr lang="ky-KG" sz="2000" b="1" dirty="0" smtClean="0">
                <a:latin typeface="Kyrghyz Times" pitchFamily="2" charset="0"/>
              </a:rPr>
              <a:t>2019-ж. </a:t>
            </a:r>
            <a:r>
              <a:rPr lang="ky-KG" sz="2000" b="1" dirty="0" smtClean="0">
                <a:latin typeface="Kyrghyz Times" pitchFamily="2" charset="0"/>
              </a:rPr>
              <a:t>январь-февралындагы </a:t>
            </a:r>
            <a:br>
              <a:rPr lang="ky-KG" sz="2000" b="1" dirty="0" smtClean="0">
                <a:latin typeface="Kyrghyz Times" pitchFamily="2" charset="0"/>
              </a:rPr>
            </a:br>
            <a:r>
              <a:rPr lang="ky-KG" sz="2000" b="1" dirty="0" smtClean="0">
                <a:latin typeface="Kyrghyz Times" pitchFamily="2" charset="0"/>
              </a:rPr>
              <a:t>Кыргыз </a:t>
            </a:r>
            <a:r>
              <a:rPr lang="ky-KG" sz="2000" b="1" dirty="0" smtClean="0">
                <a:latin typeface="Kyrghyz Times" pitchFamily="2" charset="0"/>
              </a:rPr>
              <a:t>Республикасынын </a:t>
            </a:r>
            <a:r>
              <a:rPr lang="ky-KG" sz="2000" b="1" dirty="0" smtClean="0">
                <a:latin typeface="Kyrghyz Times" pitchFamily="2" charset="0"/>
              </a:rPr>
              <a:t/>
            </a:r>
            <a:br>
              <a:rPr lang="ky-KG" sz="2000" b="1" dirty="0" smtClean="0">
                <a:latin typeface="Kyrghyz Times" pitchFamily="2" charset="0"/>
              </a:rPr>
            </a:br>
            <a:r>
              <a:rPr lang="ky-KG" sz="2000" b="1" dirty="0" smtClean="0">
                <a:latin typeface="Kyrghyz Times" pitchFamily="2" charset="0"/>
              </a:rPr>
              <a:t>т</a:t>
            </a:r>
            <a:r>
              <a:rPr lang="ru-RU" sz="2000" b="1" dirty="0" err="1" smtClean="0">
                <a:latin typeface="Kyrghyz Times" pitchFamily="2" charset="0"/>
              </a:rPr>
              <a:t>оварларынын</a:t>
            </a:r>
            <a:r>
              <a:rPr lang="ru-RU" sz="2000" b="1" dirty="0" smtClean="0">
                <a:latin typeface="Kyrghyz Times" pitchFamily="2" charset="0"/>
              </a:rPr>
              <a:t> </a:t>
            </a:r>
            <a:r>
              <a:rPr lang="ru-RU" sz="2000" b="1" dirty="0" err="1">
                <a:latin typeface="Kyrghyz Times" pitchFamily="2" charset="0"/>
              </a:rPr>
              <a:t>тышкы</a:t>
            </a:r>
            <a:r>
              <a:rPr lang="ru-RU" sz="2000" b="1" dirty="0">
                <a:latin typeface="Kyrghyz Times" pitchFamily="2" charset="0"/>
              </a:rPr>
              <a:t> </a:t>
            </a:r>
            <a:r>
              <a:rPr lang="ru-RU" sz="2000" b="1" dirty="0" err="1">
                <a:latin typeface="Kyrghyz Times" pitchFamily="2" charset="0"/>
              </a:rPr>
              <a:t>жана</a:t>
            </a:r>
            <a:r>
              <a:rPr lang="ru-RU" sz="2000" b="1" dirty="0">
                <a:latin typeface="Kyrghyz Times" pitchFamily="2" charset="0"/>
              </a:rPr>
              <a:t> ¼</a:t>
            </a:r>
            <a:r>
              <a:rPr lang="ru-RU" sz="2000" b="1" dirty="0" smtClean="0">
                <a:latin typeface="Kyrghyz Times" pitchFamily="2" charset="0"/>
              </a:rPr>
              <a:t>з ара </a:t>
            </a:r>
            <a:r>
              <a:rPr lang="ru-RU" sz="2000" b="1" dirty="0" err="1" smtClean="0">
                <a:latin typeface="Kyrghyz Times" pitchFamily="2" charset="0"/>
              </a:rPr>
              <a:t>соодасы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984577"/>
              </p:ext>
            </p:extLst>
          </p:nvPr>
        </p:nvGraphicFramePr>
        <p:xfrm>
          <a:off x="579470" y="1436646"/>
          <a:ext cx="7722318" cy="491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5006"/>
                <a:gridCol w="1520682"/>
                <a:gridCol w="1226274"/>
                <a:gridCol w="1660356"/>
              </a:tblGrid>
              <a:tr h="344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        2019ж. </a:t>
                      </a:r>
                      <a:r>
                        <a:rPr lang="ru-RU" sz="1200" b="1" u="none" strike="noStrike" dirty="0" err="1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январ-февралында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Kyrghyz Times" pitchFamily="2" charset="0"/>
                        </a:rPr>
                        <a:t>      ³л³ш³, %</a:t>
                      </a:r>
                      <a:endParaRPr lang="ru-RU" sz="12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2019 </a:t>
                      </a:r>
                      <a:r>
                        <a:rPr lang="ru-RU" sz="1200" b="1" u="none" strike="noStrike" dirty="0" err="1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янв</a:t>
                      </a:r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-февр. % </a:t>
                      </a:r>
                      <a:r>
                        <a:rPr lang="ru-RU" sz="1200" b="1" u="none" strike="noStrike" dirty="0" err="1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2018 </a:t>
                      </a:r>
                      <a:r>
                        <a:rPr lang="ru-RU" sz="1200" b="1" u="none" strike="noStrike" dirty="0" err="1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янв</a:t>
                      </a:r>
                      <a:r>
                        <a:rPr lang="ru-RU" sz="1200" b="1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-февр.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Соода</a:t>
                      </a:r>
                      <a:r>
                        <a:rPr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жүгүртүүсү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884,6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88,9</a:t>
                      </a:r>
                    </a:p>
                  </a:txBody>
                  <a:tcPr marL="9525" marR="9525" marT="9525" marB="0" anchor="b"/>
                </a:tc>
              </a:tr>
              <a:tr h="246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370,2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41,8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91,5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514,4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58,2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87,1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15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306,4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34,6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89,3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578,2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65,4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88,7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236,0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99,7</a:t>
                      </a:r>
                    </a:p>
                  </a:txBody>
                  <a:tcPr marL="9525" marR="9525" marT="9525" marB="0" anchor="b"/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104,7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44,4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76,8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131,3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55,6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131,0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74,5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31,6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75,2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161,5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68,4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117,4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648,6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85,5</a:t>
                      </a:r>
                    </a:p>
                  </a:txBody>
                  <a:tcPr marL="9525" marR="9525" marT="9525" marB="0" anchor="b"/>
                </a:tc>
              </a:tr>
              <a:tr h="2660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265,5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40,9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99,0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КМШ ¼лк¼л¼рін¼н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тышкары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383,1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59,1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78,2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¼лк¼л¼рі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231,9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35,8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95,1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Башка ¼лк¼л¼р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416,7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64,2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81,0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7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6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61" y="3309943"/>
            <a:ext cx="35840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Kyrghyz Times" pitchFamily="2" charset="0"/>
                <a:cs typeface="Arial" panose="020B0604020202020204" pitchFamily="34" charset="0"/>
              </a:rPr>
              <a:t>Негизги</a:t>
            </a:r>
            <a:r>
              <a:rPr lang="ru-RU" sz="16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Arial" panose="020B0604020202020204" pitchFamily="34" charset="0"/>
              </a:rPr>
              <a:t>товарлардын</a:t>
            </a:r>
            <a:r>
              <a:rPr lang="ru-RU" sz="16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Kyrghyz Times" pitchFamily="2" charset="0"/>
                <a:cs typeface="Arial" panose="020B0604020202020204" pitchFamily="34" charset="0"/>
              </a:rPr>
              <a:t>импорту </a:t>
            </a:r>
            <a:r>
              <a:rPr lang="ru-RU" sz="1600" b="1" dirty="0">
                <a:latin typeface="Kyrghyz Times" pitchFamily="2" charset="0"/>
                <a:cs typeface="Arial" panose="020B0604020202020204" pitchFamily="34" charset="0"/>
              </a:rPr>
              <a:t/>
            </a:r>
            <a:br>
              <a:rPr lang="ru-RU" sz="1600" b="1" dirty="0">
                <a:latin typeface="Kyrghyz Times" pitchFamily="2" charset="0"/>
                <a:cs typeface="Arial" panose="020B0604020202020204" pitchFamily="34" charset="0"/>
              </a:rPr>
            </a:b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400" i="1" dirty="0" smtClean="0">
                <a:latin typeface="Kyrghyz Times" pitchFamily="2" charset="0"/>
                <a:cs typeface="Arial" panose="020B0604020202020204" pitchFamily="34" charset="0"/>
              </a:rPr>
              <a:t>импорттун </a:t>
            </a:r>
            <a:r>
              <a:rPr lang="ky-KG" sz="1400" i="1" dirty="0">
                <a:latin typeface="Kyrghyz Times" pitchFamily="2" charset="0"/>
                <a:cs typeface="Arial" panose="020B0604020202020204" pitchFamily="34" charset="0"/>
              </a:rPr>
              <a:t>жалпы көлөмүндөгү </a:t>
            </a:r>
            <a:endParaRPr lang="ky-KG" sz="1400" i="1" dirty="0" smtClean="0">
              <a:latin typeface="Kyrghyz Times" pitchFamily="2" charset="0"/>
              <a:cs typeface="Arial" panose="020B0604020202020204" pitchFamily="34" charset="0"/>
            </a:endParaRPr>
          </a:p>
          <a:p>
            <a:pPr algn="ctr"/>
            <a:r>
              <a:rPr lang="ru-RU" sz="1400" i="1" dirty="0" err="1" smtClean="0">
                <a:latin typeface="Kyrghyz Times" pitchFamily="2" charset="0"/>
                <a:cs typeface="Arial" panose="020B0604020202020204" pitchFamily="34" charset="0"/>
              </a:rPr>
              <a:t>товардын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ky-KG" sz="1400" i="1" dirty="0">
                <a:latin typeface="Kyrghyz Times" pitchFamily="2" charset="0"/>
                <a:cs typeface="Arial" panose="020B0604020202020204" pitchFamily="34" charset="0"/>
              </a:rPr>
              <a:t>үлүшү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, </a:t>
            </a:r>
            <a:r>
              <a:rPr lang="ru-RU" sz="1400" i="1" dirty="0" err="1" smtClean="0"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sz="1400" i="1" dirty="0">
                <a:latin typeface="Kyrghyz Times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53865" y="550023"/>
            <a:ext cx="44901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Kyrghyz Times" pitchFamily="2" charset="0"/>
                <a:cs typeface="Arial" panose="020B0604020202020204" pitchFamily="34" charset="0"/>
              </a:rPr>
              <a:t>Негизги</a:t>
            </a:r>
            <a:r>
              <a:rPr lang="ru-RU" sz="16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Arial" panose="020B0604020202020204" pitchFamily="34" charset="0"/>
              </a:rPr>
              <a:t>товарлардын</a:t>
            </a:r>
            <a:r>
              <a:rPr lang="ru-RU" sz="1600" b="1" dirty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Kyrghyz Times" pitchFamily="2" charset="0"/>
                <a:cs typeface="Arial" panose="020B0604020202020204" pitchFamily="34" charset="0"/>
              </a:rPr>
              <a:t>экспорту </a:t>
            </a:r>
            <a:r>
              <a:rPr lang="ru-RU" sz="1600" b="1" dirty="0">
                <a:latin typeface="Kyrghyz Times" pitchFamily="2" charset="0"/>
                <a:cs typeface="Arial" panose="020B0604020202020204" pitchFamily="34" charset="0"/>
              </a:rPr>
              <a:t/>
            </a:r>
            <a:br>
              <a:rPr lang="ru-RU" sz="1600" b="1" dirty="0">
                <a:latin typeface="Kyrghyz Times" pitchFamily="2" charset="0"/>
                <a:cs typeface="Arial" panose="020B0604020202020204" pitchFamily="34" charset="0"/>
              </a:rPr>
            </a:b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400" i="1" dirty="0" smtClean="0">
                <a:latin typeface="Kyrghyz Times" pitchFamily="2" charset="0"/>
                <a:cs typeface="Arial" panose="020B0604020202020204" pitchFamily="34" charset="0"/>
              </a:rPr>
              <a:t>экспорттун </a:t>
            </a:r>
            <a:r>
              <a:rPr lang="ky-KG" sz="1400" i="1" dirty="0">
                <a:latin typeface="Kyrghyz Times" pitchFamily="2" charset="0"/>
                <a:cs typeface="Arial" panose="020B0604020202020204" pitchFamily="34" charset="0"/>
              </a:rPr>
              <a:t>жалпы көлөмүндөгү </a:t>
            </a:r>
            <a:endParaRPr lang="ky-KG" sz="1400" i="1" dirty="0" smtClean="0">
              <a:latin typeface="Kyrghyz Times" pitchFamily="2" charset="0"/>
              <a:cs typeface="Arial" panose="020B0604020202020204" pitchFamily="34" charset="0"/>
            </a:endParaRPr>
          </a:p>
          <a:p>
            <a:pPr algn="ctr"/>
            <a:r>
              <a:rPr lang="ru-RU" sz="1400" i="1" dirty="0" err="1" smtClean="0">
                <a:latin typeface="Kyrghyz Times" pitchFamily="2" charset="0"/>
                <a:cs typeface="Arial" panose="020B0604020202020204" pitchFamily="34" charset="0"/>
              </a:rPr>
              <a:t>товардын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ky-KG" sz="1400" i="1" dirty="0">
                <a:latin typeface="Kyrghyz Times" pitchFamily="2" charset="0"/>
                <a:cs typeface="Arial" panose="020B0604020202020204" pitchFamily="34" charset="0"/>
              </a:rPr>
              <a:t>үлүшү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, </a:t>
            </a:r>
            <a:r>
              <a:rPr lang="ru-RU" sz="1400" i="1" dirty="0" err="1" smtClean="0"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sz="1400" i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sz="1400" i="1" dirty="0">
                <a:latin typeface="Kyrghyz Times" pitchFamily="2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010537"/>
              </p:ext>
            </p:extLst>
          </p:nvPr>
        </p:nvGraphicFramePr>
        <p:xfrm>
          <a:off x="85060" y="399245"/>
          <a:ext cx="8430289" cy="2893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674640"/>
              </p:ext>
            </p:extLst>
          </p:nvPr>
        </p:nvGraphicFramePr>
        <p:xfrm>
          <a:off x="2318197" y="3812840"/>
          <a:ext cx="70729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118" y="125344"/>
            <a:ext cx="8771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2019-жылдын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январь-февралында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ЕАЭБ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мүчө-мамлекеттери менен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Кыргыз Республикасынын </a:t>
            </a:r>
          </a:p>
          <a:p>
            <a:pPr algn="ctr"/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өз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ара </a:t>
            </a:r>
            <a:r>
              <a:rPr lang="ky-KG" sz="2400" b="1" dirty="0" smtClean="0">
                <a:latin typeface="Kyrghyz Times" pitchFamily="2" charset="0"/>
                <a:cs typeface="Arial" panose="020B0604020202020204" pitchFamily="34" charset="0"/>
              </a:rPr>
              <a:t>соодасынын негизги </a:t>
            </a:r>
            <a:r>
              <a:rPr lang="ky-KG" sz="2400" b="1" dirty="0">
                <a:latin typeface="Kyrghyz Times" pitchFamily="2" charset="0"/>
                <a:cs typeface="Arial" panose="020B0604020202020204" pitchFamily="34" charset="0"/>
              </a:rPr>
              <a:t>кѳрсѳткүчтѳрү</a:t>
            </a:r>
            <a:r>
              <a:rPr lang="ru-RU" sz="24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endParaRPr lang="ru-RU" sz="2400" b="1" dirty="0" smtClean="0">
              <a:latin typeface="Kyrghyz Times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105457"/>
              </p:ext>
            </p:extLst>
          </p:nvPr>
        </p:nvGraphicFramePr>
        <p:xfrm>
          <a:off x="186118" y="1448474"/>
          <a:ext cx="8873661" cy="4459098"/>
        </p:xfrm>
        <a:graphic>
          <a:graphicData uri="http://schemas.openxmlformats.org/drawingml/2006/table">
            <a:tbl>
              <a:tblPr/>
              <a:tblGrid>
                <a:gridCol w="1111659"/>
                <a:gridCol w="769317"/>
                <a:gridCol w="1037053"/>
                <a:gridCol w="806116"/>
                <a:gridCol w="770021"/>
                <a:gridCol w="1010653"/>
                <a:gridCol w="770021"/>
                <a:gridCol w="846482"/>
                <a:gridCol w="958255"/>
                <a:gridCol w="794084"/>
              </a:tblGrid>
              <a:tr h="4623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y-KG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Ѳз ара соодасынын көлөмү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баардыгы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4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өлкөлөрүнүн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 товар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жүгүртүүсүнүн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2018-ж. 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январь-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февралына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өлкөлөрүнө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экспорттук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жөнөтүүлөр-дүн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2018-ж. 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январь-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февралына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оллары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өлкөлөрүнөн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импорттук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түшүүлөрдүн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2018-ж. </a:t>
                      </a:r>
                      <a:r>
                        <a:rPr lang="ru-RU" sz="11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январь-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февралына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карата,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53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Баардыгы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306,4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89,4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74,5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75,2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231,9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26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ичинде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87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6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85,2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Казакстан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123,9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46,9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77,0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100,5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177,9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83,4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26,8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36,0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53,0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151,1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65,1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cs typeface="Arial" panose="020B0604020202020204" pitchFamily="34" charset="0"/>
                        </a:rPr>
                        <a:t>92,8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9472" y="6433434"/>
            <a:ext cx="74108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</a:t>
            </a:r>
            <a:r>
              <a:rPr lang="ru-RU" altLang="ru-RU" sz="1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5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11</a:t>
            </a:fld>
            <a:endParaRPr lang="ru-RU"/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02036"/>
            <a:ext cx="494411" cy="46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8306" y="1960520"/>
            <a:ext cx="6457730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Тышкы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соода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статистикасынын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бѳлүмү</a:t>
            </a:r>
            <a:endParaRPr lang="ru-RU" alt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кѳнүл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бурганыңар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үчүн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Сиздерге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ыраазычылык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билдирет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Суроолор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9472" y="6433434"/>
            <a:ext cx="741089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Кыргыз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статистика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</a:rPr>
              <a:t>комитети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l-PL" alt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1186</TotalTime>
  <Words>785</Words>
  <Application>Microsoft Office PowerPoint</Application>
  <PresentationFormat>Экран (4:3)</PresentationFormat>
  <Paragraphs>407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Gulim</vt:lpstr>
      <vt:lpstr>Arial</vt:lpstr>
      <vt:lpstr>Calibri</vt:lpstr>
      <vt:lpstr>Calibri Light</vt:lpstr>
      <vt:lpstr>Kyrghyz Times</vt:lpstr>
      <vt:lpstr>Wingdings</vt:lpstr>
      <vt:lpstr>Тема Office</vt:lpstr>
      <vt:lpstr>Презентация PowerPoint</vt:lpstr>
      <vt:lpstr>2018-ж. Кыргыз Республикасынын товарларынын тышкы жана ¼з ара соодасы</vt:lpstr>
      <vt:lpstr>2018-ж. негизги ¼н¼кт¼ш-¼лк¼л¼р</vt:lpstr>
      <vt:lpstr>Презентация PowerPoint</vt:lpstr>
      <vt:lpstr>Презентация PowerPoint</vt:lpstr>
      <vt:lpstr>Презентация PowerPoint</vt:lpstr>
      <vt:lpstr>Презентация PowerPoint</vt:lpstr>
      <vt:lpstr>2019-ж. январь-февралындагы  Кыргыз Республикасынын  товарларынын тышкы жана ¼з ара соодасы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Gsulaimanova</cp:lastModifiedBy>
  <cp:revision>90</cp:revision>
  <cp:lastPrinted>2018-10-29T11:01:16Z</cp:lastPrinted>
  <dcterms:created xsi:type="dcterms:W3CDTF">2018-10-19T10:18:22Z</dcterms:created>
  <dcterms:modified xsi:type="dcterms:W3CDTF">2019-04-10T11:04:10Z</dcterms:modified>
</cp:coreProperties>
</file>