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5"/>
  </p:notesMasterIdLst>
  <p:sldIdLst>
    <p:sldId id="267" r:id="rId2"/>
    <p:sldId id="278" r:id="rId3"/>
    <p:sldId id="261" r:id="rId4"/>
    <p:sldId id="275" r:id="rId5"/>
    <p:sldId id="259" r:id="rId6"/>
    <p:sldId id="262" r:id="rId7"/>
    <p:sldId id="260" r:id="rId8"/>
    <p:sldId id="276" r:id="rId9"/>
    <p:sldId id="263" r:id="rId10"/>
    <p:sldId id="264" r:id="rId11"/>
    <p:sldId id="265" r:id="rId12"/>
    <p:sldId id="274" r:id="rId13"/>
    <p:sldId id="27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7"/>
          </p14:sldIdLst>
        </p14:section>
        <p14:section name="Основная часть" id="{1F1C8C30-0E0A-473A-85B6-DBD365E752C7}">
          <p14:sldIdLst>
            <p14:sldId id="278"/>
            <p14:sldId id="261"/>
            <p14:sldId id="275"/>
            <p14:sldId id="259"/>
            <p14:sldId id="262"/>
            <p14:sldId id="260"/>
            <p14:sldId id="276"/>
            <p14:sldId id="263"/>
            <p14:sldId id="264"/>
            <p14:sldId id="265"/>
            <p14:sldId id="274"/>
          </p14:sldIdLst>
        </p14:section>
        <p14:section name="Последняя страница" id="{4FE91FCE-F239-445C-9A5B-61A7535B0391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1041" autoAdjust="0"/>
  </p:normalViewPr>
  <p:slideViewPr>
    <p:cSldViewPr snapToGrid="0">
      <p:cViewPr varScale="1">
        <p:scale>
          <a:sx n="68" d="100"/>
          <a:sy n="68" d="100"/>
        </p:scale>
        <p:origin x="77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2;&#1099;&#1088;&#107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2;&#1099;&#1088;&#107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2;&#1099;&#1088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ynov\Desktop\2025&#1075;\&#1059;&#1095;&#1077;&#1090;%20&#1089;&#1082;&#1086;&#1090;&#1072;%202025&#1075;\&#1055;&#1088;&#1077;&#1079;&#1077;&#1085;&#1090;&#1072;&#1094;&#1080;&#1103;%20&#1091;&#1095;&#1077;&#1090;%20&#1089;&#1082;&#1086;&#1090;&#1072;%202025\&#1050;&#1086;&#1087;&#1080;&#1103;_&#1059;&#1095;&#1077;&#1090;_&#1089;&#1082;&#1086;&#1090;&#1072;_&#1079;&#1072;_2025_&#1075;&#1088;&#1072;&#1092;&#1080;&#1082;_&#1080;_&#1076;&#1080;&#1072;&#1075;&#1088;&#1072;&#1084;&#1084;&#1099;_&#1075;&#1086;&#1076;_&#8212;_&#1082;&#1099;&#1088;&#107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011258746519"/>
          <c:y val="0.10294972097877041"/>
          <c:w val="0.8690477886616621"/>
          <c:h val="0.787271624207908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C30-4EEB-B6E3-14E19E1C073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C30-4EEB-B6E3-14E19E1C073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C30-4EEB-B6E3-14E19E1C073F}"/>
              </c:ext>
            </c:extLst>
          </c:dPt>
          <c:dLbls>
            <c:dLbl>
              <c:idx val="0"/>
              <c:layout>
                <c:manualLayout>
                  <c:x val="9.0472130594454608E-3"/>
                  <c:y val="-2.63160026450300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C30-4EEB-B6E3-14E19E1C073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Лист1!$C$14:$C$20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 облусу</c:v>
                </c:pt>
                <c:pt idx="6">
                  <c:v>Чүй облусу</c:v>
                </c:pt>
              </c:strCache>
            </c:strRef>
          </c:cat>
          <c:val>
            <c:numRef>
              <c:f>Лист1!$D$14:$D$20</c:f>
              <c:numCache>
                <c:formatCode>General</c:formatCode>
                <c:ptCount val="7"/>
                <c:pt idx="0">
                  <c:v>102.6</c:v>
                </c:pt>
                <c:pt idx="1">
                  <c:v>102.2</c:v>
                </c:pt>
                <c:pt idx="2">
                  <c:v>101.3</c:v>
                </c:pt>
                <c:pt idx="3">
                  <c:v>101.8</c:v>
                </c:pt>
                <c:pt idx="4" formatCode="0.0">
                  <c:v>101.7</c:v>
                </c:pt>
                <c:pt idx="5">
                  <c:v>100.9</c:v>
                </c:pt>
                <c:pt idx="6">
                  <c:v>101.7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C30-4EEB-B6E3-14E19E1C07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"/>
        <c:axId val="2073240400"/>
        <c:axId val="2073245840"/>
      </c:barChart>
      <c:catAx>
        <c:axId val="2073240400"/>
        <c:scaling>
          <c:orientation val="minMax"/>
        </c:scaling>
        <c:delete val="0"/>
        <c:axPos val="b"/>
        <c:numFmt formatCode="#,##0.00" sourceLinked="0"/>
        <c:majorTickMark val="out"/>
        <c:minorTickMark val="cross"/>
        <c:tickLblPos val="nextTo"/>
        <c:spPr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45840"/>
        <c:crossesAt val="100"/>
        <c:auto val="0"/>
        <c:lblAlgn val="ctr"/>
        <c:lblOffset val="10"/>
        <c:tickLblSkip val="1"/>
        <c:tickMarkSkip val="100"/>
        <c:noMultiLvlLbl val="0"/>
      </c:catAx>
      <c:valAx>
        <c:axId val="2073245840"/>
        <c:scaling>
          <c:orientation val="minMax"/>
          <c:max val="103"/>
          <c:min val="99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40400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5812365572697E-2"/>
          <c:y val="0.10163769778651392"/>
          <c:w val="0.93056418763442728"/>
          <c:h val="0.686977316955702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accen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72-4B88-A5F6-FDB58E88080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72-4B88-A5F6-FDB58E88080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72-4B88-A5F6-FDB58E880806}"/>
              </c:ext>
            </c:extLst>
          </c:dPt>
          <c:dLbls>
            <c:dLbl>
              <c:idx val="0"/>
              <c:layout>
                <c:manualLayout>
                  <c:x val="-9.6024001463798948E-3"/>
                  <c:y val="1.35937726370360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372-4B88-A5F6-FDB58E8808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>
                <a:softEdge rad="76200"/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Лист1!$A$30:$A$36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</c:v>
                </c:pt>
              </c:strCache>
            </c:strRef>
          </c:cat>
          <c:val>
            <c:numRef>
              <c:f>Лист1!$B$30:$B$36</c:f>
              <c:numCache>
                <c:formatCode>0.0</c:formatCode>
                <c:ptCount val="7"/>
                <c:pt idx="0">
                  <c:v>101</c:v>
                </c:pt>
                <c:pt idx="1">
                  <c:v>101</c:v>
                </c:pt>
                <c:pt idx="2">
                  <c:v>101.1</c:v>
                </c:pt>
                <c:pt idx="3">
                  <c:v>99.2</c:v>
                </c:pt>
                <c:pt idx="4">
                  <c:v>101</c:v>
                </c:pt>
                <c:pt idx="5">
                  <c:v>100.6</c:v>
                </c:pt>
                <c:pt idx="6">
                  <c:v>104.6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372-4B88-A5F6-FDB58E8808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073244752"/>
        <c:axId val="2073246928"/>
      </c:barChart>
      <c:catAx>
        <c:axId val="207324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46928"/>
        <c:crossesAt val="100"/>
        <c:auto val="1"/>
        <c:lblAlgn val="ctr"/>
        <c:lblOffset val="100"/>
        <c:noMultiLvlLbl val="0"/>
      </c:catAx>
      <c:valAx>
        <c:axId val="2073246928"/>
        <c:scaling>
          <c:orientation val="minMax"/>
          <c:max val="105"/>
          <c:min val="98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44752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 w="9525">
          <a:gradFill>
            <a:gsLst>
              <a:gs pos="1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43-4E88-9135-E4E08583FE6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43-4E88-9135-E4E08583FE61}"/>
              </c:ext>
            </c:extLst>
          </c:dPt>
          <c:dLbls>
            <c:dLbl>
              <c:idx val="0"/>
              <c:layout>
                <c:manualLayout>
                  <c:x val="-1.0842936831219206E-2"/>
                  <c:y val="-1.10855041274531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943-4E88-9135-E4E08583FE6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Лист1!$A$55:$A$61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</c:v>
                </c:pt>
              </c:strCache>
            </c:strRef>
          </c:cat>
          <c:val>
            <c:numRef>
              <c:f>Лист1!$B$55:$B$61</c:f>
              <c:numCache>
                <c:formatCode>0.0</c:formatCode>
                <c:ptCount val="7"/>
                <c:pt idx="0">
                  <c:v>102.2</c:v>
                </c:pt>
                <c:pt idx="1">
                  <c:v>103.5</c:v>
                </c:pt>
                <c:pt idx="2">
                  <c:v>102</c:v>
                </c:pt>
                <c:pt idx="3">
                  <c:v>101.8</c:v>
                </c:pt>
                <c:pt idx="4">
                  <c:v>101.4</c:v>
                </c:pt>
                <c:pt idx="5">
                  <c:v>100.8</c:v>
                </c:pt>
                <c:pt idx="6">
                  <c:v>104.2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943-4E88-9135-E4E08583FE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073253456"/>
        <c:axId val="2073250736"/>
      </c:barChart>
      <c:catAx>
        <c:axId val="2073253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50736"/>
        <c:crossesAt val="100"/>
        <c:auto val="1"/>
        <c:lblAlgn val="ctr"/>
        <c:lblOffset val="100"/>
        <c:noMultiLvlLbl val="0"/>
      </c:catAx>
      <c:valAx>
        <c:axId val="2073250736"/>
        <c:scaling>
          <c:orientation val="minMax"/>
          <c:max val="105"/>
          <c:min val="99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53456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079-4D63-91E9-F3805600893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79-4D63-91E9-F3805600893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079-4D63-91E9-F38056008938}"/>
              </c:ext>
            </c:extLst>
          </c:dPt>
          <c:dLbls>
            <c:dLbl>
              <c:idx val="0"/>
              <c:layout>
                <c:manualLayout>
                  <c:x val="-1.0977701148365521E-2"/>
                  <c:y val="-1.33753896048897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079-4D63-91E9-F3805600893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Лист1!$B$78:$B$84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</c:v>
                </c:pt>
              </c:strCache>
            </c:strRef>
          </c:cat>
          <c:val>
            <c:numRef>
              <c:f>Лист1!$C$78:$C$84</c:f>
              <c:numCache>
                <c:formatCode>0.0</c:formatCode>
                <c:ptCount val="7"/>
                <c:pt idx="0">
                  <c:v>104.6</c:v>
                </c:pt>
                <c:pt idx="1">
                  <c:v>108</c:v>
                </c:pt>
                <c:pt idx="2">
                  <c:v>108</c:v>
                </c:pt>
                <c:pt idx="3">
                  <c:v>100.3</c:v>
                </c:pt>
                <c:pt idx="4">
                  <c:v>106.6</c:v>
                </c:pt>
                <c:pt idx="5">
                  <c:v>100.4</c:v>
                </c:pt>
                <c:pt idx="6">
                  <c:v>124.3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079-4D63-91E9-F380560089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073243664"/>
        <c:axId val="2073242576"/>
      </c:barChart>
      <c:catAx>
        <c:axId val="207324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42576"/>
        <c:crossesAt val="100"/>
        <c:auto val="1"/>
        <c:lblAlgn val="ctr"/>
        <c:lblOffset val="100"/>
        <c:noMultiLvlLbl val="0"/>
      </c:catAx>
      <c:valAx>
        <c:axId val="2073242576"/>
        <c:scaling>
          <c:orientation val="minMax"/>
          <c:max val="125"/>
          <c:min val="95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3243664"/>
        <c:crosses val="autoZero"/>
        <c:crossBetween val="between"/>
        <c:majorUnit val="5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37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443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034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632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19.png"/><Relationship Id="rId12" Type="http://schemas.openxmlformats.org/officeDocument/2006/relationships/image" Target="../media/image2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6.sv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0537" y="-13447"/>
            <a:ext cx="2034210" cy="174654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=""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6"/>
            <a:ext cx="1669267" cy="1242640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=""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396459" y="5225736"/>
            <a:ext cx="5930829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300" b="1" i="1" dirty="0">
              <a:solidFill>
                <a:prstClr val="black"/>
              </a:solidFill>
              <a:latin typeface="Arial" pitchFamily="34" charset="0"/>
              <a:ea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b="1" i="1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b="1" i="1" dirty="0">
              <a:solidFill>
                <a:srgbClr val="0070C0"/>
              </a:solidFill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solidFill>
                  <a:srgbClr val="0070C0"/>
                </a:solidFill>
                <a:cs typeface="Times New Roman" pitchFamily="18" charset="0"/>
              </a:rPr>
              <a:t>Айыл</a:t>
            </a:r>
            <a:r>
              <a:rPr lang="ru-RU" b="1" i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cs typeface="Times New Roman" pitchFamily="18" charset="0"/>
              </a:rPr>
              <a:t>чарба</a:t>
            </a:r>
            <a:r>
              <a:rPr lang="ru-RU" b="1" i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cs typeface="Times New Roman" pitchFamily="18" charset="0"/>
              </a:rPr>
              <a:t>статистикасы</a:t>
            </a:r>
            <a:r>
              <a:rPr lang="ru-RU" b="1" i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cs typeface="Times New Roman" pitchFamily="18" charset="0"/>
              </a:rPr>
              <a:t>бөлүмүнүн</a:t>
            </a:r>
            <a:r>
              <a:rPr lang="ru-RU" b="1" i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cs typeface="Times New Roman" pitchFamily="18" charset="0"/>
              </a:rPr>
              <a:t>башчысы</a:t>
            </a:r>
            <a:endParaRPr lang="ru-RU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6459" y="4652916"/>
            <a:ext cx="458699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70C0"/>
                </a:solidFill>
              </a:rPr>
              <a:t>Пресс-Конференция</a:t>
            </a:r>
            <a:r>
              <a:rPr lang="ru-RU" sz="1600" b="1" i="1" dirty="0">
                <a:solidFill>
                  <a:srgbClr val="0070C0"/>
                </a:solidFill>
              </a:rPr>
              <a:t>, </a:t>
            </a:r>
            <a:r>
              <a:rPr lang="ru-RU" sz="1600" b="1" i="1" dirty="0" err="1">
                <a:solidFill>
                  <a:srgbClr val="0070C0"/>
                </a:solidFill>
              </a:rPr>
              <a:t>Улутстатком</a:t>
            </a:r>
            <a:r>
              <a:rPr lang="ru-RU" sz="1600" b="1" i="1" dirty="0">
                <a:solidFill>
                  <a:srgbClr val="0070C0"/>
                </a:solidFill>
              </a:rPr>
              <a:t> КР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rgbClr val="0070C0"/>
                </a:solidFill>
              </a:rPr>
              <a:t>16.02.2026-ж.</a:t>
            </a:r>
            <a:endParaRPr lang="ru-RU" sz="1600" b="1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99F3F0C-FA08-4CD7-BEEC-68FA41E9317D}"/>
              </a:ext>
            </a:extLst>
          </p:cNvPr>
          <p:cNvSpPr/>
          <p:nvPr/>
        </p:nvSpPr>
        <p:spPr>
          <a:xfrm>
            <a:off x="3379930" y="238542"/>
            <a:ext cx="7947358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ky-KG" sz="2000" b="1" dirty="0">
                <a:solidFill>
                  <a:srgbClr val="FFFFFF"/>
                </a:solidFill>
                <a:latin typeface="+mj-lt"/>
                <a:cs typeface="Arial" charset="0"/>
              </a:rPr>
              <a:t>К</a:t>
            </a:r>
            <a:r>
              <a:rPr kumimoji="1" lang="ru-RU" sz="2000" b="1" dirty="0" err="1">
                <a:solidFill>
                  <a:srgbClr val="FFFFFF"/>
                </a:solidFill>
                <a:latin typeface="+mj-lt"/>
                <a:cs typeface="Arial" charset="0"/>
              </a:rPr>
              <a:t>ыргыз</a:t>
            </a:r>
            <a:r>
              <a:rPr kumimoji="1" lang="ru-RU" sz="2000" b="1" dirty="0">
                <a:solidFill>
                  <a:srgbClr val="FFFFFF"/>
                </a:solidFill>
                <a:latin typeface="+mj-lt"/>
                <a:cs typeface="Arial" charset="0"/>
              </a:rPr>
              <a:t> </a:t>
            </a:r>
            <a:r>
              <a:rPr kumimoji="1" lang="ru-RU" sz="2000" b="1" dirty="0" err="1">
                <a:solidFill>
                  <a:srgbClr val="FFFFFF"/>
                </a:solidFill>
                <a:latin typeface="+mj-lt"/>
                <a:cs typeface="Arial" charset="0"/>
              </a:rPr>
              <a:t>Республикасынын</a:t>
            </a:r>
            <a:r>
              <a:rPr kumimoji="1" lang="ru-RU" sz="2000" b="1" dirty="0">
                <a:solidFill>
                  <a:srgbClr val="FFFFFF"/>
                </a:solidFill>
                <a:latin typeface="+mj-lt"/>
                <a:cs typeface="Arial" charset="0"/>
              </a:rPr>
              <a:t> </a:t>
            </a:r>
            <a:r>
              <a:rPr kumimoji="1" lang="ru-RU" sz="2000" b="1" dirty="0" err="1">
                <a:solidFill>
                  <a:srgbClr val="FFFFFF"/>
                </a:solidFill>
                <a:latin typeface="+mj-lt"/>
                <a:cs typeface="Arial" charset="0"/>
              </a:rPr>
              <a:t>Улуттук</a:t>
            </a:r>
            <a:r>
              <a:rPr kumimoji="1" lang="ru-RU" sz="2000" b="1" dirty="0">
                <a:solidFill>
                  <a:srgbClr val="FFFFFF"/>
                </a:solidFill>
                <a:latin typeface="+mj-lt"/>
                <a:cs typeface="Arial" charset="0"/>
              </a:rPr>
              <a:t> статистика </a:t>
            </a:r>
            <a:r>
              <a:rPr kumimoji="1" lang="ru-RU" sz="2000" b="1" dirty="0" err="1">
                <a:solidFill>
                  <a:srgbClr val="FFFFFF"/>
                </a:solidFill>
                <a:latin typeface="+mj-lt"/>
                <a:cs typeface="Arial" charset="0"/>
              </a:rPr>
              <a:t>комитети</a:t>
            </a:r>
            <a:endParaRPr kumimoji="1" lang="ru-RU" sz="2000" b="1" dirty="0">
              <a:solidFill>
                <a:srgbClr val="FFFFFF"/>
              </a:solidFill>
              <a:latin typeface="+mj-lt"/>
              <a:cs typeface="Arial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39AF4AB7-2754-C569-128F-B335CA2A1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670" y="2491554"/>
            <a:ext cx="7402530" cy="1484961"/>
          </a:xfrm>
          <a:prstGeom prst="rect">
            <a:avLst/>
          </a:prstGeom>
          <a:ln w="28575">
            <a:solidFill>
              <a:srgbClr val="0070C0"/>
            </a:solidFill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2025 –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аягына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карата   мал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жана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үй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канаттууларын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бир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жолку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эсепке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алуунун</a:t>
            </a:r>
            <a:r>
              <a:rPr lang="ru-RU" sz="2800" b="1" i="1" dirty="0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70C0"/>
                </a:solidFill>
                <a:latin typeface="+mj-lt"/>
                <a:ea typeface="Gungsuh" pitchFamily="18" charset="-127"/>
                <a:cs typeface="Times New Roman" pitchFamily="18" charset="0"/>
              </a:rPr>
              <a:t>жыйынтыгы</a:t>
            </a:r>
            <a:endParaRPr lang="ru-RU" sz="2800" b="1" i="1" dirty="0">
              <a:solidFill>
                <a:srgbClr val="0070C0"/>
              </a:solidFill>
              <a:latin typeface="+mj-lt"/>
              <a:ea typeface="Gungsuh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51" y="3407376"/>
            <a:ext cx="3476436" cy="257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80AD-E601-34CC-B55A-9C7931602F00}"/>
              </a:ext>
            </a:extLst>
          </p:cNvPr>
          <p:cNvSpPr txBox="1">
            <a:spLocks/>
          </p:cNvSpPr>
          <p:nvPr/>
        </p:nvSpPr>
        <p:spPr>
          <a:xfrm>
            <a:off x="1343631" y="279426"/>
            <a:ext cx="9795849" cy="1117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ea typeface="+mn-ea"/>
              <a:cs typeface="Times New Roman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342DBA3B-2E1C-3596-EA1E-908F68EFD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72699" y="2797475"/>
            <a:ext cx="2861048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6C654A8-B8A5-5E10-9DA0-34D5A023B263}"/>
              </a:ext>
            </a:extLst>
          </p:cNvPr>
          <p:cNvSpPr/>
          <p:nvPr/>
        </p:nvSpPr>
        <p:spPr>
          <a:xfrm>
            <a:off x="1343631" y="4396361"/>
            <a:ext cx="3266835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7B98B99-3045-7ABA-B754-9B32ECD70D07}"/>
              </a:ext>
            </a:extLst>
          </p:cNvPr>
          <p:cNvSpPr/>
          <p:nvPr/>
        </p:nvSpPr>
        <p:spPr>
          <a:xfrm>
            <a:off x="147521" y="2187902"/>
            <a:ext cx="300207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2"/>
                </a:solidFill>
                <a:cs typeface="Times New Roman" pitchFamily="18" charset="0"/>
              </a:rPr>
              <a:t> млн. сомов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7B98B99-3045-7ABA-B754-9B32ECD70D07}"/>
              </a:ext>
            </a:extLst>
          </p:cNvPr>
          <p:cNvSpPr/>
          <p:nvPr/>
        </p:nvSpPr>
        <p:spPr>
          <a:xfrm>
            <a:off x="296784" y="2367648"/>
            <a:ext cx="300207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718735" y="171388"/>
            <a:ext cx="10998578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Кыргыз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Республикасынын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Министрлер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Кабинетинин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2024-жылдын 16-декабрындагы № 761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токтому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менен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бекитилген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2025-жылга </a:t>
            </a:r>
            <a:r>
              <a:rPr lang="ru-RU" sz="2000" b="1" i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Статистикалык</a:t>
            </a:r>
            <a:r>
              <a:rPr lang="ru-RU" sz="2000" b="1" i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программага</a:t>
            </a:r>
            <a:r>
              <a:rPr lang="ru-RU" sz="2000" b="1" i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КР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Суу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ресурстары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айыл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чарба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кайра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иштетүү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өнөр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жайы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министрлиги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менен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КР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Улутстаткомдун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2025-жылдын 18-ноябрындагы № 05/2-17/309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№ 104 </a:t>
            </a:r>
            <a:r>
              <a:rPr lang="ru-RU" sz="2000" b="1" i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Биргелешкен</a:t>
            </a:r>
            <a:r>
              <a:rPr lang="ru-RU" sz="2000" b="1" i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буйругуна</a:t>
            </a:r>
            <a:r>
              <a:rPr lang="ru-RU" sz="2000" b="1" i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 </a:t>
            </a:r>
            <a:r>
              <a:rPr lang="ru-RU" sz="2000" b="1" i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ылайык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, 2025-жылдын 10-декабрынан 25-декабрына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чейин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бардык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жерде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малдын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үй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канаттууларын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бир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жолку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эсепке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алуу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 </a:t>
            </a:r>
            <a:r>
              <a:rPr lang="ru-RU" sz="2000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өткөрүлдү</a:t>
            </a:r>
            <a:r>
              <a:rPr lang="ru-RU" sz="2000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.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19083" y="2261677"/>
            <a:ext cx="4674820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Жергиликтүү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өз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алдынча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башкаруу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органдары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ар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бир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короо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боюнча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эсепке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алууну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y-KG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өткөрүштү</a:t>
            </a:r>
            <a:r>
              <a:rPr lang="ru-RU" b="1" kern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:</a:t>
            </a:r>
            <a:r>
              <a:rPr kumimoji="0" lang="ru-RU" b="1" i="0" u="none" strike="noStrike" kern="0" cap="none" spc="0" normalizeH="0" baseline="0" noProof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cs typeface="Times New Roman" panose="02020603050405020304" pitchFamily="18" charset="0"/>
              </a:rPr>
              <a:t> </a:t>
            </a:r>
            <a:endParaRPr kumimoji="0" lang="ru-RU" b="1" i="0" u="none" strike="noStrike" kern="0" cap="none" spc="0" normalizeH="0" baseline="0" noProof="0" dirty="0">
              <a:ln/>
              <a:solidFill>
                <a:schemeClr val="accent2">
                  <a:lumMod val="50000"/>
                </a:schemeClr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88175" y="3450624"/>
            <a:ext cx="305803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231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 err="1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аймакта</a:t>
            </a:r>
            <a:r>
              <a:rPr lang="ru-RU" sz="1400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ru-RU" b="1" kern="0" dirty="0" err="1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айыл</a:t>
            </a: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өкмөтү</a:t>
            </a: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)</a:t>
            </a:r>
            <a:r>
              <a:rPr lang="ru-RU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endParaRPr kumimoji="0" lang="ru-RU" b="1" i="0" u="none" strike="noStrike" kern="0" cap="none" spc="0" normalizeH="0" baseline="0" noProof="0" dirty="0">
              <a:ln/>
              <a:solidFill>
                <a:schemeClr val="accent2">
                  <a:lumMod val="50000"/>
                </a:schemeClr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526933" y="4598081"/>
            <a:ext cx="275368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Бишкек </a:t>
            </a:r>
            <a:r>
              <a:rPr lang="ru-RU" b="1" kern="0" dirty="0" err="1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Ош </a:t>
            </a:r>
            <a:r>
              <a:rPr lang="ru-RU" b="1" kern="0" dirty="0" err="1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шаарларын</a:t>
            </a: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кошкондо</a:t>
            </a: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33 </a:t>
            </a:r>
            <a:r>
              <a:rPr lang="ru-RU" b="1" kern="0" dirty="0" err="1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шаар</a:t>
            </a:r>
            <a:r>
              <a:rPr lang="ru-RU" b="1" kern="0" dirty="0">
                <a:ln/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endParaRPr kumimoji="0" lang="ru-RU" b="1" i="0" u="none" strike="noStrike" kern="0" cap="none" spc="0" normalizeH="0" baseline="0" noProof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="" xmlns:a16="http://schemas.microsoft.com/office/drawing/2014/main" id="{ADCB5745-CA95-2DDA-E151-2BA2AA4F9304}"/>
              </a:ext>
            </a:extLst>
          </p:cNvPr>
          <p:cNvCxnSpPr>
            <a:cxnSpLocks/>
            <a:stCxn id="13" idx="3"/>
            <a:endCxn id="15" idx="0"/>
          </p:cNvCxnSpPr>
          <p:nvPr/>
        </p:nvCxnSpPr>
        <p:spPr>
          <a:xfrm flipH="1">
            <a:off x="9903776" y="2723342"/>
            <a:ext cx="1890127" cy="1874739"/>
          </a:xfrm>
          <a:prstGeom prst="straightConnector1">
            <a:avLst/>
          </a:prstGeom>
          <a:noFill/>
          <a:ln w="34925" cap="flat" cmpd="sng" algn="ctr">
            <a:solidFill>
              <a:srgbClr val="3891A7"/>
            </a:solidFill>
            <a:prstDash val="solid"/>
            <a:tailEnd type="triangle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8" name="Прямая со стрелкой 7">
            <a:extLst>
              <a:ext uri="{FF2B5EF4-FFF2-40B4-BE49-F238E27FC236}">
                <a16:creationId xmlns="" xmlns:a16="http://schemas.microsoft.com/office/drawing/2014/main" id="{AFEDD7CB-982B-11B7-6517-3CEB93158C1D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8932985" y="3185007"/>
            <a:ext cx="523508" cy="243993"/>
          </a:xfrm>
          <a:prstGeom prst="straightConnector1">
            <a:avLst/>
          </a:prstGeom>
          <a:noFill/>
          <a:ln w="34925" cap="flat" cmpd="sng" algn="ctr">
            <a:solidFill>
              <a:srgbClr val="3891A7"/>
            </a:solidFill>
            <a:prstDash val="solid"/>
            <a:tailEnd type="triangle"/>
          </a:ln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9" name="Скругленный прямоугольник 15">
            <a:extLst>
              <a:ext uri="{FF2B5EF4-FFF2-40B4-BE49-F238E27FC236}">
                <a16:creationId xmlns="" xmlns:a16="http://schemas.microsoft.com/office/drawing/2014/main" id="{F4842220-AF48-2A33-B182-09BCF7F70054}"/>
              </a:ext>
            </a:extLst>
          </p:cNvPr>
          <p:cNvSpPr/>
          <p:nvPr/>
        </p:nvSpPr>
        <p:spPr>
          <a:xfrm>
            <a:off x="296784" y="2649568"/>
            <a:ext cx="3968426" cy="35762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Малды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эсепке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алууга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даярдык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көрүү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өткөрүү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боюнча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түзүлгөн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бекитилген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райондук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шаардык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комиссиялар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малды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бир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жолку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эсепке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алууну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өзүнчө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турган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объекттерде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(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кошарларда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кыштоолордо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тоок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фермаларда</a:t>
            </a:r>
            <a:r>
              <a:rPr lang="ru-RU" sz="2000" b="1" kern="0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ж. б.) </a:t>
            </a:r>
            <a:r>
              <a:rPr lang="ru-RU" sz="2000" b="1" kern="0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өткөрүштү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4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_s2076">
            <a:extLst>
              <a:ext uri="{FF2B5EF4-FFF2-40B4-BE49-F238E27FC236}">
                <a16:creationId xmlns="" xmlns:a16="http://schemas.microsoft.com/office/drawing/2014/main" id="{CB6CC723-B227-4FD2-944B-3EEF612E2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333" y="4339177"/>
            <a:ext cx="5542669" cy="129563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lvl="0" algn="ctr" defTabSz="1250950">
              <a:defRPr/>
            </a:pP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Мал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үй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канаттууларынын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саны </a:t>
            </a:r>
          </a:p>
          <a:p>
            <a:pPr lvl="0" algn="ctr" defTabSz="1250950">
              <a:defRPr/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боюнча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маалыматтар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атайын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формадагы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бланктарга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текши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кыдырып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сурамжылоонун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негизинде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толтурулат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  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4A7956CD-13C0-D265-7012-FB03ACD90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099751" y="2752436"/>
            <a:ext cx="2773299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Скругленный прямоугольник 24">
            <a:extLst>
              <a:ext uri="{FF2B5EF4-FFF2-40B4-BE49-F238E27FC236}">
                <a16:creationId xmlns="" xmlns:a16="http://schemas.microsoft.com/office/drawing/2014/main" id="{5F6F8541-10FE-587A-5F61-4CC7363EE819}"/>
              </a:ext>
            </a:extLst>
          </p:cNvPr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2025-жылдын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аягына</a:t>
            </a: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карата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малдын</a:t>
            </a: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жана</a:t>
            </a: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үй</a:t>
            </a: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канаттууларынын</a:t>
            </a: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санагы</a:t>
            </a: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кандайча</a:t>
            </a:r>
            <a:r>
              <a:rPr lang="ru-RU" sz="2000" b="1" kern="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kern="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өттү</a:t>
            </a:r>
            <a:endParaRPr lang="ru-RU" sz="2000" b="1" dirty="0"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104319B-74CE-3786-8693-8DFC037B1CDA}"/>
              </a:ext>
            </a:extLst>
          </p:cNvPr>
          <p:cNvSpPr/>
          <p:nvPr/>
        </p:nvSpPr>
        <p:spPr>
          <a:xfrm>
            <a:off x="126609" y="1897812"/>
            <a:ext cx="11394831" cy="3853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</a:pP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КР </a:t>
            </a:r>
            <a:r>
              <a:rPr lang="ru-RU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Улутстаткомунун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24.07.2020-ж.  №6 </a:t>
            </a:r>
            <a:r>
              <a:rPr lang="ru-RU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токтому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менен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бекитилген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методологиялык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көрсөтмөгө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ылайык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 </a:t>
            </a:r>
          </a:p>
        </p:txBody>
      </p:sp>
      <p:sp>
        <p:nvSpPr>
          <p:cNvPr id="6" name="_s2076">
            <a:extLst>
              <a:ext uri="{FF2B5EF4-FFF2-40B4-BE49-F238E27FC236}">
                <a16:creationId xmlns="" xmlns:a16="http://schemas.microsoft.com/office/drawing/2014/main" id="{78779443-A823-BCF4-5A32-982A3F46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72" y="2632744"/>
            <a:ext cx="4417256" cy="144016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just" defTabSz="1250950">
              <a:defRPr/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Калктуу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пунктардын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аймагындагы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algn="just" defTabSz="1250950">
              <a:defRPr/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бардык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категориядагы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чарбалардагы</a:t>
            </a:r>
            <a:endParaRPr lang="ru-RU" dirty="0">
              <a:solidFill>
                <a:srgbClr val="000099"/>
              </a:solidFill>
              <a:cs typeface="Times New Roman" pitchFamily="18" charset="0"/>
            </a:endParaRPr>
          </a:p>
          <a:p>
            <a:pPr algn="just" defTabSz="1250950">
              <a:defRPr/>
            </a:pP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мал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үй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algn="just" defTabSz="1250950">
              <a:defRPr/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канаттуулары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эсепке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алынат</a:t>
            </a:r>
            <a:endParaRPr lang="ru-RU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9" name="_s2076">
            <a:extLst>
              <a:ext uri="{FF2B5EF4-FFF2-40B4-BE49-F238E27FC236}">
                <a16:creationId xmlns="" xmlns:a16="http://schemas.microsoft.com/office/drawing/2014/main" id="{42061C46-868D-EB70-D93D-7C22794B5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71" y="4725144"/>
            <a:ext cx="4417255" cy="129563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Өзүнчө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жайгашкан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algn="ctr"/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объектилерде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мал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үй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канаттуулары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да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эсепке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алынат</a:t>
            </a:r>
            <a:endParaRPr lang="ru-RU" dirty="0">
              <a:solidFill>
                <a:srgbClr val="000099"/>
              </a:solidFill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(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кыштоолор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кашарлар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, </a:t>
            </a:r>
          </a:p>
          <a:p>
            <a:pPr algn="ctr"/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фермалар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10" name="_s2076">
            <a:extLst>
              <a:ext uri="{FF2B5EF4-FFF2-40B4-BE49-F238E27FC236}">
                <a16:creationId xmlns="" xmlns:a16="http://schemas.microsoft.com/office/drawing/2014/main" id="{882B7EF5-0FB6-8FD3-8DF9-6933A8DA2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8943" y="2705008"/>
            <a:ext cx="6156959" cy="129563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just"/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Эсепти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жүргүзүүнү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даярдоо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өткөрүүгө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жооптуу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algn="just"/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кызматкерлердин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ошондой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эле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жер-жерлерде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99"/>
                </a:solidFill>
                <a:cs typeface="Times New Roman" pitchFamily="18" charset="0"/>
              </a:rPr>
              <a:t>эсепке</a:t>
            </a:r>
            <a:r>
              <a:rPr lang="en-US" dirty="0" smtClean="0">
                <a:solidFill>
                  <a:srgbClr val="000099"/>
                </a:solidFill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0099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алууга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99"/>
                </a:solidFill>
                <a:cs typeface="Times New Roman" pitchFamily="18" charset="0"/>
              </a:rPr>
              <a:t>тартылуучу</a:t>
            </a:r>
            <a:r>
              <a:rPr lang="ru-RU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санакчылардын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тизмесин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түзүү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0099"/>
                </a:solidFill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0099"/>
                </a:solidFill>
                <a:cs typeface="Times New Roman" pitchFamily="18" charset="0"/>
              </a:rPr>
            </a:br>
            <a:r>
              <a:rPr lang="ru-RU" dirty="0" err="1" smtClean="0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бекитүү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78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839AAF0-BFBE-3074-64C9-84652DC3F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D8B5B36-38FF-6646-A407-FF56C1FF0A98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D1B6D084-3F60-681E-D20C-E48D1F70FFCF}"/>
              </a:ext>
            </a:extLst>
          </p:cNvPr>
          <p:cNvSpPr txBox="1">
            <a:spLocks/>
          </p:cNvSpPr>
          <p:nvPr/>
        </p:nvSpPr>
        <p:spPr>
          <a:xfrm>
            <a:off x="3181479" y="586211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400" dirty="0"/>
          </a:p>
        </p:txBody>
      </p:sp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FEAD747F-5174-D078-B998-22116C35E969}"/>
              </a:ext>
            </a:extLst>
          </p:cNvPr>
          <p:cNvSpPr txBox="1">
            <a:spLocks noChangeArrowheads="1"/>
          </p:cNvSpPr>
          <p:nvPr/>
        </p:nvSpPr>
        <p:spPr>
          <a:xfrm>
            <a:off x="2009220" y="242892"/>
            <a:ext cx="8446611" cy="11754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Мал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үй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канаттууларын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бир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жолку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эсепке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алуунун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жыйынтыктары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ON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-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LINE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жана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OFF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-</a:t>
            </a:r>
            <a:r>
              <a:rPr lang="en-US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LINE </a:t>
            </a:r>
            <a:r>
              <a:rPr lang="ky-KG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режиминде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киргизилип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иштетилип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келет</a:t>
            </a:r>
            <a:endParaRPr lang="en-US" sz="2200" b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AC6C471-3072-A230-BDB6-CF22F0A94140}"/>
              </a:ext>
            </a:extLst>
          </p:cNvPr>
          <p:cNvSpPr txBox="1"/>
          <p:nvPr/>
        </p:nvSpPr>
        <p:spPr>
          <a:xfrm>
            <a:off x="108824" y="1268760"/>
            <a:ext cx="598947" cy="5160616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Респонденты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A0E38DFB-876F-1622-73D0-74214A055C1E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9" name="AutoShape 3">
              <a:extLst>
                <a:ext uri="{FF2B5EF4-FFF2-40B4-BE49-F238E27FC236}">
                  <a16:creationId xmlns="" xmlns:a16="http://schemas.microsoft.com/office/drawing/2014/main" id="{C95D4EC2-7EC0-6FCA-E3DC-6F392395B7D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5">
              <a:extLst>
                <a:ext uri="{FF2B5EF4-FFF2-40B4-BE49-F238E27FC236}">
                  <a16:creationId xmlns="" xmlns:a16="http://schemas.microsoft.com/office/drawing/2014/main" id="{684F11BC-3B1D-6745-8AB5-71AE8B153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02A9FDEE-A9E9-990B-08FA-334DA2AAB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BB9EE8F9-8388-E2E4-B7C5-589E36654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8">
              <a:extLst>
                <a:ext uri="{FF2B5EF4-FFF2-40B4-BE49-F238E27FC236}">
                  <a16:creationId xmlns="" xmlns:a16="http://schemas.microsoft.com/office/drawing/2014/main" id="{29A82208-EB4C-557F-18C5-9B74BAA3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9">
              <a:extLst>
                <a:ext uri="{FF2B5EF4-FFF2-40B4-BE49-F238E27FC236}">
                  <a16:creationId xmlns="" xmlns:a16="http://schemas.microsoft.com/office/drawing/2014/main" id="{398CD212-12F6-4DB3-8BBB-1384DBEFF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0">
              <a:extLst>
                <a:ext uri="{FF2B5EF4-FFF2-40B4-BE49-F238E27FC236}">
                  <a16:creationId xmlns="" xmlns:a16="http://schemas.microsoft.com/office/drawing/2014/main" id="{8385532E-65F6-8AE5-AB58-815EBA4CA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1">
              <a:extLst>
                <a:ext uri="{FF2B5EF4-FFF2-40B4-BE49-F238E27FC236}">
                  <a16:creationId xmlns="" xmlns:a16="http://schemas.microsoft.com/office/drawing/2014/main" id="{7F51B363-97F0-149B-8F13-33E94DA18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2">
              <a:extLst>
                <a:ext uri="{FF2B5EF4-FFF2-40B4-BE49-F238E27FC236}">
                  <a16:creationId xmlns="" xmlns:a16="http://schemas.microsoft.com/office/drawing/2014/main" id="{3E774F7F-8EB7-C7AE-8B88-0098167C4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3">
              <a:extLst>
                <a:ext uri="{FF2B5EF4-FFF2-40B4-BE49-F238E27FC236}">
                  <a16:creationId xmlns="" xmlns:a16="http://schemas.microsoft.com/office/drawing/2014/main" id="{E988DBA1-BDCE-6027-E111-8DD940710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14">
              <a:extLst>
                <a:ext uri="{FF2B5EF4-FFF2-40B4-BE49-F238E27FC236}">
                  <a16:creationId xmlns="" xmlns:a16="http://schemas.microsoft.com/office/drawing/2014/main" id="{8B48A6DA-0E1B-5643-51C2-D84B53A98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5">
              <a:extLst>
                <a:ext uri="{FF2B5EF4-FFF2-40B4-BE49-F238E27FC236}">
                  <a16:creationId xmlns="" xmlns:a16="http://schemas.microsoft.com/office/drawing/2014/main" id="{35BC26BB-D1A1-D92B-F0A7-2615C933C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16">
              <a:extLst>
                <a:ext uri="{FF2B5EF4-FFF2-40B4-BE49-F238E27FC236}">
                  <a16:creationId xmlns="" xmlns:a16="http://schemas.microsoft.com/office/drawing/2014/main" id="{7B158257-3366-1D32-3FB4-8F83D0072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7">
              <a:extLst>
                <a:ext uri="{FF2B5EF4-FFF2-40B4-BE49-F238E27FC236}">
                  <a16:creationId xmlns="" xmlns:a16="http://schemas.microsoft.com/office/drawing/2014/main" id="{E5F19E83-A1FE-A7C2-D4B2-4306CB55C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18">
              <a:extLst>
                <a:ext uri="{FF2B5EF4-FFF2-40B4-BE49-F238E27FC236}">
                  <a16:creationId xmlns="" xmlns:a16="http://schemas.microsoft.com/office/drawing/2014/main" id="{24EB73D8-2B73-C327-C36C-4F18503E2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9">
              <a:extLst>
                <a:ext uri="{FF2B5EF4-FFF2-40B4-BE49-F238E27FC236}">
                  <a16:creationId xmlns="" xmlns:a16="http://schemas.microsoft.com/office/drawing/2014/main" id="{C2CD8EBD-8F75-6EB7-AB07-D4EE5012F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0">
              <a:extLst>
                <a:ext uri="{FF2B5EF4-FFF2-40B4-BE49-F238E27FC236}">
                  <a16:creationId xmlns="" xmlns:a16="http://schemas.microsoft.com/office/drawing/2014/main" id="{D10FF7B3-EF3A-3074-9C97-9F973E002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1">
              <a:extLst>
                <a:ext uri="{FF2B5EF4-FFF2-40B4-BE49-F238E27FC236}">
                  <a16:creationId xmlns="" xmlns:a16="http://schemas.microsoft.com/office/drawing/2014/main" id="{57C15833-A273-EB8E-D4BE-2739A1E8F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22">
              <a:extLst>
                <a:ext uri="{FF2B5EF4-FFF2-40B4-BE49-F238E27FC236}">
                  <a16:creationId xmlns="" xmlns:a16="http://schemas.microsoft.com/office/drawing/2014/main" id="{4074D3E3-4DFC-B313-C163-A28E05563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23">
              <a:extLst>
                <a:ext uri="{FF2B5EF4-FFF2-40B4-BE49-F238E27FC236}">
                  <a16:creationId xmlns="" xmlns:a16="http://schemas.microsoft.com/office/drawing/2014/main" id="{F1711AE2-BDEA-1888-47FB-728FA78B8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24">
              <a:extLst>
                <a:ext uri="{FF2B5EF4-FFF2-40B4-BE49-F238E27FC236}">
                  <a16:creationId xmlns="" xmlns:a16="http://schemas.microsoft.com/office/drawing/2014/main" id="{9EDB3361-3427-D49E-7BCC-7530D346E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25">
              <a:extLst>
                <a:ext uri="{FF2B5EF4-FFF2-40B4-BE49-F238E27FC236}">
                  <a16:creationId xmlns="" xmlns:a16="http://schemas.microsoft.com/office/drawing/2014/main" id="{9BB95E08-0589-1EA9-A883-E2E1D603E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26">
              <a:extLst>
                <a:ext uri="{FF2B5EF4-FFF2-40B4-BE49-F238E27FC236}">
                  <a16:creationId xmlns="" xmlns:a16="http://schemas.microsoft.com/office/drawing/2014/main" id="{41ABF617-0E78-7179-32C4-92ADB5345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27">
              <a:extLst>
                <a:ext uri="{FF2B5EF4-FFF2-40B4-BE49-F238E27FC236}">
                  <a16:creationId xmlns="" xmlns:a16="http://schemas.microsoft.com/office/drawing/2014/main" id="{70321263-6BB0-865A-6AA3-0BA436226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28">
              <a:extLst>
                <a:ext uri="{FF2B5EF4-FFF2-40B4-BE49-F238E27FC236}">
                  <a16:creationId xmlns="" xmlns:a16="http://schemas.microsoft.com/office/drawing/2014/main" id="{2C1C0EC1-2F2A-14C4-6FC3-8630FB5FD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29">
              <a:extLst>
                <a:ext uri="{FF2B5EF4-FFF2-40B4-BE49-F238E27FC236}">
                  <a16:creationId xmlns="" xmlns:a16="http://schemas.microsoft.com/office/drawing/2014/main" id="{E5A3021B-59C0-B06E-B008-D917358F9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30">
              <a:extLst>
                <a:ext uri="{FF2B5EF4-FFF2-40B4-BE49-F238E27FC236}">
                  <a16:creationId xmlns="" xmlns:a16="http://schemas.microsoft.com/office/drawing/2014/main" id="{4C5251F7-1F14-4ED2-B7FA-EA28DCE79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31">
              <a:extLst>
                <a:ext uri="{FF2B5EF4-FFF2-40B4-BE49-F238E27FC236}">
                  <a16:creationId xmlns="" xmlns:a16="http://schemas.microsoft.com/office/drawing/2014/main" id="{21246F55-C57D-26DD-BD08-A1F07D2CE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32">
              <a:extLst>
                <a:ext uri="{FF2B5EF4-FFF2-40B4-BE49-F238E27FC236}">
                  <a16:creationId xmlns="" xmlns:a16="http://schemas.microsoft.com/office/drawing/2014/main" id="{4458FD02-1B7B-448D-A38C-3CAA29820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33">
              <a:extLst>
                <a:ext uri="{FF2B5EF4-FFF2-40B4-BE49-F238E27FC236}">
                  <a16:creationId xmlns="" xmlns:a16="http://schemas.microsoft.com/office/drawing/2014/main" id="{941A83BC-142A-3593-9B10-78A2F4EC8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34">
              <a:extLst>
                <a:ext uri="{FF2B5EF4-FFF2-40B4-BE49-F238E27FC236}">
                  <a16:creationId xmlns="" xmlns:a16="http://schemas.microsoft.com/office/drawing/2014/main" id="{8FBEC838-D9F5-9E50-4555-5042B1062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35">
              <a:extLst>
                <a:ext uri="{FF2B5EF4-FFF2-40B4-BE49-F238E27FC236}">
                  <a16:creationId xmlns="" xmlns:a16="http://schemas.microsoft.com/office/drawing/2014/main" id="{70148B07-215A-61DD-A752-AAE5D0284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36">
              <a:extLst>
                <a:ext uri="{FF2B5EF4-FFF2-40B4-BE49-F238E27FC236}">
                  <a16:creationId xmlns="" xmlns:a16="http://schemas.microsoft.com/office/drawing/2014/main" id="{3B127DFA-A52A-C390-C510-472AFF936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" name="Стрелка вправо 8">
            <a:extLst>
              <a:ext uri="{FF2B5EF4-FFF2-40B4-BE49-F238E27FC236}">
                <a16:creationId xmlns="" xmlns:a16="http://schemas.microsoft.com/office/drawing/2014/main" id="{652E37CC-40AB-916B-EDAA-3DA7CE4A3A00}"/>
              </a:ext>
            </a:extLst>
          </p:cNvPr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8-конечная звезда 13">
            <a:extLst>
              <a:ext uri="{FF2B5EF4-FFF2-40B4-BE49-F238E27FC236}">
                <a16:creationId xmlns="" xmlns:a16="http://schemas.microsoft.com/office/drawing/2014/main" id="{2EFB4139-B8AC-51A6-194A-205E14E081C4}"/>
              </a:ext>
            </a:extLst>
          </p:cNvPr>
          <p:cNvSpPr/>
          <p:nvPr/>
        </p:nvSpPr>
        <p:spPr>
          <a:xfrm>
            <a:off x="2531534" y="945356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53" name="Group 4">
            <a:extLst>
              <a:ext uri="{FF2B5EF4-FFF2-40B4-BE49-F238E27FC236}">
                <a16:creationId xmlns="" xmlns:a16="http://schemas.microsoft.com/office/drawing/2014/main" id="{27C4671B-874C-B778-4D3C-F13395E7385F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855386" y="3854271"/>
            <a:ext cx="1418828" cy="1201738"/>
            <a:chOff x="1935" y="3600"/>
            <a:chExt cx="495" cy="505"/>
          </a:xfrm>
        </p:grpSpPr>
        <p:sp>
          <p:nvSpPr>
            <p:cNvPr id="54" name="AutoShape 3">
              <a:extLst>
                <a:ext uri="{FF2B5EF4-FFF2-40B4-BE49-F238E27FC236}">
                  <a16:creationId xmlns="" xmlns:a16="http://schemas.microsoft.com/office/drawing/2014/main" id="{38DC95CC-D954-EF2F-E41B-8B353C4675A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5">
              <a:extLst>
                <a:ext uri="{FF2B5EF4-FFF2-40B4-BE49-F238E27FC236}">
                  <a16:creationId xmlns="" xmlns:a16="http://schemas.microsoft.com/office/drawing/2014/main" id="{438F9635-D38B-FDE5-08B4-9DF7A99F7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6">
              <a:extLst>
                <a:ext uri="{FF2B5EF4-FFF2-40B4-BE49-F238E27FC236}">
                  <a16:creationId xmlns="" xmlns:a16="http://schemas.microsoft.com/office/drawing/2014/main" id="{74BA4BF4-8A94-D073-51DE-534B26A0B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7">
              <a:extLst>
                <a:ext uri="{FF2B5EF4-FFF2-40B4-BE49-F238E27FC236}">
                  <a16:creationId xmlns="" xmlns:a16="http://schemas.microsoft.com/office/drawing/2014/main" id="{B975EEA4-F7AD-AD8C-30F5-593396002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8">
              <a:extLst>
                <a:ext uri="{FF2B5EF4-FFF2-40B4-BE49-F238E27FC236}">
                  <a16:creationId xmlns="" xmlns:a16="http://schemas.microsoft.com/office/drawing/2014/main" id="{DA5C9B0E-4939-E541-ED8D-85601E7F9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9">
              <a:extLst>
                <a:ext uri="{FF2B5EF4-FFF2-40B4-BE49-F238E27FC236}">
                  <a16:creationId xmlns="" xmlns:a16="http://schemas.microsoft.com/office/drawing/2014/main" id="{A08877A2-F704-40D9-9CB0-F5965781E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10">
              <a:extLst>
                <a:ext uri="{FF2B5EF4-FFF2-40B4-BE49-F238E27FC236}">
                  <a16:creationId xmlns="" xmlns:a16="http://schemas.microsoft.com/office/drawing/2014/main" id="{A6A3E75D-CBC2-5A74-7072-B09C68AFF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11">
              <a:extLst>
                <a:ext uri="{FF2B5EF4-FFF2-40B4-BE49-F238E27FC236}">
                  <a16:creationId xmlns="" xmlns:a16="http://schemas.microsoft.com/office/drawing/2014/main" id="{C41A8FEA-068D-0BA5-59DD-F28ABFA26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12">
              <a:extLst>
                <a:ext uri="{FF2B5EF4-FFF2-40B4-BE49-F238E27FC236}">
                  <a16:creationId xmlns="" xmlns:a16="http://schemas.microsoft.com/office/drawing/2014/main" id="{8336EBD5-12DC-7C70-AD39-79E974DA9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13">
              <a:extLst>
                <a:ext uri="{FF2B5EF4-FFF2-40B4-BE49-F238E27FC236}">
                  <a16:creationId xmlns="" xmlns:a16="http://schemas.microsoft.com/office/drawing/2014/main" id="{2251E8C1-0078-06ED-9163-C415873D2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4">
              <a:extLst>
                <a:ext uri="{FF2B5EF4-FFF2-40B4-BE49-F238E27FC236}">
                  <a16:creationId xmlns="" xmlns:a16="http://schemas.microsoft.com/office/drawing/2014/main" id="{170506B7-0836-8001-38B9-A4F413719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15">
              <a:extLst>
                <a:ext uri="{FF2B5EF4-FFF2-40B4-BE49-F238E27FC236}">
                  <a16:creationId xmlns="" xmlns:a16="http://schemas.microsoft.com/office/drawing/2014/main" id="{EC5A00FA-69F6-25F5-6367-BE72E80D3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16">
              <a:extLst>
                <a:ext uri="{FF2B5EF4-FFF2-40B4-BE49-F238E27FC236}">
                  <a16:creationId xmlns="" xmlns:a16="http://schemas.microsoft.com/office/drawing/2014/main" id="{3FAF391F-2411-5DFF-0154-B1BF032C3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17">
              <a:extLst>
                <a:ext uri="{FF2B5EF4-FFF2-40B4-BE49-F238E27FC236}">
                  <a16:creationId xmlns="" xmlns:a16="http://schemas.microsoft.com/office/drawing/2014/main" id="{22E89574-EFD2-3FD3-A41F-46FEBA793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18">
              <a:extLst>
                <a:ext uri="{FF2B5EF4-FFF2-40B4-BE49-F238E27FC236}">
                  <a16:creationId xmlns="" xmlns:a16="http://schemas.microsoft.com/office/drawing/2014/main" id="{32AF2889-A87F-86BB-359A-63AE48882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19">
              <a:extLst>
                <a:ext uri="{FF2B5EF4-FFF2-40B4-BE49-F238E27FC236}">
                  <a16:creationId xmlns="" xmlns:a16="http://schemas.microsoft.com/office/drawing/2014/main" id="{48081F2F-29CF-2E41-CA2E-1E8E77986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20">
              <a:extLst>
                <a:ext uri="{FF2B5EF4-FFF2-40B4-BE49-F238E27FC236}">
                  <a16:creationId xmlns="" xmlns:a16="http://schemas.microsoft.com/office/drawing/2014/main" id="{A522C1BD-B2FD-97B0-F043-C135B1B9A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21">
              <a:extLst>
                <a:ext uri="{FF2B5EF4-FFF2-40B4-BE49-F238E27FC236}">
                  <a16:creationId xmlns="" xmlns:a16="http://schemas.microsoft.com/office/drawing/2014/main" id="{56E7EA29-0EE0-D54F-8D8D-E9BAD1EA3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22">
              <a:extLst>
                <a:ext uri="{FF2B5EF4-FFF2-40B4-BE49-F238E27FC236}">
                  <a16:creationId xmlns="" xmlns:a16="http://schemas.microsoft.com/office/drawing/2014/main" id="{8F7CB726-8DAC-2D6A-C3C0-30FA8F376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23">
              <a:extLst>
                <a:ext uri="{FF2B5EF4-FFF2-40B4-BE49-F238E27FC236}">
                  <a16:creationId xmlns="" xmlns:a16="http://schemas.microsoft.com/office/drawing/2014/main" id="{AB3147F8-BEF3-CAA7-7C1E-31ECB107A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24">
              <a:extLst>
                <a:ext uri="{FF2B5EF4-FFF2-40B4-BE49-F238E27FC236}">
                  <a16:creationId xmlns="" xmlns:a16="http://schemas.microsoft.com/office/drawing/2014/main" id="{35152740-D86E-C063-2B53-63062EAA3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25">
              <a:extLst>
                <a:ext uri="{FF2B5EF4-FFF2-40B4-BE49-F238E27FC236}">
                  <a16:creationId xmlns="" xmlns:a16="http://schemas.microsoft.com/office/drawing/2014/main" id="{641A5815-573B-4977-7390-76A0922E3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26">
              <a:extLst>
                <a:ext uri="{FF2B5EF4-FFF2-40B4-BE49-F238E27FC236}">
                  <a16:creationId xmlns="" xmlns:a16="http://schemas.microsoft.com/office/drawing/2014/main" id="{AA87A979-F033-729D-C202-E5FF4A5FB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27">
              <a:extLst>
                <a:ext uri="{FF2B5EF4-FFF2-40B4-BE49-F238E27FC236}">
                  <a16:creationId xmlns="" xmlns:a16="http://schemas.microsoft.com/office/drawing/2014/main" id="{106879EC-02EB-E6A5-C6F0-FC622D92A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28">
              <a:extLst>
                <a:ext uri="{FF2B5EF4-FFF2-40B4-BE49-F238E27FC236}">
                  <a16:creationId xmlns="" xmlns:a16="http://schemas.microsoft.com/office/drawing/2014/main" id="{32668732-D2D4-4A7B-6153-0C522FF4D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29">
              <a:extLst>
                <a:ext uri="{FF2B5EF4-FFF2-40B4-BE49-F238E27FC236}">
                  <a16:creationId xmlns="" xmlns:a16="http://schemas.microsoft.com/office/drawing/2014/main" id="{7F786F30-0519-A465-5893-4FDD6FC4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30">
              <a:extLst>
                <a:ext uri="{FF2B5EF4-FFF2-40B4-BE49-F238E27FC236}">
                  <a16:creationId xmlns="" xmlns:a16="http://schemas.microsoft.com/office/drawing/2014/main" id="{65083970-6C6F-8A1D-E89B-42AC22B45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31">
              <a:extLst>
                <a:ext uri="{FF2B5EF4-FFF2-40B4-BE49-F238E27FC236}">
                  <a16:creationId xmlns="" xmlns:a16="http://schemas.microsoft.com/office/drawing/2014/main" id="{475E220B-CD14-D653-649E-31B6E0D88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32">
              <a:extLst>
                <a:ext uri="{FF2B5EF4-FFF2-40B4-BE49-F238E27FC236}">
                  <a16:creationId xmlns="" xmlns:a16="http://schemas.microsoft.com/office/drawing/2014/main" id="{95C270D3-18F4-7611-2075-613DAAC9C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33">
              <a:extLst>
                <a:ext uri="{FF2B5EF4-FFF2-40B4-BE49-F238E27FC236}">
                  <a16:creationId xmlns="" xmlns:a16="http://schemas.microsoft.com/office/drawing/2014/main" id="{A8744975-BEE3-41BE-1DC5-E0763FD38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34">
              <a:extLst>
                <a:ext uri="{FF2B5EF4-FFF2-40B4-BE49-F238E27FC236}">
                  <a16:creationId xmlns="" xmlns:a16="http://schemas.microsoft.com/office/drawing/2014/main" id="{A16931B4-CF58-62CC-115B-EA79033C1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35">
              <a:extLst>
                <a:ext uri="{FF2B5EF4-FFF2-40B4-BE49-F238E27FC236}">
                  <a16:creationId xmlns="" xmlns:a16="http://schemas.microsoft.com/office/drawing/2014/main" id="{46BF2FAA-B1DA-D95C-5A3F-945322F69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36">
              <a:extLst>
                <a:ext uri="{FF2B5EF4-FFF2-40B4-BE49-F238E27FC236}">
                  <a16:creationId xmlns="" xmlns:a16="http://schemas.microsoft.com/office/drawing/2014/main" id="{C3B1F7F5-0A54-A919-8D08-6E4419597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9" name="Стрелка вправо 10">
            <a:extLst>
              <a:ext uri="{FF2B5EF4-FFF2-40B4-BE49-F238E27FC236}">
                <a16:creationId xmlns="" xmlns:a16="http://schemas.microsoft.com/office/drawing/2014/main" id="{ECD16704-031F-B5AA-F45E-2CBEAD665720}"/>
              </a:ext>
            </a:extLst>
          </p:cNvPr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0" name="Picture 10" descr="C:\Documents and Settings\VBorodko\Local Settings\Temporary Internet Files\Content.IE5\V4A183NL\MCj04414550000[1].png">
            <a:extLst>
              <a:ext uri="{FF2B5EF4-FFF2-40B4-BE49-F238E27FC236}">
                <a16:creationId xmlns="" xmlns:a16="http://schemas.microsoft.com/office/drawing/2014/main" id="{63B1E47C-E7E9-38C6-1EBB-E71ADB1D3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AutoShape 16">
            <a:extLst>
              <a:ext uri="{FF2B5EF4-FFF2-40B4-BE49-F238E27FC236}">
                <a16:creationId xmlns="" xmlns:a16="http://schemas.microsoft.com/office/drawing/2014/main" id="{B893BBC7-4840-9353-6E69-2026F9972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07" y="5129297"/>
            <a:ext cx="2514758" cy="1150060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Арифметикалык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логикалык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текшерүүлөрдү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аткаруу</a:t>
            </a:r>
            <a:endParaRPr lang="en-US" dirty="0">
              <a:solidFill>
                <a:schemeClr val="accent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2" name="AutoShape 33">
            <a:extLst>
              <a:ext uri="{FF2B5EF4-FFF2-40B4-BE49-F238E27FC236}">
                <a16:creationId xmlns="" xmlns:a16="http://schemas.microsoft.com/office/drawing/2014/main" id="{B36B8978-56BC-B3EE-E979-BCF8BA407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751" y="5071665"/>
            <a:ext cx="1872787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ON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-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LINE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OF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-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FLINE</a:t>
            </a:r>
            <a:r>
              <a:rPr lang="ky-KG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режимдеринде </a:t>
            </a:r>
          </a:p>
          <a:p>
            <a:pPr algn="ctr"/>
            <a:r>
              <a:rPr lang="ky-KG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киргизүү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93" name="AutoShape 14">
            <a:extLst>
              <a:ext uri="{FF2B5EF4-FFF2-40B4-BE49-F238E27FC236}">
                <a16:creationId xmlns="" xmlns:a16="http://schemas.microsoft.com/office/drawing/2014/main" id="{E4ED4C9D-A0DC-7B3A-0B4D-F3C16DF9D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&lt;Ex</a:t>
            </a:r>
            <a:r>
              <a:rPr lang="ru-RU" sz="1600" dirty="0">
                <a:solidFill>
                  <a:srgbClr val="000000"/>
                </a:solidFill>
              </a:rPr>
              <a:t>с</a:t>
            </a:r>
            <a:r>
              <a:rPr lang="en-US" sz="1600" dirty="0" err="1">
                <a:solidFill>
                  <a:srgbClr val="000000"/>
                </a:solidFill>
              </a:rPr>
              <a:t>el</a:t>
            </a:r>
            <a:r>
              <a:rPr lang="en-US" sz="1600" dirty="0">
                <a:solidFill>
                  <a:srgbClr val="000000"/>
                </a:solidFill>
              </a:rPr>
              <a:t>&gt;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шаблонунда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толтуруу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94" name="TextBox 14">
            <a:extLst>
              <a:ext uri="{FF2B5EF4-FFF2-40B4-BE49-F238E27FC236}">
                <a16:creationId xmlns="" xmlns:a16="http://schemas.microsoft.com/office/drawing/2014/main" id="{67CF53BC-BF50-1149-EE91-74E627575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 dirty="0">
                <a:latin typeface="Arial" pitchFamily="34" charset="0"/>
              </a:rPr>
              <a:t>Интернет </a:t>
            </a:r>
          </a:p>
        </p:txBody>
      </p:sp>
      <p:sp>
        <p:nvSpPr>
          <p:cNvPr id="95" name="Блок-схема: альтернативный процесс 94">
            <a:extLst>
              <a:ext uri="{FF2B5EF4-FFF2-40B4-BE49-F238E27FC236}">
                <a16:creationId xmlns="" xmlns:a16="http://schemas.microsoft.com/office/drawing/2014/main" id="{4C9EAB14-C2FA-0C0D-D4E2-0B0C57BD4AD8}"/>
              </a:ext>
            </a:extLst>
          </p:cNvPr>
          <p:cNvSpPr/>
          <p:nvPr/>
        </p:nvSpPr>
        <p:spPr>
          <a:xfrm>
            <a:off x="6497804" y="1460983"/>
            <a:ext cx="4335595" cy="463669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6" name="Прямоугольник 1">
            <a:extLst>
              <a:ext uri="{FF2B5EF4-FFF2-40B4-BE49-F238E27FC236}">
                <a16:creationId xmlns="" xmlns:a16="http://schemas.microsoft.com/office/drawing/2014/main" id="{85326FF3-D2C9-331F-7F2A-1599CCB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ky-KG" sz="2400" dirty="0"/>
              <a:t>У</a:t>
            </a:r>
            <a:r>
              <a:rPr lang="ru-RU" sz="2400" dirty="0" err="1"/>
              <a:t>лутстаткомдун</a:t>
            </a:r>
            <a:endParaRPr lang="ru-RU" sz="2400" dirty="0"/>
          </a:p>
          <a:p>
            <a:pPr algn="ctr"/>
            <a:r>
              <a:rPr lang="ru-RU" sz="2400" dirty="0"/>
              <a:t> </a:t>
            </a:r>
            <a:r>
              <a:rPr lang="ru-RU" sz="2400" dirty="0" err="1"/>
              <a:t>сервери</a:t>
            </a:r>
            <a:endParaRPr lang="ru-RU" sz="2400" dirty="0"/>
          </a:p>
        </p:txBody>
      </p:sp>
      <p:pic>
        <p:nvPicPr>
          <p:cNvPr id="97" name="Рисунок 40" descr="6.jpg">
            <a:extLst>
              <a:ext uri="{FF2B5EF4-FFF2-40B4-BE49-F238E27FC236}">
                <a16:creationId xmlns="" xmlns:a16="http://schemas.microsoft.com/office/drawing/2014/main" id="{3BCB293C-40EA-F954-D04C-C4B52CD70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594" y="3048608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Цилиндр 97">
            <a:extLst>
              <a:ext uri="{FF2B5EF4-FFF2-40B4-BE49-F238E27FC236}">
                <a16:creationId xmlns="" xmlns:a16="http://schemas.microsoft.com/office/drawing/2014/main" id="{C2ED7FFA-8C80-F27F-05D5-C3CC23BE499C}"/>
              </a:ext>
            </a:extLst>
          </p:cNvPr>
          <p:cNvSpPr/>
          <p:nvPr/>
        </p:nvSpPr>
        <p:spPr>
          <a:xfrm>
            <a:off x="8327130" y="4853422"/>
            <a:ext cx="1497938" cy="1214437"/>
          </a:xfrm>
          <a:prstGeom prst="can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МБ</a:t>
            </a:r>
          </a:p>
        </p:txBody>
      </p:sp>
      <p:sp>
        <p:nvSpPr>
          <p:cNvPr id="99" name="Стрелка углом вверх 130">
            <a:extLst>
              <a:ext uri="{FF2B5EF4-FFF2-40B4-BE49-F238E27FC236}">
                <a16:creationId xmlns="" xmlns:a16="http://schemas.microsoft.com/office/drawing/2014/main" id="{B0F18D46-0164-CEB9-CF20-A84BD3A017D3}"/>
              </a:ext>
            </a:extLst>
          </p:cNvPr>
          <p:cNvSpPr/>
          <p:nvPr/>
        </p:nvSpPr>
        <p:spPr>
          <a:xfrm>
            <a:off x="4873957" y="3576439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82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632262" y="2261811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D325BA18-7D56-0557-573C-A3B0B05921D0}"/>
              </a:ext>
            </a:extLst>
          </p:cNvPr>
          <p:cNvSpPr txBox="1">
            <a:spLocks/>
          </p:cNvSpPr>
          <p:nvPr/>
        </p:nvSpPr>
        <p:spPr>
          <a:xfrm>
            <a:off x="3181479" y="586210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400" dirty="0"/>
          </a:p>
        </p:txBody>
      </p:sp>
      <p:sp>
        <p:nvSpPr>
          <p:cNvPr id="2" name="Параллелограмм 1">
            <a:extLst>
              <a:ext uri="{FF2B5EF4-FFF2-40B4-BE49-F238E27FC236}">
                <a16:creationId xmlns="" xmlns:a16="http://schemas.microsoft.com/office/drawing/2014/main" id="{19017574-3CEE-470B-DA8C-7187917DCD34}"/>
              </a:ext>
            </a:extLst>
          </p:cNvPr>
          <p:cNvSpPr/>
          <p:nvPr/>
        </p:nvSpPr>
        <p:spPr>
          <a:xfrm>
            <a:off x="1185333" y="81006"/>
            <a:ext cx="10730002" cy="1115745"/>
          </a:xfrm>
          <a:prstGeom prst="parallelogram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Жүргүзүлгөн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эсепке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алуунун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жыйынтыгы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боюнча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үй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канаттууларынын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башы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 </a:t>
            </a:r>
          </a:p>
          <a:p>
            <a:pPr algn="ctr"/>
            <a:r>
              <a:rPr lang="ru-RU" sz="2000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чарбаларда</a:t>
            </a:r>
            <a:r>
              <a:rPr lang="ru-RU" sz="2000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+mj-lt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+mj-lt"/>
                <a:ea typeface="Gungsuh" pitchFamily="18" charset="-127"/>
                <a:cs typeface="Times New Roman" pitchFamily="18" charset="0"/>
              </a:rPr>
              <a:t>аягына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ea typeface="Gungsuh" pitchFamily="18" charset="-127"/>
                <a:cs typeface="Times New Roman" pitchFamily="18" charset="0"/>
              </a:rPr>
              <a:t> карата,</a:t>
            </a:r>
            <a:r>
              <a:rPr lang="ru-RU" sz="2000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миң</a:t>
            </a:r>
            <a:r>
              <a:rPr lang="ru-RU" sz="2000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баш)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70AD1955-2A8A-07A1-9756-4289FE303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217605"/>
              </p:ext>
            </p:extLst>
          </p:nvPr>
        </p:nvGraphicFramePr>
        <p:xfrm>
          <a:off x="604911" y="1463040"/>
          <a:ext cx="7294300" cy="48236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95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40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702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602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02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361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2025    2024 карата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945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0329">
                <a:tc>
                  <a:txBody>
                    <a:bodyPr/>
                    <a:lstStyle/>
                    <a:p>
                      <a:pPr lvl="1" algn="just" rtl="0" fontAlgn="ctr"/>
                      <a:r>
                        <a:rPr kumimoji="0" lang="ky-KG" sz="1800" b="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Ири мүйүздүү мал</a:t>
                      </a:r>
                    </a:p>
                    <a:p>
                      <a:pPr lvl="1" algn="just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бардыгы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1 828,8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1 859,0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3613">
                <a:tc>
                  <a:txBody>
                    <a:bodyPr/>
                    <a:lstStyle/>
                    <a:p>
                      <a:pPr lvl="1" algn="just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</a:t>
                      </a:r>
                      <a:r>
                        <a:rPr lang="ru-RU" sz="1800" b="0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йлар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918,5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934,3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3613">
                <a:tc>
                  <a:txBody>
                    <a:bodyPr/>
                    <a:lstStyle/>
                    <a:p>
                      <a:pPr lvl="1" algn="just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</a:t>
                      </a:r>
                      <a:r>
                        <a:rPr lang="ru-RU" sz="1800" b="0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ойлор</a:t>
                      </a:r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жана</a:t>
                      </a:r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эчкилер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6 280,3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6331,6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51,3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3613">
                <a:tc>
                  <a:txBody>
                    <a:bodyPr/>
                    <a:lstStyle/>
                    <a:p>
                      <a:pPr lvl="1" algn="just" rtl="0" fontAlgn="ctr"/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Чочколор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102,4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3613">
                <a:tc>
                  <a:txBody>
                    <a:bodyPr/>
                    <a:lstStyle/>
                    <a:p>
                      <a:pPr lvl="1" algn="just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Жылкылар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553,5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566,0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102,3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78350">
                <a:tc>
                  <a:txBody>
                    <a:bodyPr/>
                    <a:lstStyle/>
                    <a:p>
                      <a:pPr lvl="1" algn="just" rtl="0" fontAlgn="ctr"/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Үй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канаттуулары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-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бардыгы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7 731,1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8 650,0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919,0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111,9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FB94A56C-C8D0-0750-6215-D18F66A05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211" y="1970858"/>
            <a:ext cx="1695232" cy="129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 descr="C:\Disk D\2017 ЗиСЯС\Животнов през 2017\картинки\корова.jpeg">
            <a:extLst>
              <a:ext uri="{FF2B5EF4-FFF2-40B4-BE49-F238E27FC236}">
                <a16:creationId xmlns="" xmlns:a16="http://schemas.microsoft.com/office/drawing/2014/main" id="{A912FE05-4D28-606C-8274-FFCE629E3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846" y="3143695"/>
            <a:ext cx="1282686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C:\Disk D\2017 ЗиСЯС\Животнов през 2017\картинки\овца.jpeg">
            <a:extLst>
              <a:ext uri="{FF2B5EF4-FFF2-40B4-BE49-F238E27FC236}">
                <a16:creationId xmlns="" xmlns:a16="http://schemas.microsoft.com/office/drawing/2014/main" id="{693D73BC-981D-F72B-30CB-CF8DF903B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958" y="3779141"/>
            <a:ext cx="670386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Disk D\2017 ЗиСЯС\Животнов през 2017\картинки\свинья.jpeg">
            <a:extLst>
              <a:ext uri="{FF2B5EF4-FFF2-40B4-BE49-F238E27FC236}">
                <a16:creationId xmlns="" xmlns:a16="http://schemas.microsoft.com/office/drawing/2014/main" id="{8AD59F2D-3B09-84DD-FF5E-588553974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027" y="4355204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Disk D\2017 ЗиСЯС\Животнов през 2017\картинки\лошадь.jpeg">
            <a:extLst>
              <a:ext uri="{FF2B5EF4-FFF2-40B4-BE49-F238E27FC236}">
                <a16:creationId xmlns="" xmlns:a16="http://schemas.microsoft.com/office/drawing/2014/main" id="{94F0C971-ED85-24E4-FFAD-EB27D1C8A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39" y="4985275"/>
            <a:ext cx="1214692" cy="100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Disk D\2017 ЗиСЯС\Животнов през 2017\картинки\петух.jpeg">
            <a:extLst>
              <a:ext uri="{FF2B5EF4-FFF2-40B4-BE49-F238E27FC236}">
                <a16:creationId xmlns="" xmlns:a16="http://schemas.microsoft.com/office/drawing/2014/main" id="{5EC5E327-0FEA-7A3F-AB8E-20965D1C9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092" y="5604242"/>
            <a:ext cx="539584" cy="7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25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93F5CB1B-A1AA-4773-C240-667BA9D9D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172" y="2826234"/>
            <a:ext cx="2956328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араллелограмм 1">
            <a:extLst>
              <a:ext uri="{FF2B5EF4-FFF2-40B4-BE49-F238E27FC236}">
                <a16:creationId xmlns="" xmlns:a16="http://schemas.microsoft.com/office/drawing/2014/main" id="{C5DCA62F-D306-B8C9-38E4-D228A2920D0D}"/>
              </a:ext>
            </a:extLst>
          </p:cNvPr>
          <p:cNvSpPr/>
          <p:nvPr/>
        </p:nvSpPr>
        <p:spPr>
          <a:xfrm>
            <a:off x="128464" y="-54404"/>
            <a:ext cx="10590335" cy="911024"/>
          </a:xfrm>
          <a:prstGeom prst="parallelogram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  <a:cs typeface="Times New Roman" pitchFamily="18" charset="0"/>
              </a:rPr>
              <a:t>Мал жана үй канаттууларынын аймактар боюнча бөлүнүшү </a:t>
            </a:r>
            <a:r>
              <a:rPr lang="ru-RU" sz="2000" b="1" i="1" dirty="0">
                <a:solidFill>
                  <a:srgbClr val="000099"/>
                </a:solidFill>
                <a:cs typeface="Times New Roman" pitchFamily="18" charset="0"/>
              </a:rPr>
              <a:t>(2025-ж. </a:t>
            </a:r>
            <a:r>
              <a:rPr lang="ru-RU" sz="2000" b="1" i="1" dirty="0" err="1">
                <a:solidFill>
                  <a:srgbClr val="000099"/>
                </a:solidFill>
                <a:cs typeface="Times New Roman" pitchFamily="18" charset="0"/>
              </a:rPr>
              <a:t>аягына</a:t>
            </a:r>
            <a:r>
              <a:rPr lang="ru-RU" sz="2000" b="1" i="1" dirty="0">
                <a:solidFill>
                  <a:srgbClr val="000099"/>
                </a:solidFill>
                <a:cs typeface="Times New Roman" pitchFamily="18" charset="0"/>
              </a:rPr>
              <a:t> карата, </a:t>
            </a:r>
            <a:r>
              <a:rPr lang="ru-RU" sz="2000" b="1" i="1" dirty="0" err="1">
                <a:solidFill>
                  <a:srgbClr val="000099"/>
                </a:solidFill>
                <a:cs typeface="Times New Roman" pitchFamily="18" charset="0"/>
              </a:rPr>
              <a:t>чарбалардын</a:t>
            </a:r>
            <a:r>
              <a:rPr lang="ru-RU" sz="2000" b="1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cs typeface="Times New Roman" pitchFamily="18" charset="0"/>
              </a:rPr>
              <a:t>бардык</a:t>
            </a:r>
            <a:r>
              <a:rPr lang="ru-RU" sz="2000" b="1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cs typeface="Times New Roman" pitchFamily="18" charset="0"/>
              </a:rPr>
              <a:t>түрлөрүндө</a:t>
            </a:r>
            <a:r>
              <a:rPr lang="ru-RU" sz="2000" b="1" i="1" dirty="0">
                <a:solidFill>
                  <a:srgbClr val="000099"/>
                </a:solidFill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FF0000"/>
                </a:solidFill>
                <a:cs typeface="Times New Roman" pitchFamily="18" charset="0"/>
              </a:rPr>
              <a:t>миң</a:t>
            </a:r>
            <a:r>
              <a:rPr lang="ru-RU" sz="2000" b="1" i="1" dirty="0">
                <a:solidFill>
                  <a:srgbClr val="FF0000"/>
                </a:solidFill>
                <a:cs typeface="Times New Roman" pitchFamily="18" charset="0"/>
              </a:rPr>
              <a:t> баш)</a:t>
            </a:r>
            <a:endParaRPr lang="ru-RU" sz="20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50E3A7C3-67C0-5ABC-FC58-601C03B5B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001938"/>
              </p:ext>
            </p:extLst>
          </p:nvPr>
        </p:nvGraphicFramePr>
        <p:xfrm>
          <a:off x="516171" y="1096362"/>
          <a:ext cx="10202626" cy="5232089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095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83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55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126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04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4904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233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159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393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9928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5021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Ири</a:t>
                      </a:r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мүйүздүү</a:t>
                      </a:r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малдар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уйлар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Койлор</a:t>
                      </a:r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эчкилер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Жылкылар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Үй</a:t>
                      </a:r>
                      <a:r>
                        <a:rPr lang="ky-KG" sz="1400" b="1" i="0" u="none" strike="noStrike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канаттуулары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голов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fontAlgn="ctr"/>
                      <a:r>
                        <a:rPr lang="ky-KG" sz="16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Кыргыз Республикасы</a:t>
                      </a:r>
                      <a:endParaRPr lang="ky-KG" sz="16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1 859,0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934,3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6 331,6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566,0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8 650,0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151,3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8,1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7,0</a:t>
                      </a:r>
                      <a:endParaRPr lang="ru-RU" sz="1600" b="1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423,0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474,6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5,5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2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Жалал</a:t>
                      </a:r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-Абад </a:t>
                      </a:r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390,2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21,0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210,9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22,6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1423,9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22,5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94,9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16,8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1375,3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15,9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6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288,0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149,8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16,0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948,1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100,2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17,7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766,8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8,9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219,4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11,8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101,4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10,9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1127,3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17,7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149,2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26,3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218,8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28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408,6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22,0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205,6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22,0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1096,5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17,3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100,8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17,8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1214,5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67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70,5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3,8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34,4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574,3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29,2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5,2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263,8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2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Чүй</a:t>
                      </a:r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314,6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17,0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150,4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16,1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04,2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11,1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81,9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3 890,3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45,0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46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Бишкек ш.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306,6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Ош ш.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11,2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24,4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136,8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Ө</a:t>
                      </a:r>
                      <a:r>
                        <a:rPr lang="ru-RU" sz="1600" b="0" i="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згөчө</a:t>
                      </a:r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эсеп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2,6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76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65CC6FF-0013-96C7-0991-8B4EC3210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62594" y="2761673"/>
            <a:ext cx="3022045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EABD728-D80B-ECD6-748C-4D920248D521}"/>
              </a:ext>
            </a:extLst>
          </p:cNvPr>
          <p:cNvSpPr/>
          <p:nvPr/>
        </p:nvSpPr>
        <p:spPr>
          <a:xfrm>
            <a:off x="847129" y="106794"/>
            <a:ext cx="934892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Бардык категориялардагы ири мүйүздүү малдардын башынын өсүү темпи,              2025-жылдын аягына карата</a:t>
            </a:r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өткөн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жылдын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тийиштүү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мезгилине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карата,  %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менен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B3E2A5D-9E8F-0611-3D45-28111CC8A639}"/>
              </a:ext>
            </a:extLst>
          </p:cNvPr>
          <p:cNvSpPr/>
          <p:nvPr/>
        </p:nvSpPr>
        <p:spPr>
          <a:xfrm>
            <a:off x="344488" y="1052736"/>
            <a:ext cx="525658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cs typeface="Times New Roman" pitchFamily="18" charset="0"/>
              </a:rPr>
              <a:t>Кыргыз Республикасы боюнча ири мүйүздүү малдардын башынын өсүү темпи </a:t>
            </a:r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– 101,7%</a:t>
            </a:r>
            <a:endParaRPr lang="ru-RU" sz="18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81997"/>
              </p:ext>
            </p:extLst>
          </p:nvPr>
        </p:nvGraphicFramePr>
        <p:xfrm>
          <a:off x="847130" y="2152357"/>
          <a:ext cx="10702446" cy="3749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743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1D53CC2-2AD1-3D8A-2BE0-E1262802D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B6E16AE8-8B37-215B-9DE9-E879030C7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172" y="2826234"/>
            <a:ext cx="2956328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458ECC3-81C5-C29A-CD75-B8E674E94467}"/>
              </a:ext>
            </a:extLst>
          </p:cNvPr>
          <p:cNvSpPr/>
          <p:nvPr/>
        </p:nvSpPr>
        <p:spPr>
          <a:xfrm>
            <a:off x="848544" y="144994"/>
            <a:ext cx="943845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Бардык категориялардагы кой жана эчкилердин башы, 2025-жылдын аягына карата</a:t>
            </a:r>
            <a:endParaRPr lang="ru-RU" b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өткөн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жылдын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тийиштүү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мезгилине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карата,  %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менен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72358F4-2639-E4E0-19DE-DB024E5486EE}"/>
              </a:ext>
            </a:extLst>
          </p:cNvPr>
          <p:cNvSpPr/>
          <p:nvPr/>
        </p:nvSpPr>
        <p:spPr>
          <a:xfrm>
            <a:off x="128464" y="909344"/>
            <a:ext cx="511409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cs typeface="Times New Roman" pitchFamily="18" charset="0"/>
              </a:rPr>
              <a:t>Кыргыз Республикасы боюнча кой жана эчкилердин башынын өсүү темпи </a:t>
            </a:r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– 100,8 %</a:t>
            </a:r>
            <a:endParaRPr lang="ru-RU" sz="18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007106"/>
              </p:ext>
            </p:extLst>
          </p:nvPr>
        </p:nvGraphicFramePr>
        <p:xfrm>
          <a:off x="848544" y="1555675"/>
          <a:ext cx="9667055" cy="5107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559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5E947077-485F-4E07-E3C1-0EA820DF7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95621" y="2751327"/>
            <a:ext cx="2598603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69527B26-E040-84EE-6BFC-E4F4DBF10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95621" y="4818252"/>
            <a:ext cx="2598603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156E67C-CAB3-196E-8998-D54C42CB530C}"/>
              </a:ext>
            </a:extLst>
          </p:cNvPr>
          <p:cNvSpPr/>
          <p:nvPr/>
        </p:nvSpPr>
        <p:spPr>
          <a:xfrm>
            <a:off x="1309662" y="65909"/>
            <a:ext cx="916021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Бардык категориялардагы жылкылардын башы, 2025-жылдын аягына карата</a:t>
            </a:r>
            <a:endParaRPr lang="ru-RU" b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өткөн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жылдын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тийиштүү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мезгилине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карата,  %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менен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00076877-C7D5-255A-AAFE-034917B990A1}"/>
              </a:ext>
            </a:extLst>
          </p:cNvPr>
          <p:cNvSpPr/>
          <p:nvPr/>
        </p:nvSpPr>
        <p:spPr>
          <a:xfrm>
            <a:off x="436445" y="830948"/>
            <a:ext cx="932802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cs typeface="Times New Roman" pitchFamily="18" charset="0"/>
              </a:rPr>
              <a:t>Кыргыз Республикасы боюнча  жылкылардын башынын өсүү темпи</a:t>
            </a:r>
            <a:r>
              <a:rPr lang="ru-RU" sz="1800" b="1" dirty="0">
                <a:solidFill>
                  <a:srgbClr val="000099"/>
                </a:solidFill>
                <a:cs typeface="Times New Roman" pitchFamily="18" charset="0"/>
              </a:rPr>
              <a:t>– 102,3 %</a:t>
            </a:r>
            <a:endParaRPr lang="ru-RU" sz="1800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=""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04027"/>
              </p:ext>
            </p:extLst>
          </p:nvPr>
        </p:nvGraphicFramePr>
        <p:xfrm>
          <a:off x="1309662" y="1436487"/>
          <a:ext cx="9016023" cy="469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437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874FF0B4-D8F0-66EB-9992-08D98CAF0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10766" y="2481483"/>
            <a:ext cx="3140789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50E605B-B0B0-2821-8B7C-F97C71F086B0}"/>
              </a:ext>
            </a:extLst>
          </p:cNvPr>
          <p:cNvSpPr/>
          <p:nvPr/>
        </p:nvSpPr>
        <p:spPr>
          <a:xfrm>
            <a:off x="1029363" y="110443"/>
            <a:ext cx="938826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Бардык категориялардагы үй канаттууларынын башы, 2025-жылдын аягына карата</a:t>
            </a:r>
            <a:endParaRPr lang="ru-RU" b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(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өткөн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жылдын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тийиштүү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мезгилине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карата,  % </a:t>
            </a:r>
            <a:r>
              <a:rPr lang="ru-RU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менен</a:t>
            </a:r>
            <a:r>
              <a:rPr lang="ru-RU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7827E77-0695-846A-694D-9B39FB490B5F}"/>
              </a:ext>
            </a:extLst>
          </p:cNvPr>
          <p:cNvSpPr/>
          <p:nvPr/>
        </p:nvSpPr>
        <p:spPr>
          <a:xfrm>
            <a:off x="846665" y="879130"/>
            <a:ext cx="957096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0099"/>
                </a:solidFill>
                <a:cs typeface="Times New Roman" pitchFamily="18" charset="0"/>
              </a:rPr>
              <a:t>Кыргыз Республикасы боюнча үй канаттууларынын башынын өсүү темпи</a:t>
            </a:r>
            <a:r>
              <a:rPr lang="ru-RU" b="1" dirty="0">
                <a:solidFill>
                  <a:srgbClr val="000099"/>
                </a:solidFill>
                <a:cs typeface="Times New Roman" pitchFamily="18" charset="0"/>
              </a:rPr>
              <a:t>– 111,9%</a:t>
            </a:r>
            <a:endParaRPr lang="ru-RU" b="1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=""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728133"/>
              </p:ext>
            </p:extLst>
          </p:nvPr>
        </p:nvGraphicFramePr>
        <p:xfrm>
          <a:off x="1029363" y="1505243"/>
          <a:ext cx="9605812" cy="4473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15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FFE88DC4-68B5-63FC-D392-921D221BF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30486" y="1916990"/>
            <a:ext cx="3011141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араллелограмм 1">
            <a:extLst>
              <a:ext uri="{FF2B5EF4-FFF2-40B4-BE49-F238E27FC236}">
                <a16:creationId xmlns="" xmlns:a16="http://schemas.microsoft.com/office/drawing/2014/main" id="{F39CE2B9-65F1-B59C-8457-D23FEAAEAB04}"/>
              </a:ext>
            </a:extLst>
          </p:cNvPr>
          <p:cNvSpPr/>
          <p:nvPr/>
        </p:nvSpPr>
        <p:spPr>
          <a:xfrm>
            <a:off x="826979" y="253664"/>
            <a:ext cx="8967181" cy="911024"/>
          </a:xfrm>
          <a:prstGeom prst="parallelogram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саны,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анын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ичинен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өзүнчө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жайгашкан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объектилерде</a:t>
            </a:r>
            <a:r>
              <a:rPr lang="ru-RU" sz="2000" b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бардык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категориядагы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чарбаларда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,                      (2025-жылдын </a:t>
            </a:r>
            <a:r>
              <a:rPr lang="ru-RU" sz="2000" b="1" i="1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аягына</a:t>
            </a:r>
            <a:r>
              <a:rPr lang="ru-RU" sz="20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карата )</a:t>
            </a:r>
            <a:endParaRPr lang="ru-RU" sz="2000" b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Блок-схема: данные 5">
            <a:extLst>
              <a:ext uri="{FF2B5EF4-FFF2-40B4-BE49-F238E27FC236}">
                <a16:creationId xmlns="" xmlns:a16="http://schemas.microsoft.com/office/drawing/2014/main" id="{16588540-338B-1353-F340-A362819F5568}"/>
              </a:ext>
            </a:extLst>
          </p:cNvPr>
          <p:cNvSpPr/>
          <p:nvPr/>
        </p:nvSpPr>
        <p:spPr>
          <a:xfrm>
            <a:off x="2356011" y="1250140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rgbClr val="000099"/>
                </a:solidFill>
                <a:cs typeface="Times New Roman" pitchFamily="18" charset="0"/>
              </a:rPr>
              <a:t>Жалпы</a:t>
            </a:r>
            <a:r>
              <a:rPr lang="ru-RU" sz="1600" b="1" dirty="0">
                <a:solidFill>
                  <a:srgbClr val="000099"/>
                </a:solidFill>
                <a:cs typeface="Times New Roman" pitchFamily="18" charset="0"/>
              </a:rPr>
              <a:t> саны, </a:t>
            </a:r>
          </a:p>
          <a:p>
            <a:pPr algn="ctr"/>
            <a:r>
              <a:rPr lang="ru-RU" sz="1600" b="1" dirty="0" err="1">
                <a:solidFill>
                  <a:srgbClr val="000099"/>
                </a:solidFill>
                <a:cs typeface="Times New Roman" pitchFamily="18" charset="0"/>
              </a:rPr>
              <a:t>миң</a:t>
            </a:r>
            <a:r>
              <a:rPr lang="ru-RU" sz="1600" b="1" dirty="0">
                <a:solidFill>
                  <a:srgbClr val="000099"/>
                </a:solidFill>
                <a:cs typeface="Times New Roman" pitchFamily="18" charset="0"/>
              </a:rPr>
              <a:t> баш</a:t>
            </a:r>
            <a:endParaRPr lang="ru-RU" sz="1600" b="1" i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7" name="Блок-схема: данные 6">
            <a:extLst>
              <a:ext uri="{FF2B5EF4-FFF2-40B4-BE49-F238E27FC236}">
                <a16:creationId xmlns="" xmlns:a16="http://schemas.microsoft.com/office/drawing/2014/main" id="{8A331388-A37D-581A-29A1-9DCA81A87CCC}"/>
              </a:ext>
            </a:extLst>
          </p:cNvPr>
          <p:cNvSpPr/>
          <p:nvPr/>
        </p:nvSpPr>
        <p:spPr>
          <a:xfrm>
            <a:off x="4376936" y="1239232"/>
            <a:ext cx="3456384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анын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ичинен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турган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объектилерде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миң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баш</a:t>
            </a:r>
            <a:endParaRPr lang="ru-RU" sz="1600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9" name="Блок-схема: данные 8">
            <a:extLst>
              <a:ext uri="{FF2B5EF4-FFF2-40B4-BE49-F238E27FC236}">
                <a16:creationId xmlns="" xmlns:a16="http://schemas.microsoft.com/office/drawing/2014/main" id="{A7287C7B-F767-9814-B990-0679A6389087}"/>
              </a:ext>
            </a:extLst>
          </p:cNvPr>
          <p:cNvSpPr/>
          <p:nvPr/>
        </p:nvSpPr>
        <p:spPr>
          <a:xfrm>
            <a:off x="7658239" y="1255316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же </a:t>
            </a:r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жалпы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cs typeface="Times New Roman" pitchFamily="18" charset="0"/>
              </a:rPr>
              <a:t>санына</a:t>
            </a:r>
            <a:r>
              <a:rPr lang="ru-RU" sz="1600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</a:p>
          <a:p>
            <a:pPr algn="ctr"/>
            <a:r>
              <a:rPr lang="ru-RU" sz="1600" i="1" dirty="0">
                <a:solidFill>
                  <a:srgbClr val="000099"/>
                </a:solidFill>
                <a:cs typeface="Times New Roman" pitchFamily="18" charset="0"/>
              </a:rPr>
              <a:t>% </a:t>
            </a:r>
            <a:r>
              <a:rPr lang="ru-RU" sz="1600" i="1" dirty="0" err="1">
                <a:solidFill>
                  <a:srgbClr val="000099"/>
                </a:solidFill>
                <a:cs typeface="Times New Roman" pitchFamily="18" charset="0"/>
              </a:rPr>
              <a:t>менен</a:t>
            </a:r>
            <a:endParaRPr lang="ru-RU" sz="1600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10" name="Волна 9">
            <a:extLst>
              <a:ext uri="{FF2B5EF4-FFF2-40B4-BE49-F238E27FC236}">
                <a16:creationId xmlns="" xmlns:a16="http://schemas.microsoft.com/office/drawing/2014/main" id="{DFFE2DEC-2444-79A4-0D3B-8A17319A953E}"/>
              </a:ext>
            </a:extLst>
          </p:cNvPr>
          <p:cNvSpPr/>
          <p:nvPr/>
        </p:nvSpPr>
        <p:spPr>
          <a:xfrm>
            <a:off x="378003" y="2043856"/>
            <a:ext cx="2879463" cy="773105"/>
          </a:xfrm>
          <a:prstGeom prst="wav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b="1" dirty="0">
                <a:solidFill>
                  <a:srgbClr val="000099"/>
                </a:solidFill>
                <a:cs typeface="Times New Roman" panose="02020603050405020304" pitchFamily="18" charset="0"/>
              </a:rPr>
              <a:t>Ири мүйүздүү</a:t>
            </a:r>
            <a:r>
              <a:rPr lang="ru-RU" b="1" dirty="0">
                <a:solidFill>
                  <a:srgbClr val="000099"/>
                </a:solidFill>
                <a:cs typeface="Times New Roman" panose="02020603050405020304" pitchFamily="18" charset="0"/>
              </a:rPr>
              <a:t> мал </a:t>
            </a:r>
            <a:r>
              <a:rPr lang="ru-RU" sz="2000" b="1" dirty="0">
                <a:solidFill>
                  <a:srgbClr val="000099"/>
                </a:solidFill>
                <a:cs typeface="Times New Roman" panose="02020603050405020304" pitchFamily="18" charset="0"/>
              </a:rPr>
              <a:t>- </a:t>
            </a:r>
            <a:r>
              <a:rPr lang="ru-RU" sz="2000" b="1" dirty="0" err="1">
                <a:solidFill>
                  <a:srgbClr val="000099"/>
                </a:solidFill>
                <a:cs typeface="Times New Roman" panose="02020603050405020304" pitchFamily="18" charset="0"/>
              </a:rPr>
              <a:t>бардыгы</a:t>
            </a:r>
            <a:endParaRPr lang="ru-RU" sz="2000" b="1" dirty="0">
              <a:solidFill>
                <a:srgbClr val="000099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="" xmlns:a16="http://schemas.microsoft.com/office/drawing/2014/main" id="{65F2F927-91FE-FC00-5303-BE26CF44B3D0}"/>
              </a:ext>
            </a:extLst>
          </p:cNvPr>
          <p:cNvSpPr/>
          <p:nvPr/>
        </p:nvSpPr>
        <p:spPr>
          <a:xfrm>
            <a:off x="3368824" y="2337020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1 859,0</a:t>
            </a:r>
          </a:p>
        </p:txBody>
      </p:sp>
      <p:sp>
        <p:nvSpPr>
          <p:cNvPr id="4" name="Стрелка вправо с вырезом 27">
            <a:extLst>
              <a:ext uri="{FF2B5EF4-FFF2-40B4-BE49-F238E27FC236}">
                <a16:creationId xmlns="" xmlns:a16="http://schemas.microsoft.com/office/drawing/2014/main" id="{E7A71E39-EA53-8DA6-DC0E-44EC24CA85D5}"/>
              </a:ext>
            </a:extLst>
          </p:cNvPr>
          <p:cNvSpPr/>
          <p:nvPr/>
        </p:nvSpPr>
        <p:spPr>
          <a:xfrm>
            <a:off x="5241032" y="2250373"/>
            <a:ext cx="2072049" cy="721037"/>
          </a:xfrm>
          <a:prstGeom prst="notched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212,9</a:t>
            </a:r>
          </a:p>
        </p:txBody>
      </p:sp>
      <p:sp>
        <p:nvSpPr>
          <p:cNvPr id="8" name="Скругленный прямоугольник 29">
            <a:extLst>
              <a:ext uri="{FF2B5EF4-FFF2-40B4-BE49-F238E27FC236}">
                <a16:creationId xmlns="" xmlns:a16="http://schemas.microsoft.com/office/drawing/2014/main" id="{E0E2BDAE-9F97-06C6-0B2C-1A3C0474EDD9}"/>
              </a:ext>
            </a:extLst>
          </p:cNvPr>
          <p:cNvSpPr/>
          <p:nvPr/>
        </p:nvSpPr>
        <p:spPr>
          <a:xfrm>
            <a:off x="8113123" y="2360195"/>
            <a:ext cx="118352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11,5%</a:t>
            </a:r>
          </a:p>
        </p:txBody>
      </p:sp>
      <p:sp>
        <p:nvSpPr>
          <p:cNvPr id="11" name="Волна 10">
            <a:extLst>
              <a:ext uri="{FF2B5EF4-FFF2-40B4-BE49-F238E27FC236}">
                <a16:creationId xmlns="" xmlns:a16="http://schemas.microsoft.com/office/drawing/2014/main" id="{99CB8034-F2CD-A44D-FE48-CE1715E7C421}"/>
              </a:ext>
            </a:extLst>
          </p:cNvPr>
          <p:cNvSpPr/>
          <p:nvPr/>
        </p:nvSpPr>
        <p:spPr>
          <a:xfrm>
            <a:off x="560512" y="2971410"/>
            <a:ext cx="2591430" cy="659690"/>
          </a:xfrm>
          <a:prstGeom prst="wav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Кой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эчкилер</a:t>
            </a:r>
            <a:endParaRPr lang="ru-RU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="" xmlns:a16="http://schemas.microsoft.com/office/drawing/2014/main" id="{0846D300-6909-FDE5-A5A9-BB20C0CCAC6A}"/>
              </a:ext>
            </a:extLst>
          </p:cNvPr>
          <p:cNvSpPr/>
          <p:nvPr/>
        </p:nvSpPr>
        <p:spPr>
          <a:xfrm>
            <a:off x="3427767" y="3149958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6 331,6</a:t>
            </a:r>
          </a:p>
        </p:txBody>
      </p:sp>
      <p:sp>
        <p:nvSpPr>
          <p:cNvPr id="13" name="Стрелка вправо с вырезом 30">
            <a:extLst>
              <a:ext uri="{FF2B5EF4-FFF2-40B4-BE49-F238E27FC236}">
                <a16:creationId xmlns="" xmlns:a16="http://schemas.microsoft.com/office/drawing/2014/main" id="{3D1246A0-9921-C8EA-0FB8-24E732FDE2ED}"/>
              </a:ext>
            </a:extLst>
          </p:cNvPr>
          <p:cNvSpPr/>
          <p:nvPr/>
        </p:nvSpPr>
        <p:spPr>
          <a:xfrm>
            <a:off x="5172403" y="2916822"/>
            <a:ext cx="1991292" cy="796133"/>
          </a:xfrm>
          <a:prstGeom prst="notched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955,8</a:t>
            </a:r>
          </a:p>
        </p:txBody>
      </p:sp>
      <p:sp>
        <p:nvSpPr>
          <p:cNvPr id="14" name="Скругленный прямоугольник 33">
            <a:extLst>
              <a:ext uri="{FF2B5EF4-FFF2-40B4-BE49-F238E27FC236}">
                <a16:creationId xmlns="" xmlns:a16="http://schemas.microsoft.com/office/drawing/2014/main" id="{6E0A8E3A-E08A-BB2C-02AA-0E165A61C092}"/>
              </a:ext>
            </a:extLst>
          </p:cNvPr>
          <p:cNvSpPr/>
          <p:nvPr/>
        </p:nvSpPr>
        <p:spPr>
          <a:xfrm>
            <a:off x="7833320" y="3103559"/>
            <a:ext cx="118352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15,1%</a:t>
            </a:r>
          </a:p>
        </p:txBody>
      </p:sp>
      <p:sp>
        <p:nvSpPr>
          <p:cNvPr id="15" name="Волна 14">
            <a:extLst>
              <a:ext uri="{FF2B5EF4-FFF2-40B4-BE49-F238E27FC236}">
                <a16:creationId xmlns="" xmlns:a16="http://schemas.microsoft.com/office/drawing/2014/main" id="{73142E3E-5E18-A18A-4DA8-B3DE9D04E86E}"/>
              </a:ext>
            </a:extLst>
          </p:cNvPr>
          <p:cNvSpPr/>
          <p:nvPr/>
        </p:nvSpPr>
        <p:spPr>
          <a:xfrm>
            <a:off x="687684" y="3732859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dirty="0">
                <a:solidFill>
                  <a:srgbClr val="000099"/>
                </a:solidFill>
                <a:cs typeface="Times New Roman" pitchFamily="18" charset="0"/>
              </a:rPr>
              <a:t>Жылкылар</a:t>
            </a:r>
            <a:endParaRPr lang="ru-RU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16" name="Скругленный прямоугольник 19">
            <a:extLst>
              <a:ext uri="{FF2B5EF4-FFF2-40B4-BE49-F238E27FC236}">
                <a16:creationId xmlns="" xmlns:a16="http://schemas.microsoft.com/office/drawing/2014/main" id="{67D2C52F-A2AD-26D2-F815-901E92982C82}"/>
              </a:ext>
            </a:extLst>
          </p:cNvPr>
          <p:cNvSpPr/>
          <p:nvPr/>
        </p:nvSpPr>
        <p:spPr>
          <a:xfrm>
            <a:off x="3303345" y="3864624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566,0</a:t>
            </a:r>
          </a:p>
        </p:txBody>
      </p:sp>
      <p:sp>
        <p:nvSpPr>
          <p:cNvPr id="17" name="Стрелка вправо с вырезом 32">
            <a:extLst>
              <a:ext uri="{FF2B5EF4-FFF2-40B4-BE49-F238E27FC236}">
                <a16:creationId xmlns="" xmlns:a16="http://schemas.microsoft.com/office/drawing/2014/main" id="{C51BF70B-1E6F-AD6B-FD1E-4002A938A576}"/>
              </a:ext>
            </a:extLst>
          </p:cNvPr>
          <p:cNvSpPr/>
          <p:nvPr/>
        </p:nvSpPr>
        <p:spPr>
          <a:xfrm>
            <a:off x="5097016" y="3732859"/>
            <a:ext cx="2016224" cy="823391"/>
          </a:xfrm>
          <a:prstGeom prst="notched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100,8</a:t>
            </a:r>
          </a:p>
        </p:txBody>
      </p:sp>
      <p:sp>
        <p:nvSpPr>
          <p:cNvPr id="18" name="Скругленный прямоугольник 36">
            <a:extLst>
              <a:ext uri="{FF2B5EF4-FFF2-40B4-BE49-F238E27FC236}">
                <a16:creationId xmlns="" xmlns:a16="http://schemas.microsoft.com/office/drawing/2014/main" id="{6C2ED056-0A5C-E693-3895-E6B7D561124B}"/>
              </a:ext>
            </a:extLst>
          </p:cNvPr>
          <p:cNvSpPr/>
          <p:nvPr/>
        </p:nvSpPr>
        <p:spPr>
          <a:xfrm>
            <a:off x="7833320" y="3872204"/>
            <a:ext cx="118352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17,8%</a:t>
            </a:r>
          </a:p>
        </p:txBody>
      </p:sp>
      <p:sp>
        <p:nvSpPr>
          <p:cNvPr id="19" name="Волна 18">
            <a:extLst>
              <a:ext uri="{FF2B5EF4-FFF2-40B4-BE49-F238E27FC236}">
                <a16:creationId xmlns="" xmlns:a16="http://schemas.microsoft.com/office/drawing/2014/main" id="{03DB8AD7-423F-F90A-1CAD-5C97941FB78F}"/>
              </a:ext>
            </a:extLst>
          </p:cNvPr>
          <p:cNvSpPr/>
          <p:nvPr/>
        </p:nvSpPr>
        <p:spPr>
          <a:xfrm>
            <a:off x="857352" y="4580448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</a:pP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Чочколор</a:t>
            </a:r>
            <a:endParaRPr lang="ru-RU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20" name="Скругленный прямоугольник 20">
            <a:extLst>
              <a:ext uri="{FF2B5EF4-FFF2-40B4-BE49-F238E27FC236}">
                <a16:creationId xmlns="" xmlns:a16="http://schemas.microsoft.com/office/drawing/2014/main" id="{0AD3081C-274B-E0C1-4325-E4E0E560EA01}"/>
              </a:ext>
            </a:extLst>
          </p:cNvPr>
          <p:cNvSpPr/>
          <p:nvPr/>
        </p:nvSpPr>
        <p:spPr>
          <a:xfrm>
            <a:off x="3291124" y="473726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27,3</a:t>
            </a:r>
          </a:p>
        </p:txBody>
      </p:sp>
      <p:sp>
        <p:nvSpPr>
          <p:cNvPr id="21" name="Стрелка вправо с вырезом 35">
            <a:extLst>
              <a:ext uri="{FF2B5EF4-FFF2-40B4-BE49-F238E27FC236}">
                <a16:creationId xmlns="" xmlns:a16="http://schemas.microsoft.com/office/drawing/2014/main" id="{E081ABE4-F652-7F5A-0B3D-86C973AA90C4}"/>
              </a:ext>
            </a:extLst>
          </p:cNvPr>
          <p:cNvSpPr/>
          <p:nvPr/>
        </p:nvSpPr>
        <p:spPr>
          <a:xfrm>
            <a:off x="5141041" y="4596058"/>
            <a:ext cx="1991291" cy="731719"/>
          </a:xfrm>
          <a:prstGeom prst="notched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15,6</a:t>
            </a:r>
          </a:p>
        </p:txBody>
      </p:sp>
      <p:sp>
        <p:nvSpPr>
          <p:cNvPr id="22" name="Скругленный прямоугольник 37">
            <a:extLst>
              <a:ext uri="{FF2B5EF4-FFF2-40B4-BE49-F238E27FC236}">
                <a16:creationId xmlns="" xmlns:a16="http://schemas.microsoft.com/office/drawing/2014/main" id="{2BF009B5-C475-2B00-5ADE-B26CFF5E35CE}"/>
              </a:ext>
            </a:extLst>
          </p:cNvPr>
          <p:cNvSpPr/>
          <p:nvPr/>
        </p:nvSpPr>
        <p:spPr>
          <a:xfrm>
            <a:off x="7658239" y="4638502"/>
            <a:ext cx="118352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57,1%</a:t>
            </a:r>
          </a:p>
        </p:txBody>
      </p:sp>
      <p:sp>
        <p:nvSpPr>
          <p:cNvPr id="23" name="Волна 22">
            <a:extLst>
              <a:ext uri="{FF2B5EF4-FFF2-40B4-BE49-F238E27FC236}">
                <a16:creationId xmlns="" xmlns:a16="http://schemas.microsoft.com/office/drawing/2014/main" id="{C51A9220-B438-0880-58D3-78944DA015E8}"/>
              </a:ext>
            </a:extLst>
          </p:cNvPr>
          <p:cNvSpPr/>
          <p:nvPr/>
        </p:nvSpPr>
        <p:spPr>
          <a:xfrm>
            <a:off x="461308" y="5431041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Үй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канаттуулары</a:t>
            </a:r>
            <a:endParaRPr lang="ru-RU" sz="2000" b="1" dirty="0"/>
          </a:p>
        </p:txBody>
      </p:sp>
      <p:sp>
        <p:nvSpPr>
          <p:cNvPr id="24" name="Скругленный прямоугольник 8">
            <a:extLst>
              <a:ext uri="{FF2B5EF4-FFF2-40B4-BE49-F238E27FC236}">
                <a16:creationId xmlns="" xmlns:a16="http://schemas.microsoft.com/office/drawing/2014/main" id="{A830EA97-6AEA-E7D4-1BC7-CFBEA19552E0}"/>
              </a:ext>
            </a:extLst>
          </p:cNvPr>
          <p:cNvSpPr/>
          <p:nvPr/>
        </p:nvSpPr>
        <p:spPr>
          <a:xfrm>
            <a:off x="3427767" y="5508903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cs typeface="Times New Roman" pitchFamily="18" charset="0"/>
              </a:rPr>
              <a:t>8 650,0</a:t>
            </a:r>
          </a:p>
        </p:txBody>
      </p:sp>
      <p:sp>
        <p:nvSpPr>
          <p:cNvPr id="25" name="Стрелка вправо с вырезом 31">
            <a:extLst>
              <a:ext uri="{FF2B5EF4-FFF2-40B4-BE49-F238E27FC236}">
                <a16:creationId xmlns="" xmlns:a16="http://schemas.microsoft.com/office/drawing/2014/main" id="{BEA52C9C-FB75-E139-3F52-C9A0A0C7D993}"/>
              </a:ext>
            </a:extLst>
          </p:cNvPr>
          <p:cNvSpPr/>
          <p:nvPr/>
        </p:nvSpPr>
        <p:spPr>
          <a:xfrm>
            <a:off x="5175518" y="5367585"/>
            <a:ext cx="2016224" cy="777070"/>
          </a:xfrm>
          <a:prstGeom prst="notchedRight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3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896,0</a:t>
            </a:r>
          </a:p>
        </p:txBody>
      </p:sp>
      <p:sp>
        <p:nvSpPr>
          <p:cNvPr id="26" name="Скругленный прямоугольник 34">
            <a:extLst>
              <a:ext uri="{FF2B5EF4-FFF2-40B4-BE49-F238E27FC236}">
                <a16:creationId xmlns="" xmlns:a16="http://schemas.microsoft.com/office/drawing/2014/main" id="{F168E18B-6288-31C3-B329-3B4131DC0FE9}"/>
              </a:ext>
            </a:extLst>
          </p:cNvPr>
          <p:cNvSpPr/>
          <p:nvPr/>
        </p:nvSpPr>
        <p:spPr>
          <a:xfrm>
            <a:off x="7628745" y="5459414"/>
            <a:ext cx="118352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Times New Roman" pitchFamily="18" charset="0"/>
              </a:rPr>
              <a:t>45,0%</a:t>
            </a:r>
          </a:p>
        </p:txBody>
      </p:sp>
    </p:spTree>
    <p:extLst>
      <p:ext uri="{BB962C8B-B14F-4D97-AF65-F5344CB8AC3E}">
        <p14:creationId xmlns:p14="http://schemas.microsoft.com/office/powerpoint/2010/main" val="39235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A250E25-1327-118D-ADCE-73E8C8DA6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576" y="143064"/>
            <a:ext cx="7848872" cy="746298"/>
          </a:xfrm>
          <a:prstGeom prst="rect">
            <a:avLst/>
          </a:prstGeom>
          <a:ln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err="1">
                <a:solidFill>
                  <a:srgbClr val="000099"/>
                </a:solidFill>
                <a:cs typeface="Times New Roman" pitchFamily="18" charset="0"/>
              </a:rPr>
              <a:t>Жыйынтыктоо</a:t>
            </a:r>
            <a:r>
              <a:rPr lang="ru-RU" b="1" dirty="0">
                <a:solidFill>
                  <a:srgbClr val="000099"/>
                </a:solidFill>
                <a:cs typeface="Times New Roman" pitchFamily="18" charset="0"/>
              </a:rPr>
              <a:t>  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2026-жылдын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башталышына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айыл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аймактарынын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деңгээлинде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мал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үй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канаттууларынын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санагынын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cs typeface="Times New Roman" pitchFamily="18" charset="0"/>
              </a:rPr>
              <a:t>жыйынтыгы</a:t>
            </a:r>
            <a:r>
              <a:rPr lang="ru-RU" dirty="0">
                <a:solidFill>
                  <a:srgbClr val="000099"/>
                </a:solidFill>
                <a:cs typeface="Times New Roman" pitchFamily="18" charset="0"/>
              </a:rPr>
              <a:t>: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3CBB5EAC-55ED-3991-1077-E6A4AFBBF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043" y="1165609"/>
            <a:ext cx="7994855" cy="746298"/>
          </a:xfrm>
          <a:prstGeom prst="rect">
            <a:avLst/>
          </a:prstGeom>
          <a:ln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Айыл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чарба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жаныбарларынын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негизги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түрлөрүнүн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санынын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өсүү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тенденциясы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анын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структурасынын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өзгөрүшү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сакталууда</a:t>
            </a:r>
            <a:endParaRPr lang="ru-RU" sz="1800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E247C3E0-661D-1486-2145-8B1B5D240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044" y="2188154"/>
            <a:ext cx="10715194" cy="1023296"/>
          </a:xfrm>
          <a:prstGeom prst="rect">
            <a:avLst/>
          </a:prstGeom>
          <a:ln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solidFill>
                  <a:srgbClr val="000099"/>
                </a:solidFill>
                <a:cs typeface="Times New Roman" pitchFamily="18" charset="0"/>
              </a:rPr>
              <a:t>2.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Жергиликтүү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өз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алдынча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башкаруу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органдары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үчүн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малдын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үй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канаттууларынын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саны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боюнча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алынган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жыйынтыктар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2026-жылдын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ичинде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ай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сайын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мал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чарба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продукциясын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өндүрүүнүн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көлөмүн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аныктоо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үчүн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маалыматтык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база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болуп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саналат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: </a:t>
            </a:r>
            <a:r>
              <a:rPr lang="ru-RU" sz="1800" i="1" dirty="0">
                <a:solidFill>
                  <a:srgbClr val="000099"/>
                </a:solidFill>
                <a:cs typeface="Times New Roman" pitchFamily="18" charset="0"/>
              </a:rPr>
              <a:t>: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2CDF3614-0680-C30A-D553-A733F6B20230}"/>
              </a:ext>
            </a:extLst>
          </p:cNvPr>
          <p:cNvSpPr/>
          <p:nvPr/>
        </p:nvSpPr>
        <p:spPr>
          <a:xfrm>
            <a:off x="2128173" y="3986900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эт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="" xmlns:a16="http://schemas.microsoft.com/office/drawing/2014/main" id="{E57077A5-5493-0397-C5EC-1D33A9A2B122}"/>
              </a:ext>
            </a:extLst>
          </p:cNvPr>
          <p:cNvCxnSpPr>
            <a:cxnSpLocks/>
          </p:cNvCxnSpPr>
          <p:nvPr/>
        </p:nvCxnSpPr>
        <p:spPr>
          <a:xfrm flipH="1">
            <a:off x="3066757" y="3363537"/>
            <a:ext cx="3875629" cy="52920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66749E92-5510-4182-4F94-436989247103}"/>
              </a:ext>
            </a:extLst>
          </p:cNvPr>
          <p:cNvSpPr/>
          <p:nvPr/>
        </p:nvSpPr>
        <p:spPr>
          <a:xfrm>
            <a:off x="4314359" y="384377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с</a:t>
            </a:r>
            <a:r>
              <a:rPr lang="ru-RU" sz="2000" b="1" dirty="0" err="1">
                <a:solidFill>
                  <a:srgbClr val="000099"/>
                </a:solidFill>
              </a:rPr>
              <a:t>үт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E81EAA93-8F9A-32F6-B050-C7FBB897B80B}"/>
              </a:ext>
            </a:extLst>
          </p:cNvPr>
          <p:cNvCxnSpPr/>
          <p:nvPr/>
        </p:nvCxnSpPr>
        <p:spPr>
          <a:xfrm flipH="1">
            <a:off x="5164513" y="3363537"/>
            <a:ext cx="1777873" cy="48024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CAB9CB2F-F47F-C0D3-361C-4F9737137F9C}"/>
              </a:ext>
            </a:extLst>
          </p:cNvPr>
          <p:cNvSpPr/>
          <p:nvPr/>
        </p:nvSpPr>
        <p:spPr>
          <a:xfrm>
            <a:off x="6524225" y="4099510"/>
            <a:ext cx="1951665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ж</a:t>
            </a:r>
            <a:r>
              <a:rPr lang="ru-RU" sz="2000" b="1" dirty="0" err="1">
                <a:solidFill>
                  <a:srgbClr val="000099"/>
                </a:solidFill>
              </a:rPr>
              <a:t>умуртка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3E7169E-DB52-6F06-2EC6-403207678E04}"/>
              </a:ext>
            </a:extLst>
          </p:cNvPr>
          <p:cNvCxnSpPr>
            <a:cxnSpLocks/>
          </p:cNvCxnSpPr>
          <p:nvPr/>
        </p:nvCxnSpPr>
        <p:spPr>
          <a:xfrm>
            <a:off x="6942386" y="3363537"/>
            <a:ext cx="423319" cy="62818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E65C1AD9-23D4-F9F1-0D24-CC4D44C5C810}"/>
              </a:ext>
            </a:extLst>
          </p:cNvPr>
          <p:cNvSpPr/>
          <p:nvPr/>
        </p:nvSpPr>
        <p:spPr>
          <a:xfrm>
            <a:off x="8985448" y="3991772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ж</a:t>
            </a:r>
            <a:r>
              <a:rPr lang="ru-RU" sz="2000" b="1" dirty="0" err="1">
                <a:solidFill>
                  <a:srgbClr val="000099"/>
                </a:solidFill>
              </a:rPr>
              <a:t>үн</a:t>
            </a:r>
            <a:endParaRPr lang="ru-RU" sz="2000" b="1" dirty="0">
              <a:solidFill>
                <a:srgbClr val="000099"/>
              </a:solidFill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3B0B1F13-EFF0-014A-4F6A-CEB2A39997CB}"/>
              </a:ext>
            </a:extLst>
          </p:cNvPr>
          <p:cNvCxnSpPr>
            <a:cxnSpLocks/>
          </p:cNvCxnSpPr>
          <p:nvPr/>
        </p:nvCxnSpPr>
        <p:spPr>
          <a:xfrm>
            <a:off x="6942386" y="3363537"/>
            <a:ext cx="2354014" cy="6095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E7B9E20B-1DE4-4D82-F656-B6B0A3E6EA49}"/>
              </a:ext>
            </a:extLst>
          </p:cNvPr>
          <p:cNvSpPr/>
          <p:nvPr/>
        </p:nvSpPr>
        <p:spPr>
          <a:xfrm>
            <a:off x="1660586" y="484201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Айыл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чарба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продукциясынын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жалпы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дүң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өндүрүшүнүн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көлөмүндө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мал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чарбачылыгы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            49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пайызды</a:t>
            </a:r>
            <a:r>
              <a:rPr lang="ru-RU" i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i="1" dirty="0" err="1">
                <a:solidFill>
                  <a:srgbClr val="000099"/>
                </a:solidFill>
                <a:cs typeface="Times New Roman" pitchFamily="18" charset="0"/>
              </a:rPr>
              <a:t>түзөт</a:t>
            </a:r>
            <a:endParaRPr kumimoji="1" lang="ru-RU" b="1" i="1" dirty="0">
              <a:solidFill>
                <a:srgbClr val="000099"/>
              </a:solidFill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5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894289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/>
              <a:t>facebook</a:t>
            </a:r>
            <a:endParaRPr lang="ru-RU" sz="2800" dirty="0"/>
          </a:p>
        </p:txBody>
      </p:sp>
      <p:pic>
        <p:nvPicPr>
          <p:cNvPr id="15" name="Рисунок 5">
            <a:extLst>
              <a:ext uri="{FF2B5EF4-FFF2-40B4-BE49-F238E27FC236}">
                <a16:creationId xmlns=""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45" y="7087587"/>
            <a:ext cx="992878" cy="992878"/>
          </a:xfrm>
          <a:prstGeom prst="rect">
            <a:avLst/>
          </a:prstGeom>
        </p:spPr>
      </p:pic>
      <p:pic>
        <p:nvPicPr>
          <p:cNvPr id="16" name="Рисунок 7">
            <a:extLst>
              <a:ext uri="{FF2B5EF4-FFF2-40B4-BE49-F238E27FC236}">
                <a16:creationId xmlns=""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787" y="7087587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=""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29" y="7087587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=""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16593" y="2630648"/>
            <a:ext cx="3102178" cy="310217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=""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83654" y="2596012"/>
            <a:ext cx="3102178" cy="310217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=""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91406" y="2630648"/>
            <a:ext cx="2916234" cy="2916234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=""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532499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9017188" y="5494223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740725B9-E495-3A6C-E20B-9EC0BE8D62D3}"/>
              </a:ext>
            </a:extLst>
          </p:cNvPr>
          <p:cNvSpPr/>
          <p:nvPr/>
        </p:nvSpPr>
        <p:spPr>
          <a:xfrm>
            <a:off x="3089823" y="271683"/>
            <a:ext cx="6531875" cy="2316443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y-KG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Кош келиңиздер</a:t>
            </a:r>
            <a:r>
              <a:rPr lang="ru-RU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endParaRPr kumimoji="1" lang="en-US" sz="3200" b="1" i="1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kumimoji="1" lang="en-US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Stat.gov.kg</a:t>
            </a:r>
            <a:r>
              <a:rPr kumimoji="1" lang="ru-RU" sz="3200" b="1" i="1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   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5508</TotalTime>
  <Words>838</Words>
  <Application>Microsoft Office PowerPoint</Application>
  <PresentationFormat>Широкоэкранный</PresentationFormat>
  <Paragraphs>282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Gungsuh</vt:lpstr>
      <vt:lpstr>Times New Roman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RePack by Diakov</cp:lastModifiedBy>
  <cp:revision>281</cp:revision>
  <cp:lastPrinted>2026-02-13T11:43:42Z</cp:lastPrinted>
  <dcterms:created xsi:type="dcterms:W3CDTF">2024-10-02T10:12:32Z</dcterms:created>
  <dcterms:modified xsi:type="dcterms:W3CDTF">2026-02-16T07:38:04Z</dcterms:modified>
</cp:coreProperties>
</file>