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68" r:id="rId2"/>
    <p:sldId id="371" r:id="rId3"/>
    <p:sldId id="372" r:id="rId4"/>
    <p:sldId id="373" r:id="rId5"/>
    <p:sldId id="377" r:id="rId6"/>
    <p:sldId id="378" r:id="rId7"/>
    <p:sldId id="370" r:id="rId8"/>
    <p:sldId id="380" r:id="rId9"/>
    <p:sldId id="329" r:id="rId10"/>
    <p:sldId id="365" r:id="rId11"/>
    <p:sldId id="366" r:id="rId12"/>
    <p:sldId id="376" r:id="rId13"/>
    <p:sldId id="367" r:id="rId14"/>
    <p:sldId id="379" r:id="rId15"/>
    <p:sldId id="375" r:id="rId16"/>
    <p:sldId id="351" r:id="rId17"/>
    <p:sldId id="298" r:id="rId18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62" autoAdjust="0"/>
    <p:restoredTop sz="94195" autoAdjust="0"/>
  </p:normalViewPr>
  <p:slideViewPr>
    <p:cSldViewPr snapToGrid="0">
      <p:cViewPr varScale="1">
        <p:scale>
          <a:sx n="120" d="100"/>
          <a:sy n="120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2\fin_trud_nsc\&#1047;&#1072;&#1076;&#1072;&#1085;&#1080;&#1103;\2019\&#1090;&#1072;&#1073;&#1083;&#1080;&#1094;&#1099;_&#1075;&#1088;&#1072;&#1092;&#1080;&#1082;&#1080;_&#1047;&#1055;_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1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8.1789151356080492E-3"/>
                  <c:y val="-1.14559638378536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0626312335958004E-2"/>
                  <c:y val="-3.033245844269466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156386701662292E-2"/>
                  <c:y val="1.057013706619997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4743110236220475E-2"/>
                  <c:y val="-3.356262758821813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2197080052493438"/>
                  <c:y val="5.1797171186934964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Лист1!$B$3:$B$7</c:f>
              <c:strCache>
                <c:ptCount val="5"/>
                <c:pt idx="0">
                  <c:v>жеке чарбада</c:v>
                </c:pt>
                <c:pt idx="1">
                  <c:v>ишкана мекеме уюмда </c:v>
                </c:pt>
                <c:pt idx="2">
                  <c:v>дыйканчылыкта</c:v>
                </c:pt>
                <c:pt idx="3">
                  <c:v>жеке ишкердик иште</c:v>
                </c:pt>
                <c:pt idx="4">
                  <c:v>жеке адамдарга жалданма</c:v>
                </c:pt>
              </c:strCache>
            </c:strRef>
          </c:cat>
          <c:val>
            <c:numRef>
              <c:f>Лист1!$C$3:$C$7</c:f>
              <c:numCache>
                <c:formatCode>General</c:formatCode>
                <c:ptCount val="5"/>
                <c:pt idx="0">
                  <c:v>5</c:v>
                </c:pt>
                <c:pt idx="1">
                  <c:v>30</c:v>
                </c:pt>
                <c:pt idx="2">
                  <c:v>24</c:v>
                </c:pt>
                <c:pt idx="3">
                  <c:v>17</c:v>
                </c:pt>
                <c:pt idx="4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'ЗП_Обл (кырг)'!#ССЫЛКА!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cat>
            <c:strRef>
              <c:f>'ЗП_Обл (кырг)'!$A$6:$A$16</c:f>
              <c:strCache>
                <c:ptCount val="10"/>
                <c:pt idx="0">
                  <c:v>Ысык-Көл облусу</c:v>
                </c:pt>
                <c:pt idx="1">
                  <c:v>Бишкек ш.</c:v>
                </c:pt>
                <c:pt idx="2">
                  <c:v>Нарын облусу</c:v>
                </c:pt>
                <c:pt idx="3">
                  <c:v>Кыргыз Республикасы</c:v>
                </c:pt>
                <c:pt idx="4">
                  <c:v>Талас облусу</c:v>
                </c:pt>
                <c:pt idx="5">
                  <c:v>Жалал-Абад облусу</c:v>
                </c:pt>
                <c:pt idx="6">
                  <c:v>Ош ш.</c:v>
                </c:pt>
                <c:pt idx="7">
                  <c:v>Чүй облусу</c:v>
                </c:pt>
                <c:pt idx="8">
                  <c:v>Баткен облусу</c:v>
                </c:pt>
                <c:pt idx="9">
                  <c:v>Ош облусу </c:v>
                </c:pt>
              </c:strCache>
            </c:strRef>
          </c:cat>
          <c:val>
            <c:numRef>
              <c:f>'ЗП_Обл (кырг)'!#ССЫЛКА!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'ЗП_Обл (кырг)'!$B$5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'ЗП_Обл (кырг)'!$A$6:$A$16</c:f>
              <c:strCache>
                <c:ptCount val="10"/>
                <c:pt idx="0">
                  <c:v>Ысык-Көл облусу</c:v>
                </c:pt>
                <c:pt idx="1">
                  <c:v>Бишкек ш.</c:v>
                </c:pt>
                <c:pt idx="2">
                  <c:v>Нарын облусу</c:v>
                </c:pt>
                <c:pt idx="3">
                  <c:v>Кыргыз Республикасы</c:v>
                </c:pt>
                <c:pt idx="4">
                  <c:v>Талас облусу</c:v>
                </c:pt>
                <c:pt idx="5">
                  <c:v>Жалал-Абад облусу</c:v>
                </c:pt>
                <c:pt idx="6">
                  <c:v>Ош ш.</c:v>
                </c:pt>
                <c:pt idx="7">
                  <c:v>Чүй облусу</c:v>
                </c:pt>
                <c:pt idx="8">
                  <c:v>Баткен облусу</c:v>
                </c:pt>
                <c:pt idx="9">
                  <c:v>Ош облусу </c:v>
                </c:pt>
              </c:strCache>
            </c:strRef>
          </c:cat>
          <c:val>
            <c:numRef>
              <c:f>'ЗП_Обл (кырг)'!$B$6:$B$16</c:f>
              <c:numCache>
                <c:formatCode>0</c:formatCode>
                <c:ptCount val="11"/>
                <c:pt idx="0">
                  <c:v>39110</c:v>
                </c:pt>
                <c:pt idx="1">
                  <c:v>38411</c:v>
                </c:pt>
                <c:pt idx="2">
                  <c:v>33016</c:v>
                </c:pt>
                <c:pt idx="3">
                  <c:v>32174</c:v>
                </c:pt>
                <c:pt idx="4">
                  <c:v>30695</c:v>
                </c:pt>
                <c:pt idx="5">
                  <c:v>28925</c:v>
                </c:pt>
                <c:pt idx="6">
                  <c:v>27131</c:v>
                </c:pt>
                <c:pt idx="7">
                  <c:v>26882</c:v>
                </c:pt>
                <c:pt idx="8">
                  <c:v>26107</c:v>
                </c:pt>
                <c:pt idx="9">
                  <c:v>23634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6527056"/>
        <c:axId val="256529408"/>
      </c:barChart>
      <c:catAx>
        <c:axId val="25652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56529408"/>
        <c:crosses val="autoZero"/>
        <c:auto val="1"/>
        <c:lblAlgn val="ctr"/>
        <c:lblOffset val="100"/>
        <c:noMultiLvlLbl val="0"/>
      </c:catAx>
      <c:valAx>
        <c:axId val="25652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56527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645753381292056"/>
          <c:y val="1.5377217058701619E-2"/>
          <c:w val="0.48338929911667106"/>
          <c:h val="0.8798411747386627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6527840"/>
        <c:axId val="256528232"/>
      </c:barChart>
      <c:catAx>
        <c:axId val="2565278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6528232"/>
        <c:crosses val="autoZero"/>
        <c:auto val="1"/>
        <c:lblAlgn val="ctr"/>
        <c:lblOffset val="100"/>
        <c:noMultiLvlLbl val="0"/>
      </c:catAx>
      <c:valAx>
        <c:axId val="256528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565278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331858850038762"/>
          <c:y val="3.0458776324656978E-2"/>
          <c:w val="0.47076668606627425"/>
          <c:h val="0.9052329137057298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'график 5.14'!$A$43:$A$62</c:f>
              <c:strCache>
                <c:ptCount val="20"/>
                <c:pt idx="0">
                  <c:v>Башка тейлөө ишмердиги</c:v>
                </c:pt>
                <c:pt idx="1">
                  <c:v>Саламаттыкты сактоо жана калкты социалдык жактан тейлөө</c:v>
                </c:pt>
                <c:pt idx="2">
                  <c:v>Искусство, көңүл ачуу жана эс алуу</c:v>
                </c:pt>
                <c:pt idx="3">
                  <c:v>Айыл чарбасы, токой чарбасы жана балык уулоочулук</c:v>
                </c:pt>
                <c:pt idx="4">
                  <c:v>Билим берүү</c:v>
                </c:pt>
                <c:pt idx="5">
                  <c:v>Суу менен жабдуу, тазалоо, калдыктарды иштетүү жана кайра пайдалануучу чийки затты алуу </c:v>
                </c:pt>
                <c:pt idx="6">
                  <c:v>Мейманканалардын жана ресторандардын ишмердиги</c:v>
                </c:pt>
                <c:pt idx="7">
                  <c:v>Кыймылсыз мүлк операциялары</c:v>
                </c:pt>
                <c:pt idx="8">
                  <c:v>Административдик жана көмөкчү ишмердик</c:v>
                </c:pt>
                <c:pt idx="9">
                  <c:v>Курулуш</c:v>
                </c:pt>
                <c:pt idx="10">
                  <c:v>Дүң жана чекене соода, автоунаа жана мотоциклдерди оңдоо</c:v>
                </c:pt>
                <c:pt idx="11">
                  <c:v>Бардыгы</c:v>
                </c:pt>
                <c:pt idx="12">
                  <c:v>Кесиптик, илимий жана техникалык ишмердик</c:v>
                </c:pt>
                <c:pt idx="13">
                  <c:v>Транспорт ишмердиги жана жүктөрдү сактоо</c:v>
                </c:pt>
                <c:pt idx="14">
                  <c:v>Электр энергия, газ, буу жана кондицияланган аба менен камсыздоо (жабдуу)</c:v>
                </c:pt>
                <c:pt idx="15">
                  <c:v>Мамлекеттик башкаруу жана коргоо; милдеттүү социалдык камсыздоо</c:v>
                </c:pt>
                <c:pt idx="16">
                  <c:v>Иштетүү өндүрүшү (иштетүү өнөр жайы)</c:v>
                </c:pt>
                <c:pt idx="17">
                  <c:v>Пайдалуу кендерди казуу</c:v>
                </c:pt>
                <c:pt idx="18">
                  <c:v>Финансылык ортомчулук жана камсыздандыруу </c:v>
                </c:pt>
                <c:pt idx="19">
                  <c:v>Маалымат жана байланыш</c:v>
                </c:pt>
              </c:strCache>
            </c:strRef>
          </c:cat>
          <c:val>
            <c:numRef>
              <c:f>'график 5.14'!$B$43:$B$62</c:f>
              <c:numCache>
                <c:formatCode>#,##0</c:formatCode>
                <c:ptCount val="20"/>
                <c:pt idx="0">
                  <c:v>20361</c:v>
                </c:pt>
                <c:pt idx="1">
                  <c:v>20917</c:v>
                </c:pt>
                <c:pt idx="2">
                  <c:v>21167</c:v>
                </c:pt>
                <c:pt idx="3">
                  <c:v>23649</c:v>
                </c:pt>
                <c:pt idx="4">
                  <c:v>24531</c:v>
                </c:pt>
                <c:pt idx="5">
                  <c:v>25338</c:v>
                </c:pt>
                <c:pt idx="6">
                  <c:v>25364</c:v>
                </c:pt>
                <c:pt idx="7">
                  <c:v>25450</c:v>
                </c:pt>
                <c:pt idx="8">
                  <c:v>28143</c:v>
                </c:pt>
                <c:pt idx="9">
                  <c:v>29736</c:v>
                </c:pt>
                <c:pt idx="10">
                  <c:v>29839</c:v>
                </c:pt>
                <c:pt idx="11">
                  <c:v>32174</c:v>
                </c:pt>
                <c:pt idx="12">
                  <c:v>36012</c:v>
                </c:pt>
                <c:pt idx="13">
                  <c:v>41755</c:v>
                </c:pt>
                <c:pt idx="14">
                  <c:v>42550</c:v>
                </c:pt>
                <c:pt idx="15">
                  <c:v>44991</c:v>
                </c:pt>
                <c:pt idx="16">
                  <c:v>47303</c:v>
                </c:pt>
                <c:pt idx="17">
                  <c:v>52403</c:v>
                </c:pt>
                <c:pt idx="18">
                  <c:v>57309</c:v>
                </c:pt>
                <c:pt idx="19">
                  <c:v>57303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6530192"/>
        <c:axId val="443682792"/>
      </c:barChart>
      <c:catAx>
        <c:axId val="256530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443682792"/>
        <c:crosses val="autoZero"/>
        <c:auto val="1"/>
        <c:lblAlgn val="ctr"/>
        <c:lblOffset val="100"/>
        <c:noMultiLvlLbl val="0"/>
      </c:catAx>
      <c:valAx>
        <c:axId val="443682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56530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62860892388452"/>
          <c:y val="5.2519153337876955E-2"/>
          <c:w val="0.86486351706036746"/>
          <c:h val="0.57084922395750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'бюджет внебюджет кырг'!$B$17</c:f>
              <c:strCache>
                <c:ptCount val="1"/>
                <c:pt idx="0">
                  <c:v>внебюджет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-7.7790742901596996E-3"/>
                  <c:y val="-3.809523809523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'бюджет внебюджет кырг'!$A$18:$A$27</c:f>
              <c:strCache>
                <c:ptCount val="10"/>
                <c:pt idx="0">
                  <c:v>Ысык-Көл облусу</c:v>
                </c:pt>
                <c:pt idx="1">
                  <c:v>Талас облусу</c:v>
                </c:pt>
                <c:pt idx="2">
                  <c:v>Джалал-Абад облусу</c:v>
                </c:pt>
                <c:pt idx="3">
                  <c:v>Бишкек ш.</c:v>
                </c:pt>
                <c:pt idx="4">
                  <c:v>Кыргыз Республикасы</c:v>
                </c:pt>
                <c:pt idx="5">
                  <c:v>Нарын облусу</c:v>
                </c:pt>
                <c:pt idx="6">
                  <c:v>Чүй облусу</c:v>
                </c:pt>
                <c:pt idx="7">
                  <c:v>Ош ш.</c:v>
                </c:pt>
                <c:pt idx="8">
                  <c:v>Ош облусу </c:v>
                </c:pt>
                <c:pt idx="9">
                  <c:v>Баткен облусу</c:v>
                </c:pt>
              </c:strCache>
            </c:strRef>
          </c:cat>
          <c:val>
            <c:numRef>
              <c:f>'бюджет внебюджет кырг'!$B$18:$B$27</c:f>
              <c:numCache>
                <c:formatCode>0</c:formatCode>
                <c:ptCount val="10"/>
                <c:pt idx="0">
                  <c:v>68619</c:v>
                </c:pt>
                <c:pt idx="1">
                  <c:v>59225</c:v>
                </c:pt>
                <c:pt idx="2">
                  <c:v>41425</c:v>
                </c:pt>
                <c:pt idx="3">
                  <c:v>41040</c:v>
                </c:pt>
                <c:pt idx="4">
                  <c:v>40009</c:v>
                </c:pt>
                <c:pt idx="5">
                  <c:v>40933</c:v>
                </c:pt>
                <c:pt idx="6">
                  <c:v>29071</c:v>
                </c:pt>
                <c:pt idx="7">
                  <c:v>30155</c:v>
                </c:pt>
                <c:pt idx="8">
                  <c:v>26427</c:v>
                </c:pt>
                <c:pt idx="9">
                  <c:v>26674</c:v>
                </c:pt>
              </c:numCache>
            </c:numRef>
          </c:val>
        </c:ser>
        <c:ser>
          <c:idx val="1"/>
          <c:order val="1"/>
          <c:tx>
            <c:strRef>
              <c:f>'бюджет внебюджет кырг'!$C$17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'бюджет внебюджет кырг'!$A$18:$A$27</c:f>
              <c:strCache>
                <c:ptCount val="10"/>
                <c:pt idx="0">
                  <c:v>Ысык-Көл облусу</c:v>
                </c:pt>
                <c:pt idx="1">
                  <c:v>Талас облусу</c:v>
                </c:pt>
                <c:pt idx="2">
                  <c:v>Джалал-Абад облусу</c:v>
                </c:pt>
                <c:pt idx="3">
                  <c:v>Бишкек ш.</c:v>
                </c:pt>
                <c:pt idx="4">
                  <c:v>Кыргыз Республикасы</c:v>
                </c:pt>
                <c:pt idx="5">
                  <c:v>Нарын облусу</c:v>
                </c:pt>
                <c:pt idx="6">
                  <c:v>Чүй облусу</c:v>
                </c:pt>
                <c:pt idx="7">
                  <c:v>Ош ш.</c:v>
                </c:pt>
                <c:pt idx="8">
                  <c:v>Ош облусу </c:v>
                </c:pt>
                <c:pt idx="9">
                  <c:v>Баткен облусу</c:v>
                </c:pt>
              </c:strCache>
            </c:strRef>
          </c:cat>
          <c:val>
            <c:numRef>
              <c:f>'бюджет внебюджет кырг'!$C$18:$C$27</c:f>
              <c:numCache>
                <c:formatCode>0</c:formatCode>
                <c:ptCount val="10"/>
                <c:pt idx="0">
                  <c:v>24204</c:v>
                </c:pt>
                <c:pt idx="1">
                  <c:v>23116</c:v>
                </c:pt>
                <c:pt idx="2">
                  <c:v>23647</c:v>
                </c:pt>
                <c:pt idx="3">
                  <c:v>34902</c:v>
                </c:pt>
                <c:pt idx="4">
                  <c:v>27386</c:v>
                </c:pt>
                <c:pt idx="5">
                  <c:v>31760</c:v>
                </c:pt>
                <c:pt idx="6">
                  <c:v>25362</c:v>
                </c:pt>
                <c:pt idx="7">
                  <c:v>25664</c:v>
                </c:pt>
                <c:pt idx="8">
                  <c:v>23242</c:v>
                </c:pt>
                <c:pt idx="9">
                  <c:v>25964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683576"/>
        <c:axId val="443683968"/>
      </c:barChart>
      <c:catAx>
        <c:axId val="44368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43683968"/>
        <c:crosses val="autoZero"/>
        <c:auto val="1"/>
        <c:lblAlgn val="ctr"/>
        <c:lblOffset val="100"/>
        <c:noMultiLvlLbl val="0"/>
      </c:catAx>
      <c:valAx>
        <c:axId val="44368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4368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Лист1!$B$17:$B$20</c:f>
              <c:strCache>
                <c:ptCount val="4"/>
                <c:pt idx="0">
                  <c:v>Бардыгы</c:v>
                </c:pt>
                <c:pt idx="1">
                  <c:v>чакан</c:v>
                </c:pt>
                <c:pt idx="2">
                  <c:v>орто</c:v>
                </c:pt>
                <c:pt idx="3">
                  <c:v>ири</c:v>
                </c:pt>
              </c:strCache>
            </c:strRef>
          </c:cat>
          <c:val>
            <c:numRef>
              <c:f>Лист1!$C$17:$C$20</c:f>
              <c:numCache>
                <c:formatCode>0</c:formatCode>
                <c:ptCount val="4"/>
                <c:pt idx="0">
                  <c:v>34876.926491396465</c:v>
                </c:pt>
                <c:pt idx="1">
                  <c:v>16698.606074890235</c:v>
                </c:pt>
                <c:pt idx="2">
                  <c:v>26228.012889764261</c:v>
                </c:pt>
                <c:pt idx="3">
                  <c:v>47908.772379333452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3510456"/>
        <c:axId val="463507712"/>
      </c:barChart>
      <c:catAx>
        <c:axId val="46351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3507712"/>
        <c:crosses val="autoZero"/>
        <c:auto val="1"/>
        <c:lblAlgn val="ctr"/>
        <c:lblOffset val="100"/>
        <c:noMultiLvlLbl val="0"/>
      </c:catAx>
      <c:valAx>
        <c:axId val="46350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3510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'[ЗП ноябрь 2022г..xlsx]Таб 1 (кырг)'!$C$3:$J$3</c:f>
              <c:strCache>
                <c:ptCount val="8"/>
                <c:pt idx="0">
                  <c:v> 6600 сомго чейин</c:v>
                </c:pt>
                <c:pt idx="1">
                  <c:v>6601 - 13200 сомго чейин</c:v>
                </c:pt>
                <c:pt idx="2">
                  <c:v> 13201 -22000 сомго чейин</c:v>
                </c:pt>
                <c:pt idx="3">
                  <c:v> 22001 -33000 сомго чейин</c:v>
                </c:pt>
                <c:pt idx="4">
                  <c:v>33001 - 44000 сомго чейин</c:v>
                </c:pt>
                <c:pt idx="5">
                  <c:v>44001 - 55000 сомго чейин</c:v>
                </c:pt>
                <c:pt idx="6">
                  <c:v>55001 -66000 сомго чейин</c:v>
                </c:pt>
                <c:pt idx="7">
                  <c:v>66001 сомдон жогору</c:v>
                </c:pt>
              </c:strCache>
            </c:strRef>
          </c:cat>
          <c:val>
            <c:numRef>
              <c:f>'[ЗП ноябрь 2022г..xlsx]Таб 1 (кырг)'!$C$4:$J$4</c:f>
              <c:numCache>
                <c:formatCode>0.0</c:formatCode>
                <c:ptCount val="8"/>
                <c:pt idx="0">
                  <c:v>4</c:v>
                </c:pt>
                <c:pt idx="1">
                  <c:v>17.908289083987764</c:v>
                </c:pt>
                <c:pt idx="2">
                  <c:v>25.019805560182494</c:v>
                </c:pt>
                <c:pt idx="3">
                  <c:v>24.871517776252016</c:v>
                </c:pt>
                <c:pt idx="4">
                  <c:v>15.314268534957321</c:v>
                </c:pt>
                <c:pt idx="5">
                  <c:v>6.3158407917348862</c:v>
                </c:pt>
                <c:pt idx="6">
                  <c:v>2.6098649971764383</c:v>
                </c:pt>
                <c:pt idx="7">
                  <c:v>4.0161613371089162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3688672"/>
        <c:axId val="443687104"/>
      </c:barChart>
      <c:catAx>
        <c:axId val="443688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443687104"/>
        <c:crosses val="autoZero"/>
        <c:auto val="1"/>
        <c:lblAlgn val="ctr"/>
        <c:lblOffset val="100"/>
        <c:noMultiLvlLbl val="0"/>
      </c:catAx>
      <c:valAx>
        <c:axId val="443687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368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2067252886768924E-2"/>
          <c:y val="4.1666666666666664E-2"/>
          <c:w val="0.90793274711323113"/>
          <c:h val="0.8416746864975212"/>
        </c:manualLayout>
      </c:layout>
      <c:lineChart>
        <c:grouping val="standard"/>
        <c:varyColors val="0"/>
        <c:ser>
          <c:idx val="0"/>
          <c:order val="0"/>
          <c:tx>
            <c:strRef>
              <c:f>'ЗП (соцсфера)'!$A$4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(соцсфера)'!$B$4:$N$4</c:f>
              <c:numCache>
                <c:formatCode>#,##0</c:formatCode>
                <c:ptCount val="13"/>
                <c:pt idx="0" formatCode="0">
                  <c:v>3991</c:v>
                </c:pt>
                <c:pt idx="1">
                  <c:v>6682</c:v>
                </c:pt>
                <c:pt idx="2">
                  <c:v>7999</c:v>
                </c:pt>
                <c:pt idx="3">
                  <c:v>7799</c:v>
                </c:pt>
                <c:pt idx="4" formatCode="0">
                  <c:v>8204.2999999999993</c:v>
                </c:pt>
                <c:pt idx="5" formatCode="0">
                  <c:v>9233.2000000000007</c:v>
                </c:pt>
                <c:pt idx="6" formatCode="0">
                  <c:v>10861.8</c:v>
                </c:pt>
                <c:pt idx="7">
                  <c:v>11095.2</c:v>
                </c:pt>
                <c:pt idx="8">
                  <c:v>11369</c:v>
                </c:pt>
                <c:pt idx="9">
                  <c:v>12411.6</c:v>
                </c:pt>
                <c:pt idx="10">
                  <c:v>14764.3</c:v>
                </c:pt>
                <c:pt idx="11">
                  <c:v>14821.3</c:v>
                </c:pt>
                <c:pt idx="12">
                  <c:v>22132.9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0E8-448C-8CB6-833C0C3533C1}"/>
            </c:ext>
          </c:extLst>
        </c:ser>
        <c:ser>
          <c:idx val="1"/>
          <c:order val="1"/>
          <c:tx>
            <c:strRef>
              <c:f>'ЗП (соцсфера)'!$A$5</c:f>
              <c:strCache>
                <c:ptCount val="1"/>
                <c:pt idx="0">
                  <c:v>Здравоохранение и социальное обслуживание населения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(соцсфера)'!$B$5:$N$5</c:f>
              <c:numCache>
                <c:formatCode>#,##0</c:formatCode>
                <c:ptCount val="13"/>
                <c:pt idx="0" formatCode="0">
                  <c:v>4174</c:v>
                </c:pt>
                <c:pt idx="1">
                  <c:v>7341</c:v>
                </c:pt>
                <c:pt idx="2">
                  <c:v>9469</c:v>
                </c:pt>
                <c:pt idx="3">
                  <c:v>9291</c:v>
                </c:pt>
                <c:pt idx="4" formatCode="0">
                  <c:v>9244</c:v>
                </c:pt>
                <c:pt idx="5" formatCode="0">
                  <c:v>9381</c:v>
                </c:pt>
                <c:pt idx="6" formatCode="0">
                  <c:v>9727.7999999999993</c:v>
                </c:pt>
                <c:pt idx="7">
                  <c:v>9947.4</c:v>
                </c:pt>
                <c:pt idx="8">
                  <c:v>10313</c:v>
                </c:pt>
                <c:pt idx="9">
                  <c:v>10809.2</c:v>
                </c:pt>
                <c:pt idx="10">
                  <c:v>10936.8</c:v>
                </c:pt>
                <c:pt idx="11">
                  <c:v>10965.7</c:v>
                </c:pt>
                <c:pt idx="12">
                  <c:v>18954.400000000001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0E8-448C-8CB6-833C0C3533C1}"/>
            </c:ext>
          </c:extLst>
        </c:ser>
        <c:ser>
          <c:idx val="2"/>
          <c:order val="2"/>
          <c:tx>
            <c:strRef>
              <c:f>'ЗП (соцсфера)'!$A$6</c:f>
              <c:strCache>
                <c:ptCount val="1"/>
                <c:pt idx="0">
                  <c:v>Государственное управление и оборона; обязательное социальное обеспечение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(соцсфера)'!$B$6:$N$6</c:f>
              <c:numCache>
                <c:formatCode>#,##0</c:formatCode>
                <c:ptCount val="13"/>
                <c:pt idx="0" formatCode="0">
                  <c:v>9423</c:v>
                </c:pt>
                <c:pt idx="1">
                  <c:v>10032</c:v>
                </c:pt>
                <c:pt idx="2">
                  <c:v>11187</c:v>
                </c:pt>
                <c:pt idx="3">
                  <c:v>12405</c:v>
                </c:pt>
                <c:pt idx="4" formatCode="0">
                  <c:v>15525.5</c:v>
                </c:pt>
                <c:pt idx="5" formatCode="0">
                  <c:v>16385.2</c:v>
                </c:pt>
                <c:pt idx="6" formatCode="0">
                  <c:v>17296.5</c:v>
                </c:pt>
                <c:pt idx="7">
                  <c:v>18183</c:v>
                </c:pt>
                <c:pt idx="8">
                  <c:v>19880</c:v>
                </c:pt>
                <c:pt idx="9">
                  <c:v>20749.7</c:v>
                </c:pt>
                <c:pt idx="10">
                  <c:v>22879.4</c:v>
                </c:pt>
                <c:pt idx="11">
                  <c:v>22684</c:v>
                </c:pt>
                <c:pt idx="12">
                  <c:v>31121.4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0E8-448C-8CB6-833C0C3533C1}"/>
            </c:ext>
          </c:extLst>
        </c:ser>
        <c:ser>
          <c:idx val="3"/>
          <c:order val="3"/>
          <c:tx>
            <c:strRef>
              <c:f>'ЗП (соцсфера)'!$A$7</c:f>
              <c:strCache>
                <c:ptCount val="1"/>
                <c:pt idx="0">
                  <c:v>Искусство, развлечения и отдых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(соцсфера)'!$B$7:$N$7</c:f>
              <c:numCache>
                <c:formatCode>#,##0</c:formatCode>
                <c:ptCount val="13"/>
                <c:pt idx="0" formatCode="0">
                  <c:v>3803</c:v>
                </c:pt>
                <c:pt idx="1">
                  <c:v>5327</c:v>
                </c:pt>
                <c:pt idx="2">
                  <c:v>6515</c:v>
                </c:pt>
                <c:pt idx="3">
                  <c:v>8166</c:v>
                </c:pt>
                <c:pt idx="4" formatCode="0">
                  <c:v>9182</c:v>
                </c:pt>
                <c:pt idx="5" formatCode="0">
                  <c:v>9741</c:v>
                </c:pt>
                <c:pt idx="6" formatCode="0">
                  <c:v>9042.1</c:v>
                </c:pt>
                <c:pt idx="7">
                  <c:v>8438.7000000000007</c:v>
                </c:pt>
                <c:pt idx="8">
                  <c:v>8616</c:v>
                </c:pt>
                <c:pt idx="9">
                  <c:v>8982.1</c:v>
                </c:pt>
                <c:pt idx="10">
                  <c:v>9383.5</c:v>
                </c:pt>
                <c:pt idx="11">
                  <c:v>9502.1</c:v>
                </c:pt>
                <c:pt idx="12">
                  <c:v>18180.5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0E8-448C-8CB6-833C0C353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685928"/>
        <c:axId val="443685536"/>
      </c:lineChart>
      <c:catAx>
        <c:axId val="443685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3685536"/>
        <c:crosses val="autoZero"/>
        <c:auto val="1"/>
        <c:lblAlgn val="ctr"/>
        <c:lblOffset val="100"/>
        <c:noMultiLvlLbl val="0"/>
      </c:catAx>
      <c:valAx>
        <c:axId val="44368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3685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0ED23-6DC8-4B85-BE7A-CB8932DD4942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8803B-1F94-4744-BB0A-CC95CE125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577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11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912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697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/>
              <a:t> педагогических  и некоторых категорий работников системы образования повышение заработной платы работникам образования в </a:t>
            </a:r>
            <a:r>
              <a:rPr lang="ru-RU" sz="1200" b="0" i="0" u="none" strike="noStrike" baseline="0" dirty="0">
                <a:solidFill>
                  <a:schemeClr val="tx1"/>
                </a:solidFill>
                <a:effectLst/>
                <a:latin typeface="+mn-lt"/>
              </a:rPr>
              <a:t>здравоохранения-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053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120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1A2F-EF59-4AD1-9336-FA1CF4191BF7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78C33-2371-41DC-BB6D-42D041808313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17F1-2276-4CA8-A553-C6AF258E10E6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B7E0-5D4D-45DA-9629-44EF371F4D1D}" type="datetime1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50F8-D64A-413C-9F45-B67A02612445}" type="datetime1">
              <a:rPr lang="ru-RU" smtClean="0"/>
              <a:t>12.12.2023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F4F8-84FA-4BAD-9CF9-A67435E1CAF5}" type="datetime1">
              <a:rPr lang="ru-RU" smtClean="0"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E124-85DF-46B0-920E-EBED92839D78}" type="datetime1">
              <a:rPr lang="ru-RU" smtClean="0"/>
              <a:t>12.12.2023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A2C6-BA11-4958-B7A7-479822CD2CFF}" type="datetime1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A7204-2B76-4B74-9711-EF893660A398}" type="datetime1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B79D-A5AF-47CA-B8E1-B7A9335EC137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8D9F-FCEB-4AAB-A8BC-B4A9E67C8E65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53C9F-09A7-4BE7-BF8E-7527B001DDD8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290" y="404664"/>
            <a:ext cx="7573159" cy="576064"/>
          </a:xfrm>
        </p:spPr>
        <p:txBody>
          <a:bodyPr/>
          <a:lstStyle/>
          <a:p>
            <a:pPr algn="ctr"/>
            <a:r>
              <a:rPr lang="ru-RU" sz="2000" dirty="0" err="1">
                <a:latin typeface="Kyrghyz Times" pitchFamily="2" charset="0"/>
              </a:rPr>
              <a:t>Кыргыз</a:t>
            </a:r>
            <a:r>
              <a:rPr lang="ru-RU" sz="2000" dirty="0">
                <a:latin typeface="Kyrghyz Times" pitchFamily="2" charset="0"/>
              </a:rPr>
              <a:t> </a:t>
            </a:r>
            <a:r>
              <a:rPr lang="ru-RU" sz="2000" dirty="0" err="1">
                <a:latin typeface="Kyrghyz Times" pitchFamily="2" charset="0"/>
              </a:rPr>
              <a:t>Республикасынын</a:t>
            </a:r>
            <a:r>
              <a:rPr lang="ru-RU" sz="2000" dirty="0">
                <a:latin typeface="Kyrghyz Times" pitchFamily="2" charset="0"/>
              </a:rPr>
              <a:t> </a:t>
            </a:r>
            <a:r>
              <a:rPr lang="ru-RU" sz="2000" dirty="0" err="1">
                <a:latin typeface="Kyrghyz Times" pitchFamily="2" charset="0"/>
              </a:rPr>
              <a:t>Улуттук</a:t>
            </a:r>
            <a:r>
              <a:rPr lang="ru-RU" sz="2000" dirty="0">
                <a:latin typeface="Kyrghyz Times" pitchFamily="2" charset="0"/>
              </a:rPr>
              <a:t> статистика </a:t>
            </a:r>
            <a:r>
              <a:rPr lang="ru-RU" sz="2000" dirty="0" err="1">
                <a:latin typeface="Kyrghyz Times" pitchFamily="2" charset="0"/>
              </a:rPr>
              <a:t>комитети</a:t>
            </a:r>
            <a:endParaRPr lang="ru-RU" sz="2000" dirty="0">
              <a:latin typeface="Kyrghyz Times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2063552" y="1936376"/>
            <a:ext cx="8208912" cy="35088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2023-жылдын  </a:t>
            </a:r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октябрындагы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Республикасындагы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айлык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эмгек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акы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sz="4000" b="1" i="1" dirty="0"/>
          </a:p>
          <a:p>
            <a:pPr marL="45720" indent="0" algn="ctr">
              <a:buNone/>
            </a:pPr>
            <a:r>
              <a:rPr lang="ru-RU" dirty="0" err="1"/>
              <a:t>Джайлобаева</a:t>
            </a:r>
            <a:r>
              <a:rPr lang="ru-RU" dirty="0"/>
              <a:t> Г.Ж. </a:t>
            </a:r>
            <a:r>
              <a:rPr lang="en-US" dirty="0" smtClean="0">
                <a:hlinkClick r:id="rId2"/>
              </a:rPr>
              <a:t>www.stat.kg</a:t>
            </a:r>
            <a:endParaRPr lang="ru-RU" dirty="0" smtClean="0"/>
          </a:p>
          <a:p>
            <a:pPr marL="45720" indent="0" algn="ctr">
              <a:buNone/>
            </a:pPr>
            <a:r>
              <a:rPr lang="ru-RU" dirty="0" smtClean="0"/>
              <a:t>12.12.2023</a:t>
            </a:r>
            <a:endParaRPr lang="ru-RU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245079"/>
            <a:ext cx="936104" cy="89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51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Маалыматтарды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чогултуу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тартиби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49580" indent="449580" algn="just">
              <a:spcAft>
                <a:spcPts val="600"/>
              </a:spcAft>
            </a:pPr>
            <a:r>
              <a:rPr lang="ky-KG" sz="2400" dirty="0" smtClean="0">
                <a:latin typeface="Times New Roman" panose="02020603050405020304" pitchFamily="18" charset="0"/>
              </a:rPr>
              <a:t>Статистикалык программага </a:t>
            </a:r>
            <a:r>
              <a:rPr lang="ky-KG" sz="2400" dirty="0">
                <a:latin typeface="Times New Roman" panose="02020603050405020304" pitchFamily="18" charset="0"/>
              </a:rPr>
              <a:t>ылайык Улутстатком </a:t>
            </a:r>
            <a:r>
              <a:rPr lang="ky-KG" sz="2400" dirty="0" smtClean="0">
                <a:latin typeface="Times New Roman" panose="02020603050405020304" pitchFamily="18" charset="0"/>
              </a:rPr>
              <a:t>методологиялык жоболорду жана отчеттуулуктардын формаларын иштеп чыгат, ошондой эле </a:t>
            </a:r>
            <a:r>
              <a:rPr lang="ky-KG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ишканалардын</a:t>
            </a:r>
            <a:r>
              <a:rPr lang="ky-KG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мекемелердин жана уюмдардын мамлекеттик статистикалык отчеттулугунун негизинде жалпы республика жана облустар, шаарлар, райондор боюнча кызматкерлердин орточо айлык эмгек акысы жөнүндө маалыматтарды иштеп чыгат.</a:t>
            </a:r>
            <a:endParaRPr lang="ru-RU" sz="2400" dirty="0"/>
          </a:p>
          <a:p>
            <a:pPr marL="449580" indent="449580" algn="just">
              <a:spcAft>
                <a:spcPts val="0"/>
              </a:spcAft>
            </a:pPr>
            <a:r>
              <a:rPr lang="ky-KG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Көрсөтүлгөн маалыматтар ишке ашырган экономикалык ишмердиктин түрүнө, каржылоо булагына жана менчик формасына карабастан </a:t>
            </a:r>
            <a:r>
              <a:rPr lang="ky-KG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юридикалык</a:t>
            </a:r>
            <a:r>
              <a:rPr lang="ky-KG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жактардан (</a:t>
            </a:r>
            <a:r>
              <a:rPr lang="ky-KG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ишканалар, уюмдар, мекемелер)</a:t>
            </a:r>
            <a:r>
              <a:rPr lang="ky-KG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жана анын обочолонгон бөлүмдөрүнөн чогултулат. </a:t>
            </a:r>
            <a:endParaRPr lang="ky-KG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580" indent="449580" algn="just">
              <a:spcAft>
                <a:spcPts val="0"/>
              </a:spcAft>
            </a:pPr>
            <a:r>
              <a:rPr lang="ru-RU" sz="2400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2400" dirty="0" err="1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жактар</a:t>
            </a:r>
            <a:r>
              <a:rPr lang="ru-RU" sz="2400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дыйкан</a:t>
            </a:r>
            <a:r>
              <a:rPr lang="ru-RU" sz="2400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чарбалары</a:t>
            </a:r>
            <a:r>
              <a:rPr lang="ru-RU" sz="2400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официалдуу</a:t>
            </a:r>
            <a:r>
              <a:rPr lang="ru-RU" sz="2400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отчеттуулук</a:t>
            </a:r>
            <a:r>
              <a:rPr lang="ru-RU" sz="2400" dirty="0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тапшырбайт</a:t>
            </a:r>
            <a:endParaRPr lang="ru-RU" sz="2400" dirty="0">
              <a:latin typeface="Kyrghyz Times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altLang="ru-RU" sz="16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6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0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579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айлык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3156"/>
            <a:ext cx="10515600" cy="4763807"/>
          </a:xfrm>
        </p:spPr>
        <p:txBody>
          <a:bodyPr>
            <a:normAutofit fontScale="85000" lnSpcReduction="10000"/>
          </a:bodyPr>
          <a:lstStyle/>
          <a:p>
            <a:pPr lvl="0" indent="-182880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Орточо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айлык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эмгек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акы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боюнча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жылдык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,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айлык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маалыматтар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расмий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статистикалык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отчеттулук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формаларынын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маалыматарынан</a:t>
            </a:r>
            <a:r>
              <a:rPr lang="ru-RU" sz="3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алынат</a:t>
            </a:r>
            <a:endParaRPr lang="ru-RU" sz="3300" b="1" dirty="0" smtClean="0"/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38,6 мин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ишкана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уюм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мекемелердин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жылдык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маалымат</a:t>
            </a:r>
            <a:r>
              <a:rPr lang="ru-RU" altLang="ru-RU" sz="3200" kern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ы</a:t>
            </a:r>
            <a:endParaRPr lang="ru-RU" altLang="ru-RU" sz="32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0"/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8688-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ишкана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уюм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мекеме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>
                <a:solidFill>
                  <a:prstClr val="black"/>
                </a:solidFill>
              </a:rPr>
              <a:t>№</a:t>
            </a:r>
            <a:r>
              <a:rPr lang="ru-RU" sz="2700" dirty="0" smtClean="0">
                <a:solidFill>
                  <a:prstClr val="black"/>
                </a:solidFill>
              </a:rPr>
              <a:t>1-Э </a:t>
            </a:r>
            <a:r>
              <a:rPr lang="ru-RU" sz="2700" dirty="0">
                <a:solidFill>
                  <a:prstClr val="black"/>
                </a:solidFill>
              </a:rPr>
              <a:t>(</a:t>
            </a:r>
            <a:r>
              <a:rPr lang="ru-RU" sz="2700" dirty="0" err="1" smtClean="0">
                <a:solidFill>
                  <a:prstClr val="black"/>
                </a:solidFill>
              </a:rPr>
              <a:t>жылдык</a:t>
            </a:r>
            <a:r>
              <a:rPr lang="ru-RU" sz="2700" dirty="0" smtClean="0">
                <a:solidFill>
                  <a:prstClr val="black"/>
                </a:solidFill>
              </a:rPr>
              <a:t>) </a:t>
            </a:r>
            <a:r>
              <a:rPr 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формасындагы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отчетттулук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тапшырат</a:t>
            </a:r>
            <a:endParaRPr lang="ru-RU" altLang="ru-RU" sz="32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8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653- ай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сайын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№1-Э (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айлык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); </a:t>
            </a:r>
            <a:endParaRPr lang="ru-RU" altLang="ru-RU" sz="32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20897- квартал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сайын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(№1-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ФХД-микро-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кварталдык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), (№2-кредит, №4-фин)</a:t>
            </a:r>
            <a:endParaRPr lang="ru-RU" altLang="ru-RU" sz="32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республика,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областтар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, район,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шаар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жана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айыл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аймактары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боюнча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официалдуу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статистикалык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отчеттулуктун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негизинде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эсептелет</a:t>
            </a:r>
            <a:endParaRPr lang="ru-RU" altLang="ru-RU" sz="3200" kern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altLang="ru-RU" sz="16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6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64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Иштеген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структурасы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altLang="ru-RU" sz="16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6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33805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528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3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рточо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айлык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эмгек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акынын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булактары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1350567"/>
              </p:ext>
            </p:extLst>
          </p:nvPr>
        </p:nvGraphicFramePr>
        <p:xfrm>
          <a:off x="938213" y="1390651"/>
          <a:ext cx="10515600" cy="4613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2892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Формалар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мезгили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респонденттин</a:t>
                      </a:r>
                      <a:r>
                        <a:rPr lang="ru-RU" baseline="0" dirty="0" smtClean="0"/>
                        <a:t> саны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Индикаторлор</a:t>
                      </a:r>
                      <a:endParaRPr lang="ru-RU" dirty="0"/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№ 1-Т «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Эмгек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боюнча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отчет"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жылдык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38 мин отчет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 (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Кызматкерлердин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саны,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эмгек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акы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фонду)</a:t>
                      </a:r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№ 1-Т «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Эмгек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боюнча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отчет"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айлык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 мин отчет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Тикеме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№1 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формага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№ 1-Т (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айлык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 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ноябрда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Бир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жолу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 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ноябрда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16 мин отчет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п</a:t>
                      </a:r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1-Т-район «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Эмгек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боюнча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отчет" –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жылдык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2857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№1 ФХД-МИКРО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кварталдык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19873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2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№1 ФХД-МИКРО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жылдык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20897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61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айлык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эмгек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айлык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экономикалык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ишмердиктер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ймактар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эмес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сферада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аялдарга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эркектерге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эсептелген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эмгек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акы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ноябрдагы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изилдоо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туризм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тармагындагы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менчик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иш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баруунун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уюштуруу-укугунун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altLang="ru-RU" sz="16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6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10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Номиналдуу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айлык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эмгек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акынын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эсептелиши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Орточо</a:t>
            </a:r>
            <a:r>
              <a:rPr lang="ru-RU" dirty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номиналдуу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эмгек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акы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тизмедеги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жана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тизмеде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жок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жумушчулардын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чыныгы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эсептелген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эмгек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акы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фонддусун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орточо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эмгек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акыны эсепт¼¼ ³ч³н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кабыл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алынган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жумушчулардын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санына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жана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отчеттук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мезгилдеги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айлардын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санына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б¼л³³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аркылуу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эсептелет</a:t>
            </a:r>
            <a:r>
              <a:rPr lang="ru-RU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sz="20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ОЭА=ЭАФ*1000/</a:t>
            </a:r>
            <a:r>
              <a:rPr lang="ru-RU" sz="2000" i="1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ИшС</a:t>
            </a:r>
            <a:r>
              <a:rPr lang="ru-RU" sz="20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/12</a:t>
            </a:r>
            <a:endParaRPr lang="ru-RU" sz="20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sz="2000" b="1" i="1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Реалдуу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эмгек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акы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% </a:t>
            </a:r>
            <a:r>
              <a:rPr lang="ru-RU" sz="2000" b="1" i="1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менен</a:t>
            </a:r>
            <a:endParaRPr lang="ru-RU" sz="2000" b="1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365125" lvl="0" indent="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None/>
            </a:pPr>
            <a:r>
              <a:rPr lang="ru-RU" sz="2000" i="1" dirty="0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ru-RU" sz="20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12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РЭА</a:t>
            </a:r>
            <a:r>
              <a:rPr lang="ru-RU" sz="20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= И</a:t>
            </a:r>
            <a:r>
              <a:rPr lang="ru-RU" sz="14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НЭА</a:t>
            </a:r>
            <a:r>
              <a:rPr lang="ru-RU" sz="20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/ИПЦ*100</a:t>
            </a:r>
            <a:endParaRPr lang="ru-RU" sz="20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altLang="ru-RU" sz="16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6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7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7683" y="97611"/>
            <a:ext cx="10071538" cy="1309770"/>
          </a:xfrm>
        </p:spPr>
        <p:txBody>
          <a:bodyPr>
            <a:no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Номиналдык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реалдуу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айлык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эмгек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акы</a:t>
            </a:r>
            <a:r>
              <a:rPr lang="ru-RU" sz="24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аймактар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2023-жылдын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январь-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октябрында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чакан</a:t>
            </a:r>
            <a:r>
              <a:rPr lang="ru-RU" sz="18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ишканаларды</a:t>
            </a:r>
            <a:r>
              <a:rPr lang="ru-RU" sz="18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эсептебегенде</a:t>
            </a:r>
            <a:r>
              <a:rPr lang="ru-RU" altLang="ru-RU" sz="18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1800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1800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031797"/>
              </p:ext>
            </p:extLst>
          </p:nvPr>
        </p:nvGraphicFramePr>
        <p:xfrm>
          <a:off x="901861" y="1120171"/>
          <a:ext cx="10554027" cy="4868402"/>
        </p:xfrm>
        <a:graphic>
          <a:graphicData uri="http://schemas.openxmlformats.org/drawingml/2006/table">
            <a:tbl>
              <a:tblPr/>
              <a:tblGrid>
                <a:gridCol w="2858030"/>
                <a:gridCol w="1156721"/>
                <a:gridCol w="1743526"/>
                <a:gridCol w="1797674"/>
                <a:gridCol w="2998076"/>
              </a:tblGrid>
              <a:tr h="978772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y-KG" sz="9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</a:t>
                      </a:r>
                      <a:endParaRPr lang="ru-RU" sz="16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Мурунку</a:t>
                      </a:r>
                      <a:r>
                        <a:rPr lang="ru-RU" sz="16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жылдын</a:t>
                      </a: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тийишт³³ </a:t>
                      </a:r>
                      <a:endParaRPr lang="ru-RU" sz="16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y-KG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мезгилине</a:t>
                      </a:r>
                      <a:r>
                        <a:rPr lang="ky-KG" sz="1600" b="1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карата </a:t>
                      </a:r>
                      <a:r>
                        <a:rPr lang="ru-RU" sz="1600" b="1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пайыз</a:t>
                      </a: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менен</a:t>
                      </a:r>
                      <a:endParaRPr lang="ru-RU" sz="16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Мурунку</a:t>
                      </a:r>
                      <a:r>
                        <a:rPr lang="ky-KG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жылдын тийишт³³ мезгилине карата реалдуу</a:t>
                      </a:r>
                      <a:endParaRPr lang="ru-RU" sz="16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эмгек акы пайыз менен</a:t>
                      </a:r>
                      <a:endParaRPr lang="ru-RU" sz="16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5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600" b="1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6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102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 Республикасы</a:t>
                      </a:r>
                      <a:endParaRPr lang="ru-RU" sz="14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</a:t>
                      </a:r>
                      <a:r>
                        <a:rPr lang="ky-KG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134,3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122,2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marL="14351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 облусу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141,2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115,0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marL="14351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 облусу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</a:t>
                      </a: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marL="14351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Ысык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-К</a:t>
                      </a:r>
                      <a:r>
                        <a:rPr lang="ky-KG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ө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 облусу</a:t>
                      </a:r>
                      <a:r>
                        <a:rPr lang="ru-RU" sz="1400" baseline="30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 </a:t>
                      </a: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225,7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109,0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marL="14351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 облусу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marL="14351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 облусу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marL="14351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 облусу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695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143,6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marL="14351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</a:t>
                      </a:r>
                      <a:r>
                        <a:rPr lang="ky-KG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ү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й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облусу</a:t>
                      </a:r>
                      <a:r>
                        <a:rPr lang="ru-RU" sz="1400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111,8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marL="14351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122,8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marL="14351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 ш.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131,5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216158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5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85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554" y="340973"/>
            <a:ext cx="10256310" cy="685853"/>
          </a:xfrm>
        </p:spPr>
        <p:txBody>
          <a:bodyPr>
            <a:normAutofit fontScale="90000"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2023-жылдын январь-</a:t>
            </a:r>
            <a:r>
              <a:rPr lang="ru-RU" sz="3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октябрындагы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</a:t>
            </a:r>
            <a:r>
              <a:rPr lang="ky-KG" sz="31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рточо </a:t>
            </a:r>
            <a:r>
              <a:rPr lang="ky-KG" sz="31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айлык эмгек акы </a:t>
            </a:r>
            <a:r>
              <a:rPr lang="ky-KG" sz="31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аймактар боюнча</a:t>
            </a:r>
            <a:br>
              <a:rPr lang="ky-KG" sz="31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-KG" sz="31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(сом)</a:t>
            </a:r>
            <a:r>
              <a:rPr lang="ru-RU" sz="3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3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9</a:t>
            </a:fld>
            <a:endParaRPr lang="ru-RU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448554" y="6325658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21" y="617696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482369"/>
              </p:ext>
            </p:extLst>
          </p:nvPr>
        </p:nvGraphicFramePr>
        <p:xfrm>
          <a:off x="1448555" y="1409700"/>
          <a:ext cx="9385700" cy="4767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9319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1" y="136868"/>
            <a:ext cx="10112829" cy="761629"/>
          </a:xfrm>
        </p:spPr>
        <p:txBody>
          <a:bodyPr>
            <a:normAutofit fontScale="90000"/>
          </a:bodyPr>
          <a:lstStyle/>
          <a:p>
            <a:pPr algn="ctr"/>
            <a:r>
              <a:rPr lang="ky-KG" sz="20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2023-жылдын январь-октябрындагы </a:t>
            </a:r>
            <a:r>
              <a:rPr lang="ky-KG" sz="20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экономикалык ишмердиктин </a:t>
            </a:r>
            <a:r>
              <a:rPr lang="ky-KG" sz="20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т³рл¼р³</a:t>
            </a:r>
            <a:r>
              <a:rPr lang="ky-KG" sz="16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 </a:t>
            </a:r>
            <a:r>
              <a:rPr lang="ky-KG" sz="20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 </a:t>
            </a:r>
            <a:r>
              <a:rPr lang="ky-KG" sz="20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орточо айлык эмгек акы (сом</a:t>
            </a:r>
            <a:r>
              <a:rPr lang="ky-KG" sz="20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1265207"/>
              </p:ext>
            </p:extLst>
          </p:nvPr>
        </p:nvGraphicFramePr>
        <p:xfrm>
          <a:off x="777240" y="1301478"/>
          <a:ext cx="10515600" cy="5404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spcBef>
                <a:spcPts val="0"/>
              </a:spcBef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8458123"/>
              </p:ext>
            </p:extLst>
          </p:nvPr>
        </p:nvGraphicFramePr>
        <p:xfrm>
          <a:off x="433754" y="877093"/>
          <a:ext cx="11312769" cy="5103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4985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529" y="104504"/>
            <a:ext cx="10756271" cy="9840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2023-жылдын январь-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октябрындагы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эмес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сферадагы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кызматкерлердин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айлык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эмгек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акысы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(сом)</a:t>
            </a:r>
            <a:endParaRPr lang="ru-RU" sz="1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11</a:t>
            </a:fld>
            <a:endParaRPr lang="ru-RU"/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spcBef>
                <a:spcPts val="0"/>
              </a:spcBef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9350689"/>
              </p:ext>
            </p:extLst>
          </p:nvPr>
        </p:nvGraphicFramePr>
        <p:xfrm>
          <a:off x="844062" y="1078522"/>
          <a:ext cx="10656275" cy="5017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326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207" y="129835"/>
            <a:ext cx="11561379" cy="105047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2023-жылдын 9 </a:t>
            </a:r>
            <a:r>
              <a:rPr lang="ru-RU" sz="27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айындагы</a:t>
            </a:r>
            <a:r>
              <a:rPr lang="ru-RU" sz="2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7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ишкананын тиби боюнча </a:t>
            </a:r>
            <a:r>
              <a:rPr lang="ru-RU" sz="2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ky-KG" sz="27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рточо айлык эмгек </a:t>
            </a:r>
            <a:r>
              <a:rPr lang="ky-KG" sz="27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акы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b="1" i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74049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7957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13</a:t>
            </a:fld>
            <a:endParaRPr lang="ru-RU"/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spcBef>
                <a:spcPts val="0"/>
              </a:spcBef>
              <a:buNone/>
            </a:pP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240971" y="136868"/>
            <a:ext cx="10112829" cy="1017215"/>
          </a:xfrm>
        </p:spPr>
        <p:txBody>
          <a:bodyPr>
            <a:norm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200" b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Кызматкерлердин</a:t>
            </a:r>
            <a:r>
              <a:rPr lang="ru-RU" sz="2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 </a:t>
            </a:r>
            <a:r>
              <a:rPr lang="ru-RU" sz="2200" b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санын</a:t>
            </a:r>
            <a:r>
              <a:rPr lang="ru-RU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, </a:t>
            </a:r>
            <a:r>
              <a:rPr lang="ru-RU" sz="2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2022-ж. ноябрь </a:t>
            </a:r>
            <a:r>
              <a:rPr lang="ru-RU" sz="2200" b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айында</a:t>
            </a:r>
            <a:r>
              <a:rPr lang="ru-RU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 </a:t>
            </a:r>
            <a:r>
              <a:rPr lang="ru-RU" sz="2200" b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эсептелген</a:t>
            </a:r>
            <a:r>
              <a:rPr lang="ru-RU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 </a:t>
            </a:r>
            <a:r>
              <a:rPr lang="ru-RU" sz="2200" b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эмгек</a:t>
            </a:r>
            <a:r>
              <a:rPr lang="ru-RU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 </a:t>
            </a:r>
            <a:r>
              <a:rPr lang="ru-RU" sz="2200" b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акынын</a:t>
            </a:r>
            <a:r>
              <a:rPr lang="ru-RU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</a:rPr>
              <a:t> 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ө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Kyrghyz Times" pitchFamily="2" charset="0"/>
              </a:rPr>
              <a:t>лч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ө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Kyrghyz Times" pitchFamily="2" charset="0"/>
              </a:rPr>
              <a:t>м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ү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Kyrghyz Times" pitchFamily="2" charset="0"/>
              </a:rPr>
              <a:t>боюнча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Kyrghyz Times" pitchFamily="2" charset="0"/>
              </a:rPr>
              <a:t>б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ө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Kyrghyz Times" pitchFamily="2" charset="0"/>
              </a:rPr>
              <a:t>л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ү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Kyrghyz Times" pitchFamily="2" charset="0"/>
              </a:rPr>
              <a:t>шт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ү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Kyrghyz Times" pitchFamily="2" charset="0"/>
              </a:rPr>
              <a:t>р</a:t>
            </a:r>
            <a:r>
              <a:rPr lang="ky-KG" sz="2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үү</a:t>
            </a:r>
            <a:r>
              <a:rPr lang="ru-RU" sz="2000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2000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жолу</a:t>
            </a:r>
            <a:r>
              <a:rPr lang="ru-RU" sz="2000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жасалган</a:t>
            </a:r>
            <a:r>
              <a:rPr lang="ru-RU" sz="2000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илилдоолордун</a:t>
            </a:r>
            <a:r>
              <a:rPr lang="ru-RU" sz="2000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негизинде</a:t>
            </a:r>
            <a:r>
              <a:rPr lang="ky-K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жыйынтыкка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467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189187"/>
            <a:ext cx="11624440" cy="10089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сферасындагы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кызматкерлердин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айлыгынын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огорулашы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2010-2022гг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1470660" y="1803688"/>
          <a:ext cx="9433559" cy="4025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6508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5564" y="-19324"/>
            <a:ext cx="9288236" cy="1325563"/>
          </a:xfrm>
        </p:spPr>
        <p:txBody>
          <a:bodyPr>
            <a:normAutofit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Маалыматтарды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чыгаруу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007" y="1334814"/>
            <a:ext cx="11309131" cy="4256689"/>
          </a:xfrm>
        </p:spPr>
        <p:txBody>
          <a:bodyPr>
            <a:noAutofit/>
          </a:bodyPr>
          <a:lstStyle/>
          <a:p>
            <a:pPr marR="71755" lvl="0" indent="450215">
              <a:spcBef>
                <a:spcPts val="300"/>
              </a:spcBef>
            </a:pP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stat.kg/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y-KG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татистика/заработная плата/динамические </a:t>
            </a:r>
            <a:r>
              <a:rPr lang="ky-KG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таблицы</a:t>
            </a:r>
          </a:p>
          <a:p>
            <a:pPr marR="71755" lvl="0" indent="450215">
              <a:spcBef>
                <a:spcPts val="30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Ежемесячный обзор</a:t>
            </a:r>
          </a:p>
          <a:p>
            <a:pPr marR="71755" lvl="0" indent="450215">
              <a:spcBef>
                <a:spcPts val="30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Раздел: Заработная плата и рынок труда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lvl="0" indent="450215">
              <a:spcBef>
                <a:spcPts val="3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видам экономической деятельности (за месяц, период)-</a:t>
            </a:r>
            <a:r>
              <a:rPr lang="ky-KG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/статистика/заработная плата/оперативная информация/заработная плата по видам экономической деятельности </a:t>
            </a:r>
          </a:p>
          <a:p>
            <a:pPr marR="71755" lvl="0" indent="450215">
              <a:spcBef>
                <a:spcPts val="3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районам, городам-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/статистика/региональная статистика/статистика по регионам/среднемесячная заработная плата</a:t>
            </a:r>
          </a:p>
          <a:p>
            <a:pPr marR="53816" lvl="0" indent="337661" algn="just">
              <a:lnSpc>
                <a:spcPct val="100000"/>
              </a:lnSpc>
              <a:spcBef>
                <a:spcPts val="225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endParaRPr lang="ru-RU" sz="22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buFontTx/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81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5564" y="-19324"/>
            <a:ext cx="9288236" cy="1325563"/>
          </a:xfrm>
        </p:spPr>
        <p:txBody>
          <a:bodyPr>
            <a:normAutofit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Маалыматтарды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жайылтуу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007" y="1334814"/>
            <a:ext cx="11309131" cy="4256689"/>
          </a:xfrm>
        </p:spPr>
        <p:txBody>
          <a:bodyPr>
            <a:noAutofit/>
          </a:bodyPr>
          <a:lstStyle/>
          <a:p>
            <a:pPr marR="53816" lvl="0" indent="337661" algn="just">
              <a:lnSpc>
                <a:spcPct val="100000"/>
              </a:lnSpc>
              <a:spcBef>
                <a:spcPts val="225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Ай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сайын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«КР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социалдык-экономикалык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абалы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»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докладында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</a:endParaRPr>
          </a:p>
          <a:p>
            <a:pPr marR="53816" lvl="0" indent="337661" algn="just">
              <a:lnSpc>
                <a:spcPct val="100000"/>
              </a:lnSpc>
              <a:spcBef>
                <a:spcPts val="225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УСК Экспресс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–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информациясында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</a:endParaRPr>
          </a:p>
          <a:p>
            <a:pPr marR="53816" lvl="0" indent="337661" algn="just">
              <a:lnSpc>
                <a:spcPct val="100000"/>
              </a:lnSpc>
              <a:spcBef>
                <a:spcPts val="225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«Кыргызстан»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(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кыскача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жыйын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)</a:t>
            </a:r>
          </a:p>
          <a:p>
            <a:pPr marR="53816" lvl="0" indent="337661" algn="just">
              <a:lnSpc>
                <a:spcPct val="100000"/>
              </a:lnSpc>
              <a:spcBef>
                <a:spcPts val="225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«Кыргызстан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сандарда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»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</a:endParaRPr>
          </a:p>
          <a:p>
            <a:pPr marR="53816" lvl="0" indent="337661" algn="just">
              <a:lnSpc>
                <a:spcPct val="100000"/>
              </a:lnSpc>
              <a:spcBef>
                <a:spcPts val="225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«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Кыргыз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жылдык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чыгарылышы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»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</a:endParaRPr>
          </a:p>
          <a:p>
            <a:pPr marR="53816" lvl="0" indent="337661" algn="just">
              <a:lnSpc>
                <a:spcPct val="100000"/>
              </a:lnSpc>
              <a:spcBef>
                <a:spcPts val="225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Таблицалар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ЕЭК ,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Схемалар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Статкомитет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КМШ</a:t>
            </a:r>
          </a:p>
          <a:p>
            <a:pPr marR="53816" lvl="0" indent="337661" algn="just">
              <a:lnSpc>
                <a:spcPct val="100000"/>
              </a:lnSpc>
              <a:spcBef>
                <a:spcPts val="225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Бюллетень «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Жылдык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отчеттордун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кызматкерлердин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саны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жана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эмгек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акысы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тууралуу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маалыматтары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</a:rPr>
              <a:t>».</a:t>
            </a:r>
          </a:p>
          <a:p>
            <a:pPr marR="53816" lvl="0" indent="337661" algn="just">
              <a:lnSpc>
                <a:spcPct val="100000"/>
              </a:lnSpc>
              <a:spcBef>
                <a:spcPts val="225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endParaRPr lang="ru-RU" sz="22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16</a:t>
            </a:fld>
            <a:endParaRPr lang="ru-RU"/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spcBef>
                <a:spcPts val="0"/>
              </a:spcBef>
              <a:buNone/>
            </a:pP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1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y-KG" sz="6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Чон рахмат</a:t>
            </a:r>
            <a:r>
              <a:rPr lang="ky-KG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ky-KG" sz="6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 Гульнара Жылкычиевна – Заведующая отделом статистики труда и занятости</a:t>
            </a:r>
          </a:p>
          <a:p>
            <a:pPr marL="0" indent="0">
              <a:buNone/>
            </a:pPr>
            <a:r>
              <a:rPr lang="ky-KG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раб.: 62-60-76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9886</TotalTime>
  <Words>803</Words>
  <Application>Microsoft Office PowerPoint</Application>
  <PresentationFormat>Широкоэкранный</PresentationFormat>
  <Paragraphs>194</Paragraphs>
  <Slides>17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Cambria</vt:lpstr>
      <vt:lpstr>Georgia</vt:lpstr>
      <vt:lpstr>Kyrghyz Times</vt:lpstr>
      <vt:lpstr>Times New Roman</vt:lpstr>
      <vt:lpstr>Wingdings</vt:lpstr>
      <vt:lpstr>Wingdings 2</vt:lpstr>
      <vt:lpstr>Тема Office</vt:lpstr>
      <vt:lpstr>Кыргыз Республикасынын Улуттук статистика комитети</vt:lpstr>
      <vt:lpstr>Маалыматтарды чогултуу тартиби</vt:lpstr>
      <vt:lpstr>Жылдык, айлык маалыматтар</vt:lpstr>
      <vt:lpstr>Иштеген калктын структурасы (пайыз менен)</vt:lpstr>
      <vt:lpstr> Орточо айлык эмгек акынын маалымат булактары</vt:lpstr>
      <vt:lpstr>Орточо айлык эмгек акы боюнча жылдык, айлык маалыматтар</vt:lpstr>
      <vt:lpstr>Номиналдуу орточо айлык эмгек акынын эсептелиши</vt:lpstr>
      <vt:lpstr>Номиналдык жана и реалдуу орточо айлык эмгек акы  аймактар боюнча  2023-жылдын январь-октябрында  (чакан ишканаларды эсептебегенде) </vt:lpstr>
      <vt:lpstr>  2023-жылдын январь-октябрындагы орточо айлык эмгек акы аймактар боюнча (сом) </vt:lpstr>
      <vt:lpstr>2023-жылдын январь-октябрындагы экономикалык ишмердиктин  т³рл¼р³ боюнча орточо айлык эмгек акы (сом)  </vt:lpstr>
      <vt:lpstr>2023-жылдын январь-октябрындагы бюджет жана и бюджет эмес сферадагы кызматкерлердин орточо айлык эмгек акысы (сом)</vt:lpstr>
      <vt:lpstr>2023-жылдын 9 айындагы ишкананын тиби боюнча орточо айлык эмгек акы (сом)</vt:lpstr>
      <vt:lpstr>Кызматкерлердин санын, 2022-ж. ноябрь айында эсептелген эмгек акынын өлчөмү боюнча бөлүштүрүү(бир жолу жасалган илилдоолордун негизинде,  % менен жыйынтыкка)</vt:lpstr>
      <vt:lpstr>Бюджет сферасындагы кызматкерлердин айлыгынын жогорулашы в 2010-2022гг.   (сом)</vt:lpstr>
      <vt:lpstr>Маалыматтарды чыгаруу</vt:lpstr>
      <vt:lpstr>Маалыматтарды жайылтуу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Djailobaeva</cp:lastModifiedBy>
  <cp:revision>439</cp:revision>
  <cp:lastPrinted>2023-12-12T03:25:24Z</cp:lastPrinted>
  <dcterms:created xsi:type="dcterms:W3CDTF">2014-05-26T08:23:18Z</dcterms:created>
  <dcterms:modified xsi:type="dcterms:W3CDTF">2023-12-12T03:26:58Z</dcterms:modified>
</cp:coreProperties>
</file>