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6" r:id="rId3"/>
    <p:sldId id="284" r:id="rId4"/>
    <p:sldId id="288" r:id="rId5"/>
    <p:sldId id="269" r:id="rId6"/>
    <p:sldId id="290" r:id="rId7"/>
    <p:sldId id="291" r:id="rId8"/>
    <p:sldId id="272" r:id="rId9"/>
    <p:sldId id="295" r:id="rId10"/>
    <p:sldId id="296" r:id="rId11"/>
    <p:sldId id="293" r:id="rId12"/>
    <p:sldId id="266" r:id="rId1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344"/>
    <a:srgbClr val="A1C4DB"/>
    <a:srgbClr val="E5E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60"/>
  </p:normalViewPr>
  <p:slideViewPr>
    <p:cSldViewPr>
      <p:cViewPr varScale="1">
        <p:scale>
          <a:sx n="110" d="100"/>
          <a:sy n="110" d="100"/>
        </p:scale>
        <p:origin x="7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76;&#1080;&#1089;&#1082;%20D\&#1046;&#1099;&#1083;&#1076;&#1099;&#1079;\&#1046;&#1099;&#1083;&#1076;&#1099;&#1079;\&#1052;&#1040;&#1058;&#1045;&#1056;&#1048;&#1040;&#1051;&#1067;%20&#1044;&#1051;&#1071;%20&#1055;&#1056;&#1045;&#1047;&#1045;&#1053;&#1058;&#1040;&#1062;&#1048;&#1048;\2017\2017\&#1043;&#1088;&#1072;&#1092;&#1080;&#1082;&#1080;&#1057;&#1086;&#1094;&#1086;&#1073;&#1077;&#1089;&#1087;&#1077;&#1095;%20-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2;%20&#1044;\&#1076;&#1080;&#1089;&#1082;%20D\&#1046;&#1099;&#1083;&#1076;&#1099;&#1079;\&#1046;&#1099;&#1083;&#1076;&#1099;&#1079;\&#1052;&#1040;&#1058;&#1045;&#1056;&#1048;&#1040;&#1051;&#1067;%20&#1044;&#1051;&#1071;%20&#1055;&#1056;&#1045;&#1047;&#1045;&#1053;&#1058;&#1040;&#1062;&#1048;&#1048;\2018\&#1055;&#1077;&#1085;&#1089;&#1080;&#1080;%20_&#1044;&#1054;&#1050;&#1051;&#1040;&#1044;\&#1053;&#1086;&#1074;&#1072;&#1103;%20&#1087;&#1072;&#1087;&#1082;&#1072;\&#1043;&#1088;&#1072;&#1092;&#1080;&#1082;&#1080;&#1057;&#1086;&#1094;&#1086;&#1073;&#1077;&#1089;&#1087;&#1077;&#1095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633510837380504"/>
          <c:y val="5.2238824387880266E-2"/>
          <c:w val="0.48033833773278894"/>
          <c:h val="0.73377093289216888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33510837380504"/>
          <c:y val="5.2238824387880266E-2"/>
          <c:w val="0.48033833773278894"/>
          <c:h val="0.73377093289216888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633510837380504"/>
          <c:y val="5.2238824387880266E-2"/>
          <c:w val="0.48033833773278894"/>
          <c:h val="0.73377093289216888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rgbClr val="A1C4D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BCB34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1CACE3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2"/>
            <c:spPr>
              <a:solidFill>
                <a:srgbClr val="E5E2E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378519402464368E-2"/>
                  <c:y val="3.45194488194122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F82C2F6-6ED8-4AED-94C4-8A42A1A41864}" type="CATEGORYNAME">
                      <a:rPr lang="ru-RU" sz="1400"/>
                      <a:pPr>
                        <a:defRPr sz="1400" b="0"/>
                      </a:pPr>
                      <a:t>[ИМЯ КАТЕГОРИИ]</a:t>
                    </a:fld>
                    <a:r>
                      <a:rPr lang="ru-RU" sz="1400" baseline="0"/>
                      <a:t>; </a:t>
                    </a:r>
                  </a:p>
                  <a:p>
                    <a:pPr>
                      <a:defRPr sz="1400" b="0"/>
                    </a:pPr>
                    <a:fld id="{70D93249-D5F1-491C-B411-654976359B85}" type="VALUE">
                      <a:rPr lang="ru-RU" sz="1400" baseline="0"/>
                      <a:pPr>
                        <a:defRPr sz="1400" b="0"/>
                      </a:pPr>
                      <a:t>[ЗНАЧЕНИЕ]</a:t>
                    </a:fld>
                    <a:r>
                      <a:rPr lang="ru-RU" sz="1400" baseline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5719848199820684E-2"/>
                  <c:y val="-3.18681911160197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FBB7DE7-B904-48F7-8FC5-A0D57BEFD941}" type="CATEGORYNAME">
                      <a:rPr lang="ru-RU" sz="1400"/>
                      <a:pPr>
                        <a:defRPr sz="1400" b="0"/>
                      </a:pPr>
                      <a:t>[ИМЯ КАТЕГОРИИ]</a:t>
                    </a:fld>
                    <a:r>
                      <a:rPr lang="ru-RU" sz="1400" baseline="0"/>
                      <a:t>; </a:t>
                    </a:r>
                  </a:p>
                  <a:p>
                    <a:pPr>
                      <a:defRPr sz="1400" b="0"/>
                    </a:pPr>
                    <a:fld id="{03F1F7A3-D569-4C6F-B438-02D5E5C2E9DF}" type="VALUE">
                      <a:rPr lang="ru-RU" sz="1400" baseline="0"/>
                      <a:pPr>
                        <a:defRPr sz="1400" b="0"/>
                      </a:pPr>
                      <a:t>[ЗНАЧЕНИЕ]</a:t>
                    </a:fld>
                    <a:r>
                      <a:rPr lang="ru-RU" sz="1400" baseline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644107732379915E-2"/>
                  <c:y val="-1.815566244273512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BE1F04D-A76E-48B7-8144-36F1E776607C}" type="CATEGORYNAME">
                      <a:rPr lang="ru-RU" sz="1400"/>
                      <a:pPr>
                        <a:defRPr sz="1400" b="0"/>
                      </a:pPr>
                      <a:t>[ИМЯ КАТЕГОРИИ]</a:t>
                    </a:fld>
                    <a:r>
                      <a:rPr lang="ru-RU" sz="1400" baseline="0" dirty="0"/>
                      <a:t>; </a:t>
                    </a:r>
                    <a:endParaRPr lang="ru-RU" sz="1400" baseline="0" dirty="0" smtClean="0"/>
                  </a:p>
                  <a:p>
                    <a:pPr>
                      <a:defRPr sz="1400" b="0"/>
                    </a:pPr>
                    <a:fld id="{CC416A89-C767-47EE-95AF-B73BC0A08D9A}" type="VALUE">
                      <a:rPr lang="ru-RU" sz="1400" baseline="0" smtClean="0"/>
                      <a:pPr>
                        <a:defRPr sz="1400" b="0"/>
                      </a:pPr>
                      <a:t>[ЗНАЧЕНИЕ]</a:t>
                    </a:fld>
                    <a:r>
                      <a:rPr lang="ru-RU" sz="1400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1954318974007633E-2"/>
                  <c:y val="0.2127611842148258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DDE5456-ABCC-4A50-9DC6-F89E2A030DD3}" type="CATEGORYNAME">
                      <a:rPr lang="ru-RU" sz="1400" smtClean="0"/>
                      <a:pPr>
                        <a:defRPr sz="1400" b="0"/>
                      </a:pPr>
                      <a:t>[ИМЯ КАТЕГОРИИ]</a:t>
                    </a:fld>
                    <a:r>
                      <a:rPr lang="ru-RU" sz="1400" baseline="0" dirty="0" smtClean="0"/>
                      <a:t>; </a:t>
                    </a:r>
                    <a:fld id="{6AAF831C-8D4A-4986-94D0-DB5ADB682D1C}" type="VALUE">
                      <a:rPr lang="ru-RU" sz="1400" baseline="0" smtClean="0"/>
                      <a:pPr>
                        <a:defRPr sz="1400" b="0"/>
                      </a:pPr>
                      <a:t>[ЗНАЧЕНИЕ]</a:t>
                    </a:fld>
                    <a:r>
                      <a:rPr lang="ru-RU" sz="1400" baseline="0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1409606789042"/>
                      <c:h val="0.18518775691589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23245714017253699"/>
                  <c:y val="2.469246043950403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D2E0080-4576-4517-8BDB-628BEA97070D}" type="CATEGORYNAME">
                      <a:rPr lang="ru-RU" sz="1400"/>
                      <a:pPr>
                        <a:defRPr sz="1400" b="0"/>
                      </a:pPr>
                      <a:t>[ИМЯ КАТЕГОРИИ]</a:t>
                    </a:fld>
                    <a:r>
                      <a:rPr lang="ru-RU" sz="1400"/>
                      <a:t>;</a:t>
                    </a:r>
                  </a:p>
                  <a:p>
                    <a:pPr>
                      <a:defRPr sz="1400" b="0"/>
                    </a:pPr>
                    <a:r>
                      <a:rPr lang="ru-RU" sz="1400"/>
                      <a:t>3,6%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07736881531938"/>
                      <c:h val="0.1612579815558538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spc="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'графики 2017'!$A$34:$A$38</c:f>
              <c:strCache>
                <c:ptCount val="5"/>
                <c:pt idx="0">
                  <c:v>Бала кезинен ден соолугунун мүмкүнчүлүктөрү чектелген адамдар</c:v>
                </c:pt>
                <c:pt idx="1">
                  <c:v>Жалпы оорудан ден соолугунун мүмкүнчүлүктөрү чектелген адамдар</c:v>
                </c:pt>
                <c:pt idx="2">
                  <c:v>Багар көрөөрүнөн айрылгандыгы боюнча алуучулар</c:v>
                </c:pt>
                <c:pt idx="3">
                  <c:v>Ден соолугунун мүмкүнчүлүктөрү чектелген балдар </c:v>
                </c:pt>
                <c:pt idx="4">
                  <c:v>Жөлөкпулдардын башка түрлөрү </c:v>
                </c:pt>
              </c:strCache>
            </c:strRef>
          </c:cat>
          <c:val>
            <c:numRef>
              <c:f>'графики 2017'!$B$34:$B$38</c:f>
              <c:numCache>
                <c:formatCode>#,##0.0</c:formatCode>
                <c:ptCount val="5"/>
                <c:pt idx="0">
                  <c:v>35.1</c:v>
                </c:pt>
                <c:pt idx="1">
                  <c:v>8.1999999999999993</c:v>
                </c:pt>
                <c:pt idx="2">
                  <c:v>19.100000000000001</c:v>
                </c:pt>
                <c:pt idx="3">
                  <c:v>34</c:v>
                </c:pt>
                <c:pt idx="4" formatCode="General">
                  <c:v>3.6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'графики 2016'!$A$48</c:f>
              <c:strCache>
                <c:ptCount val="1"/>
                <c:pt idx="0">
                  <c:v>Аз камсыз болгон үй-бүлөлөргө айлык жөлөкпул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'графики 2016'!$B$47:$C$47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'графики 2016'!$B$48:$C$48</c:f>
              <c:numCache>
                <c:formatCode>General</c:formatCode>
                <c:ptCount val="2"/>
                <c:pt idx="0">
                  <c:v>487.4</c:v>
                </c:pt>
                <c:pt idx="1">
                  <c:v>877.2</c:v>
                </c:pt>
              </c:numCache>
            </c:numRef>
          </c:val>
        </c:ser>
        <c:ser>
          <c:idx val="1"/>
          <c:order val="1"/>
          <c:tx>
            <c:strRef>
              <c:f>'графики 2016'!$A$49</c:f>
              <c:strCache>
                <c:ptCount val="1"/>
                <c:pt idx="0">
                  <c:v>Социалдык жөлөкпул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'графики 2016'!$B$47:$C$47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'графики 2016'!$B$49:$C$49</c:f>
              <c:numCache>
                <c:formatCode>General</c:formatCode>
                <c:ptCount val="2"/>
                <c:pt idx="0">
                  <c:v>2405.6999999999998</c:v>
                </c:pt>
                <c:pt idx="1">
                  <c:v>2389.8000000000002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417864"/>
        <c:axId val="228426880"/>
      </c:barChart>
      <c:catAx>
        <c:axId val="22841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8426880"/>
        <c:crosses val="autoZero"/>
        <c:auto val="1"/>
        <c:lblAlgn val="ctr"/>
        <c:lblOffset val="100"/>
        <c:noMultiLvlLbl val="0"/>
      </c:catAx>
      <c:valAx>
        <c:axId val="2284268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84178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35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Численность получателей пенсий, </a:t>
            </a:r>
            <a:r>
              <a:rPr lang="ru-RU" sz="2000" b="0" i="1" dirty="0">
                <a:latin typeface="Times New Roman" pitchFamily="18" charset="0"/>
                <a:cs typeface="Times New Roman" pitchFamily="18" charset="0"/>
              </a:rPr>
              <a:t>тысяч человек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28887128483308616"/>
          <c:w val="0.86948381452318457"/>
          <c:h val="0.5951488481956110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432760"/>
        <c:axId val="228412768"/>
      </c:lineChart>
      <c:catAx>
        <c:axId val="228432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8412768"/>
        <c:crosses val="autoZero"/>
        <c:auto val="1"/>
        <c:lblAlgn val="ctr"/>
        <c:lblOffset val="100"/>
        <c:noMultiLvlLbl val="0"/>
      </c:catAx>
      <c:valAx>
        <c:axId val="228412768"/>
        <c:scaling>
          <c:orientation val="minMax"/>
          <c:min val="6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843276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алуучулардын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саны, </a:t>
            </a:r>
            <a:r>
              <a:rPr lang="ru-RU" sz="17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7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7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25645551167715369"/>
          <c:w val="0.84678647329575807"/>
          <c:h val="0.6275645298670518"/>
        </c:manualLayout>
      </c:layout>
      <c:lineChart>
        <c:grouping val="standard"/>
        <c:varyColors val="0"/>
        <c:ser>
          <c:idx val="0"/>
          <c:order val="0"/>
          <c:tx>
            <c:strRef>
              <c:f>'графики 2017'!$A$75</c:f>
              <c:strCache>
                <c:ptCount val="1"/>
                <c:pt idx="0">
                  <c:v>Пенсия алуучулардын саны, миң адам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4849584707344548E-3"/>
                  <c:y val="2.9394882050142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'графики 2017'!$B$74:$F$74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'графики 2017'!$B$75:$F$75</c:f>
              <c:numCache>
                <c:formatCode>General</c:formatCode>
                <c:ptCount val="5"/>
                <c:pt idx="0">
                  <c:v>625</c:v>
                </c:pt>
                <c:pt idx="1">
                  <c:v>634</c:v>
                </c:pt>
                <c:pt idx="2">
                  <c:v>647</c:v>
                </c:pt>
                <c:pt idx="3">
                  <c:v>661</c:v>
                </c:pt>
                <c:pt idx="4">
                  <c:v>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408456"/>
        <c:axId val="228408848"/>
      </c:lineChart>
      <c:catAx>
        <c:axId val="22840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50" b="1"/>
            </a:pPr>
            <a:endParaRPr lang="ru-RU"/>
          </a:p>
        </c:txPr>
        <c:crossAx val="228408848"/>
        <c:crosses val="autoZero"/>
        <c:auto val="1"/>
        <c:lblAlgn val="ctr"/>
        <c:lblOffset val="100"/>
        <c:noMultiLvlLbl val="0"/>
      </c:catAx>
      <c:valAx>
        <c:axId val="228408848"/>
        <c:scaling>
          <c:orientation val="minMax"/>
          <c:min val="6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8408456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айлык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пенсиянын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орточо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өлчөмү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863390209969791"/>
          <c:y val="0.25640991580645633"/>
          <c:w val="0.78024759405074362"/>
          <c:h val="0.60563634269394906"/>
        </c:manualLayout>
      </c:layout>
      <c:lineChart>
        <c:grouping val="standard"/>
        <c:varyColors val="0"/>
        <c:ser>
          <c:idx val="0"/>
          <c:order val="0"/>
          <c:tx>
            <c:strRef>
              <c:f>'графики 2017'!$A$79</c:f>
              <c:strCache>
                <c:ptCount val="1"/>
                <c:pt idx="0">
                  <c:v>Бир айлык пенсиянын орточо өлчөмү, сом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  <a:effectLst/>
          </c:spPr>
          <c:marker>
            <c:spPr>
              <a:effectLst/>
            </c:spPr>
          </c:marker>
          <c:dLbls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'графики 2017'!$B$78:$F$78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'графики 2017'!$B$79:$F$79</c:f>
              <c:numCache>
                <c:formatCode>General</c:formatCode>
                <c:ptCount val="5"/>
                <c:pt idx="0">
                  <c:v>4507</c:v>
                </c:pt>
                <c:pt idx="1">
                  <c:v>4710</c:v>
                </c:pt>
                <c:pt idx="2">
                  <c:v>4895</c:v>
                </c:pt>
                <c:pt idx="3">
                  <c:v>5235</c:v>
                </c:pt>
                <c:pt idx="4">
                  <c:v>5578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409240"/>
        <c:axId val="228413552"/>
      </c:lineChart>
      <c:catAx>
        <c:axId val="228409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8413552"/>
        <c:crosses val="autoZero"/>
        <c:auto val="1"/>
        <c:lblAlgn val="ctr"/>
        <c:lblOffset val="100"/>
        <c:noMultiLvlLbl val="0"/>
      </c:catAx>
      <c:valAx>
        <c:axId val="228413552"/>
        <c:scaling>
          <c:orientation val="minMax"/>
          <c:max val="6000"/>
          <c:min val="3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50"/>
            </a:pPr>
            <a:endParaRPr lang="ru-RU"/>
          </a:p>
        </c:txPr>
        <c:crossAx val="228409240"/>
        <c:crosses val="autoZero"/>
        <c:crossBetween val="between"/>
        <c:majorUnit val="100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0C55B-994D-4E9C-AF35-8D43B0CAAEDA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169FD-B251-4F74-BC64-508E57819A78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Ден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соолугунун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мүмкүнчүлүктөрү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чектелген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улгайган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жана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чоң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үчүн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(11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үй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-интернат)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88D99B2-8167-4DBD-BE86-E1CB774E824A}" type="parTrans" cxnId="{D68FA91E-BDFA-4FE1-AD7D-D51141FE69F7}">
      <dgm:prSet/>
      <dgm:spPr/>
      <dgm:t>
        <a:bodyPr/>
        <a:lstStyle/>
        <a:p>
          <a:endParaRPr lang="ru-RU"/>
        </a:p>
      </dgm:t>
    </dgm:pt>
    <dgm:pt modelId="{BD5E796A-AE85-4540-8ABA-69AC39ED52CB}" type="sibTrans" cxnId="{D68FA91E-BDFA-4FE1-AD7D-D51141FE69F7}">
      <dgm:prSet/>
      <dgm:spPr/>
      <dgm:t>
        <a:bodyPr/>
        <a:lstStyle/>
        <a:p>
          <a:endParaRPr lang="ru-RU"/>
        </a:p>
      </dgm:t>
    </dgm:pt>
    <dgm:pt modelId="{47DDB424-81A5-41D0-86CC-FC2E4CC0053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2013г.-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2390 орун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91F0500D-B1CD-4870-A197-55F40DC196B9}" type="parTrans" cxnId="{950A0E98-AFF4-43A0-BCA6-027042C5F267}">
      <dgm:prSet/>
      <dgm:spPr/>
      <dgm:t>
        <a:bodyPr/>
        <a:lstStyle/>
        <a:p>
          <a:endParaRPr lang="ru-RU"/>
        </a:p>
      </dgm:t>
    </dgm:pt>
    <dgm:pt modelId="{D4C31292-8BCD-4D31-AF2D-37DC21510FC2}" type="sibTrans" cxnId="{950A0E98-AFF4-43A0-BCA6-027042C5F267}">
      <dgm:prSet/>
      <dgm:spPr/>
      <dgm:t>
        <a:bodyPr/>
        <a:lstStyle/>
        <a:p>
          <a:endParaRPr lang="ru-RU"/>
        </a:p>
      </dgm:t>
    </dgm:pt>
    <dgm:pt modelId="{320393A9-AB0B-4E1C-A1A8-82470158D495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2017г.-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2340 орун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F9898312-C436-41E0-B972-FD259F28AA70}" type="parTrans" cxnId="{B492E5BC-CDB3-4D9F-A3A8-9E0EF22C80CC}">
      <dgm:prSet/>
      <dgm:spPr/>
      <dgm:t>
        <a:bodyPr/>
        <a:lstStyle/>
        <a:p>
          <a:endParaRPr lang="ru-RU"/>
        </a:p>
      </dgm:t>
    </dgm:pt>
    <dgm:pt modelId="{49C13293-6058-4559-B4B1-6D2A2312812C}" type="sibTrans" cxnId="{B492E5BC-CDB3-4D9F-A3A8-9E0EF22C80CC}">
      <dgm:prSet/>
      <dgm:spPr/>
      <dgm:t>
        <a:bodyPr/>
        <a:lstStyle/>
        <a:p>
          <a:endParaRPr lang="ru-RU"/>
        </a:p>
      </dgm:t>
    </dgm:pt>
    <dgm:pt modelId="{96BECFED-A81E-4CCD-89E1-5B3C4AF889F3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Ден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соолугунун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мүмкүнчүлүктөрү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чектелген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балдар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үчүн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(5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үй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-интернат)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34E7D60-41B4-492D-B712-C3E11B7E992C}" type="parTrans" cxnId="{6108B83D-B5AB-430A-866E-61819806C105}">
      <dgm:prSet/>
      <dgm:spPr/>
      <dgm:t>
        <a:bodyPr/>
        <a:lstStyle/>
        <a:p>
          <a:endParaRPr lang="ru-RU"/>
        </a:p>
      </dgm:t>
    </dgm:pt>
    <dgm:pt modelId="{459FC33D-6FF5-4ABD-B7A0-DFA8024CD46C}" type="sibTrans" cxnId="{6108B83D-B5AB-430A-866E-61819806C105}">
      <dgm:prSet/>
      <dgm:spPr/>
      <dgm:t>
        <a:bodyPr/>
        <a:lstStyle/>
        <a:p>
          <a:endParaRPr lang="ru-RU"/>
        </a:p>
      </dgm:t>
    </dgm:pt>
    <dgm:pt modelId="{12802370-336F-4666-BCAB-5AB0DD78D76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2013г.-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464 орун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6C5419C5-471B-4687-A27A-575A35DC5718}" type="parTrans" cxnId="{A97D8D72-0328-4702-8CD0-6A95803D6AA4}">
      <dgm:prSet/>
      <dgm:spPr/>
      <dgm:t>
        <a:bodyPr/>
        <a:lstStyle/>
        <a:p>
          <a:endParaRPr lang="ru-RU"/>
        </a:p>
      </dgm:t>
    </dgm:pt>
    <dgm:pt modelId="{902E1394-968D-48FA-A313-C08244F0F0F8}" type="sibTrans" cxnId="{A97D8D72-0328-4702-8CD0-6A95803D6AA4}">
      <dgm:prSet/>
      <dgm:spPr/>
      <dgm:t>
        <a:bodyPr/>
        <a:lstStyle/>
        <a:p>
          <a:endParaRPr lang="ru-RU"/>
        </a:p>
      </dgm:t>
    </dgm:pt>
    <dgm:pt modelId="{12DD2949-8F3D-4CCD-BC6F-2374E5346B8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2017г.-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522 орун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7ACB9DA8-FB92-4966-9914-E548C4DB84E5}" type="parTrans" cxnId="{0E65796D-737A-45E0-99FF-5C2A537BA718}">
      <dgm:prSet/>
      <dgm:spPr/>
      <dgm:t>
        <a:bodyPr/>
        <a:lstStyle/>
        <a:p>
          <a:endParaRPr lang="ru-RU"/>
        </a:p>
      </dgm:t>
    </dgm:pt>
    <dgm:pt modelId="{06668FEA-8579-4C21-A529-8518DBB08BAF}" type="sibTrans" cxnId="{0E65796D-737A-45E0-99FF-5C2A537BA718}">
      <dgm:prSet/>
      <dgm:spPr/>
      <dgm:t>
        <a:bodyPr/>
        <a:lstStyle/>
        <a:p>
          <a:endParaRPr lang="ru-RU"/>
        </a:p>
      </dgm:t>
    </dgm:pt>
    <dgm:pt modelId="{AF936EC9-C9D4-49C5-A12A-778B274C2572}" type="pres">
      <dgm:prSet presAssocID="{0920C55B-994D-4E9C-AF35-8D43B0CAAE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0BC989-50F2-475D-97C4-3F2044064AF5}" type="pres">
      <dgm:prSet presAssocID="{B34169FD-B251-4F74-BC64-508E57819A78}" presName="circle1" presStyleLbl="node1" presStyleIdx="0" presStyleCnt="2"/>
      <dgm:spPr/>
      <dgm:t>
        <a:bodyPr/>
        <a:lstStyle/>
        <a:p>
          <a:endParaRPr lang="ru-RU"/>
        </a:p>
      </dgm:t>
    </dgm:pt>
    <dgm:pt modelId="{36323BF4-AB24-4BA3-A7BC-74BD08A358B0}" type="pres">
      <dgm:prSet presAssocID="{B34169FD-B251-4F74-BC64-508E57819A78}" presName="space" presStyleCnt="0"/>
      <dgm:spPr/>
      <dgm:t>
        <a:bodyPr/>
        <a:lstStyle/>
        <a:p>
          <a:endParaRPr lang="ru-RU"/>
        </a:p>
      </dgm:t>
    </dgm:pt>
    <dgm:pt modelId="{6F236EC8-5E8A-4046-9C70-50E587DC0986}" type="pres">
      <dgm:prSet presAssocID="{B34169FD-B251-4F74-BC64-508E57819A78}" presName="rect1" presStyleLbl="alignAcc1" presStyleIdx="0" presStyleCnt="2" custScaleX="108689" custLinFactNeighborX="-342" custLinFactNeighborY="632"/>
      <dgm:spPr/>
      <dgm:t>
        <a:bodyPr/>
        <a:lstStyle/>
        <a:p>
          <a:endParaRPr lang="ru-RU"/>
        </a:p>
      </dgm:t>
    </dgm:pt>
    <dgm:pt modelId="{BC8D5014-649B-4AFA-AE29-207C2A40138E}" type="pres">
      <dgm:prSet presAssocID="{96BECFED-A81E-4CCD-89E1-5B3C4AF889F3}" presName="vertSpace2" presStyleLbl="node1" presStyleIdx="0" presStyleCnt="2"/>
      <dgm:spPr/>
      <dgm:t>
        <a:bodyPr/>
        <a:lstStyle/>
        <a:p>
          <a:endParaRPr lang="ru-RU"/>
        </a:p>
      </dgm:t>
    </dgm:pt>
    <dgm:pt modelId="{D64E1226-44FF-4EE7-9226-B071F575B113}" type="pres">
      <dgm:prSet presAssocID="{96BECFED-A81E-4CCD-89E1-5B3C4AF889F3}" presName="circle2" presStyleLbl="node1" presStyleIdx="1" presStyleCnt="2" custScaleY="105031" custLinFactNeighborX="-9437" custLinFactNeighborY="347"/>
      <dgm:spPr/>
      <dgm:t>
        <a:bodyPr/>
        <a:lstStyle/>
        <a:p>
          <a:endParaRPr lang="ru-RU"/>
        </a:p>
      </dgm:t>
    </dgm:pt>
    <dgm:pt modelId="{874DA64B-0572-4161-A662-285624FB4245}" type="pres">
      <dgm:prSet presAssocID="{96BECFED-A81E-4CCD-89E1-5B3C4AF889F3}" presName="rect2" presStyleLbl="alignAcc1" presStyleIdx="1" presStyleCnt="2" custScaleX="107459" custScaleY="103750"/>
      <dgm:spPr/>
      <dgm:t>
        <a:bodyPr/>
        <a:lstStyle/>
        <a:p>
          <a:endParaRPr lang="ru-RU"/>
        </a:p>
      </dgm:t>
    </dgm:pt>
    <dgm:pt modelId="{25655752-A9C3-4597-981F-C1028D972D95}" type="pres">
      <dgm:prSet presAssocID="{B34169FD-B251-4F74-BC64-508E57819A78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206D0-EEBD-492C-86CF-2B4BC4B3A66D}" type="pres">
      <dgm:prSet presAssocID="{B34169FD-B251-4F74-BC64-508E57819A78}" presName="rect1ChTx" presStyleLbl="alignAcc1" presStyleIdx="1" presStyleCnt="2" custScaleX="103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083CC-C5DE-4B7F-94E7-2EDE4F961FFD}" type="pres">
      <dgm:prSet presAssocID="{96BECFED-A81E-4CCD-89E1-5B3C4AF889F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88D03-31C8-4FF7-86BD-01FC5F34A202}" type="pres">
      <dgm:prSet presAssocID="{96BECFED-A81E-4CCD-89E1-5B3C4AF889F3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A920C-5CD3-4956-AB3B-76ED1E1BDDB5}" type="presOf" srcId="{0920C55B-994D-4E9C-AF35-8D43B0CAAEDA}" destId="{AF936EC9-C9D4-49C5-A12A-778B274C2572}" srcOrd="0" destOrd="0" presId="urn:microsoft.com/office/officeart/2005/8/layout/target3"/>
    <dgm:cxn modelId="{950A0E98-AFF4-43A0-BCA6-027042C5F267}" srcId="{B34169FD-B251-4F74-BC64-508E57819A78}" destId="{47DDB424-81A5-41D0-86CC-FC2E4CC0053E}" srcOrd="0" destOrd="0" parTransId="{91F0500D-B1CD-4870-A197-55F40DC196B9}" sibTransId="{D4C31292-8BCD-4D31-AF2D-37DC21510FC2}"/>
    <dgm:cxn modelId="{5C37D78B-7E21-4DE9-9309-86714268C0B6}" type="presOf" srcId="{12802370-336F-4666-BCAB-5AB0DD78D764}" destId="{78988D03-31C8-4FF7-86BD-01FC5F34A202}" srcOrd="0" destOrd="0" presId="urn:microsoft.com/office/officeart/2005/8/layout/target3"/>
    <dgm:cxn modelId="{21C33DDA-8821-44BD-B600-300F5EA09DAE}" type="presOf" srcId="{320393A9-AB0B-4E1C-A1A8-82470158D495}" destId="{AB1206D0-EEBD-492C-86CF-2B4BC4B3A66D}" srcOrd="0" destOrd="1" presId="urn:microsoft.com/office/officeart/2005/8/layout/target3"/>
    <dgm:cxn modelId="{A97D8D72-0328-4702-8CD0-6A95803D6AA4}" srcId="{96BECFED-A81E-4CCD-89E1-5B3C4AF889F3}" destId="{12802370-336F-4666-BCAB-5AB0DD78D764}" srcOrd="0" destOrd="0" parTransId="{6C5419C5-471B-4687-A27A-575A35DC5718}" sibTransId="{902E1394-968D-48FA-A313-C08244F0F0F8}"/>
    <dgm:cxn modelId="{14E2A39A-AAB0-4DF4-87AB-E67A356655D0}" type="presOf" srcId="{96BECFED-A81E-4CCD-89E1-5B3C4AF889F3}" destId="{7EA083CC-C5DE-4B7F-94E7-2EDE4F961FFD}" srcOrd="1" destOrd="0" presId="urn:microsoft.com/office/officeart/2005/8/layout/target3"/>
    <dgm:cxn modelId="{D68FA91E-BDFA-4FE1-AD7D-D51141FE69F7}" srcId="{0920C55B-994D-4E9C-AF35-8D43B0CAAEDA}" destId="{B34169FD-B251-4F74-BC64-508E57819A78}" srcOrd="0" destOrd="0" parTransId="{588D99B2-8167-4DBD-BE86-E1CB774E824A}" sibTransId="{BD5E796A-AE85-4540-8ABA-69AC39ED52CB}"/>
    <dgm:cxn modelId="{06AFE378-2C53-4849-A1A2-24AA8535E618}" type="presOf" srcId="{B34169FD-B251-4F74-BC64-508E57819A78}" destId="{25655752-A9C3-4597-981F-C1028D972D95}" srcOrd="1" destOrd="0" presId="urn:microsoft.com/office/officeart/2005/8/layout/target3"/>
    <dgm:cxn modelId="{6108B83D-B5AB-430A-866E-61819806C105}" srcId="{0920C55B-994D-4E9C-AF35-8D43B0CAAEDA}" destId="{96BECFED-A81E-4CCD-89E1-5B3C4AF889F3}" srcOrd="1" destOrd="0" parTransId="{634E7D60-41B4-492D-B712-C3E11B7E992C}" sibTransId="{459FC33D-6FF5-4ABD-B7A0-DFA8024CD46C}"/>
    <dgm:cxn modelId="{0E65796D-737A-45E0-99FF-5C2A537BA718}" srcId="{96BECFED-A81E-4CCD-89E1-5B3C4AF889F3}" destId="{12DD2949-8F3D-4CCD-BC6F-2374E5346B82}" srcOrd="1" destOrd="0" parTransId="{7ACB9DA8-FB92-4966-9914-E548C4DB84E5}" sibTransId="{06668FEA-8579-4C21-A529-8518DBB08BAF}"/>
    <dgm:cxn modelId="{72E12DB0-C73C-4B1B-922D-737FDD59538A}" type="presOf" srcId="{96BECFED-A81E-4CCD-89E1-5B3C4AF889F3}" destId="{874DA64B-0572-4161-A662-285624FB4245}" srcOrd="0" destOrd="0" presId="urn:microsoft.com/office/officeart/2005/8/layout/target3"/>
    <dgm:cxn modelId="{E63BD887-FFE4-494D-B895-AE3A497DE5E8}" type="presOf" srcId="{12DD2949-8F3D-4CCD-BC6F-2374E5346B82}" destId="{78988D03-31C8-4FF7-86BD-01FC5F34A202}" srcOrd="0" destOrd="1" presId="urn:microsoft.com/office/officeart/2005/8/layout/target3"/>
    <dgm:cxn modelId="{B492E5BC-CDB3-4D9F-A3A8-9E0EF22C80CC}" srcId="{B34169FD-B251-4F74-BC64-508E57819A78}" destId="{320393A9-AB0B-4E1C-A1A8-82470158D495}" srcOrd="1" destOrd="0" parTransId="{F9898312-C436-41E0-B972-FD259F28AA70}" sibTransId="{49C13293-6058-4559-B4B1-6D2A2312812C}"/>
    <dgm:cxn modelId="{6590410E-5A81-4A82-B94C-E06AAD66D6B8}" type="presOf" srcId="{47DDB424-81A5-41D0-86CC-FC2E4CC0053E}" destId="{AB1206D0-EEBD-492C-86CF-2B4BC4B3A66D}" srcOrd="0" destOrd="0" presId="urn:microsoft.com/office/officeart/2005/8/layout/target3"/>
    <dgm:cxn modelId="{FA4FCB16-59E2-4E36-8FF0-DC87E0CE0B07}" type="presOf" srcId="{B34169FD-B251-4F74-BC64-508E57819A78}" destId="{6F236EC8-5E8A-4046-9C70-50E587DC0986}" srcOrd="0" destOrd="0" presId="urn:microsoft.com/office/officeart/2005/8/layout/target3"/>
    <dgm:cxn modelId="{B9E6C4D5-D7FC-456E-BAB4-6EED00BB4FB0}" type="presParOf" srcId="{AF936EC9-C9D4-49C5-A12A-778B274C2572}" destId="{C40BC989-50F2-475D-97C4-3F2044064AF5}" srcOrd="0" destOrd="0" presId="urn:microsoft.com/office/officeart/2005/8/layout/target3"/>
    <dgm:cxn modelId="{7F56A7CC-BA5F-448A-A1F4-6C5277366DF4}" type="presParOf" srcId="{AF936EC9-C9D4-49C5-A12A-778B274C2572}" destId="{36323BF4-AB24-4BA3-A7BC-74BD08A358B0}" srcOrd="1" destOrd="0" presId="urn:microsoft.com/office/officeart/2005/8/layout/target3"/>
    <dgm:cxn modelId="{1E6D4469-45A1-437F-BF19-2787D84C924D}" type="presParOf" srcId="{AF936EC9-C9D4-49C5-A12A-778B274C2572}" destId="{6F236EC8-5E8A-4046-9C70-50E587DC0986}" srcOrd="2" destOrd="0" presId="urn:microsoft.com/office/officeart/2005/8/layout/target3"/>
    <dgm:cxn modelId="{A5504739-E0A1-4991-B84B-C753B23D4CAA}" type="presParOf" srcId="{AF936EC9-C9D4-49C5-A12A-778B274C2572}" destId="{BC8D5014-649B-4AFA-AE29-207C2A40138E}" srcOrd="3" destOrd="0" presId="urn:microsoft.com/office/officeart/2005/8/layout/target3"/>
    <dgm:cxn modelId="{772DD88D-4C0E-45E7-8097-1FB15A229AC0}" type="presParOf" srcId="{AF936EC9-C9D4-49C5-A12A-778B274C2572}" destId="{D64E1226-44FF-4EE7-9226-B071F575B113}" srcOrd="4" destOrd="0" presId="urn:microsoft.com/office/officeart/2005/8/layout/target3"/>
    <dgm:cxn modelId="{BA5AD678-51DA-4A22-BC09-1B3D0D2C6E82}" type="presParOf" srcId="{AF936EC9-C9D4-49C5-A12A-778B274C2572}" destId="{874DA64B-0572-4161-A662-285624FB4245}" srcOrd="5" destOrd="0" presId="urn:microsoft.com/office/officeart/2005/8/layout/target3"/>
    <dgm:cxn modelId="{2C1F97E7-FC2F-4CDA-96E3-2E4B0BE97E87}" type="presParOf" srcId="{AF936EC9-C9D4-49C5-A12A-778B274C2572}" destId="{25655752-A9C3-4597-981F-C1028D972D95}" srcOrd="6" destOrd="0" presId="urn:microsoft.com/office/officeart/2005/8/layout/target3"/>
    <dgm:cxn modelId="{4F882C7D-9D11-4877-B1CA-3EF13974C736}" type="presParOf" srcId="{AF936EC9-C9D4-49C5-A12A-778B274C2572}" destId="{AB1206D0-EEBD-492C-86CF-2B4BC4B3A66D}" srcOrd="7" destOrd="0" presId="urn:microsoft.com/office/officeart/2005/8/layout/target3"/>
    <dgm:cxn modelId="{46E1F57C-2F74-469E-A0C6-11628F53877F}" type="presParOf" srcId="{AF936EC9-C9D4-49C5-A12A-778B274C2572}" destId="{7EA083CC-C5DE-4B7F-94E7-2EDE4F961FFD}" srcOrd="8" destOrd="0" presId="urn:microsoft.com/office/officeart/2005/8/layout/target3"/>
    <dgm:cxn modelId="{F316C3C4-CD37-4E64-ABF3-B43ED55DB37B}" type="presParOf" srcId="{AF936EC9-C9D4-49C5-A12A-778B274C2572}" destId="{78988D03-31C8-4FF7-86BD-01FC5F34A202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3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223" y="0"/>
            <a:ext cx="29293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AA7FB1-2D49-4887-9932-73D8803C6E8E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9"/>
            <a:ext cx="29293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223" y="9444039"/>
            <a:ext cx="29293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878422-017F-4346-8A43-B7DDEB6E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5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3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223" y="0"/>
            <a:ext cx="29293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8A46A8-7D08-4DEF-8CD5-FF119CEEF28E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5" y="4722814"/>
            <a:ext cx="5409874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9"/>
            <a:ext cx="29293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223" y="9444039"/>
            <a:ext cx="29293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5457D7-3011-4340-BD02-9FAA2FC4D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7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FAFBB5-85E4-449C-871F-F14DFD2F6A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4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6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90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57ACA1-766A-41B6-8601-2221F81775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7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6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7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0340EA-5330-476E-916E-034F036A35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2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D44CD-2FAB-4CE8-9748-E2622E3790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3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D44CD-2FAB-4CE8-9748-E2622E3790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2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D44CD-2FAB-4CE8-9748-E2622E3790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7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06504C-C70D-422F-8942-79D25BE23B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8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17087-06F5-4681-84FD-2ABD77313487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EA93CC0-35FF-499A-A3F3-B1F56AC7D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1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971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9390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7065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96760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898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3BC15-76E2-4F42-AB5F-DB78713B75C7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88477-57C7-4C5A-AF63-BC6505253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50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CC311-A508-45CD-9B7E-C7E4CE5A5B2F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743D-FCCE-440B-A07F-C0A03204E2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C478A-A05E-4A49-957D-65363CF7A5AA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4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3725D-F2FD-493D-AF49-DD999DB0BE88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C5900B-9A16-41A5-BF92-CC7A77C956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7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E1A47-EA96-4FAE-87E3-73815F714679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72CEF6A1-F16B-4E93-A30F-1E59E6073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0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7D383-4E2E-40E6-ADE9-46DEFA946542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35D2DC5-82E2-416B-93AE-4A25AF3F7C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F5EDEB-90BA-474E-8F80-B71A1EAB223B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C450E-E7FD-4DF0-9A0A-9DC771568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4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CBE8C-7AE3-41E0-A2EA-EB8B911314C4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3A33-6BF8-498E-A61C-366BC1C35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2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790D7-FBD2-496B-92C1-13AF5F631C1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FA725-76F8-4B1D-9634-EDCEE64622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4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9F848-A347-4564-84D8-4A8389B22D87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812FD8F-E096-4DF8-B6F3-EE31C83E0A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655701" y="178210"/>
            <a:ext cx="6120680" cy="794542"/>
          </a:xfrm>
        </p:spPr>
        <p:txBody>
          <a:bodyPr>
            <a:noAutofit/>
          </a:bodyPr>
          <a:lstStyle/>
          <a:p>
            <a:pPr marL="182880" algn="ctr"/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Республикасынын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Улуттук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комитети</a:t>
            </a:r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9"/>
            <a:ext cx="7920930" cy="4104456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7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4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1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Республикасындагы</a:t>
            </a:r>
            <a:r>
              <a:rPr lang="ru-RU" sz="1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калкты</a:t>
            </a:r>
            <a:r>
              <a:rPr lang="ru-RU" sz="1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социалдык</a:t>
            </a:r>
            <a:r>
              <a:rPr lang="ru-RU" sz="1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жактан</a:t>
            </a:r>
            <a:r>
              <a:rPr lang="ru-RU" sz="1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камсыздоо</a:t>
            </a:r>
            <a:r>
              <a:rPr lang="ru-RU" sz="1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7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Социалдык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sz="7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бөлүмү</a:t>
            </a:r>
            <a:endParaRPr lang="ru-RU" sz="7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logo N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482"/>
            <a:ext cx="9556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491" y="260648"/>
            <a:ext cx="7131253" cy="86409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4-график: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Үй-интернаттардагы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орундардын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саны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261086"/>
              </p:ext>
            </p:extLst>
          </p:nvPr>
        </p:nvGraphicFramePr>
        <p:xfrm>
          <a:off x="611560" y="1484784"/>
          <a:ext cx="8136904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5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952" y="153511"/>
            <a:ext cx="7622033" cy="9221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4-таблица: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Социалдык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коргоого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мамлекеттик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бюджеттин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чыгымдары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8555067"/>
              </p:ext>
            </p:extLst>
          </p:nvPr>
        </p:nvGraphicFramePr>
        <p:xfrm>
          <a:off x="803717" y="1745046"/>
          <a:ext cx="8132450" cy="179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522"/>
                <a:gridCol w="1807210"/>
                <a:gridCol w="1876718"/>
              </a:tblGrid>
              <a:tr h="31556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Чыгымдар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бардыгы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млн. сом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20 389,3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26 922,4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28796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чыгымдарына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карата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пайыз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менен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552240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ИДПга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карата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пайыз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менен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861048"/>
            <a:ext cx="4039345" cy="241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151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5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424807" y="1916832"/>
            <a:ext cx="6840760" cy="2276443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КӨҢҮЛ БУРГАНЫҢАР 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 РАХМАТ!</a:t>
            </a:r>
            <a:b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151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206" y="300443"/>
            <a:ext cx="7900113" cy="608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Социалдык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камсыз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кылуу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статистикалык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маалыматты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топтоо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8497850" cy="3684849"/>
          </a:xfrm>
        </p:spPr>
        <p:txBody>
          <a:bodyPr>
            <a:normAutofit/>
          </a:bodyPr>
          <a:lstStyle/>
          <a:p>
            <a:pPr marL="502920" indent="-45720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Республикасынын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Социалдык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Фонду</a:t>
            </a:r>
          </a:p>
          <a:p>
            <a:pPr marL="502920" indent="-45720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Республикасынын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Эмгек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социалдык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өнүгүү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министрлиги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02920" indent="-45720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башка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административдик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ведомстволор</a:t>
            </a:r>
            <a:endParaRPr lang="ru-RU" sz="2800" dirty="0"/>
          </a:p>
          <a:p>
            <a:pPr marL="342900" indent="-34290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497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206" y="179513"/>
            <a:ext cx="7971729" cy="8943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1-таблица: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Республикасынын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Эмгек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социалдык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өнүгүү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министрликтин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органдарында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каттодо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мамлекеттик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жөлөкпул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алуучулардын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саны 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жылдын</a:t>
            </a:r>
            <a:r>
              <a:rPr lang="ru-RU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аягына</a:t>
            </a:r>
            <a:r>
              <a:rPr lang="ru-RU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карата, </a:t>
            </a:r>
            <a:r>
              <a:rPr lang="ru-RU" sz="1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миң</a:t>
            </a:r>
            <a:r>
              <a:rPr lang="ru-RU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953856"/>
              </p:ext>
            </p:extLst>
          </p:nvPr>
        </p:nvGraphicFramePr>
        <p:xfrm>
          <a:off x="755576" y="2348880"/>
          <a:ext cx="7848587" cy="267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428"/>
                <a:gridCol w="1760430"/>
                <a:gridCol w="1613729"/>
              </a:tblGrid>
              <a:tr h="40684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Алуучулардын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саны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бардыгы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411,1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378,8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анын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ичинен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аз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камсыз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болгон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үй-бүлөлөргө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айлык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кпул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алуучулардын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336,2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социалдык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кпул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алуучулардын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саны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" y="260648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274638"/>
            <a:ext cx="6912768" cy="9193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1-график</a:t>
            </a:r>
            <a:r>
              <a:rPr lang="ru-RU" sz="2400" b="1" dirty="0">
                <a:solidFill>
                  <a:schemeClr val="tx2"/>
                </a:solidFill>
              </a:rPr>
              <a:t>: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2016-ж.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Социалдык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жөлөкпул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алуучулар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i="1" dirty="0" err="1">
                <a:solidFill>
                  <a:schemeClr val="tx2"/>
                </a:solidFill>
                <a:latin typeface="Times New Roman UniToktom" pitchFamily="18" charset="0"/>
                <a:cs typeface="Times New Roman UniToktom" pitchFamily="18" charset="0"/>
              </a:rPr>
              <a:t>жыйынтыкка</a:t>
            </a:r>
            <a:r>
              <a:rPr lang="ru-RU" altLang="ru-RU" sz="2000" i="1" dirty="0">
                <a:solidFill>
                  <a:schemeClr val="tx2"/>
                </a:solidFill>
                <a:latin typeface="Times New Roman UniToktom" pitchFamily="18" charset="0"/>
                <a:cs typeface="Times New Roman UniToktom" pitchFamily="18" charset="0"/>
              </a:rPr>
              <a:t> карата </a:t>
            </a:r>
            <a:r>
              <a:rPr lang="ru-RU" altLang="ru-RU" sz="2000" i="1" dirty="0" err="1">
                <a:solidFill>
                  <a:schemeClr val="tx2"/>
                </a:solidFill>
                <a:latin typeface="Times New Roman UniToktom" pitchFamily="18" charset="0"/>
                <a:cs typeface="Times New Roman UniToktom" pitchFamily="18" charset="0"/>
              </a:rPr>
              <a:t>пайыз</a:t>
            </a:r>
            <a:r>
              <a:rPr lang="ru-RU" altLang="ru-RU" sz="2000" i="1" dirty="0">
                <a:solidFill>
                  <a:schemeClr val="tx2"/>
                </a:solidFill>
                <a:latin typeface="Times New Roman UniToktom" pitchFamily="18" charset="0"/>
                <a:cs typeface="Times New Roman UniToktom" pitchFamily="18" charset="0"/>
              </a:rPr>
              <a:t> </a:t>
            </a:r>
            <a:r>
              <a:rPr lang="ru-RU" altLang="ru-RU" sz="2000" i="1" dirty="0" err="1">
                <a:solidFill>
                  <a:schemeClr val="tx2"/>
                </a:solidFill>
                <a:latin typeface="Times New Roman UniToktom" pitchFamily="18" charset="0"/>
                <a:cs typeface="Times New Roman UniToktom" pitchFamily="18" charset="0"/>
              </a:rPr>
              <a:t>менен</a:t>
            </a:r>
            <a:r>
              <a:rPr lang="ru-RU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497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503110"/>
              </p:ext>
            </p:extLst>
          </p:nvPr>
        </p:nvGraphicFramePr>
        <p:xfrm>
          <a:off x="1096337" y="1628800"/>
          <a:ext cx="7488832" cy="451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522193"/>
              </p:ext>
            </p:extLst>
          </p:nvPr>
        </p:nvGraphicFramePr>
        <p:xfrm>
          <a:off x="899592" y="1412776"/>
          <a:ext cx="743086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108707"/>
              </p:ext>
            </p:extLst>
          </p:nvPr>
        </p:nvGraphicFramePr>
        <p:xfrm>
          <a:off x="1096207" y="1556792"/>
          <a:ext cx="729221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894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783" y="203109"/>
            <a:ext cx="7848872" cy="115212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2-график: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Эсептелген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айлык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мамлекеттик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жөлөкпул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дун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орточо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лч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түрү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жылдын</a:t>
            </a:r>
            <a:r>
              <a:rPr lang="ru-RU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аягына</a:t>
            </a:r>
            <a:r>
              <a:rPr lang="ru-RU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карата, сом)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497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746242"/>
              </p:ext>
            </p:extLst>
          </p:nvPr>
        </p:nvGraphicFramePr>
        <p:xfrm>
          <a:off x="899592" y="1700808"/>
          <a:ext cx="78488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99693" cy="9572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2-таблица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жашка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чейинки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соолугунун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мүмкүнчүлүгү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чектелген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балдар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129568"/>
              </p:ext>
            </p:extLst>
          </p:nvPr>
        </p:nvGraphicFramePr>
        <p:xfrm>
          <a:off x="511228" y="1916832"/>
          <a:ext cx="8352928" cy="233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805"/>
                <a:gridCol w="928103"/>
                <a:gridCol w="928103"/>
                <a:gridCol w="928103"/>
                <a:gridCol w="928103"/>
                <a:gridCol w="856711"/>
              </a:tblGrid>
              <a:tr h="432049"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9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745486">
                <a:tc>
                  <a:txBody>
                    <a:bodyPr/>
                    <a:lstStyle/>
                    <a:p>
                      <a:pPr indent="190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9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90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Майып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балдардын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саны, </a:t>
                      </a:r>
                      <a:r>
                        <a:rPr lang="ru-RU" sz="1900" b="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адам</a:t>
                      </a:r>
                      <a:endParaRPr lang="ru-RU" sz="1900" b="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19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26 672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27 450</a:t>
                      </a:r>
                      <a:endParaRPr lang="ru-RU" sz="1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28 200</a:t>
                      </a:r>
                      <a:endParaRPr lang="ru-RU" sz="1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29 317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29 948</a:t>
                      </a:r>
                      <a:endParaRPr lang="ru-RU" sz="19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431593">
                <a:tc>
                  <a:txBody>
                    <a:bodyPr/>
                    <a:lstStyle/>
                    <a:p>
                      <a:pPr marL="71755" indent="-7175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соолугунун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мүмкүнчүлүктөрү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чектелген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адамдардын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санындагы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майып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балдардын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үлүшү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9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пайыз</a:t>
                      </a:r>
                      <a:r>
                        <a:rPr lang="ru-RU" sz="19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менен</a:t>
                      </a:r>
                      <a:endParaRPr lang="ru-RU" sz="19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36195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36195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36195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36195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36195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1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08782" y="177659"/>
            <a:ext cx="7683697" cy="957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3-таблица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жашка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чейинки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майып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балдар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алуучу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жөлөкпулдун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орточо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өлчөмү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жылдын</a:t>
            </a:r>
            <a:r>
              <a:rPr lang="ru-RU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аягына</a:t>
            </a:r>
            <a:r>
              <a:rPr lang="ru-RU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карата, сом)</a:t>
            </a:r>
            <a:endParaRPr lang="ru-RU" sz="22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2519512"/>
              </p:ext>
            </p:extLst>
          </p:nvPr>
        </p:nvGraphicFramePr>
        <p:xfrm>
          <a:off x="395536" y="1652537"/>
          <a:ext cx="8291264" cy="219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936104"/>
                <a:gridCol w="936104"/>
                <a:gridCol w="864096"/>
                <a:gridCol w="864096"/>
                <a:gridCol w="864096"/>
              </a:tblGrid>
              <a:tr h="360041"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32" marR="42732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9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32" marR="42732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9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32" marR="42732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42732" marR="42732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42732" marR="42732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2732" marR="42732" marT="45717" marB="45717"/>
                </a:tc>
              </a:tr>
              <a:tr h="65571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Майыптыгы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боюнча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жөлөкпул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</a:tr>
              <a:tr h="43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Балдарга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майыптыгы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боюнча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жөлөкпул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ДЦП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менен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ооругандар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</a:tr>
              <a:tr h="44241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АИВ-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инфекциясы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менен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жуккан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балдардын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жөлөкпулу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05064"/>
            <a:ext cx="8280920" cy="22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1" y="311497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0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7809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3-график: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Пенсиялык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камсыздоо</a:t>
            </a:r>
            <a:endParaRPr lang="ru-RU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1929453"/>
              </p:ext>
            </p:extLst>
          </p:nvPr>
        </p:nvGraphicFramePr>
        <p:xfrm>
          <a:off x="467544" y="1268760"/>
          <a:ext cx="39604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497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193348"/>
              </p:ext>
            </p:extLst>
          </p:nvPr>
        </p:nvGraphicFramePr>
        <p:xfrm>
          <a:off x="395536" y="1268760"/>
          <a:ext cx="40324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204598"/>
              </p:ext>
            </p:extLst>
          </p:nvPr>
        </p:nvGraphicFramePr>
        <p:xfrm>
          <a:off x="4499992" y="1290504"/>
          <a:ext cx="439248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67779"/>
            <a:ext cx="6800543" cy="74094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Топтомо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пенсиялык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фонд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680520" cy="4968552"/>
          </a:xfrm>
        </p:spPr>
        <p:txBody>
          <a:bodyPr/>
          <a:lstStyle/>
          <a:p>
            <a:pPr marL="38862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2017-жылдын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аягына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карата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катышуучулардын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түзгөн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2013-жылга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салыштырганда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эсеге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көбөйгөн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8862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Төртөн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бөлүгүнүн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катышуучулары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аялдар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8862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Негизги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максаты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ыктыяры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пенсиялык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төлөмдөрдү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чогултууга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багытталган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484784"/>
            <a:ext cx="3333198" cy="239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151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3830</TotalTime>
  <Words>373</Words>
  <Application>Microsoft Office PowerPoint</Application>
  <PresentationFormat>Экран (4:3)</PresentationFormat>
  <Paragraphs>140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Times New Roman UniToktom</vt:lpstr>
      <vt:lpstr>Wingdings 3</vt:lpstr>
      <vt:lpstr>Легкий дым</vt:lpstr>
      <vt:lpstr>Кыргыз Республикасынын  Улуттук статистика комитети</vt:lpstr>
      <vt:lpstr>Социалдык камсыз кылуу статистикалык  маалыматты топтоо</vt:lpstr>
      <vt:lpstr>1-таблица: Кыргыз Республикасынын Эмгек жана социалдык өнүгүү министрликтин органдарында каттодо турган, мамлекеттик жөлөкпул алуучулардын саны  (жылдын аягына карата, миң адам)  </vt:lpstr>
      <vt:lpstr>1-график: 2016-ж. Социалдык жөлөкпул алуучулар (жыйынтыкка карата пайыз менен)</vt:lpstr>
      <vt:lpstr>2-график: Эсептелген бир айлык мамлекеттик жөлөкпулдун орточо өлчөмү, түрү боюнча  (жылдын аягына карата, сом)</vt:lpstr>
      <vt:lpstr>2-таблица: 18 жашка чейинки ден соолугунун мүмкүнчүлүгү чектелген балдар</vt:lpstr>
      <vt:lpstr>3-таблица: 18 жашка чейинки майып балдар алуучу  жөлөкпулдун орточо өлчөмү (жылдын аягына карата, сом)</vt:lpstr>
      <vt:lpstr>3-график: Пенсиялык камсыздоо</vt:lpstr>
      <vt:lpstr>Топтомо пенсиялык фонд</vt:lpstr>
      <vt:lpstr>4-график: Үй-интернаттардагы  орундардын саны</vt:lpstr>
      <vt:lpstr>4-таблица: Социалдык коргоого кеткен мамлекеттик бюджеттин чыгымдары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статистический комитет Кыргызской Республики «Перспективы расширения круга пользователей: диалог между производителями и пользователями статистики» 10 июня 2014г.</dc:title>
  <dc:creator>Gabdullaeva</dc:creator>
  <cp:lastModifiedBy>rahmanova</cp:lastModifiedBy>
  <cp:revision>435</cp:revision>
  <cp:lastPrinted>2016-06-09T11:39:38Z</cp:lastPrinted>
  <dcterms:created xsi:type="dcterms:W3CDTF">2014-06-04T04:28:59Z</dcterms:created>
  <dcterms:modified xsi:type="dcterms:W3CDTF">2018-06-12T02:54:37Z</dcterms:modified>
</cp:coreProperties>
</file>