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67" r:id="rId3"/>
    <p:sldId id="260" r:id="rId4"/>
    <p:sldId id="271" r:id="rId5"/>
    <p:sldId id="269" r:id="rId6"/>
    <p:sldId id="270" r:id="rId7"/>
    <p:sldId id="272" r:id="rId8"/>
    <p:sldId id="273" r:id="rId9"/>
    <p:sldId id="274" r:id="rId10"/>
    <p:sldId id="275" r:id="rId11"/>
    <p:sldId id="276" r:id="rId12"/>
    <p:sldId id="277" r:id="rId13"/>
    <p:sldId id="289" r:id="rId14"/>
    <p:sldId id="285" r:id="rId15"/>
    <p:sldId id="286" r:id="rId16"/>
    <p:sldId id="287" r:id="rId17"/>
    <p:sldId id="288" r:id="rId18"/>
    <p:sldId id="295" r:id="rId19"/>
    <p:sldId id="291" r:id="rId20"/>
    <p:sldId id="292" r:id="rId21"/>
    <p:sldId id="293" r:id="rId22"/>
    <p:sldId id="280" r:id="rId23"/>
    <p:sldId id="296" r:id="rId24"/>
    <p:sldId id="281" r:id="rId25"/>
    <p:sldId id="282" r:id="rId26"/>
    <p:sldId id="284" r:id="rId2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395D"/>
    <a:srgbClr val="F2F2F2"/>
    <a:srgbClr val="4472C4"/>
    <a:srgbClr val="969FA7"/>
    <a:srgbClr val="4F91CD"/>
    <a:srgbClr val="4C4C4C"/>
    <a:srgbClr val="E5E5E5"/>
    <a:srgbClr val="8C3E7C"/>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hyperlink" Target="https://unstats.un.org/home/" TargetMode="Externa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svg"/></Relationships>
</file>

<file path=ppt/diagrams/_rels/data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diagrams/_rels/data3.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s>
</file>

<file path=ppt/diagrams/_rels/data6.xml.rels><?xml version="1.0" encoding="UTF-8" standalone="yes"?>
<Relationships xmlns="http://schemas.openxmlformats.org/package/2006/relationships"><Relationship Id="rId2" Type="http://schemas.openxmlformats.org/officeDocument/2006/relationships/hyperlink" Target="https://www.oecd.org/sdd/" TargetMode="External"/><Relationship Id="rId1" Type="http://schemas.openxmlformats.org/officeDocument/2006/relationships/hyperlink" Target="https://ec.europa.eu/eurostat" TargetMode="External"/></Relationships>
</file>

<file path=ppt/diagrams/_rels/data7.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5" Type="http://schemas.openxmlformats.org/officeDocument/2006/relationships/image" Target="../media/image40.png"/><Relationship Id="rId10" Type="http://schemas.openxmlformats.org/officeDocument/2006/relationships/image" Target="../media/image45.svg"/><Relationship Id="rId4" Type="http://schemas.openxmlformats.org/officeDocument/2006/relationships/image" Target="../media/image39.svg"/><Relationship Id="rId9" Type="http://schemas.openxmlformats.org/officeDocument/2006/relationships/image" Target="../media/image44.png"/></Relationships>
</file>

<file path=ppt/diagrams/_rels/data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 Id="rId9" Type="http://schemas.openxmlformats.org/officeDocument/2006/relationships/hyperlink" Target="https://unstats.un.org/home/" TargetMode="External"/></Relationships>
</file>

<file path=ppt/diagrams/_rels/drawing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diagrams/_rels/drawing3.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s>
</file>

<file path=ppt/diagrams/_rels/drawing6.xml.rels><?xml version="1.0" encoding="UTF-8" standalone="yes"?>
<Relationships xmlns="http://schemas.openxmlformats.org/package/2006/relationships"><Relationship Id="rId2" Type="http://schemas.openxmlformats.org/officeDocument/2006/relationships/hyperlink" Target="https://www.oecd.org/sdd/" TargetMode="External"/><Relationship Id="rId1" Type="http://schemas.openxmlformats.org/officeDocument/2006/relationships/hyperlink" Target="https://ec.europa.eu/eurostat" TargetMode="External"/></Relationships>
</file>

<file path=ppt/diagrams/_rels/drawing7.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5" Type="http://schemas.openxmlformats.org/officeDocument/2006/relationships/image" Target="../media/image40.png"/><Relationship Id="rId10" Type="http://schemas.openxmlformats.org/officeDocument/2006/relationships/image" Target="../media/image45.svg"/><Relationship Id="rId4" Type="http://schemas.openxmlformats.org/officeDocument/2006/relationships/image" Target="../media/image39.svg"/><Relationship Id="rId9" Type="http://schemas.openxmlformats.org/officeDocument/2006/relationships/image" Target="../media/image44.png"/></Relationships>
</file>

<file path=ppt/diagrams/_rels/drawing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305ED5-AEE0-43D4-95C4-6F5D8FD2D6AA}" type="doc">
      <dgm:prSet loTypeId="urn:microsoft.com/office/officeart/2018/2/layout/IconVerticalSolidList" loCatId="icon" qsTypeId="urn:microsoft.com/office/officeart/2005/8/quickstyle/simple3" qsCatId="simple" csTypeId="urn:microsoft.com/office/officeart/2005/8/colors/accent6_5" csCatId="accent6" phldr="1"/>
      <dgm:spPr/>
      <dgm:t>
        <a:bodyPr/>
        <a:lstStyle/>
        <a:p>
          <a:endParaRPr lang="en-US"/>
        </a:p>
      </dgm:t>
    </dgm:pt>
    <dgm:pt modelId="{F259B90B-DF82-4CED-AEE2-8FC2ADA92103}">
      <dgm:prSet custT="1"/>
      <dgm:spPr/>
      <dgm:t>
        <a:bodyPr/>
        <a:lstStyle/>
        <a:p>
          <a:pPr>
            <a:lnSpc>
              <a:spcPct val="100000"/>
            </a:lnSpc>
          </a:pPr>
          <a:r>
            <a:rPr lang="en-US" sz="1700" dirty="0">
              <a:latin typeface="Gill Sans MT" panose="020B0502020104020203" pitchFamily="34" charset="0"/>
            </a:rPr>
            <a:t>The UN Statistical Commission oversees the work of the United Nations Statistics Division (UNSD)</a:t>
          </a:r>
        </a:p>
      </dgm:t>
    </dgm:pt>
    <dgm:pt modelId="{B35590E0-7563-4DDF-83DB-B25878BA0FA3}" type="parTrans" cxnId="{5B02C951-F13D-4A75-A5B3-791FF09B94B6}">
      <dgm:prSet/>
      <dgm:spPr/>
      <dgm:t>
        <a:bodyPr/>
        <a:lstStyle/>
        <a:p>
          <a:endParaRPr lang="en-US"/>
        </a:p>
      </dgm:t>
    </dgm:pt>
    <dgm:pt modelId="{49E18072-7416-4B71-AAA3-D64CB0B187C4}" type="sibTrans" cxnId="{5B02C951-F13D-4A75-A5B3-791FF09B94B6}">
      <dgm:prSet/>
      <dgm:spPr/>
      <dgm:t>
        <a:bodyPr/>
        <a:lstStyle/>
        <a:p>
          <a:endParaRPr lang="en-US"/>
        </a:p>
      </dgm:t>
    </dgm:pt>
    <dgm:pt modelId="{8C3BA22A-FEEA-4CD7-8F8E-D4F99EFAC7BF}">
      <dgm:prSet custT="1"/>
      <dgm:spPr/>
      <dgm:t>
        <a:bodyPr/>
        <a:lstStyle/>
        <a:p>
          <a:pPr>
            <a:lnSpc>
              <a:spcPct val="100000"/>
            </a:lnSpc>
          </a:pPr>
          <a:r>
            <a:rPr lang="en-US" sz="1700" dirty="0">
              <a:latin typeface="Gill Sans MT" panose="020B0502020104020203" pitchFamily="34" charset="0"/>
            </a:rPr>
            <a:t>UNSD is based in New York, USA</a:t>
          </a:r>
        </a:p>
      </dgm:t>
    </dgm:pt>
    <dgm:pt modelId="{AAD42901-C708-4CB7-931A-F1D17B125BB9}" type="parTrans" cxnId="{5899AB44-723B-4DBF-BD17-2CF92318B459}">
      <dgm:prSet/>
      <dgm:spPr/>
      <dgm:t>
        <a:bodyPr/>
        <a:lstStyle/>
        <a:p>
          <a:endParaRPr lang="en-US"/>
        </a:p>
      </dgm:t>
    </dgm:pt>
    <dgm:pt modelId="{79D1954F-65FD-47AF-BFF1-DB48A88BADA5}" type="sibTrans" cxnId="{5899AB44-723B-4DBF-BD17-2CF92318B459}">
      <dgm:prSet/>
      <dgm:spPr/>
      <dgm:t>
        <a:bodyPr/>
        <a:lstStyle/>
        <a:p>
          <a:endParaRPr lang="en-US"/>
        </a:p>
      </dgm:t>
    </dgm:pt>
    <dgm:pt modelId="{3312B3B7-1ED1-45BA-847C-74D718D3A47F}">
      <dgm:prSet phldrT="[Text]" custT="1"/>
      <dgm:spPr/>
      <dgm:t>
        <a:bodyPr/>
        <a:lstStyle/>
        <a:p>
          <a:pPr>
            <a:lnSpc>
              <a:spcPct val="100000"/>
            </a:lnSpc>
          </a:pPr>
          <a:r>
            <a:rPr lang="en-US" sz="1700" dirty="0">
              <a:latin typeface="Gill Sans MT" panose="020B0502020104020203" pitchFamily="34" charset="0"/>
            </a:rPr>
            <a:t>UNSD convenes interagency groups to prepare important methodological documents – such as 2008 SNA</a:t>
          </a:r>
        </a:p>
        <a:p>
          <a:pPr>
            <a:lnSpc>
              <a:spcPct val="100000"/>
            </a:lnSpc>
          </a:pPr>
          <a:r>
            <a:rPr lang="en-US" sz="1700" dirty="0">
              <a:latin typeface="Gill Sans MT" panose="020B0502020104020203" pitchFamily="34" charset="0"/>
            </a:rPr>
            <a:t>The interagency groups are comprised of UN, World Bank, IMF, Eurostat and OECD</a:t>
          </a:r>
        </a:p>
      </dgm:t>
    </dgm:pt>
    <dgm:pt modelId="{7FF10516-8CF5-4290-A041-FF3C853D61C9}" type="parTrans" cxnId="{062B1472-D69B-4F6F-939B-2DD9397D7EBF}">
      <dgm:prSet/>
      <dgm:spPr/>
      <dgm:t>
        <a:bodyPr/>
        <a:lstStyle/>
        <a:p>
          <a:endParaRPr lang="en-US"/>
        </a:p>
      </dgm:t>
    </dgm:pt>
    <dgm:pt modelId="{87149435-DA4D-47C5-B3AA-6AF869DD8FEC}" type="sibTrans" cxnId="{062B1472-D69B-4F6F-939B-2DD9397D7EBF}">
      <dgm:prSet/>
      <dgm:spPr/>
      <dgm:t>
        <a:bodyPr/>
        <a:lstStyle/>
        <a:p>
          <a:endParaRPr lang="en-US"/>
        </a:p>
      </dgm:t>
    </dgm:pt>
    <dgm:pt modelId="{3102A5EE-2177-48BC-83F4-5F2F865DA0ED}">
      <dgm:prSet phldrT="[Text]" custT="1"/>
      <dgm:spPr/>
      <dgm:t>
        <a:bodyPr/>
        <a:lstStyle/>
        <a:p>
          <a:pPr>
            <a:lnSpc>
              <a:spcPct val="100000"/>
            </a:lnSpc>
          </a:pPr>
          <a:r>
            <a:rPr lang="en-US" sz="1700" kern="1200" dirty="0">
              <a:solidFill>
                <a:schemeClr val="tx1"/>
              </a:solidFill>
              <a:latin typeface="Gill Sans MT" panose="020B0502020104020203" pitchFamily="34" charset="0"/>
              <a:ea typeface="+mn-ea"/>
              <a:cs typeface="+mn-cs"/>
              <a:hlinkClick xmlns:r="http://schemas.openxmlformats.org/officeDocument/2006/relationships" r:id="rId1">
                <a:extLst>
                  <a:ext uri="{A12FA001-AC4F-418D-AE19-62706E023703}">
                    <ahyp:hlinkClr xmlns:ahyp="http://schemas.microsoft.com/office/drawing/2018/hyperlinkcolor" val="tx"/>
                  </a:ext>
                </a:extLst>
              </a:hlinkClick>
            </a:rPr>
            <a:t>https://unstats.un.org/home/</a:t>
          </a:r>
          <a:endParaRPr lang="en-US" sz="1700" kern="1200" dirty="0">
            <a:solidFill>
              <a:schemeClr val="tx1"/>
            </a:solidFill>
            <a:latin typeface="Gill Sans MT" panose="020B0502020104020203" pitchFamily="34" charset="0"/>
            <a:ea typeface="+mn-ea"/>
            <a:cs typeface="+mn-cs"/>
          </a:endParaRPr>
        </a:p>
      </dgm:t>
    </dgm:pt>
    <dgm:pt modelId="{78CA7C00-89E6-4865-BCE6-906B7F5E825B}" type="sibTrans" cxnId="{0F831390-7812-4749-B85E-3E10E9A50E92}">
      <dgm:prSet/>
      <dgm:spPr/>
      <dgm:t>
        <a:bodyPr/>
        <a:lstStyle/>
        <a:p>
          <a:endParaRPr lang="en-US"/>
        </a:p>
      </dgm:t>
    </dgm:pt>
    <dgm:pt modelId="{33AE7758-E236-499D-9E86-E2A326E1799F}" type="parTrans" cxnId="{0F831390-7812-4749-B85E-3E10E9A50E92}">
      <dgm:prSet/>
      <dgm:spPr/>
      <dgm:t>
        <a:bodyPr/>
        <a:lstStyle/>
        <a:p>
          <a:endParaRPr lang="en-US"/>
        </a:p>
      </dgm:t>
    </dgm:pt>
    <dgm:pt modelId="{BCAFD3E3-7074-4A15-80C7-1AAC7B0D4191}" type="pres">
      <dgm:prSet presAssocID="{D2305ED5-AEE0-43D4-95C4-6F5D8FD2D6AA}" presName="root" presStyleCnt="0">
        <dgm:presLayoutVars>
          <dgm:dir/>
          <dgm:resizeHandles val="exact"/>
        </dgm:presLayoutVars>
      </dgm:prSet>
      <dgm:spPr/>
    </dgm:pt>
    <dgm:pt modelId="{8088CAE3-8D1B-4423-8954-234201CEC6C5}" type="pres">
      <dgm:prSet presAssocID="{F259B90B-DF82-4CED-AEE2-8FC2ADA92103}" presName="compNode" presStyleCnt="0"/>
      <dgm:spPr/>
    </dgm:pt>
    <dgm:pt modelId="{6FDA3402-908E-42F0-900B-8FA732A71A46}" type="pres">
      <dgm:prSet presAssocID="{F259B90B-DF82-4CED-AEE2-8FC2ADA92103}" presName="bgRect" presStyleLbl="bgShp" presStyleIdx="0" presStyleCnt="4" custScaleY="189074"/>
      <dgm:spPr>
        <a:solidFill>
          <a:srgbClr val="969FA7"/>
        </a:solidFill>
      </dgm:spPr>
    </dgm:pt>
    <dgm:pt modelId="{54BB096D-8918-46C2-B47B-8F78A32812DF}" type="pres">
      <dgm:prSet presAssocID="{F259B90B-DF82-4CED-AEE2-8FC2ADA92103}" presName="iconRect" presStyleLbl="node1" presStyleIdx="0" presStyleCnt="4"/>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ranching Diagram"/>
        </a:ext>
      </dgm:extLst>
    </dgm:pt>
    <dgm:pt modelId="{E236981A-985B-413B-87EF-924ED7141559}" type="pres">
      <dgm:prSet presAssocID="{F259B90B-DF82-4CED-AEE2-8FC2ADA92103}" presName="spaceRect" presStyleCnt="0"/>
      <dgm:spPr/>
    </dgm:pt>
    <dgm:pt modelId="{571679C7-48B3-45CE-ACFB-9416FB97370E}" type="pres">
      <dgm:prSet presAssocID="{F259B90B-DF82-4CED-AEE2-8FC2ADA92103}" presName="parTx" presStyleLbl="revTx" presStyleIdx="0" presStyleCnt="4" custLinFactNeighborX="-755" custLinFactNeighborY="-11784">
        <dgm:presLayoutVars>
          <dgm:chMax val="0"/>
          <dgm:chPref val="0"/>
        </dgm:presLayoutVars>
      </dgm:prSet>
      <dgm:spPr/>
    </dgm:pt>
    <dgm:pt modelId="{96EE7F2A-F1FC-410B-9003-25D16578CACD}" type="pres">
      <dgm:prSet presAssocID="{49E18072-7416-4B71-AAA3-D64CB0B187C4}" presName="sibTrans" presStyleCnt="0"/>
      <dgm:spPr/>
    </dgm:pt>
    <dgm:pt modelId="{8BFB505D-3035-408E-9C66-A31AE5D2C3BA}" type="pres">
      <dgm:prSet presAssocID="{3312B3B7-1ED1-45BA-847C-74D718D3A47F}" presName="compNode" presStyleCnt="0"/>
      <dgm:spPr/>
    </dgm:pt>
    <dgm:pt modelId="{04BE6C1F-3ECF-4BC7-ACD3-FFA808874048}" type="pres">
      <dgm:prSet presAssocID="{3312B3B7-1ED1-45BA-847C-74D718D3A47F}" presName="bgRect" presStyleLbl="bgShp" presStyleIdx="1" presStyleCnt="4" custScaleY="221515"/>
      <dgm:spPr>
        <a:xfrm>
          <a:off x="0" y="1952788"/>
          <a:ext cx="7011987" cy="1325243"/>
        </a:xfrm>
        <a:prstGeom prst="roundRect">
          <a:avLst>
            <a:gd name="adj" fmla="val 10000"/>
          </a:avLst>
        </a:prstGeom>
        <a:solidFill>
          <a:srgbClr val="969FA7"/>
        </a:solidFill>
        <a:ln>
          <a:noFill/>
        </a:ln>
        <a:effectLst/>
      </dgm:spPr>
    </dgm:pt>
    <dgm:pt modelId="{447F2CB7-11B3-408F-9988-8219413AE233}" type="pres">
      <dgm:prSet presAssocID="{3312B3B7-1ED1-45BA-847C-74D718D3A47F}" presName="iconRect" presStyleLbl="node1" presStyleIdx="1" presStyleCnt="4"/>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Group brainstorm"/>
        </a:ext>
      </dgm:extLst>
    </dgm:pt>
    <dgm:pt modelId="{BA1E9333-F447-49AE-AD64-26873CEC8799}" type="pres">
      <dgm:prSet presAssocID="{3312B3B7-1ED1-45BA-847C-74D718D3A47F}" presName="spaceRect" presStyleCnt="0"/>
      <dgm:spPr/>
    </dgm:pt>
    <dgm:pt modelId="{5F5BF09A-890A-4979-A001-115B98E1AF47}" type="pres">
      <dgm:prSet presAssocID="{3312B3B7-1ED1-45BA-847C-74D718D3A47F}" presName="parTx" presStyleLbl="revTx" presStyleIdx="1" presStyleCnt="4" custScaleY="117269" custLinFactNeighborX="-755" custLinFactNeighborY="-14503">
        <dgm:presLayoutVars>
          <dgm:chMax val="0"/>
          <dgm:chPref val="0"/>
        </dgm:presLayoutVars>
      </dgm:prSet>
      <dgm:spPr/>
    </dgm:pt>
    <dgm:pt modelId="{65BF7F8B-080B-4AC8-B952-8E22929C7ADE}" type="pres">
      <dgm:prSet presAssocID="{87149435-DA4D-47C5-B3AA-6AF869DD8FEC}" presName="sibTrans" presStyleCnt="0"/>
      <dgm:spPr/>
    </dgm:pt>
    <dgm:pt modelId="{DEFD24B6-8A18-4F63-B7C7-82A565C6834E}" type="pres">
      <dgm:prSet presAssocID="{8C3BA22A-FEEA-4CD7-8F8E-D4F99EFAC7BF}" presName="compNode" presStyleCnt="0"/>
      <dgm:spPr/>
    </dgm:pt>
    <dgm:pt modelId="{0D044312-04CF-4E29-83FF-F35E27CE5513}" type="pres">
      <dgm:prSet presAssocID="{8C3BA22A-FEEA-4CD7-8F8E-D4F99EFAC7BF}" presName="bgRect" presStyleLbl="bgShp" presStyleIdx="2" presStyleCnt="4"/>
      <dgm:spPr>
        <a:solidFill>
          <a:srgbClr val="969FA7"/>
        </a:solidFill>
      </dgm:spPr>
    </dgm:pt>
    <dgm:pt modelId="{0E2A44DA-4A56-4C5D-96DC-841E3F0F3648}" type="pres">
      <dgm:prSet presAssocID="{8C3BA22A-FEEA-4CD7-8F8E-D4F99EFAC7BF}" presName="iconRect" presStyleLbl="node1" presStyleIdx="2" presStyleCnt="4"/>
      <dgm:spPr>
        <a:blipFill>
          <a:blip xmlns:r="http://schemas.openxmlformats.org/officeDocument/2006/relationships" r:embed="rId6">
            <a:extLst>
              <a:ext uri="{96DAC541-7B7A-43D3-8B79-37D633B846F1}">
                <asvg:svgBlip xmlns:asvg="http://schemas.microsoft.com/office/drawing/2016/SVG/main" r:embed="rId7"/>
              </a:ext>
            </a:extLst>
          </a:blip>
          <a:srcRect/>
          <a:stretch>
            <a:fillRect/>
          </a:stretch>
        </a:blipFill>
      </dgm:spPr>
      <dgm:extLst>
        <a:ext uri="{E40237B7-FDA0-4F09-8148-C483321AD2D9}">
          <dgm14:cNvPr xmlns:dgm14="http://schemas.microsoft.com/office/drawing/2010/diagram" id="0" name="" descr="Marker"/>
        </a:ext>
      </dgm:extLst>
    </dgm:pt>
    <dgm:pt modelId="{B5708A3B-3D6F-4493-9148-E340470A9B42}" type="pres">
      <dgm:prSet presAssocID="{8C3BA22A-FEEA-4CD7-8F8E-D4F99EFAC7BF}" presName="spaceRect" presStyleCnt="0"/>
      <dgm:spPr/>
    </dgm:pt>
    <dgm:pt modelId="{C8A1568F-4C92-47F2-982D-A6C05D2D7D6F}" type="pres">
      <dgm:prSet presAssocID="{8C3BA22A-FEEA-4CD7-8F8E-D4F99EFAC7BF}" presName="parTx" presStyleLbl="revTx" presStyleIdx="2" presStyleCnt="4" custScaleY="72655">
        <dgm:presLayoutVars>
          <dgm:chMax val="0"/>
          <dgm:chPref val="0"/>
        </dgm:presLayoutVars>
      </dgm:prSet>
      <dgm:spPr/>
    </dgm:pt>
    <dgm:pt modelId="{C3C2ECAF-AF48-46E0-BF72-5BD91B8BE915}" type="pres">
      <dgm:prSet presAssocID="{79D1954F-65FD-47AF-BFF1-DB48A88BADA5}" presName="sibTrans" presStyleCnt="0"/>
      <dgm:spPr/>
    </dgm:pt>
    <dgm:pt modelId="{D1F8E2BA-04C3-4790-95C1-5D8B0A0031F8}" type="pres">
      <dgm:prSet presAssocID="{3102A5EE-2177-48BC-83F4-5F2F865DA0ED}" presName="compNode" presStyleCnt="0"/>
      <dgm:spPr/>
    </dgm:pt>
    <dgm:pt modelId="{CBD4E1DE-9C8C-4D70-868C-277CE3F564BB}" type="pres">
      <dgm:prSet presAssocID="{3102A5EE-2177-48BC-83F4-5F2F865DA0ED}" presName="bgRect" presStyleLbl="bgShp" presStyleIdx="3" presStyleCnt="4" custLinFactNeighborX="21772"/>
      <dgm:spPr>
        <a:xfrm>
          <a:off x="0" y="3714795"/>
          <a:ext cx="7011987" cy="736355"/>
        </a:xfrm>
        <a:prstGeom prst="roundRect">
          <a:avLst>
            <a:gd name="adj" fmla="val 10000"/>
          </a:avLst>
        </a:prstGeom>
        <a:solidFill>
          <a:srgbClr val="969FA7"/>
        </a:solidFill>
        <a:ln>
          <a:noFill/>
        </a:ln>
        <a:effectLst/>
      </dgm:spPr>
    </dgm:pt>
    <dgm:pt modelId="{4B9F8CF4-B67C-4438-8360-2A689FD18BFA}" type="pres">
      <dgm:prSet presAssocID="{3102A5EE-2177-48BC-83F4-5F2F865DA0ED}" presName="iconRect" presStyleLbl="node1" presStyleIdx="3" presStyleCnt="4"/>
      <dgm:spPr>
        <a:blipFill>
          <a:blip xmlns:r="http://schemas.openxmlformats.org/officeDocument/2006/relationships" r:embed="rId8">
            <a:extLst>
              <a:ext uri="{96DAC541-7B7A-43D3-8B79-37D633B846F1}">
                <asvg:svgBlip xmlns:asvg="http://schemas.microsoft.com/office/drawing/2016/SVG/main" r:embed="rId9"/>
              </a:ext>
            </a:extLst>
          </a:blip>
          <a:srcRect/>
          <a:stretch>
            <a:fillRect/>
          </a:stretch>
        </a:blipFill>
      </dgm:spPr>
      <dgm:extLst>
        <a:ext uri="{E40237B7-FDA0-4F09-8148-C483321AD2D9}">
          <dgm14:cNvPr xmlns:dgm14="http://schemas.microsoft.com/office/drawing/2010/diagram" id="0" name="" descr="Internet"/>
        </a:ext>
      </dgm:extLst>
    </dgm:pt>
    <dgm:pt modelId="{17910702-9E92-4EFA-9F6F-058C7B72A794}" type="pres">
      <dgm:prSet presAssocID="{3102A5EE-2177-48BC-83F4-5F2F865DA0ED}" presName="spaceRect" presStyleCnt="0"/>
      <dgm:spPr/>
    </dgm:pt>
    <dgm:pt modelId="{753A7A36-33E7-4313-8A4C-0D0B0472165D}" type="pres">
      <dgm:prSet presAssocID="{3102A5EE-2177-48BC-83F4-5F2F865DA0ED}" presName="parTx" presStyleLbl="revTx" presStyleIdx="3" presStyleCnt="4">
        <dgm:presLayoutVars>
          <dgm:chMax val="0"/>
          <dgm:chPref val="0"/>
        </dgm:presLayoutVars>
      </dgm:prSet>
      <dgm:spPr/>
    </dgm:pt>
  </dgm:ptLst>
  <dgm:cxnLst>
    <dgm:cxn modelId="{C72F2C10-879D-4D9A-A760-8F9B5B67238D}" type="presOf" srcId="{8C3BA22A-FEEA-4CD7-8F8E-D4F99EFAC7BF}" destId="{C8A1568F-4C92-47F2-982D-A6C05D2D7D6F}" srcOrd="0" destOrd="0" presId="urn:microsoft.com/office/officeart/2018/2/layout/IconVerticalSolidList"/>
    <dgm:cxn modelId="{90674F13-3357-4F37-BE97-5E9976D5E804}" type="presOf" srcId="{D2305ED5-AEE0-43D4-95C4-6F5D8FD2D6AA}" destId="{BCAFD3E3-7074-4A15-80C7-1AAC7B0D4191}" srcOrd="0" destOrd="0" presId="urn:microsoft.com/office/officeart/2018/2/layout/IconVerticalSolidList"/>
    <dgm:cxn modelId="{C1DDAD35-2C5C-4454-AB4A-C37179B664C2}" type="presOf" srcId="{3312B3B7-1ED1-45BA-847C-74D718D3A47F}" destId="{5F5BF09A-890A-4979-A001-115B98E1AF47}" srcOrd="0" destOrd="0" presId="urn:microsoft.com/office/officeart/2018/2/layout/IconVerticalSolidList"/>
    <dgm:cxn modelId="{5899AB44-723B-4DBF-BD17-2CF92318B459}" srcId="{D2305ED5-AEE0-43D4-95C4-6F5D8FD2D6AA}" destId="{8C3BA22A-FEEA-4CD7-8F8E-D4F99EFAC7BF}" srcOrd="2" destOrd="0" parTransId="{AAD42901-C708-4CB7-931A-F1D17B125BB9}" sibTransId="{79D1954F-65FD-47AF-BFF1-DB48A88BADA5}"/>
    <dgm:cxn modelId="{5B02C951-F13D-4A75-A5B3-791FF09B94B6}" srcId="{D2305ED5-AEE0-43D4-95C4-6F5D8FD2D6AA}" destId="{F259B90B-DF82-4CED-AEE2-8FC2ADA92103}" srcOrd="0" destOrd="0" parTransId="{B35590E0-7563-4DDF-83DB-B25878BA0FA3}" sibTransId="{49E18072-7416-4B71-AAA3-D64CB0B187C4}"/>
    <dgm:cxn modelId="{062B1472-D69B-4F6F-939B-2DD9397D7EBF}" srcId="{D2305ED5-AEE0-43D4-95C4-6F5D8FD2D6AA}" destId="{3312B3B7-1ED1-45BA-847C-74D718D3A47F}" srcOrd="1" destOrd="0" parTransId="{7FF10516-8CF5-4290-A041-FF3C853D61C9}" sibTransId="{87149435-DA4D-47C5-B3AA-6AF869DD8FEC}"/>
    <dgm:cxn modelId="{520C8F57-A778-4134-9347-B513BCE738DB}" type="presOf" srcId="{F259B90B-DF82-4CED-AEE2-8FC2ADA92103}" destId="{571679C7-48B3-45CE-ACFB-9416FB97370E}" srcOrd="0" destOrd="0" presId="urn:microsoft.com/office/officeart/2018/2/layout/IconVerticalSolidList"/>
    <dgm:cxn modelId="{0F831390-7812-4749-B85E-3E10E9A50E92}" srcId="{D2305ED5-AEE0-43D4-95C4-6F5D8FD2D6AA}" destId="{3102A5EE-2177-48BC-83F4-5F2F865DA0ED}" srcOrd="3" destOrd="0" parTransId="{33AE7758-E236-499D-9E86-E2A326E1799F}" sibTransId="{78CA7C00-89E6-4865-BCE6-906B7F5E825B}"/>
    <dgm:cxn modelId="{870EEDF7-25E9-4F71-AB0B-C06A73FB5AF2}" type="presOf" srcId="{3102A5EE-2177-48BC-83F4-5F2F865DA0ED}" destId="{753A7A36-33E7-4313-8A4C-0D0B0472165D}" srcOrd="0" destOrd="0" presId="urn:microsoft.com/office/officeart/2018/2/layout/IconVerticalSolidList"/>
    <dgm:cxn modelId="{311E98D9-DD15-4235-BC5D-75CB69B1BBE9}" type="presParOf" srcId="{BCAFD3E3-7074-4A15-80C7-1AAC7B0D4191}" destId="{8088CAE3-8D1B-4423-8954-234201CEC6C5}" srcOrd="0" destOrd="0" presId="urn:microsoft.com/office/officeart/2018/2/layout/IconVerticalSolidList"/>
    <dgm:cxn modelId="{55496C3C-1460-4D25-8FFB-D084321DE1FC}" type="presParOf" srcId="{8088CAE3-8D1B-4423-8954-234201CEC6C5}" destId="{6FDA3402-908E-42F0-900B-8FA732A71A46}" srcOrd="0" destOrd="0" presId="urn:microsoft.com/office/officeart/2018/2/layout/IconVerticalSolidList"/>
    <dgm:cxn modelId="{A2304DB2-0592-429A-B8A5-2EB2746C05AD}" type="presParOf" srcId="{8088CAE3-8D1B-4423-8954-234201CEC6C5}" destId="{54BB096D-8918-46C2-B47B-8F78A32812DF}" srcOrd="1" destOrd="0" presId="urn:microsoft.com/office/officeart/2018/2/layout/IconVerticalSolidList"/>
    <dgm:cxn modelId="{8A7155E1-A7D0-410A-933F-DFD88DA9ED8E}" type="presParOf" srcId="{8088CAE3-8D1B-4423-8954-234201CEC6C5}" destId="{E236981A-985B-413B-87EF-924ED7141559}" srcOrd="2" destOrd="0" presId="urn:microsoft.com/office/officeart/2018/2/layout/IconVerticalSolidList"/>
    <dgm:cxn modelId="{241745A8-ADFE-4B72-9B87-6584F0977919}" type="presParOf" srcId="{8088CAE3-8D1B-4423-8954-234201CEC6C5}" destId="{571679C7-48B3-45CE-ACFB-9416FB97370E}" srcOrd="3" destOrd="0" presId="urn:microsoft.com/office/officeart/2018/2/layout/IconVerticalSolidList"/>
    <dgm:cxn modelId="{03EC1CFC-5A16-4186-B455-603A54A73D98}" type="presParOf" srcId="{BCAFD3E3-7074-4A15-80C7-1AAC7B0D4191}" destId="{96EE7F2A-F1FC-410B-9003-25D16578CACD}" srcOrd="1" destOrd="0" presId="urn:microsoft.com/office/officeart/2018/2/layout/IconVerticalSolidList"/>
    <dgm:cxn modelId="{3E46A117-74DF-4350-87D6-E05D468E195A}" type="presParOf" srcId="{BCAFD3E3-7074-4A15-80C7-1AAC7B0D4191}" destId="{8BFB505D-3035-408E-9C66-A31AE5D2C3BA}" srcOrd="2" destOrd="0" presId="urn:microsoft.com/office/officeart/2018/2/layout/IconVerticalSolidList"/>
    <dgm:cxn modelId="{17D43418-07CE-429C-AF89-4393F1EAFAC4}" type="presParOf" srcId="{8BFB505D-3035-408E-9C66-A31AE5D2C3BA}" destId="{04BE6C1F-3ECF-4BC7-ACD3-FFA808874048}" srcOrd="0" destOrd="0" presId="urn:microsoft.com/office/officeart/2018/2/layout/IconVerticalSolidList"/>
    <dgm:cxn modelId="{D38DA5B6-8E8F-4DB3-8449-7F6FD88DE896}" type="presParOf" srcId="{8BFB505D-3035-408E-9C66-A31AE5D2C3BA}" destId="{447F2CB7-11B3-408F-9988-8219413AE233}" srcOrd="1" destOrd="0" presId="urn:microsoft.com/office/officeart/2018/2/layout/IconVerticalSolidList"/>
    <dgm:cxn modelId="{A49EB550-5709-4D83-89D3-21D79E42A471}" type="presParOf" srcId="{8BFB505D-3035-408E-9C66-A31AE5D2C3BA}" destId="{BA1E9333-F447-49AE-AD64-26873CEC8799}" srcOrd="2" destOrd="0" presId="urn:microsoft.com/office/officeart/2018/2/layout/IconVerticalSolidList"/>
    <dgm:cxn modelId="{3B04CE91-C484-4D27-BE19-9E2E5B270539}" type="presParOf" srcId="{8BFB505D-3035-408E-9C66-A31AE5D2C3BA}" destId="{5F5BF09A-890A-4979-A001-115B98E1AF47}" srcOrd="3" destOrd="0" presId="urn:microsoft.com/office/officeart/2018/2/layout/IconVerticalSolidList"/>
    <dgm:cxn modelId="{3131A525-3253-4B31-A364-428ED90B5A27}" type="presParOf" srcId="{BCAFD3E3-7074-4A15-80C7-1AAC7B0D4191}" destId="{65BF7F8B-080B-4AC8-B952-8E22929C7ADE}" srcOrd="3" destOrd="0" presId="urn:microsoft.com/office/officeart/2018/2/layout/IconVerticalSolidList"/>
    <dgm:cxn modelId="{FA87D1FD-FF29-4F16-B174-F94CF1E7EF4A}" type="presParOf" srcId="{BCAFD3E3-7074-4A15-80C7-1AAC7B0D4191}" destId="{DEFD24B6-8A18-4F63-B7C7-82A565C6834E}" srcOrd="4" destOrd="0" presId="urn:microsoft.com/office/officeart/2018/2/layout/IconVerticalSolidList"/>
    <dgm:cxn modelId="{F5698DD1-5821-412B-92C6-B8CE73866CCE}" type="presParOf" srcId="{DEFD24B6-8A18-4F63-B7C7-82A565C6834E}" destId="{0D044312-04CF-4E29-83FF-F35E27CE5513}" srcOrd="0" destOrd="0" presId="urn:microsoft.com/office/officeart/2018/2/layout/IconVerticalSolidList"/>
    <dgm:cxn modelId="{84BB69BB-F60C-4AE3-82FB-C5E145FCDC7B}" type="presParOf" srcId="{DEFD24B6-8A18-4F63-B7C7-82A565C6834E}" destId="{0E2A44DA-4A56-4C5D-96DC-841E3F0F3648}" srcOrd="1" destOrd="0" presId="urn:microsoft.com/office/officeart/2018/2/layout/IconVerticalSolidList"/>
    <dgm:cxn modelId="{F432A05C-ED76-47D1-89BC-13278AD56D37}" type="presParOf" srcId="{DEFD24B6-8A18-4F63-B7C7-82A565C6834E}" destId="{B5708A3B-3D6F-4493-9148-E340470A9B42}" srcOrd="2" destOrd="0" presId="urn:microsoft.com/office/officeart/2018/2/layout/IconVerticalSolidList"/>
    <dgm:cxn modelId="{1041301D-D237-4284-8567-CDF371943376}" type="presParOf" srcId="{DEFD24B6-8A18-4F63-B7C7-82A565C6834E}" destId="{C8A1568F-4C92-47F2-982D-A6C05D2D7D6F}" srcOrd="3" destOrd="0" presId="urn:microsoft.com/office/officeart/2018/2/layout/IconVerticalSolidList"/>
    <dgm:cxn modelId="{1BBC303A-0ECE-4DF7-8D4F-F5F07F3B09CC}" type="presParOf" srcId="{BCAFD3E3-7074-4A15-80C7-1AAC7B0D4191}" destId="{C3C2ECAF-AF48-46E0-BF72-5BD91B8BE915}" srcOrd="5" destOrd="0" presId="urn:microsoft.com/office/officeart/2018/2/layout/IconVerticalSolidList"/>
    <dgm:cxn modelId="{681DDB9F-C2E1-43ED-B710-233E8AF1A198}" type="presParOf" srcId="{BCAFD3E3-7074-4A15-80C7-1AAC7B0D4191}" destId="{D1F8E2BA-04C3-4790-95C1-5D8B0A0031F8}" srcOrd="6" destOrd="0" presId="urn:microsoft.com/office/officeart/2018/2/layout/IconVerticalSolidList"/>
    <dgm:cxn modelId="{36066EAF-EDC5-4B20-B793-D1912F1F7D1C}" type="presParOf" srcId="{D1F8E2BA-04C3-4790-95C1-5D8B0A0031F8}" destId="{CBD4E1DE-9C8C-4D70-868C-277CE3F564BB}" srcOrd="0" destOrd="0" presId="urn:microsoft.com/office/officeart/2018/2/layout/IconVerticalSolidList"/>
    <dgm:cxn modelId="{E0E6ADD5-3A4C-49DA-A947-CA0A997E1166}" type="presParOf" srcId="{D1F8E2BA-04C3-4790-95C1-5D8B0A0031F8}" destId="{4B9F8CF4-B67C-4438-8360-2A689FD18BFA}" srcOrd="1" destOrd="0" presId="urn:microsoft.com/office/officeart/2018/2/layout/IconVerticalSolidList"/>
    <dgm:cxn modelId="{547746E4-9A3D-42AA-859D-DE8542B4C4A4}" type="presParOf" srcId="{D1F8E2BA-04C3-4790-95C1-5D8B0A0031F8}" destId="{17910702-9E92-4EFA-9F6F-058C7B72A794}" srcOrd="2" destOrd="0" presId="urn:microsoft.com/office/officeart/2018/2/layout/IconVerticalSolidList"/>
    <dgm:cxn modelId="{72CAE9B1-D035-4497-9040-AE9A7B1CB70E}" type="presParOf" srcId="{D1F8E2BA-04C3-4790-95C1-5D8B0A0031F8}" destId="{753A7A36-33E7-4313-8A4C-0D0B0472165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47AF29-84F2-4661-991F-B6BCB816857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8CB962C-F651-40C6-B5F8-529FC7044831}">
      <dgm:prSet/>
      <dgm:spPr/>
      <dgm:t>
        <a:bodyPr/>
        <a:lstStyle/>
        <a:p>
          <a:r>
            <a:rPr lang="en-US" b="1" dirty="0">
              <a:latin typeface="Gill Sans MT" panose="020B0502020104020203" pitchFamily="34" charset="0"/>
            </a:rPr>
            <a:t>UN Economic Commission for Africa (UNECA) </a:t>
          </a:r>
          <a:r>
            <a:rPr lang="en-US" dirty="0">
              <a:latin typeface="Gill Sans MT" panose="020B0502020104020203" pitchFamily="34" charset="0"/>
            </a:rPr>
            <a:t>– Addis Ababa - http://www.uneca.org/</a:t>
          </a:r>
        </a:p>
      </dgm:t>
    </dgm:pt>
    <dgm:pt modelId="{82567843-0A52-4FC4-AD0C-B1937E1DC362}" type="parTrans" cxnId="{0F3AFB1D-0FD9-44BF-B145-EBC2EF4EE10A}">
      <dgm:prSet/>
      <dgm:spPr/>
      <dgm:t>
        <a:bodyPr/>
        <a:lstStyle/>
        <a:p>
          <a:endParaRPr lang="en-US"/>
        </a:p>
      </dgm:t>
    </dgm:pt>
    <dgm:pt modelId="{9CFEF454-4079-4598-98E4-A9B2EAB6ED60}" type="sibTrans" cxnId="{0F3AFB1D-0FD9-44BF-B145-EBC2EF4EE10A}">
      <dgm:prSet/>
      <dgm:spPr/>
      <dgm:t>
        <a:bodyPr/>
        <a:lstStyle/>
        <a:p>
          <a:endParaRPr lang="en-US"/>
        </a:p>
      </dgm:t>
    </dgm:pt>
    <dgm:pt modelId="{1C240715-392A-40D4-8BB0-0C99243A87E0}">
      <dgm:prSet/>
      <dgm:spPr/>
      <dgm:t>
        <a:bodyPr/>
        <a:lstStyle/>
        <a:p>
          <a:r>
            <a:rPr lang="en-US" b="1" dirty="0">
              <a:latin typeface="Gill Sans MT" panose="020B0502020104020203" pitchFamily="34" charset="0"/>
            </a:rPr>
            <a:t>UN Economic Commission for Europe (UNECE) </a:t>
          </a:r>
          <a:r>
            <a:rPr lang="en-US" dirty="0">
              <a:latin typeface="Gill Sans MT" panose="020B0502020104020203" pitchFamily="34" charset="0"/>
            </a:rPr>
            <a:t>– Geneva - http://www.unece.org/</a:t>
          </a:r>
        </a:p>
      </dgm:t>
    </dgm:pt>
    <dgm:pt modelId="{370309AF-6A7F-4F3F-89F0-8C105E9C2D3E}" type="parTrans" cxnId="{FAA945E4-B0F0-4F91-A9C3-3EECD5F79129}">
      <dgm:prSet/>
      <dgm:spPr/>
      <dgm:t>
        <a:bodyPr/>
        <a:lstStyle/>
        <a:p>
          <a:endParaRPr lang="en-US"/>
        </a:p>
      </dgm:t>
    </dgm:pt>
    <dgm:pt modelId="{2B5B3228-3372-481A-82F7-8D75E7C71EB7}" type="sibTrans" cxnId="{FAA945E4-B0F0-4F91-A9C3-3EECD5F79129}">
      <dgm:prSet/>
      <dgm:spPr/>
      <dgm:t>
        <a:bodyPr/>
        <a:lstStyle/>
        <a:p>
          <a:endParaRPr lang="en-US"/>
        </a:p>
      </dgm:t>
    </dgm:pt>
    <dgm:pt modelId="{4C56983F-11A6-4A97-80CE-6F257DF1496A}">
      <dgm:prSet/>
      <dgm:spPr/>
      <dgm:t>
        <a:bodyPr/>
        <a:lstStyle/>
        <a:p>
          <a:r>
            <a:rPr lang="en-US" b="1" dirty="0">
              <a:latin typeface="Gill Sans MT" panose="020B0502020104020203" pitchFamily="34" charset="0"/>
            </a:rPr>
            <a:t>UN Economic Commission </a:t>
          </a:r>
          <a:r>
            <a:rPr lang="en-US" b="1">
              <a:latin typeface="Gill Sans MT" panose="020B0502020104020203" pitchFamily="34" charset="0"/>
            </a:rPr>
            <a:t>for Latin </a:t>
          </a:r>
          <a:r>
            <a:rPr lang="en-US" b="1" dirty="0">
              <a:latin typeface="Gill Sans MT" panose="020B0502020104020203" pitchFamily="34" charset="0"/>
            </a:rPr>
            <a:t>America and the Caribbean (UNECLAC)</a:t>
          </a:r>
          <a:r>
            <a:rPr lang="en-US" dirty="0">
              <a:latin typeface="Gill Sans MT" panose="020B0502020104020203" pitchFamily="34" charset="0"/>
            </a:rPr>
            <a:t> – Santiago - https://www.cepal.org/en</a:t>
          </a:r>
        </a:p>
      </dgm:t>
    </dgm:pt>
    <dgm:pt modelId="{84CCA84D-73B3-4576-A351-24B69D3E7755}" type="parTrans" cxnId="{FBB71274-3365-415F-8F6B-2F1D72AFC12A}">
      <dgm:prSet/>
      <dgm:spPr/>
      <dgm:t>
        <a:bodyPr/>
        <a:lstStyle/>
        <a:p>
          <a:endParaRPr lang="en-US"/>
        </a:p>
      </dgm:t>
    </dgm:pt>
    <dgm:pt modelId="{0F6B0047-E8B2-4570-94F2-1F0720633A33}" type="sibTrans" cxnId="{FBB71274-3365-415F-8F6B-2F1D72AFC12A}">
      <dgm:prSet/>
      <dgm:spPr/>
      <dgm:t>
        <a:bodyPr/>
        <a:lstStyle/>
        <a:p>
          <a:endParaRPr lang="en-US"/>
        </a:p>
      </dgm:t>
    </dgm:pt>
    <dgm:pt modelId="{0E9C4877-F85A-4094-B1B1-A5EC6D41FC2A}">
      <dgm:prSet/>
      <dgm:spPr/>
      <dgm:t>
        <a:bodyPr/>
        <a:lstStyle/>
        <a:p>
          <a:r>
            <a:rPr lang="en-US" b="1" dirty="0">
              <a:latin typeface="Gill Sans MT" panose="020B0502020104020203" pitchFamily="34" charset="0"/>
            </a:rPr>
            <a:t>UN Economic and Social Commission for Asia and the Pacific (UNESCAP) </a:t>
          </a:r>
          <a:r>
            <a:rPr lang="en-US" dirty="0">
              <a:latin typeface="Gill Sans MT" panose="020B0502020104020203" pitchFamily="34" charset="0"/>
            </a:rPr>
            <a:t>– Bangkok - http://www.unescap.org/</a:t>
          </a:r>
        </a:p>
      </dgm:t>
    </dgm:pt>
    <dgm:pt modelId="{A8B0F016-4F8F-447B-B8CC-1B71800151DB}" type="parTrans" cxnId="{E8252B93-457E-4E4F-A922-EAAC6B6C9E29}">
      <dgm:prSet/>
      <dgm:spPr/>
      <dgm:t>
        <a:bodyPr/>
        <a:lstStyle/>
        <a:p>
          <a:endParaRPr lang="en-US"/>
        </a:p>
      </dgm:t>
    </dgm:pt>
    <dgm:pt modelId="{8DE9729A-41AC-4074-9601-097BFB513F18}" type="sibTrans" cxnId="{E8252B93-457E-4E4F-A922-EAAC6B6C9E29}">
      <dgm:prSet/>
      <dgm:spPr/>
      <dgm:t>
        <a:bodyPr/>
        <a:lstStyle/>
        <a:p>
          <a:endParaRPr lang="en-US"/>
        </a:p>
      </dgm:t>
    </dgm:pt>
    <dgm:pt modelId="{D6885312-3435-4CE2-A19A-7FA78456776B}">
      <dgm:prSet/>
      <dgm:spPr/>
      <dgm:t>
        <a:bodyPr/>
        <a:lstStyle/>
        <a:p>
          <a:r>
            <a:rPr lang="en-US" b="1" dirty="0">
              <a:latin typeface="Gill Sans MT" panose="020B0502020104020203" pitchFamily="34" charset="0"/>
            </a:rPr>
            <a:t>UN Economic and Social Commission for Western Asia (UNESCWA) </a:t>
          </a:r>
          <a:r>
            <a:rPr lang="en-US" dirty="0">
              <a:latin typeface="Gill Sans MT" panose="020B0502020104020203" pitchFamily="34" charset="0"/>
            </a:rPr>
            <a:t>– Beirut - https://www.unescwa.org/</a:t>
          </a:r>
        </a:p>
      </dgm:t>
    </dgm:pt>
    <dgm:pt modelId="{E8B7CD49-F5D0-4BCB-97D7-C2ADED624A1F}" type="parTrans" cxnId="{57CE1DB6-81A6-41AD-8E18-99179966DE6A}">
      <dgm:prSet/>
      <dgm:spPr/>
      <dgm:t>
        <a:bodyPr/>
        <a:lstStyle/>
        <a:p>
          <a:endParaRPr lang="en-US"/>
        </a:p>
      </dgm:t>
    </dgm:pt>
    <dgm:pt modelId="{7F4B327A-0659-473F-A0E2-E852B40049A5}" type="sibTrans" cxnId="{57CE1DB6-81A6-41AD-8E18-99179966DE6A}">
      <dgm:prSet/>
      <dgm:spPr/>
      <dgm:t>
        <a:bodyPr/>
        <a:lstStyle/>
        <a:p>
          <a:endParaRPr lang="en-US"/>
        </a:p>
      </dgm:t>
    </dgm:pt>
    <dgm:pt modelId="{51D1A9BB-1D99-4205-A031-07F114E73E11}" type="pres">
      <dgm:prSet presAssocID="{9B47AF29-84F2-4661-991F-B6BCB8168576}" presName="root" presStyleCnt="0">
        <dgm:presLayoutVars>
          <dgm:dir/>
          <dgm:resizeHandles val="exact"/>
        </dgm:presLayoutVars>
      </dgm:prSet>
      <dgm:spPr/>
    </dgm:pt>
    <dgm:pt modelId="{DD7565B9-A55B-4E32-8547-F3EADC0DF1A8}" type="pres">
      <dgm:prSet presAssocID="{B8CB962C-F651-40C6-B5F8-529FC7044831}" presName="compNode" presStyleCnt="0"/>
      <dgm:spPr/>
    </dgm:pt>
    <dgm:pt modelId="{B3EEFBD1-F6BC-4597-A0CF-29014C232D77}" type="pres">
      <dgm:prSet presAssocID="{B8CB962C-F651-40C6-B5F8-529FC7044831}" presName="bgRect" presStyleLbl="bgShp" presStyleIdx="0" presStyleCnt="5"/>
      <dgm:spPr/>
    </dgm:pt>
    <dgm:pt modelId="{8A6BBDAB-DE2F-48F4-B2BD-0F5B75582CCE}" type="pres">
      <dgm:prSet presAssocID="{B8CB962C-F651-40C6-B5F8-529FC7044831}"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Africa"/>
        </a:ext>
      </dgm:extLst>
    </dgm:pt>
    <dgm:pt modelId="{14E9A1FB-6F1C-4C9B-9596-A0E6A136E295}" type="pres">
      <dgm:prSet presAssocID="{B8CB962C-F651-40C6-B5F8-529FC7044831}" presName="spaceRect" presStyleCnt="0"/>
      <dgm:spPr/>
    </dgm:pt>
    <dgm:pt modelId="{60A28DB3-FF1F-4FD6-AA27-E194D0FF9E75}" type="pres">
      <dgm:prSet presAssocID="{B8CB962C-F651-40C6-B5F8-529FC7044831}" presName="parTx" presStyleLbl="revTx" presStyleIdx="0" presStyleCnt="5">
        <dgm:presLayoutVars>
          <dgm:chMax val="0"/>
          <dgm:chPref val="0"/>
        </dgm:presLayoutVars>
      </dgm:prSet>
      <dgm:spPr/>
    </dgm:pt>
    <dgm:pt modelId="{A2AFABF0-60DB-41DA-9E48-01A4E2775405}" type="pres">
      <dgm:prSet presAssocID="{9CFEF454-4079-4598-98E4-A9B2EAB6ED60}" presName="sibTrans" presStyleCnt="0"/>
      <dgm:spPr/>
    </dgm:pt>
    <dgm:pt modelId="{ADDD60C0-B182-4592-9242-EB9C07F7B43D}" type="pres">
      <dgm:prSet presAssocID="{1C240715-392A-40D4-8BB0-0C99243A87E0}" presName="compNode" presStyleCnt="0"/>
      <dgm:spPr/>
    </dgm:pt>
    <dgm:pt modelId="{27222CB0-A7A1-44F8-90D3-219122D2ACA3}" type="pres">
      <dgm:prSet presAssocID="{1C240715-392A-40D4-8BB0-0C99243A87E0}" presName="bgRect" presStyleLbl="bgShp" presStyleIdx="1" presStyleCnt="5"/>
      <dgm:spPr/>
    </dgm:pt>
    <dgm:pt modelId="{D9385D62-7A65-4B23-A3CB-BE0E7006F97C}" type="pres">
      <dgm:prSet presAssocID="{1C240715-392A-40D4-8BB0-0C99243A87E0}" presName="iconRect" presStyleLbl="node1" presStyleIdx="1"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Europe"/>
        </a:ext>
      </dgm:extLst>
    </dgm:pt>
    <dgm:pt modelId="{439DD785-46BC-4746-A9C2-F5E228DFE795}" type="pres">
      <dgm:prSet presAssocID="{1C240715-392A-40D4-8BB0-0C99243A87E0}" presName="spaceRect" presStyleCnt="0"/>
      <dgm:spPr/>
    </dgm:pt>
    <dgm:pt modelId="{20EC978D-3CC4-4ECD-A855-AC8C83E20289}" type="pres">
      <dgm:prSet presAssocID="{1C240715-392A-40D4-8BB0-0C99243A87E0}" presName="parTx" presStyleLbl="revTx" presStyleIdx="1" presStyleCnt="5">
        <dgm:presLayoutVars>
          <dgm:chMax val="0"/>
          <dgm:chPref val="0"/>
        </dgm:presLayoutVars>
      </dgm:prSet>
      <dgm:spPr/>
    </dgm:pt>
    <dgm:pt modelId="{82050CE3-43A7-4DB6-936A-E738BE797DEC}" type="pres">
      <dgm:prSet presAssocID="{2B5B3228-3372-481A-82F7-8D75E7C71EB7}" presName="sibTrans" presStyleCnt="0"/>
      <dgm:spPr/>
    </dgm:pt>
    <dgm:pt modelId="{AA53E40B-AB3D-4955-BCD9-9718EC604FDA}" type="pres">
      <dgm:prSet presAssocID="{4C56983F-11A6-4A97-80CE-6F257DF1496A}" presName="compNode" presStyleCnt="0"/>
      <dgm:spPr/>
    </dgm:pt>
    <dgm:pt modelId="{E70EE1A4-7D72-4559-B5F7-31B5065250F1}" type="pres">
      <dgm:prSet presAssocID="{4C56983F-11A6-4A97-80CE-6F257DF1496A}" presName="bgRect" presStyleLbl="bgShp" presStyleIdx="2" presStyleCnt="5"/>
      <dgm:spPr/>
    </dgm:pt>
    <dgm:pt modelId="{3968F649-CA36-4117-8A3D-6F914E17E44B}" type="pres">
      <dgm:prSet presAssocID="{4C56983F-11A6-4A97-80CE-6F257DF1496A}" presName="iconRect" presStyleLbl="node1" presStyleIdx="2" presStyleCnt="5"/>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South America"/>
        </a:ext>
      </dgm:extLst>
    </dgm:pt>
    <dgm:pt modelId="{5CC8FD5B-EDED-4E35-B26A-74F8276F16C1}" type="pres">
      <dgm:prSet presAssocID="{4C56983F-11A6-4A97-80CE-6F257DF1496A}" presName="spaceRect" presStyleCnt="0"/>
      <dgm:spPr/>
    </dgm:pt>
    <dgm:pt modelId="{2654BD9C-8BD3-45B2-9BE6-03E8061468D4}" type="pres">
      <dgm:prSet presAssocID="{4C56983F-11A6-4A97-80CE-6F257DF1496A}" presName="parTx" presStyleLbl="revTx" presStyleIdx="2" presStyleCnt="5">
        <dgm:presLayoutVars>
          <dgm:chMax val="0"/>
          <dgm:chPref val="0"/>
        </dgm:presLayoutVars>
      </dgm:prSet>
      <dgm:spPr/>
    </dgm:pt>
    <dgm:pt modelId="{312E922E-0EFA-4F79-98FD-81A1FD522974}" type="pres">
      <dgm:prSet presAssocID="{0F6B0047-E8B2-4570-94F2-1F0720633A33}" presName="sibTrans" presStyleCnt="0"/>
      <dgm:spPr/>
    </dgm:pt>
    <dgm:pt modelId="{71A8CECD-1549-4F9C-9E6A-BB6815EF4627}" type="pres">
      <dgm:prSet presAssocID="{0E9C4877-F85A-4094-B1B1-A5EC6D41FC2A}" presName="compNode" presStyleCnt="0"/>
      <dgm:spPr/>
    </dgm:pt>
    <dgm:pt modelId="{5EBFD548-F456-4AE5-8275-6755D9919563}" type="pres">
      <dgm:prSet presAssocID="{0E9C4877-F85A-4094-B1B1-A5EC6D41FC2A}" presName="bgRect" presStyleLbl="bgShp" presStyleIdx="3" presStyleCnt="5"/>
      <dgm:spPr/>
    </dgm:pt>
    <dgm:pt modelId="{A604988A-B385-4B07-886C-5BA3B2560FFD}" type="pres">
      <dgm:prSet presAssocID="{0E9C4877-F85A-4094-B1B1-A5EC6D41FC2A}" presName="iconRect" presStyleLbl="nod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North America"/>
        </a:ext>
      </dgm:extLst>
    </dgm:pt>
    <dgm:pt modelId="{1170B221-03BF-4FC6-9574-E2590AE0A9B3}" type="pres">
      <dgm:prSet presAssocID="{0E9C4877-F85A-4094-B1B1-A5EC6D41FC2A}" presName="spaceRect" presStyleCnt="0"/>
      <dgm:spPr/>
    </dgm:pt>
    <dgm:pt modelId="{44A5483C-1952-4811-AE3B-88BCA2B49C16}" type="pres">
      <dgm:prSet presAssocID="{0E9C4877-F85A-4094-B1B1-A5EC6D41FC2A}" presName="parTx" presStyleLbl="revTx" presStyleIdx="3" presStyleCnt="5">
        <dgm:presLayoutVars>
          <dgm:chMax val="0"/>
          <dgm:chPref val="0"/>
        </dgm:presLayoutVars>
      </dgm:prSet>
      <dgm:spPr/>
    </dgm:pt>
    <dgm:pt modelId="{832127D0-60D5-464A-9687-D98B080518B0}" type="pres">
      <dgm:prSet presAssocID="{8DE9729A-41AC-4074-9601-097BFB513F18}" presName="sibTrans" presStyleCnt="0"/>
      <dgm:spPr/>
    </dgm:pt>
    <dgm:pt modelId="{4F343575-00B8-4934-BD4A-89876BA6FA0D}" type="pres">
      <dgm:prSet presAssocID="{D6885312-3435-4CE2-A19A-7FA78456776B}" presName="compNode" presStyleCnt="0"/>
      <dgm:spPr/>
    </dgm:pt>
    <dgm:pt modelId="{8EF67925-8A87-437C-8712-2E5E502C7636}" type="pres">
      <dgm:prSet presAssocID="{D6885312-3435-4CE2-A19A-7FA78456776B}" presName="bgRect" presStyleLbl="bgShp" presStyleIdx="4" presStyleCnt="5"/>
      <dgm:spPr/>
    </dgm:pt>
    <dgm:pt modelId="{E3418C92-5B5A-4D6C-A8E5-6C78FC5AE16B}" type="pres">
      <dgm:prSet presAssocID="{D6885312-3435-4CE2-A19A-7FA78456776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Earth globe Africa and Europe"/>
        </a:ext>
      </dgm:extLst>
    </dgm:pt>
    <dgm:pt modelId="{E4864BD5-5515-4FC4-A6D2-81E3DD606F25}" type="pres">
      <dgm:prSet presAssocID="{D6885312-3435-4CE2-A19A-7FA78456776B}" presName="spaceRect" presStyleCnt="0"/>
      <dgm:spPr/>
    </dgm:pt>
    <dgm:pt modelId="{53007B5D-DB3E-4EB3-83D0-18CF347A1F5A}" type="pres">
      <dgm:prSet presAssocID="{D6885312-3435-4CE2-A19A-7FA78456776B}" presName="parTx" presStyleLbl="revTx" presStyleIdx="4" presStyleCnt="5">
        <dgm:presLayoutVars>
          <dgm:chMax val="0"/>
          <dgm:chPref val="0"/>
        </dgm:presLayoutVars>
      </dgm:prSet>
      <dgm:spPr/>
    </dgm:pt>
  </dgm:ptLst>
  <dgm:cxnLst>
    <dgm:cxn modelId="{C7839B11-5EFD-46E3-B403-FC8CE033FD79}" type="presOf" srcId="{1C240715-392A-40D4-8BB0-0C99243A87E0}" destId="{20EC978D-3CC4-4ECD-A855-AC8C83E20289}" srcOrd="0" destOrd="0" presId="urn:microsoft.com/office/officeart/2018/2/layout/IconVerticalSolidList"/>
    <dgm:cxn modelId="{0F3AFB1D-0FD9-44BF-B145-EBC2EF4EE10A}" srcId="{9B47AF29-84F2-4661-991F-B6BCB8168576}" destId="{B8CB962C-F651-40C6-B5F8-529FC7044831}" srcOrd="0" destOrd="0" parTransId="{82567843-0A52-4FC4-AD0C-B1937E1DC362}" sibTransId="{9CFEF454-4079-4598-98E4-A9B2EAB6ED60}"/>
    <dgm:cxn modelId="{BB5EC021-7414-423A-BA16-FDE6AAA7A9D4}" type="presOf" srcId="{4C56983F-11A6-4A97-80CE-6F257DF1496A}" destId="{2654BD9C-8BD3-45B2-9BE6-03E8061468D4}" srcOrd="0" destOrd="0" presId="urn:microsoft.com/office/officeart/2018/2/layout/IconVerticalSolidList"/>
    <dgm:cxn modelId="{74061943-2F4B-4BA4-8DFB-6E3C09FCA155}" type="presOf" srcId="{9B47AF29-84F2-4661-991F-B6BCB8168576}" destId="{51D1A9BB-1D99-4205-A031-07F114E73E11}" srcOrd="0" destOrd="0" presId="urn:microsoft.com/office/officeart/2018/2/layout/IconVerticalSolidList"/>
    <dgm:cxn modelId="{765FD84D-BBB2-4698-8A95-154D9D051366}" type="presOf" srcId="{D6885312-3435-4CE2-A19A-7FA78456776B}" destId="{53007B5D-DB3E-4EB3-83D0-18CF347A1F5A}" srcOrd="0" destOrd="0" presId="urn:microsoft.com/office/officeart/2018/2/layout/IconVerticalSolidList"/>
    <dgm:cxn modelId="{FBB71274-3365-415F-8F6B-2F1D72AFC12A}" srcId="{9B47AF29-84F2-4661-991F-B6BCB8168576}" destId="{4C56983F-11A6-4A97-80CE-6F257DF1496A}" srcOrd="2" destOrd="0" parTransId="{84CCA84D-73B3-4576-A351-24B69D3E7755}" sibTransId="{0F6B0047-E8B2-4570-94F2-1F0720633A33}"/>
    <dgm:cxn modelId="{F365CB82-E25B-4D73-82D1-7F177ADCB662}" type="presOf" srcId="{0E9C4877-F85A-4094-B1B1-A5EC6D41FC2A}" destId="{44A5483C-1952-4811-AE3B-88BCA2B49C16}" srcOrd="0" destOrd="0" presId="urn:microsoft.com/office/officeart/2018/2/layout/IconVerticalSolidList"/>
    <dgm:cxn modelId="{E8252B93-457E-4E4F-A922-EAAC6B6C9E29}" srcId="{9B47AF29-84F2-4661-991F-B6BCB8168576}" destId="{0E9C4877-F85A-4094-B1B1-A5EC6D41FC2A}" srcOrd="3" destOrd="0" parTransId="{A8B0F016-4F8F-447B-B8CC-1B71800151DB}" sibTransId="{8DE9729A-41AC-4074-9601-097BFB513F18}"/>
    <dgm:cxn modelId="{57CE1DB6-81A6-41AD-8E18-99179966DE6A}" srcId="{9B47AF29-84F2-4661-991F-B6BCB8168576}" destId="{D6885312-3435-4CE2-A19A-7FA78456776B}" srcOrd="4" destOrd="0" parTransId="{E8B7CD49-F5D0-4BCB-97D7-C2ADED624A1F}" sibTransId="{7F4B327A-0659-473F-A0E2-E852B40049A5}"/>
    <dgm:cxn modelId="{62B8BBB9-20D4-49AC-A7A3-60B6E5916703}" type="presOf" srcId="{B8CB962C-F651-40C6-B5F8-529FC7044831}" destId="{60A28DB3-FF1F-4FD6-AA27-E194D0FF9E75}" srcOrd="0" destOrd="0" presId="urn:microsoft.com/office/officeart/2018/2/layout/IconVerticalSolidList"/>
    <dgm:cxn modelId="{FAA945E4-B0F0-4F91-A9C3-3EECD5F79129}" srcId="{9B47AF29-84F2-4661-991F-B6BCB8168576}" destId="{1C240715-392A-40D4-8BB0-0C99243A87E0}" srcOrd="1" destOrd="0" parTransId="{370309AF-6A7F-4F3F-89F0-8C105E9C2D3E}" sibTransId="{2B5B3228-3372-481A-82F7-8D75E7C71EB7}"/>
    <dgm:cxn modelId="{0F64E828-541F-4E16-B092-12A447AA079E}" type="presParOf" srcId="{51D1A9BB-1D99-4205-A031-07F114E73E11}" destId="{DD7565B9-A55B-4E32-8547-F3EADC0DF1A8}" srcOrd="0" destOrd="0" presId="urn:microsoft.com/office/officeart/2018/2/layout/IconVerticalSolidList"/>
    <dgm:cxn modelId="{6BE9A957-DBE3-4B43-8EC5-0AB3116EAFE4}" type="presParOf" srcId="{DD7565B9-A55B-4E32-8547-F3EADC0DF1A8}" destId="{B3EEFBD1-F6BC-4597-A0CF-29014C232D77}" srcOrd="0" destOrd="0" presId="urn:microsoft.com/office/officeart/2018/2/layout/IconVerticalSolidList"/>
    <dgm:cxn modelId="{25B96F04-42BA-4E51-B930-DCBD39A95D45}" type="presParOf" srcId="{DD7565B9-A55B-4E32-8547-F3EADC0DF1A8}" destId="{8A6BBDAB-DE2F-48F4-B2BD-0F5B75582CCE}" srcOrd="1" destOrd="0" presId="urn:microsoft.com/office/officeart/2018/2/layout/IconVerticalSolidList"/>
    <dgm:cxn modelId="{3A04ECA6-9134-4832-9355-50429B97F239}" type="presParOf" srcId="{DD7565B9-A55B-4E32-8547-F3EADC0DF1A8}" destId="{14E9A1FB-6F1C-4C9B-9596-A0E6A136E295}" srcOrd="2" destOrd="0" presId="urn:microsoft.com/office/officeart/2018/2/layout/IconVerticalSolidList"/>
    <dgm:cxn modelId="{51ED652E-232B-4FF0-8960-1E2144DA1D77}" type="presParOf" srcId="{DD7565B9-A55B-4E32-8547-F3EADC0DF1A8}" destId="{60A28DB3-FF1F-4FD6-AA27-E194D0FF9E75}" srcOrd="3" destOrd="0" presId="urn:microsoft.com/office/officeart/2018/2/layout/IconVerticalSolidList"/>
    <dgm:cxn modelId="{E5994FC3-77BF-4CC4-877A-CFF6D0803EF3}" type="presParOf" srcId="{51D1A9BB-1D99-4205-A031-07F114E73E11}" destId="{A2AFABF0-60DB-41DA-9E48-01A4E2775405}" srcOrd="1" destOrd="0" presId="urn:microsoft.com/office/officeart/2018/2/layout/IconVerticalSolidList"/>
    <dgm:cxn modelId="{4061DA67-2F8E-4E69-A54C-4D1349347358}" type="presParOf" srcId="{51D1A9BB-1D99-4205-A031-07F114E73E11}" destId="{ADDD60C0-B182-4592-9242-EB9C07F7B43D}" srcOrd="2" destOrd="0" presId="urn:microsoft.com/office/officeart/2018/2/layout/IconVerticalSolidList"/>
    <dgm:cxn modelId="{322CBBDE-DAE5-428A-BCCD-9AB14BB83502}" type="presParOf" srcId="{ADDD60C0-B182-4592-9242-EB9C07F7B43D}" destId="{27222CB0-A7A1-44F8-90D3-219122D2ACA3}" srcOrd="0" destOrd="0" presId="urn:microsoft.com/office/officeart/2018/2/layout/IconVerticalSolidList"/>
    <dgm:cxn modelId="{5EDC3984-67D7-48A3-B6A5-D90C7E9B6F71}" type="presParOf" srcId="{ADDD60C0-B182-4592-9242-EB9C07F7B43D}" destId="{D9385D62-7A65-4B23-A3CB-BE0E7006F97C}" srcOrd="1" destOrd="0" presId="urn:microsoft.com/office/officeart/2018/2/layout/IconVerticalSolidList"/>
    <dgm:cxn modelId="{9DAA0BAF-6FE0-4D7D-BAB4-CD368D4A610A}" type="presParOf" srcId="{ADDD60C0-B182-4592-9242-EB9C07F7B43D}" destId="{439DD785-46BC-4746-A9C2-F5E228DFE795}" srcOrd="2" destOrd="0" presId="urn:microsoft.com/office/officeart/2018/2/layout/IconVerticalSolidList"/>
    <dgm:cxn modelId="{5B6988A9-6BDF-4CED-9776-9405CC90D3C1}" type="presParOf" srcId="{ADDD60C0-B182-4592-9242-EB9C07F7B43D}" destId="{20EC978D-3CC4-4ECD-A855-AC8C83E20289}" srcOrd="3" destOrd="0" presId="urn:microsoft.com/office/officeart/2018/2/layout/IconVerticalSolidList"/>
    <dgm:cxn modelId="{7BA7DD7D-7578-4A6E-B58C-E17B3775D162}" type="presParOf" srcId="{51D1A9BB-1D99-4205-A031-07F114E73E11}" destId="{82050CE3-43A7-4DB6-936A-E738BE797DEC}" srcOrd="3" destOrd="0" presId="urn:microsoft.com/office/officeart/2018/2/layout/IconVerticalSolidList"/>
    <dgm:cxn modelId="{5B59F1B4-015A-441A-BAC7-130E77D0A618}" type="presParOf" srcId="{51D1A9BB-1D99-4205-A031-07F114E73E11}" destId="{AA53E40B-AB3D-4955-BCD9-9718EC604FDA}" srcOrd="4" destOrd="0" presId="urn:microsoft.com/office/officeart/2018/2/layout/IconVerticalSolidList"/>
    <dgm:cxn modelId="{9FDFD229-E8EB-4E15-9A5C-84A465135EDC}" type="presParOf" srcId="{AA53E40B-AB3D-4955-BCD9-9718EC604FDA}" destId="{E70EE1A4-7D72-4559-B5F7-31B5065250F1}" srcOrd="0" destOrd="0" presId="urn:microsoft.com/office/officeart/2018/2/layout/IconVerticalSolidList"/>
    <dgm:cxn modelId="{BE11319F-704B-4B1D-B2F6-184645E57C20}" type="presParOf" srcId="{AA53E40B-AB3D-4955-BCD9-9718EC604FDA}" destId="{3968F649-CA36-4117-8A3D-6F914E17E44B}" srcOrd="1" destOrd="0" presId="urn:microsoft.com/office/officeart/2018/2/layout/IconVerticalSolidList"/>
    <dgm:cxn modelId="{4BD04290-EE1D-4A58-8CA2-619509443B4D}" type="presParOf" srcId="{AA53E40B-AB3D-4955-BCD9-9718EC604FDA}" destId="{5CC8FD5B-EDED-4E35-B26A-74F8276F16C1}" srcOrd="2" destOrd="0" presId="urn:microsoft.com/office/officeart/2018/2/layout/IconVerticalSolidList"/>
    <dgm:cxn modelId="{C3BF08DB-D5F5-4FC9-B196-AA363BB9019A}" type="presParOf" srcId="{AA53E40B-AB3D-4955-BCD9-9718EC604FDA}" destId="{2654BD9C-8BD3-45B2-9BE6-03E8061468D4}" srcOrd="3" destOrd="0" presId="urn:microsoft.com/office/officeart/2018/2/layout/IconVerticalSolidList"/>
    <dgm:cxn modelId="{518ABD3E-441F-41C3-BA2E-E4AE949FF942}" type="presParOf" srcId="{51D1A9BB-1D99-4205-A031-07F114E73E11}" destId="{312E922E-0EFA-4F79-98FD-81A1FD522974}" srcOrd="5" destOrd="0" presId="urn:microsoft.com/office/officeart/2018/2/layout/IconVerticalSolidList"/>
    <dgm:cxn modelId="{A621D4FB-18A7-414B-A17C-36FB0EF694B9}" type="presParOf" srcId="{51D1A9BB-1D99-4205-A031-07F114E73E11}" destId="{71A8CECD-1549-4F9C-9E6A-BB6815EF4627}" srcOrd="6" destOrd="0" presId="urn:microsoft.com/office/officeart/2018/2/layout/IconVerticalSolidList"/>
    <dgm:cxn modelId="{DEC7417E-4FB4-4A59-85BB-A4E4B361208C}" type="presParOf" srcId="{71A8CECD-1549-4F9C-9E6A-BB6815EF4627}" destId="{5EBFD548-F456-4AE5-8275-6755D9919563}" srcOrd="0" destOrd="0" presId="urn:microsoft.com/office/officeart/2018/2/layout/IconVerticalSolidList"/>
    <dgm:cxn modelId="{3F598C7B-4D10-4573-9E35-C21B13A5D1DF}" type="presParOf" srcId="{71A8CECD-1549-4F9C-9E6A-BB6815EF4627}" destId="{A604988A-B385-4B07-886C-5BA3B2560FFD}" srcOrd="1" destOrd="0" presId="urn:microsoft.com/office/officeart/2018/2/layout/IconVerticalSolidList"/>
    <dgm:cxn modelId="{B95A8DE8-F04C-4E32-AC79-91CFB79AB818}" type="presParOf" srcId="{71A8CECD-1549-4F9C-9E6A-BB6815EF4627}" destId="{1170B221-03BF-4FC6-9574-E2590AE0A9B3}" srcOrd="2" destOrd="0" presId="urn:microsoft.com/office/officeart/2018/2/layout/IconVerticalSolidList"/>
    <dgm:cxn modelId="{C46968B5-761C-475D-9A02-0EB8F609A37D}" type="presParOf" srcId="{71A8CECD-1549-4F9C-9E6A-BB6815EF4627}" destId="{44A5483C-1952-4811-AE3B-88BCA2B49C16}" srcOrd="3" destOrd="0" presId="urn:microsoft.com/office/officeart/2018/2/layout/IconVerticalSolidList"/>
    <dgm:cxn modelId="{FEE37156-3B92-420F-A8CC-60D6B3ACD645}" type="presParOf" srcId="{51D1A9BB-1D99-4205-A031-07F114E73E11}" destId="{832127D0-60D5-464A-9687-D98B080518B0}" srcOrd="7" destOrd="0" presId="urn:microsoft.com/office/officeart/2018/2/layout/IconVerticalSolidList"/>
    <dgm:cxn modelId="{3EEA5496-53DF-4542-9C09-5BEAB9689E1E}" type="presParOf" srcId="{51D1A9BB-1D99-4205-A031-07F114E73E11}" destId="{4F343575-00B8-4934-BD4A-89876BA6FA0D}" srcOrd="8" destOrd="0" presId="urn:microsoft.com/office/officeart/2018/2/layout/IconVerticalSolidList"/>
    <dgm:cxn modelId="{078A85F3-3B9D-4FB7-B7DF-6C4B7D6D1178}" type="presParOf" srcId="{4F343575-00B8-4934-BD4A-89876BA6FA0D}" destId="{8EF67925-8A87-437C-8712-2E5E502C7636}" srcOrd="0" destOrd="0" presId="urn:microsoft.com/office/officeart/2018/2/layout/IconVerticalSolidList"/>
    <dgm:cxn modelId="{5583D174-3B8F-4D1E-955D-0EF7F95C5DD9}" type="presParOf" srcId="{4F343575-00B8-4934-BD4A-89876BA6FA0D}" destId="{E3418C92-5B5A-4D6C-A8E5-6C78FC5AE16B}" srcOrd="1" destOrd="0" presId="urn:microsoft.com/office/officeart/2018/2/layout/IconVerticalSolidList"/>
    <dgm:cxn modelId="{4ADFAE61-BF66-4F79-99D5-57D4659C7684}" type="presParOf" srcId="{4F343575-00B8-4934-BD4A-89876BA6FA0D}" destId="{E4864BD5-5515-4FC4-A6D2-81E3DD606F25}" srcOrd="2" destOrd="0" presId="urn:microsoft.com/office/officeart/2018/2/layout/IconVerticalSolidList"/>
    <dgm:cxn modelId="{50CB5B03-0A18-49FF-9133-F396F856D4FA}" type="presParOf" srcId="{4F343575-00B8-4934-BD4A-89876BA6FA0D}" destId="{53007B5D-DB3E-4EB3-83D0-18CF347A1F5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30CD575-DF10-4162-80E7-F8728BDB1E70}" type="doc">
      <dgm:prSet loTypeId="urn:microsoft.com/office/officeart/2018/2/layout/IconCircleList" loCatId="icon" qsTypeId="urn:microsoft.com/office/officeart/2005/8/quickstyle/simple1" qsCatId="simple" csTypeId="urn:microsoft.com/office/officeart/2018/5/colors/Iconchunking_neutralbg_colorful5" csCatId="colorful" phldr="1"/>
      <dgm:spPr/>
      <dgm:t>
        <a:bodyPr/>
        <a:lstStyle/>
        <a:p>
          <a:endParaRPr lang="en-US"/>
        </a:p>
      </dgm:t>
    </dgm:pt>
    <dgm:pt modelId="{8889D071-D400-4EF1-A0E5-58153955900F}">
      <dgm:prSet custT="1"/>
      <dgm:spPr/>
      <dgm:t>
        <a:bodyPr/>
        <a:lstStyle/>
        <a:p>
          <a:r>
            <a:rPr lang="en-US" sz="1900" b="1" dirty="0">
              <a:latin typeface="Gill Sans MT" panose="020B0502020104020203" pitchFamily="34" charset="0"/>
            </a:rPr>
            <a:t>ILO statistics department </a:t>
          </a:r>
          <a:r>
            <a:rPr lang="en-US" sz="1900" dirty="0">
              <a:latin typeface="Gill Sans MT" panose="020B0502020104020203" pitchFamily="34" charset="0"/>
            </a:rPr>
            <a:t>– methodology and rules for labor statistics.   </a:t>
          </a:r>
        </a:p>
        <a:p>
          <a:r>
            <a:rPr lang="en-US" sz="1900" dirty="0">
              <a:latin typeface="Gill Sans MT" panose="020B0502020104020203" pitchFamily="34" charset="0"/>
            </a:rPr>
            <a:t>           Geneva</a:t>
          </a:r>
        </a:p>
      </dgm:t>
    </dgm:pt>
    <dgm:pt modelId="{DADB2D4C-EE20-4A0A-92DA-5EC9EF40D622}" type="parTrans" cxnId="{17768AD3-4653-40AC-B1AA-6310EEACEF92}">
      <dgm:prSet/>
      <dgm:spPr/>
      <dgm:t>
        <a:bodyPr/>
        <a:lstStyle/>
        <a:p>
          <a:endParaRPr lang="en-US"/>
        </a:p>
      </dgm:t>
    </dgm:pt>
    <dgm:pt modelId="{C2F76150-2C26-4318-9A52-63AD315D67AC}" type="sibTrans" cxnId="{17768AD3-4653-40AC-B1AA-6310EEACEF92}">
      <dgm:prSet/>
      <dgm:spPr/>
      <dgm:t>
        <a:bodyPr/>
        <a:lstStyle/>
        <a:p>
          <a:endParaRPr lang="en-US"/>
        </a:p>
      </dgm:t>
    </dgm:pt>
    <dgm:pt modelId="{EF5342D5-E5E8-4284-B596-B0B235204C2E}">
      <dgm:prSet custT="1"/>
      <dgm:spPr/>
      <dgm:t>
        <a:bodyPr/>
        <a:lstStyle/>
        <a:p>
          <a:r>
            <a:rPr lang="en-US" sz="1900" b="1" dirty="0">
              <a:latin typeface="Gill Sans MT" panose="020B0502020104020203" pitchFamily="34" charset="0"/>
            </a:rPr>
            <a:t>FAO statistics division </a:t>
          </a:r>
          <a:r>
            <a:rPr lang="en-US" sz="1900" dirty="0">
              <a:latin typeface="Gill Sans MT" panose="020B0502020104020203" pitchFamily="34" charset="0"/>
            </a:rPr>
            <a:t>– methodology for agricultural statistics; implementation of Global Program for Agricultural Statistics.                  </a:t>
          </a:r>
        </a:p>
        <a:p>
          <a:r>
            <a:rPr lang="en-US" sz="1900" dirty="0">
              <a:latin typeface="Gill Sans MT" panose="020B0502020104020203" pitchFamily="34" charset="0"/>
            </a:rPr>
            <a:t>                  Rome</a:t>
          </a:r>
        </a:p>
      </dgm:t>
    </dgm:pt>
    <dgm:pt modelId="{0CDC3E60-C34C-41B7-B2BE-F3C2F3FA62C6}" type="parTrans" cxnId="{83C447FC-AF3D-4235-9FBB-EC7F3361269C}">
      <dgm:prSet/>
      <dgm:spPr/>
      <dgm:t>
        <a:bodyPr/>
        <a:lstStyle/>
        <a:p>
          <a:endParaRPr lang="en-US"/>
        </a:p>
      </dgm:t>
    </dgm:pt>
    <dgm:pt modelId="{685D0C1C-4650-4643-BEFC-14E85CCC7EE7}" type="sibTrans" cxnId="{83C447FC-AF3D-4235-9FBB-EC7F3361269C}">
      <dgm:prSet/>
      <dgm:spPr/>
      <dgm:t>
        <a:bodyPr/>
        <a:lstStyle/>
        <a:p>
          <a:endParaRPr lang="en-US"/>
        </a:p>
      </dgm:t>
    </dgm:pt>
    <dgm:pt modelId="{A741E639-D7E4-420E-B2A2-02197B6E42C3}">
      <dgm:prSet custT="1"/>
      <dgm:spPr/>
      <dgm:t>
        <a:bodyPr/>
        <a:lstStyle/>
        <a:p>
          <a:r>
            <a:rPr lang="en-US" sz="1900" b="1" dirty="0">
              <a:latin typeface="Gill Sans MT" panose="020B0502020104020203" pitchFamily="34" charset="0"/>
            </a:rPr>
            <a:t>WHO statistics directorate </a:t>
          </a:r>
          <a:r>
            <a:rPr lang="en-US" sz="1900" dirty="0">
              <a:latin typeface="Gill Sans MT" panose="020B0502020104020203" pitchFamily="34" charset="0"/>
            </a:rPr>
            <a:t>– methodology for health statistics. </a:t>
          </a:r>
        </a:p>
        <a:p>
          <a:r>
            <a:rPr lang="en-US" sz="1900" dirty="0">
              <a:latin typeface="Gill Sans MT" panose="020B0502020104020203" pitchFamily="34" charset="0"/>
            </a:rPr>
            <a:t>           Geneva</a:t>
          </a:r>
        </a:p>
      </dgm:t>
    </dgm:pt>
    <dgm:pt modelId="{81D89B98-6DFE-4D14-ABF2-E7667A75BC6D}" type="parTrans" cxnId="{BC86DAF0-F964-4D25-8CE0-D1FAB3782E89}">
      <dgm:prSet/>
      <dgm:spPr/>
      <dgm:t>
        <a:bodyPr/>
        <a:lstStyle/>
        <a:p>
          <a:endParaRPr lang="en-US"/>
        </a:p>
      </dgm:t>
    </dgm:pt>
    <dgm:pt modelId="{01B17D25-F965-42B8-A496-347726FFD7EA}" type="sibTrans" cxnId="{BC86DAF0-F964-4D25-8CE0-D1FAB3782E89}">
      <dgm:prSet/>
      <dgm:spPr/>
      <dgm:t>
        <a:bodyPr/>
        <a:lstStyle/>
        <a:p>
          <a:endParaRPr lang="en-US"/>
        </a:p>
      </dgm:t>
    </dgm:pt>
    <dgm:pt modelId="{607901CC-26DE-46AD-9C0C-C61538CE16AD}">
      <dgm:prSet custT="1"/>
      <dgm:spPr/>
      <dgm:t>
        <a:bodyPr/>
        <a:lstStyle/>
        <a:p>
          <a:r>
            <a:rPr lang="en-US" sz="1900" b="1" dirty="0">
              <a:latin typeface="Gill Sans MT" panose="020B0502020104020203" pitchFamily="34" charset="0"/>
            </a:rPr>
            <a:t>UNESCO Institute for Statistics </a:t>
          </a:r>
          <a:r>
            <a:rPr lang="en-US" sz="1900" dirty="0">
              <a:latin typeface="Gill Sans MT" panose="020B0502020104020203" pitchFamily="34" charset="0"/>
            </a:rPr>
            <a:t>– education statistics. </a:t>
          </a:r>
        </a:p>
        <a:p>
          <a:r>
            <a:rPr lang="en-US" sz="1900" dirty="0">
              <a:latin typeface="Gill Sans MT" panose="020B0502020104020203" pitchFamily="34" charset="0"/>
            </a:rPr>
            <a:t>        Montreal</a:t>
          </a:r>
        </a:p>
      </dgm:t>
    </dgm:pt>
    <dgm:pt modelId="{9C82D0B0-0C64-462B-87FE-00ACCB1591F1}" type="parTrans" cxnId="{9B710C4F-F885-40C2-9A78-6D57DC8A90F7}">
      <dgm:prSet/>
      <dgm:spPr/>
      <dgm:t>
        <a:bodyPr/>
        <a:lstStyle/>
        <a:p>
          <a:endParaRPr lang="en-US"/>
        </a:p>
      </dgm:t>
    </dgm:pt>
    <dgm:pt modelId="{614651B7-E131-4C69-B010-AA31685B0A1C}" type="sibTrans" cxnId="{9B710C4F-F885-40C2-9A78-6D57DC8A90F7}">
      <dgm:prSet/>
      <dgm:spPr/>
      <dgm:t>
        <a:bodyPr/>
        <a:lstStyle/>
        <a:p>
          <a:endParaRPr lang="en-US"/>
        </a:p>
      </dgm:t>
    </dgm:pt>
    <dgm:pt modelId="{697BB3C0-84DE-43AC-A850-A8192793CD7B}">
      <dgm:prSet custT="1"/>
      <dgm:spPr/>
      <dgm:t>
        <a:bodyPr/>
        <a:lstStyle/>
        <a:p>
          <a:r>
            <a:rPr lang="en-US" sz="1900" b="1" dirty="0">
              <a:latin typeface="Gill Sans MT" panose="020B0502020104020203" pitchFamily="34" charset="0"/>
            </a:rPr>
            <a:t>Other</a:t>
          </a:r>
          <a:r>
            <a:rPr lang="en-US" sz="1900" dirty="0">
              <a:latin typeface="Gill Sans MT" panose="020B0502020104020203" pitchFamily="34" charset="0"/>
            </a:rPr>
            <a:t> – World Tourism Organization, UNDP, UNFPA, UN Women, etc. </a:t>
          </a:r>
        </a:p>
      </dgm:t>
    </dgm:pt>
    <dgm:pt modelId="{3756EB41-84A6-4B0C-88CE-304C01312A97}" type="parTrans" cxnId="{FE04A48C-F884-44D8-9585-6D52FF5728D2}">
      <dgm:prSet/>
      <dgm:spPr/>
      <dgm:t>
        <a:bodyPr/>
        <a:lstStyle/>
        <a:p>
          <a:endParaRPr lang="en-US"/>
        </a:p>
      </dgm:t>
    </dgm:pt>
    <dgm:pt modelId="{D98563A4-A3F2-40EA-90D0-CA0D5F8BCCC9}" type="sibTrans" cxnId="{FE04A48C-F884-44D8-9585-6D52FF5728D2}">
      <dgm:prSet/>
      <dgm:spPr/>
      <dgm:t>
        <a:bodyPr/>
        <a:lstStyle/>
        <a:p>
          <a:endParaRPr lang="en-US"/>
        </a:p>
      </dgm:t>
    </dgm:pt>
    <dgm:pt modelId="{2C0A9E58-E68D-43E1-B90D-544B0C323ABC}" type="pres">
      <dgm:prSet presAssocID="{E30CD575-DF10-4162-80E7-F8728BDB1E70}" presName="root" presStyleCnt="0">
        <dgm:presLayoutVars>
          <dgm:dir/>
          <dgm:resizeHandles val="exact"/>
        </dgm:presLayoutVars>
      </dgm:prSet>
      <dgm:spPr/>
    </dgm:pt>
    <dgm:pt modelId="{77654B34-DC8F-44B7-A1DD-131F7574C102}" type="pres">
      <dgm:prSet presAssocID="{E30CD575-DF10-4162-80E7-F8728BDB1E70}" presName="container" presStyleCnt="0">
        <dgm:presLayoutVars>
          <dgm:dir/>
          <dgm:resizeHandles val="exact"/>
        </dgm:presLayoutVars>
      </dgm:prSet>
      <dgm:spPr/>
    </dgm:pt>
    <dgm:pt modelId="{3D078FE9-DEFB-4887-86D2-E85A3E1A4B86}" type="pres">
      <dgm:prSet presAssocID="{8889D071-D400-4EF1-A0E5-58153955900F}" presName="compNode" presStyleCnt="0"/>
      <dgm:spPr/>
    </dgm:pt>
    <dgm:pt modelId="{FF1EF8DE-544A-412C-BDBB-CAB3907A3087}" type="pres">
      <dgm:prSet presAssocID="{8889D071-D400-4EF1-A0E5-58153955900F}" presName="iconBgRect" presStyleLbl="bgShp" presStyleIdx="0" presStyleCnt="5" custLinFactNeighborX="38357" custLinFactNeighborY="-26756"/>
      <dgm:spPr/>
    </dgm:pt>
    <dgm:pt modelId="{BB16BD95-2ACF-4053-B5B0-3F362036FA1B}" type="pres">
      <dgm:prSet presAssocID="{8889D071-D400-4EF1-A0E5-58153955900F}" presName="iconRect" presStyleLbl="node1" presStyleIdx="0" presStyleCnt="5" custLinFactNeighborX="66133" custLinFactNeighborY="-4613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atistics"/>
        </a:ext>
      </dgm:extLst>
    </dgm:pt>
    <dgm:pt modelId="{A19BC7B8-A1DB-41EC-9172-4870C3EBCAA9}" type="pres">
      <dgm:prSet presAssocID="{8889D071-D400-4EF1-A0E5-58153955900F}" presName="spaceRect" presStyleCnt="0"/>
      <dgm:spPr/>
    </dgm:pt>
    <dgm:pt modelId="{1ED4E707-E9AA-4ABC-A7D8-2014FEE1A7C6}" type="pres">
      <dgm:prSet presAssocID="{8889D071-D400-4EF1-A0E5-58153955900F}" presName="textRect" presStyleLbl="revTx" presStyleIdx="0" presStyleCnt="5" custScaleX="131439" custScaleY="288502" custLinFactNeighborX="22417" custLinFactNeighborY="17486">
        <dgm:presLayoutVars>
          <dgm:chMax val="1"/>
          <dgm:chPref val="1"/>
        </dgm:presLayoutVars>
      </dgm:prSet>
      <dgm:spPr/>
    </dgm:pt>
    <dgm:pt modelId="{05767FCD-ED4B-44FC-95D9-4BD66A08990F}" type="pres">
      <dgm:prSet presAssocID="{C2F76150-2C26-4318-9A52-63AD315D67AC}" presName="sibTrans" presStyleLbl="sibTrans2D1" presStyleIdx="0" presStyleCnt="0"/>
      <dgm:spPr/>
    </dgm:pt>
    <dgm:pt modelId="{A90CB4AB-1E01-4D56-9DB4-6BAAB1813D6D}" type="pres">
      <dgm:prSet presAssocID="{EF5342D5-E5E8-4284-B596-B0B235204C2E}" presName="compNode" presStyleCnt="0"/>
      <dgm:spPr/>
    </dgm:pt>
    <dgm:pt modelId="{D920EAFE-3754-4757-B9BB-C237539E7711}" type="pres">
      <dgm:prSet presAssocID="{EF5342D5-E5E8-4284-B596-B0B235204C2E}" presName="iconBgRect" presStyleLbl="bgShp" presStyleIdx="1" presStyleCnt="5" custLinFactX="12657" custLinFactNeighborX="100000" custLinFactNeighborY="-29572"/>
      <dgm:spPr/>
    </dgm:pt>
    <dgm:pt modelId="{4C7151E6-1930-4F27-891F-F2E4320C8895}" type="pres">
      <dgm:prSet presAssocID="{EF5342D5-E5E8-4284-B596-B0B235204C2E}" presName="iconRect" presStyleLbl="node1" presStyleIdx="1" presStyleCnt="5" custLinFactX="94237" custLinFactNeighborX="100000" custLinFactNeighborY="-5098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arm scene"/>
        </a:ext>
      </dgm:extLst>
    </dgm:pt>
    <dgm:pt modelId="{2FE6FA0A-EF98-4DEE-A533-C42B734D2C68}" type="pres">
      <dgm:prSet presAssocID="{EF5342D5-E5E8-4284-B596-B0B235204C2E}" presName="spaceRect" presStyleCnt="0"/>
      <dgm:spPr/>
    </dgm:pt>
    <dgm:pt modelId="{257C275F-C404-4059-A7BE-F719063A3FAA}" type="pres">
      <dgm:prSet presAssocID="{EF5342D5-E5E8-4284-B596-B0B235204C2E}" presName="textRect" presStyleLbl="revTx" presStyleIdx="1" presStyleCnt="5" custScaleX="153177" custScaleY="403993" custLinFactNeighborX="78166" custLinFactNeighborY="43139">
        <dgm:presLayoutVars>
          <dgm:chMax val="1"/>
          <dgm:chPref val="1"/>
        </dgm:presLayoutVars>
      </dgm:prSet>
      <dgm:spPr/>
    </dgm:pt>
    <dgm:pt modelId="{4EF219FD-938F-488D-BA51-66E09FEA001A}" type="pres">
      <dgm:prSet presAssocID="{685D0C1C-4650-4643-BEFC-14E85CCC7EE7}" presName="sibTrans" presStyleLbl="sibTrans2D1" presStyleIdx="0" presStyleCnt="0"/>
      <dgm:spPr/>
    </dgm:pt>
    <dgm:pt modelId="{B0D6B5B1-39E7-4124-B11E-B80C4B335E89}" type="pres">
      <dgm:prSet presAssocID="{A741E639-D7E4-420E-B2A2-02197B6E42C3}" presName="compNode" presStyleCnt="0"/>
      <dgm:spPr/>
    </dgm:pt>
    <dgm:pt modelId="{C3869FA1-D848-407A-8F7B-C439B46BAE08}" type="pres">
      <dgm:prSet presAssocID="{A741E639-D7E4-420E-B2A2-02197B6E42C3}" presName="iconBgRect" presStyleLbl="bgShp" presStyleIdx="2" presStyleCnt="5" custLinFactY="-52087" custLinFactNeighborX="17357" custLinFactNeighborY="-100000"/>
      <dgm:spPr/>
    </dgm:pt>
    <dgm:pt modelId="{4F48F403-1935-481A-BA23-976E84847AC4}" type="pres">
      <dgm:prSet presAssocID="{A741E639-D7E4-420E-B2A2-02197B6E42C3}" presName="iconRect" presStyleLbl="node1" presStyleIdx="2" presStyleCnt="5" custLinFactY="-100000" custLinFactNeighborX="29926" custLinFactNeighborY="-162219"/>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r chart"/>
        </a:ext>
      </dgm:extLst>
    </dgm:pt>
    <dgm:pt modelId="{B5C2D33F-4F2E-488E-B306-1C112BFCBD3E}" type="pres">
      <dgm:prSet presAssocID="{A741E639-D7E4-420E-B2A2-02197B6E42C3}" presName="spaceRect" presStyleCnt="0"/>
      <dgm:spPr/>
    </dgm:pt>
    <dgm:pt modelId="{54D8FA11-3098-4688-B852-4B39A0C909A9}" type="pres">
      <dgm:prSet presAssocID="{A741E639-D7E4-420E-B2A2-02197B6E42C3}" presName="textRect" presStyleLbl="revTx" presStyleIdx="2" presStyleCnt="5" custScaleX="120852" custScaleY="460478" custLinFactNeighborX="14342" custLinFactNeighborY="-97764">
        <dgm:presLayoutVars>
          <dgm:chMax val="1"/>
          <dgm:chPref val="1"/>
        </dgm:presLayoutVars>
      </dgm:prSet>
      <dgm:spPr/>
    </dgm:pt>
    <dgm:pt modelId="{26AE0FB3-0BAA-4948-9F16-18250057BD77}" type="pres">
      <dgm:prSet presAssocID="{01B17D25-F965-42B8-A496-347726FFD7EA}" presName="sibTrans" presStyleLbl="sibTrans2D1" presStyleIdx="0" presStyleCnt="0"/>
      <dgm:spPr/>
    </dgm:pt>
    <dgm:pt modelId="{ABBA8512-A669-45FC-B3DD-6980725AC217}" type="pres">
      <dgm:prSet presAssocID="{607901CC-26DE-46AD-9C0C-C61538CE16AD}" presName="compNode" presStyleCnt="0"/>
      <dgm:spPr/>
    </dgm:pt>
    <dgm:pt modelId="{F9F47689-1B29-49C2-AED2-9D85761818A1}" type="pres">
      <dgm:prSet presAssocID="{607901CC-26DE-46AD-9C0C-C61538CE16AD}" presName="iconBgRect" presStyleLbl="bgShp" presStyleIdx="3" presStyleCnt="5" custLinFactY="-100000" custLinFactNeighborX="12904" custLinFactNeighborY="-107243"/>
      <dgm:spPr/>
    </dgm:pt>
    <dgm:pt modelId="{FEEECAB9-679B-497F-9F89-5625B7BC7AD2}" type="pres">
      <dgm:prSet presAssocID="{607901CC-26DE-46AD-9C0C-C61538CE16AD}" presName="iconRect" presStyleLbl="node1" presStyleIdx="3" presStyleCnt="5" custLinFactY="-157316" custLinFactNeighborX="22247" custLinFactNeighborY="-200000"/>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ooks"/>
        </a:ext>
      </dgm:extLst>
    </dgm:pt>
    <dgm:pt modelId="{9C5FA3D7-5F96-4DE7-830C-80528D1B69FC}" type="pres">
      <dgm:prSet presAssocID="{607901CC-26DE-46AD-9C0C-C61538CE16AD}" presName="spaceRect" presStyleCnt="0"/>
      <dgm:spPr/>
    </dgm:pt>
    <dgm:pt modelId="{B4A31108-E51B-4F83-BC45-C04AFE03BA53}" type="pres">
      <dgm:prSet presAssocID="{607901CC-26DE-46AD-9C0C-C61538CE16AD}" presName="textRect" presStyleLbl="revTx" presStyleIdx="3" presStyleCnt="5" custScaleX="113422" custScaleY="342700" custLinFactY="-66772" custLinFactNeighborX="10221" custLinFactNeighborY="-100000">
        <dgm:presLayoutVars>
          <dgm:chMax val="1"/>
          <dgm:chPref val="1"/>
        </dgm:presLayoutVars>
      </dgm:prSet>
      <dgm:spPr/>
    </dgm:pt>
    <dgm:pt modelId="{838155A1-2E93-4F16-9E05-09AC6171A80A}" type="pres">
      <dgm:prSet presAssocID="{614651B7-E131-4C69-B010-AA31685B0A1C}" presName="sibTrans" presStyleLbl="sibTrans2D1" presStyleIdx="0" presStyleCnt="0"/>
      <dgm:spPr/>
    </dgm:pt>
    <dgm:pt modelId="{D8FB6A44-F5B2-4A94-9E2E-8E842DB9D9B1}" type="pres">
      <dgm:prSet presAssocID="{697BB3C0-84DE-43AC-A850-A8192793CD7B}" presName="compNode" presStyleCnt="0"/>
      <dgm:spPr/>
    </dgm:pt>
    <dgm:pt modelId="{6D53BF78-488C-4DC4-9969-8FCE947ABB4D}" type="pres">
      <dgm:prSet presAssocID="{697BB3C0-84DE-43AC-A850-A8192793CD7B}" presName="iconBgRect" presStyleLbl="bgShp" presStyleIdx="4" presStyleCnt="5"/>
      <dgm:spPr/>
    </dgm:pt>
    <dgm:pt modelId="{246F8C0F-E774-4AE4-9BC2-13810722EA32}" type="pres">
      <dgm:prSet presAssocID="{697BB3C0-84DE-43AC-A850-A8192793CD7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Australia"/>
        </a:ext>
      </dgm:extLst>
    </dgm:pt>
    <dgm:pt modelId="{17E02EDB-C638-40C2-A1AB-4A79F9EADE29}" type="pres">
      <dgm:prSet presAssocID="{697BB3C0-84DE-43AC-A850-A8192793CD7B}" presName="spaceRect" presStyleCnt="0"/>
      <dgm:spPr/>
    </dgm:pt>
    <dgm:pt modelId="{D0C38A03-4D45-41FB-B093-E5DE8126C75E}" type="pres">
      <dgm:prSet presAssocID="{697BB3C0-84DE-43AC-A850-A8192793CD7B}" presName="textRect" presStyleLbl="revTx" presStyleIdx="4" presStyleCnt="5">
        <dgm:presLayoutVars>
          <dgm:chMax val="1"/>
          <dgm:chPref val="1"/>
        </dgm:presLayoutVars>
      </dgm:prSet>
      <dgm:spPr/>
    </dgm:pt>
  </dgm:ptLst>
  <dgm:cxnLst>
    <dgm:cxn modelId="{22E23106-399F-4F97-AE54-DFE6380BC40D}" type="presOf" srcId="{E30CD575-DF10-4162-80E7-F8728BDB1E70}" destId="{2C0A9E58-E68D-43E1-B90D-544B0C323ABC}" srcOrd="0" destOrd="0" presId="urn:microsoft.com/office/officeart/2018/2/layout/IconCircleList"/>
    <dgm:cxn modelId="{8110B411-A811-457C-94BE-8A5E84F7896E}" type="presOf" srcId="{EF5342D5-E5E8-4284-B596-B0B235204C2E}" destId="{257C275F-C404-4059-A7BE-F719063A3FAA}" srcOrd="0" destOrd="0" presId="urn:microsoft.com/office/officeart/2018/2/layout/IconCircleList"/>
    <dgm:cxn modelId="{DFF41A6D-B2E1-4779-9F9F-C83526942491}" type="presOf" srcId="{697BB3C0-84DE-43AC-A850-A8192793CD7B}" destId="{D0C38A03-4D45-41FB-B093-E5DE8126C75E}" srcOrd="0" destOrd="0" presId="urn:microsoft.com/office/officeart/2018/2/layout/IconCircleList"/>
    <dgm:cxn modelId="{9B710C4F-F885-40C2-9A78-6D57DC8A90F7}" srcId="{E30CD575-DF10-4162-80E7-F8728BDB1E70}" destId="{607901CC-26DE-46AD-9C0C-C61538CE16AD}" srcOrd="3" destOrd="0" parTransId="{9C82D0B0-0C64-462B-87FE-00ACCB1591F1}" sibTransId="{614651B7-E131-4C69-B010-AA31685B0A1C}"/>
    <dgm:cxn modelId="{F253EB87-0006-4AE8-820F-27D2F12E486E}" type="presOf" srcId="{A741E639-D7E4-420E-B2A2-02197B6E42C3}" destId="{54D8FA11-3098-4688-B852-4B39A0C909A9}" srcOrd="0" destOrd="0" presId="urn:microsoft.com/office/officeart/2018/2/layout/IconCircleList"/>
    <dgm:cxn modelId="{1BAD6D8A-A88C-49E9-BDC6-C1D0938A4A5E}" type="presOf" srcId="{607901CC-26DE-46AD-9C0C-C61538CE16AD}" destId="{B4A31108-E51B-4F83-BC45-C04AFE03BA53}" srcOrd="0" destOrd="0" presId="urn:microsoft.com/office/officeart/2018/2/layout/IconCircleList"/>
    <dgm:cxn modelId="{FE04A48C-F884-44D8-9585-6D52FF5728D2}" srcId="{E30CD575-DF10-4162-80E7-F8728BDB1E70}" destId="{697BB3C0-84DE-43AC-A850-A8192793CD7B}" srcOrd="4" destOrd="0" parTransId="{3756EB41-84A6-4B0C-88CE-304C01312A97}" sibTransId="{D98563A4-A3F2-40EA-90D0-CA0D5F8BCCC9}"/>
    <dgm:cxn modelId="{04AD70BA-5691-4216-B438-EB5ACE327E40}" type="presOf" srcId="{01B17D25-F965-42B8-A496-347726FFD7EA}" destId="{26AE0FB3-0BAA-4948-9F16-18250057BD77}" srcOrd="0" destOrd="0" presId="urn:microsoft.com/office/officeart/2018/2/layout/IconCircleList"/>
    <dgm:cxn modelId="{3A3949C4-B332-44AB-87B6-7E68F1498D53}" type="presOf" srcId="{C2F76150-2C26-4318-9A52-63AD315D67AC}" destId="{05767FCD-ED4B-44FC-95D9-4BD66A08990F}" srcOrd="0" destOrd="0" presId="urn:microsoft.com/office/officeart/2018/2/layout/IconCircleList"/>
    <dgm:cxn modelId="{17768AD3-4653-40AC-B1AA-6310EEACEF92}" srcId="{E30CD575-DF10-4162-80E7-F8728BDB1E70}" destId="{8889D071-D400-4EF1-A0E5-58153955900F}" srcOrd="0" destOrd="0" parTransId="{DADB2D4C-EE20-4A0A-92DA-5EC9EF40D622}" sibTransId="{C2F76150-2C26-4318-9A52-63AD315D67AC}"/>
    <dgm:cxn modelId="{313449DB-9FF6-49A4-B15E-E9F0AAFAE806}" type="presOf" srcId="{614651B7-E131-4C69-B010-AA31685B0A1C}" destId="{838155A1-2E93-4F16-9E05-09AC6171A80A}" srcOrd="0" destOrd="0" presId="urn:microsoft.com/office/officeart/2018/2/layout/IconCircleList"/>
    <dgm:cxn modelId="{BBE717E4-8287-49CA-8C82-370892A3A3CD}" type="presOf" srcId="{685D0C1C-4650-4643-BEFC-14E85CCC7EE7}" destId="{4EF219FD-938F-488D-BA51-66E09FEA001A}" srcOrd="0" destOrd="0" presId="urn:microsoft.com/office/officeart/2018/2/layout/IconCircleList"/>
    <dgm:cxn modelId="{812475E4-7A8F-4D83-9919-216195F1E8C6}" type="presOf" srcId="{8889D071-D400-4EF1-A0E5-58153955900F}" destId="{1ED4E707-E9AA-4ABC-A7D8-2014FEE1A7C6}" srcOrd="0" destOrd="0" presId="urn:microsoft.com/office/officeart/2018/2/layout/IconCircleList"/>
    <dgm:cxn modelId="{BC86DAF0-F964-4D25-8CE0-D1FAB3782E89}" srcId="{E30CD575-DF10-4162-80E7-F8728BDB1E70}" destId="{A741E639-D7E4-420E-B2A2-02197B6E42C3}" srcOrd="2" destOrd="0" parTransId="{81D89B98-6DFE-4D14-ABF2-E7667A75BC6D}" sibTransId="{01B17D25-F965-42B8-A496-347726FFD7EA}"/>
    <dgm:cxn modelId="{83C447FC-AF3D-4235-9FBB-EC7F3361269C}" srcId="{E30CD575-DF10-4162-80E7-F8728BDB1E70}" destId="{EF5342D5-E5E8-4284-B596-B0B235204C2E}" srcOrd="1" destOrd="0" parTransId="{0CDC3E60-C34C-41B7-B2BE-F3C2F3FA62C6}" sibTransId="{685D0C1C-4650-4643-BEFC-14E85CCC7EE7}"/>
    <dgm:cxn modelId="{881A7884-8FD3-4AD2-AB8D-860CCB8A213B}" type="presParOf" srcId="{2C0A9E58-E68D-43E1-B90D-544B0C323ABC}" destId="{77654B34-DC8F-44B7-A1DD-131F7574C102}" srcOrd="0" destOrd="0" presId="urn:microsoft.com/office/officeart/2018/2/layout/IconCircleList"/>
    <dgm:cxn modelId="{37E639BD-4CBC-4B95-AD3B-99ACE8801512}" type="presParOf" srcId="{77654B34-DC8F-44B7-A1DD-131F7574C102}" destId="{3D078FE9-DEFB-4887-86D2-E85A3E1A4B86}" srcOrd="0" destOrd="0" presId="urn:microsoft.com/office/officeart/2018/2/layout/IconCircleList"/>
    <dgm:cxn modelId="{758F1894-1CDC-4BC4-8A09-028CF98EA4BD}" type="presParOf" srcId="{3D078FE9-DEFB-4887-86D2-E85A3E1A4B86}" destId="{FF1EF8DE-544A-412C-BDBB-CAB3907A3087}" srcOrd="0" destOrd="0" presId="urn:microsoft.com/office/officeart/2018/2/layout/IconCircleList"/>
    <dgm:cxn modelId="{3E495B4E-D071-4A1B-AC79-A4ED28C9EE2E}" type="presParOf" srcId="{3D078FE9-DEFB-4887-86D2-E85A3E1A4B86}" destId="{BB16BD95-2ACF-4053-B5B0-3F362036FA1B}" srcOrd="1" destOrd="0" presId="urn:microsoft.com/office/officeart/2018/2/layout/IconCircleList"/>
    <dgm:cxn modelId="{44F0541A-C44B-4D71-A9BE-E04A0A29DE23}" type="presParOf" srcId="{3D078FE9-DEFB-4887-86D2-E85A3E1A4B86}" destId="{A19BC7B8-A1DB-41EC-9172-4870C3EBCAA9}" srcOrd="2" destOrd="0" presId="urn:microsoft.com/office/officeart/2018/2/layout/IconCircleList"/>
    <dgm:cxn modelId="{0EA1768A-1DF2-41C0-B3EC-45D3ECDBC493}" type="presParOf" srcId="{3D078FE9-DEFB-4887-86D2-E85A3E1A4B86}" destId="{1ED4E707-E9AA-4ABC-A7D8-2014FEE1A7C6}" srcOrd="3" destOrd="0" presId="urn:microsoft.com/office/officeart/2018/2/layout/IconCircleList"/>
    <dgm:cxn modelId="{519955D2-7284-42B6-A051-B0B6F5DC47DD}" type="presParOf" srcId="{77654B34-DC8F-44B7-A1DD-131F7574C102}" destId="{05767FCD-ED4B-44FC-95D9-4BD66A08990F}" srcOrd="1" destOrd="0" presId="urn:microsoft.com/office/officeart/2018/2/layout/IconCircleList"/>
    <dgm:cxn modelId="{70ED81BD-C948-49CF-95E7-9B6F142FD81C}" type="presParOf" srcId="{77654B34-DC8F-44B7-A1DD-131F7574C102}" destId="{A90CB4AB-1E01-4D56-9DB4-6BAAB1813D6D}" srcOrd="2" destOrd="0" presId="urn:microsoft.com/office/officeart/2018/2/layout/IconCircleList"/>
    <dgm:cxn modelId="{5E773620-B310-4FD4-8C7B-2B1007F8E87B}" type="presParOf" srcId="{A90CB4AB-1E01-4D56-9DB4-6BAAB1813D6D}" destId="{D920EAFE-3754-4757-B9BB-C237539E7711}" srcOrd="0" destOrd="0" presId="urn:microsoft.com/office/officeart/2018/2/layout/IconCircleList"/>
    <dgm:cxn modelId="{9FD1376D-6C03-4621-BB78-00F1D7E9DB43}" type="presParOf" srcId="{A90CB4AB-1E01-4D56-9DB4-6BAAB1813D6D}" destId="{4C7151E6-1930-4F27-891F-F2E4320C8895}" srcOrd="1" destOrd="0" presId="urn:microsoft.com/office/officeart/2018/2/layout/IconCircleList"/>
    <dgm:cxn modelId="{C96E5EEF-9927-4D2E-BD43-ED6E6A22DFB0}" type="presParOf" srcId="{A90CB4AB-1E01-4D56-9DB4-6BAAB1813D6D}" destId="{2FE6FA0A-EF98-4DEE-A533-C42B734D2C68}" srcOrd="2" destOrd="0" presId="urn:microsoft.com/office/officeart/2018/2/layout/IconCircleList"/>
    <dgm:cxn modelId="{4398D068-D14D-4FC8-AED9-61013C991E4A}" type="presParOf" srcId="{A90CB4AB-1E01-4D56-9DB4-6BAAB1813D6D}" destId="{257C275F-C404-4059-A7BE-F719063A3FAA}" srcOrd="3" destOrd="0" presId="urn:microsoft.com/office/officeart/2018/2/layout/IconCircleList"/>
    <dgm:cxn modelId="{645F49D9-4C08-40A3-BEA1-F7654F035C04}" type="presParOf" srcId="{77654B34-DC8F-44B7-A1DD-131F7574C102}" destId="{4EF219FD-938F-488D-BA51-66E09FEA001A}" srcOrd="3" destOrd="0" presId="urn:microsoft.com/office/officeart/2018/2/layout/IconCircleList"/>
    <dgm:cxn modelId="{2EC83228-72B7-4A27-80E5-DAA389A50134}" type="presParOf" srcId="{77654B34-DC8F-44B7-A1DD-131F7574C102}" destId="{B0D6B5B1-39E7-4124-B11E-B80C4B335E89}" srcOrd="4" destOrd="0" presId="urn:microsoft.com/office/officeart/2018/2/layout/IconCircleList"/>
    <dgm:cxn modelId="{AAA6926C-95E0-41D1-BEE9-576ADF42D3D9}" type="presParOf" srcId="{B0D6B5B1-39E7-4124-B11E-B80C4B335E89}" destId="{C3869FA1-D848-407A-8F7B-C439B46BAE08}" srcOrd="0" destOrd="0" presId="urn:microsoft.com/office/officeart/2018/2/layout/IconCircleList"/>
    <dgm:cxn modelId="{985405C6-1CBF-4DA5-8833-7320C8F4DA4B}" type="presParOf" srcId="{B0D6B5B1-39E7-4124-B11E-B80C4B335E89}" destId="{4F48F403-1935-481A-BA23-976E84847AC4}" srcOrd="1" destOrd="0" presId="urn:microsoft.com/office/officeart/2018/2/layout/IconCircleList"/>
    <dgm:cxn modelId="{C51895A5-E52F-4A6B-A8EB-54354FA67570}" type="presParOf" srcId="{B0D6B5B1-39E7-4124-B11E-B80C4B335E89}" destId="{B5C2D33F-4F2E-488E-B306-1C112BFCBD3E}" srcOrd="2" destOrd="0" presId="urn:microsoft.com/office/officeart/2018/2/layout/IconCircleList"/>
    <dgm:cxn modelId="{5189C223-07F4-4513-8CD4-E1B576B702BA}" type="presParOf" srcId="{B0D6B5B1-39E7-4124-B11E-B80C4B335E89}" destId="{54D8FA11-3098-4688-B852-4B39A0C909A9}" srcOrd="3" destOrd="0" presId="urn:microsoft.com/office/officeart/2018/2/layout/IconCircleList"/>
    <dgm:cxn modelId="{22AA3C5F-65DB-43E8-9D20-4E25C242CEB7}" type="presParOf" srcId="{77654B34-DC8F-44B7-A1DD-131F7574C102}" destId="{26AE0FB3-0BAA-4948-9F16-18250057BD77}" srcOrd="5" destOrd="0" presId="urn:microsoft.com/office/officeart/2018/2/layout/IconCircleList"/>
    <dgm:cxn modelId="{FAAFB890-0233-4873-AB59-E52478EE9790}" type="presParOf" srcId="{77654B34-DC8F-44B7-A1DD-131F7574C102}" destId="{ABBA8512-A669-45FC-B3DD-6980725AC217}" srcOrd="6" destOrd="0" presId="urn:microsoft.com/office/officeart/2018/2/layout/IconCircleList"/>
    <dgm:cxn modelId="{101F4477-F7CC-4D1E-8A77-587DE8067E0A}" type="presParOf" srcId="{ABBA8512-A669-45FC-B3DD-6980725AC217}" destId="{F9F47689-1B29-49C2-AED2-9D85761818A1}" srcOrd="0" destOrd="0" presId="urn:microsoft.com/office/officeart/2018/2/layout/IconCircleList"/>
    <dgm:cxn modelId="{40022419-2746-47F1-A9C2-F5C50BA277C7}" type="presParOf" srcId="{ABBA8512-A669-45FC-B3DD-6980725AC217}" destId="{FEEECAB9-679B-497F-9F89-5625B7BC7AD2}" srcOrd="1" destOrd="0" presId="urn:microsoft.com/office/officeart/2018/2/layout/IconCircleList"/>
    <dgm:cxn modelId="{D79F3E47-7747-46EA-BBFF-716B0BCA168B}" type="presParOf" srcId="{ABBA8512-A669-45FC-B3DD-6980725AC217}" destId="{9C5FA3D7-5F96-4DE7-830C-80528D1B69FC}" srcOrd="2" destOrd="0" presId="urn:microsoft.com/office/officeart/2018/2/layout/IconCircleList"/>
    <dgm:cxn modelId="{15AB3FD9-75D3-4073-84FA-07AD78BA2C21}" type="presParOf" srcId="{ABBA8512-A669-45FC-B3DD-6980725AC217}" destId="{B4A31108-E51B-4F83-BC45-C04AFE03BA53}" srcOrd="3" destOrd="0" presId="urn:microsoft.com/office/officeart/2018/2/layout/IconCircleList"/>
    <dgm:cxn modelId="{A695E071-1C4B-40BE-B50D-0DC340F1E391}" type="presParOf" srcId="{77654B34-DC8F-44B7-A1DD-131F7574C102}" destId="{838155A1-2E93-4F16-9E05-09AC6171A80A}" srcOrd="7" destOrd="0" presId="urn:microsoft.com/office/officeart/2018/2/layout/IconCircleList"/>
    <dgm:cxn modelId="{516C8A67-931A-4DA0-BE98-D81D1F045283}" type="presParOf" srcId="{77654B34-DC8F-44B7-A1DD-131F7574C102}" destId="{D8FB6A44-F5B2-4A94-9E2E-8E842DB9D9B1}" srcOrd="8" destOrd="0" presId="urn:microsoft.com/office/officeart/2018/2/layout/IconCircleList"/>
    <dgm:cxn modelId="{946D5D26-B440-4473-9A26-DC38D6C0B7D5}" type="presParOf" srcId="{D8FB6A44-F5B2-4A94-9E2E-8E842DB9D9B1}" destId="{6D53BF78-488C-4DC4-9969-8FCE947ABB4D}" srcOrd="0" destOrd="0" presId="urn:microsoft.com/office/officeart/2018/2/layout/IconCircleList"/>
    <dgm:cxn modelId="{163477E6-85DE-4069-AA00-2CF2982A824F}" type="presParOf" srcId="{D8FB6A44-F5B2-4A94-9E2E-8E842DB9D9B1}" destId="{246F8C0F-E774-4AE4-9BC2-13810722EA32}" srcOrd="1" destOrd="0" presId="urn:microsoft.com/office/officeart/2018/2/layout/IconCircleList"/>
    <dgm:cxn modelId="{BF95376D-D70F-46FE-8E4B-58636FC34B8E}" type="presParOf" srcId="{D8FB6A44-F5B2-4A94-9E2E-8E842DB9D9B1}" destId="{17E02EDB-C638-40C2-A1AB-4A79F9EADE29}" srcOrd="2" destOrd="0" presId="urn:microsoft.com/office/officeart/2018/2/layout/IconCircleList"/>
    <dgm:cxn modelId="{379E4903-3F6E-4E67-9A47-3D648D010FE8}" type="presParOf" srcId="{D8FB6A44-F5B2-4A94-9E2E-8E842DB9D9B1}" destId="{D0C38A03-4D45-41FB-B093-E5DE8126C75E}" srcOrd="3" destOrd="0" presId="urn:microsoft.com/office/officeart/2018/2/layout/IconCircle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BA74E03-DF5C-4F8F-B303-58F7A4279F8D}"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0F516A78-00D2-4C70-A021-40D52A5CA53D}">
      <dgm:prSet custT="1"/>
      <dgm:spPr/>
      <dgm:t>
        <a:bodyPr/>
        <a:lstStyle/>
        <a:p>
          <a:r>
            <a:rPr lang="en-US" sz="1900" b="1" dirty="0">
              <a:latin typeface="Gill Sans MT" panose="020B0502020104020203" pitchFamily="34" charset="0"/>
            </a:rPr>
            <a:t>World Bank </a:t>
          </a:r>
          <a:r>
            <a:rPr lang="en-US" sz="1900" dirty="0">
              <a:latin typeface="Gill Sans MT" panose="020B0502020104020203" pitchFamily="34" charset="0"/>
            </a:rPr>
            <a:t>– debt statistics</a:t>
          </a:r>
          <a:r>
            <a:rPr lang="en-US" sz="1900">
              <a:latin typeface="Gill Sans MT" panose="020B0502020104020203" pitchFamily="34" charset="0"/>
            </a:rPr>
            <a:t>, household </a:t>
          </a:r>
          <a:r>
            <a:rPr lang="en-US" sz="1900" dirty="0">
              <a:latin typeface="Gill Sans MT" panose="020B0502020104020203" pitchFamily="34" charset="0"/>
            </a:rPr>
            <a:t>surveys, poverty statistics. Capacity building through loans and grants. Houses the Global Office of the International Comparison Program. </a:t>
          </a:r>
        </a:p>
        <a:p>
          <a:r>
            <a:rPr lang="en-US" sz="1900" dirty="0">
              <a:latin typeface="Gill Sans MT" panose="020B0502020104020203" pitchFamily="34" charset="0"/>
            </a:rPr>
            <a:t>                Washington</a:t>
          </a:r>
        </a:p>
      </dgm:t>
    </dgm:pt>
    <dgm:pt modelId="{28063506-E2B6-4F91-AEC0-1143FB2E880C}" type="parTrans" cxnId="{25065C76-7900-4E86-B82E-4B2CED7DF4D1}">
      <dgm:prSet/>
      <dgm:spPr/>
      <dgm:t>
        <a:bodyPr/>
        <a:lstStyle/>
        <a:p>
          <a:endParaRPr lang="en-US"/>
        </a:p>
      </dgm:t>
    </dgm:pt>
    <dgm:pt modelId="{5EFB611F-B4DB-45F9-B5FB-D2A0201BBF9F}" type="sibTrans" cxnId="{25065C76-7900-4E86-B82E-4B2CED7DF4D1}">
      <dgm:prSet/>
      <dgm:spPr/>
      <dgm:t>
        <a:bodyPr/>
        <a:lstStyle/>
        <a:p>
          <a:endParaRPr lang="en-US"/>
        </a:p>
      </dgm:t>
    </dgm:pt>
    <dgm:pt modelId="{19BC2877-9DE5-49B6-9394-57FAADCFF622}">
      <dgm:prSet custT="1"/>
      <dgm:spPr/>
      <dgm:t>
        <a:bodyPr/>
        <a:lstStyle/>
        <a:p>
          <a:r>
            <a:rPr lang="en-US" sz="1900" b="1" dirty="0">
              <a:latin typeface="Gill Sans MT" panose="020B0502020104020203" pitchFamily="34" charset="0"/>
            </a:rPr>
            <a:t>IMF</a:t>
          </a:r>
          <a:r>
            <a:rPr lang="en-US" sz="1900" dirty="0">
              <a:latin typeface="Gill Sans MT" panose="020B0502020104020203" pitchFamily="34" charset="0"/>
            </a:rPr>
            <a:t> – national accounts, balance of payments, price statistics, government finance statistics. </a:t>
          </a:r>
        </a:p>
        <a:p>
          <a:r>
            <a:rPr lang="en-US" sz="1900" dirty="0">
              <a:latin typeface="Gill Sans MT" panose="020B0502020104020203" pitchFamily="34" charset="0"/>
            </a:rPr>
            <a:t>                 Washington</a:t>
          </a:r>
        </a:p>
      </dgm:t>
    </dgm:pt>
    <dgm:pt modelId="{F4EE38FC-8E32-4C23-B73E-FB1789561E85}" type="parTrans" cxnId="{FF2F537E-7B54-4B6C-A914-4463359027A8}">
      <dgm:prSet/>
      <dgm:spPr/>
      <dgm:t>
        <a:bodyPr/>
        <a:lstStyle/>
        <a:p>
          <a:endParaRPr lang="en-US"/>
        </a:p>
      </dgm:t>
    </dgm:pt>
    <dgm:pt modelId="{F1C88937-2FFF-4B7C-B747-43C54B0CEC06}" type="sibTrans" cxnId="{FF2F537E-7B54-4B6C-A914-4463359027A8}">
      <dgm:prSet/>
      <dgm:spPr/>
      <dgm:t>
        <a:bodyPr/>
        <a:lstStyle/>
        <a:p>
          <a:endParaRPr lang="en-US"/>
        </a:p>
      </dgm:t>
    </dgm:pt>
    <dgm:pt modelId="{4A7E23FC-2E19-4074-AE49-4DF10C907AEC}" type="pres">
      <dgm:prSet presAssocID="{2BA74E03-DF5C-4F8F-B303-58F7A4279F8D}" presName="linear" presStyleCnt="0">
        <dgm:presLayoutVars>
          <dgm:animLvl val="lvl"/>
          <dgm:resizeHandles val="exact"/>
        </dgm:presLayoutVars>
      </dgm:prSet>
      <dgm:spPr/>
    </dgm:pt>
    <dgm:pt modelId="{9682BEDB-516C-40B2-BA71-72366080963A}" type="pres">
      <dgm:prSet presAssocID="{0F516A78-00D2-4C70-A021-40D52A5CA53D}" presName="parentText" presStyleLbl="node1" presStyleIdx="0" presStyleCnt="2">
        <dgm:presLayoutVars>
          <dgm:chMax val="0"/>
          <dgm:bulletEnabled val="1"/>
        </dgm:presLayoutVars>
      </dgm:prSet>
      <dgm:spPr/>
    </dgm:pt>
    <dgm:pt modelId="{0B3590B0-7E41-4EFC-8DE0-C6128D118B8C}" type="pres">
      <dgm:prSet presAssocID="{5EFB611F-B4DB-45F9-B5FB-D2A0201BBF9F}" presName="spacer" presStyleCnt="0"/>
      <dgm:spPr/>
    </dgm:pt>
    <dgm:pt modelId="{49A90C94-D3DF-4069-B690-E83B7A23BA2A}" type="pres">
      <dgm:prSet presAssocID="{19BC2877-9DE5-49B6-9394-57FAADCFF622}" presName="parentText" presStyleLbl="node1" presStyleIdx="1" presStyleCnt="2">
        <dgm:presLayoutVars>
          <dgm:chMax val="0"/>
          <dgm:bulletEnabled val="1"/>
        </dgm:presLayoutVars>
      </dgm:prSet>
      <dgm:spPr/>
    </dgm:pt>
  </dgm:ptLst>
  <dgm:cxnLst>
    <dgm:cxn modelId="{DF3A355C-82F3-4BFD-BCD2-7A404F3AB82B}" type="presOf" srcId="{19BC2877-9DE5-49B6-9394-57FAADCFF622}" destId="{49A90C94-D3DF-4069-B690-E83B7A23BA2A}" srcOrd="0" destOrd="0" presId="urn:microsoft.com/office/officeart/2005/8/layout/vList2"/>
    <dgm:cxn modelId="{775F0966-6D82-4C14-B2F1-67AC662909DD}" type="presOf" srcId="{2BA74E03-DF5C-4F8F-B303-58F7A4279F8D}" destId="{4A7E23FC-2E19-4074-AE49-4DF10C907AEC}" srcOrd="0" destOrd="0" presId="urn:microsoft.com/office/officeart/2005/8/layout/vList2"/>
    <dgm:cxn modelId="{25065C76-7900-4E86-B82E-4B2CED7DF4D1}" srcId="{2BA74E03-DF5C-4F8F-B303-58F7A4279F8D}" destId="{0F516A78-00D2-4C70-A021-40D52A5CA53D}" srcOrd="0" destOrd="0" parTransId="{28063506-E2B6-4F91-AEC0-1143FB2E880C}" sibTransId="{5EFB611F-B4DB-45F9-B5FB-D2A0201BBF9F}"/>
    <dgm:cxn modelId="{FF2F537E-7B54-4B6C-A914-4463359027A8}" srcId="{2BA74E03-DF5C-4F8F-B303-58F7A4279F8D}" destId="{19BC2877-9DE5-49B6-9394-57FAADCFF622}" srcOrd="1" destOrd="0" parTransId="{F4EE38FC-8E32-4C23-B73E-FB1789561E85}" sibTransId="{F1C88937-2FFF-4B7C-B747-43C54B0CEC06}"/>
    <dgm:cxn modelId="{93280CA6-6C9B-4634-B8C5-865356807F02}" type="presOf" srcId="{0F516A78-00D2-4C70-A021-40D52A5CA53D}" destId="{9682BEDB-516C-40B2-BA71-72366080963A}" srcOrd="0" destOrd="0" presId="urn:microsoft.com/office/officeart/2005/8/layout/vList2"/>
    <dgm:cxn modelId="{4F802629-D992-4A74-8395-ECA1ADD64147}" type="presParOf" srcId="{4A7E23FC-2E19-4074-AE49-4DF10C907AEC}" destId="{9682BEDB-516C-40B2-BA71-72366080963A}" srcOrd="0" destOrd="0" presId="urn:microsoft.com/office/officeart/2005/8/layout/vList2"/>
    <dgm:cxn modelId="{6F85676F-F6AE-4F48-BEBE-A7F202DB245A}" type="presParOf" srcId="{4A7E23FC-2E19-4074-AE49-4DF10C907AEC}" destId="{0B3590B0-7E41-4EFC-8DE0-C6128D118B8C}" srcOrd="1" destOrd="0" presId="urn:microsoft.com/office/officeart/2005/8/layout/vList2"/>
    <dgm:cxn modelId="{11BF6A6E-193A-481F-BC5A-FB86530A7031}" type="presParOf" srcId="{4A7E23FC-2E19-4074-AE49-4DF10C907AEC}" destId="{49A90C94-D3DF-4069-B690-E83B7A23BA2A}"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BC3D528-6CF0-45FA-AEE4-BAACB41C32FA}"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BCDED29C-F644-4BB3-908F-EA4D62C609B3}">
      <dgm:prSet custT="1"/>
      <dgm:spPr>
        <a:solidFill>
          <a:schemeClr val="accent1">
            <a:lumMod val="75000"/>
          </a:schemeClr>
        </a:solidFill>
      </dgm:spPr>
      <dgm:t>
        <a:bodyPr/>
        <a:lstStyle/>
        <a:p>
          <a:r>
            <a:rPr lang="en-US" sz="1900" b="1" dirty="0">
              <a:latin typeface="Gill Sans MT" panose="020B0502020104020203" pitchFamily="34" charset="0"/>
            </a:rPr>
            <a:t>African Development Bank </a:t>
          </a:r>
          <a:r>
            <a:rPr lang="en-US" sz="1900" dirty="0">
              <a:latin typeface="Gill Sans MT" panose="020B0502020104020203" pitchFamily="34" charset="0"/>
            </a:rPr>
            <a:t>– data on African Countries, data web platform, Information highway, statistical capacity building. </a:t>
          </a:r>
        </a:p>
        <a:p>
          <a:r>
            <a:rPr lang="en-US" sz="1900" dirty="0">
              <a:latin typeface="Gill Sans MT" panose="020B0502020104020203" pitchFamily="34" charset="0"/>
            </a:rPr>
            <a:t>                 Abidjan</a:t>
          </a:r>
        </a:p>
      </dgm:t>
    </dgm:pt>
    <dgm:pt modelId="{4038B73E-37EE-4527-BD38-AE17018A0F84}" type="parTrans" cxnId="{CAA9EA8E-3685-4CED-BE20-487CA7B0069B}">
      <dgm:prSet/>
      <dgm:spPr/>
      <dgm:t>
        <a:bodyPr/>
        <a:lstStyle/>
        <a:p>
          <a:endParaRPr lang="en-US"/>
        </a:p>
      </dgm:t>
    </dgm:pt>
    <dgm:pt modelId="{93A5BDF6-891F-451E-A295-A4459418C78C}" type="sibTrans" cxnId="{CAA9EA8E-3685-4CED-BE20-487CA7B0069B}">
      <dgm:prSet/>
      <dgm:spPr/>
      <dgm:t>
        <a:bodyPr/>
        <a:lstStyle/>
        <a:p>
          <a:endParaRPr lang="en-US"/>
        </a:p>
      </dgm:t>
    </dgm:pt>
    <dgm:pt modelId="{5141D998-6A92-40DA-B28D-AF204C90EFF7}">
      <dgm:prSet custT="1"/>
      <dgm:spPr>
        <a:solidFill>
          <a:schemeClr val="accent1">
            <a:lumMod val="75000"/>
          </a:schemeClr>
        </a:solidFill>
      </dgm:spPr>
      <dgm:t>
        <a:bodyPr/>
        <a:lstStyle/>
        <a:p>
          <a:r>
            <a:rPr lang="en-US" sz="1900" b="1" dirty="0">
              <a:latin typeface="Gill Sans MT" panose="020B0502020104020203" pitchFamily="34" charset="0"/>
            </a:rPr>
            <a:t>Asian Development Bank </a:t>
          </a:r>
          <a:r>
            <a:rPr lang="en-US" sz="1900" dirty="0">
              <a:latin typeface="Gill Sans MT" panose="020B0502020104020203" pitchFamily="34" charset="0"/>
            </a:rPr>
            <a:t>– leads the ICP regional program, supports countries through loans and grants. </a:t>
          </a:r>
        </a:p>
        <a:p>
          <a:r>
            <a:rPr lang="en-US" sz="1900" dirty="0">
              <a:latin typeface="Gill Sans MT" panose="020B0502020104020203" pitchFamily="34" charset="0"/>
            </a:rPr>
            <a:t>                  Manila</a:t>
          </a:r>
        </a:p>
      </dgm:t>
    </dgm:pt>
    <dgm:pt modelId="{CB9BBAA3-1123-409B-990B-03430D283E7D}" type="parTrans" cxnId="{801D2ADE-EA9A-45FF-885F-CB1A8B84B740}">
      <dgm:prSet/>
      <dgm:spPr/>
      <dgm:t>
        <a:bodyPr/>
        <a:lstStyle/>
        <a:p>
          <a:endParaRPr lang="en-US"/>
        </a:p>
      </dgm:t>
    </dgm:pt>
    <dgm:pt modelId="{234927A0-4867-4C86-90BE-5F4DD14D4EE1}" type="sibTrans" cxnId="{801D2ADE-EA9A-45FF-885F-CB1A8B84B740}">
      <dgm:prSet/>
      <dgm:spPr/>
      <dgm:t>
        <a:bodyPr/>
        <a:lstStyle/>
        <a:p>
          <a:endParaRPr lang="en-US"/>
        </a:p>
      </dgm:t>
    </dgm:pt>
    <dgm:pt modelId="{9786A781-E61D-4D3A-B205-ED43B954BA42}">
      <dgm:prSet custT="1"/>
      <dgm:spPr>
        <a:solidFill>
          <a:schemeClr val="accent1">
            <a:lumMod val="75000"/>
          </a:schemeClr>
        </a:solidFill>
      </dgm:spPr>
      <dgm:t>
        <a:bodyPr/>
        <a:lstStyle/>
        <a:p>
          <a:r>
            <a:rPr lang="en-US" sz="1900" b="1" dirty="0">
              <a:latin typeface="Gill Sans MT" panose="020B0502020104020203" pitchFamily="34" charset="0"/>
            </a:rPr>
            <a:t>Islamic Development Bank </a:t>
          </a:r>
          <a:r>
            <a:rPr lang="en-US" sz="1900" dirty="0">
              <a:latin typeface="Gill Sans MT" panose="020B0502020104020203" pitchFamily="34" charset="0"/>
            </a:rPr>
            <a:t>– supports and finances 57 Islamic countries. </a:t>
          </a:r>
        </a:p>
        <a:p>
          <a:r>
            <a:rPr lang="en-US" sz="1900" dirty="0">
              <a:latin typeface="Gill Sans MT" panose="020B0502020104020203" pitchFamily="34" charset="0"/>
            </a:rPr>
            <a:t>                  Jeddah</a:t>
          </a:r>
        </a:p>
      </dgm:t>
    </dgm:pt>
    <dgm:pt modelId="{9F8E578B-FEB3-4737-BE6E-851E6725323F}" type="parTrans" cxnId="{3B7A9982-F1DA-4968-966A-730E0523AEAB}">
      <dgm:prSet/>
      <dgm:spPr/>
      <dgm:t>
        <a:bodyPr/>
        <a:lstStyle/>
        <a:p>
          <a:endParaRPr lang="en-US"/>
        </a:p>
      </dgm:t>
    </dgm:pt>
    <dgm:pt modelId="{8BC0652F-6BC5-4555-8752-097F3B9DEFFF}" type="sibTrans" cxnId="{3B7A9982-F1DA-4968-966A-730E0523AEAB}">
      <dgm:prSet/>
      <dgm:spPr/>
      <dgm:t>
        <a:bodyPr/>
        <a:lstStyle/>
        <a:p>
          <a:endParaRPr lang="en-US"/>
        </a:p>
      </dgm:t>
    </dgm:pt>
    <dgm:pt modelId="{B6E1C395-B299-46CB-880F-656184C90292}">
      <dgm:prSet custT="1"/>
      <dgm:spPr>
        <a:solidFill>
          <a:schemeClr val="accent1">
            <a:lumMod val="75000"/>
          </a:schemeClr>
        </a:solidFill>
      </dgm:spPr>
      <dgm:t>
        <a:bodyPr/>
        <a:lstStyle/>
        <a:p>
          <a:r>
            <a:rPr lang="en-US" sz="1900" b="1" dirty="0">
              <a:latin typeface="Gill Sans MT" panose="020B0502020104020203" pitchFamily="34" charset="0"/>
            </a:rPr>
            <a:t>Interamerican Development Bank </a:t>
          </a:r>
          <a:r>
            <a:rPr lang="en-US" sz="1900" dirty="0">
              <a:latin typeface="Gill Sans MT" panose="020B0502020104020203" pitchFamily="34" charset="0"/>
            </a:rPr>
            <a:t>– supports countries through loans and grants. </a:t>
          </a:r>
        </a:p>
        <a:p>
          <a:r>
            <a:rPr lang="en-US" sz="1900" dirty="0">
              <a:latin typeface="Gill Sans MT" panose="020B0502020104020203" pitchFamily="34" charset="0"/>
            </a:rPr>
            <a:t>                  Washington</a:t>
          </a:r>
        </a:p>
      </dgm:t>
    </dgm:pt>
    <dgm:pt modelId="{E0FE219D-276B-441A-97FF-0AF3938748F7}" type="parTrans" cxnId="{F807F547-3C79-4142-A0A3-B7496145F31D}">
      <dgm:prSet/>
      <dgm:spPr/>
      <dgm:t>
        <a:bodyPr/>
        <a:lstStyle/>
        <a:p>
          <a:endParaRPr lang="en-US"/>
        </a:p>
      </dgm:t>
    </dgm:pt>
    <dgm:pt modelId="{BA187D39-3148-46D4-B575-FD792C5E0F63}" type="sibTrans" cxnId="{F807F547-3C79-4142-A0A3-B7496145F31D}">
      <dgm:prSet/>
      <dgm:spPr/>
      <dgm:t>
        <a:bodyPr/>
        <a:lstStyle/>
        <a:p>
          <a:endParaRPr lang="en-US"/>
        </a:p>
      </dgm:t>
    </dgm:pt>
    <dgm:pt modelId="{017B87B8-5CF5-4EE6-8C24-109281C3F72D}" type="pres">
      <dgm:prSet presAssocID="{3BC3D528-6CF0-45FA-AEE4-BAACB41C32FA}" presName="linear" presStyleCnt="0">
        <dgm:presLayoutVars>
          <dgm:animLvl val="lvl"/>
          <dgm:resizeHandles val="exact"/>
        </dgm:presLayoutVars>
      </dgm:prSet>
      <dgm:spPr/>
    </dgm:pt>
    <dgm:pt modelId="{EBCA5EBE-2713-4D71-BCCB-157165E40043}" type="pres">
      <dgm:prSet presAssocID="{BCDED29C-F644-4BB3-908F-EA4D62C609B3}" presName="parentText" presStyleLbl="node1" presStyleIdx="0" presStyleCnt="4">
        <dgm:presLayoutVars>
          <dgm:chMax val="0"/>
          <dgm:bulletEnabled val="1"/>
        </dgm:presLayoutVars>
      </dgm:prSet>
      <dgm:spPr/>
    </dgm:pt>
    <dgm:pt modelId="{2E92AEF8-1EBC-42AC-ADFD-B9F34A5469B7}" type="pres">
      <dgm:prSet presAssocID="{93A5BDF6-891F-451E-A295-A4459418C78C}" presName="spacer" presStyleCnt="0"/>
      <dgm:spPr/>
    </dgm:pt>
    <dgm:pt modelId="{88867655-F948-4134-A997-8E8F126AEA1B}" type="pres">
      <dgm:prSet presAssocID="{5141D998-6A92-40DA-B28D-AF204C90EFF7}" presName="parentText" presStyleLbl="node1" presStyleIdx="1" presStyleCnt="4">
        <dgm:presLayoutVars>
          <dgm:chMax val="0"/>
          <dgm:bulletEnabled val="1"/>
        </dgm:presLayoutVars>
      </dgm:prSet>
      <dgm:spPr/>
    </dgm:pt>
    <dgm:pt modelId="{AD5BDDEC-C6EC-4736-A9DE-2146406BDC67}" type="pres">
      <dgm:prSet presAssocID="{234927A0-4867-4C86-90BE-5F4DD14D4EE1}" presName="spacer" presStyleCnt="0"/>
      <dgm:spPr/>
    </dgm:pt>
    <dgm:pt modelId="{9FBAB196-BA9B-47D3-B9FF-31C17B5838B4}" type="pres">
      <dgm:prSet presAssocID="{9786A781-E61D-4D3A-B205-ED43B954BA42}" presName="parentText" presStyleLbl="node1" presStyleIdx="2" presStyleCnt="4">
        <dgm:presLayoutVars>
          <dgm:chMax val="0"/>
          <dgm:bulletEnabled val="1"/>
        </dgm:presLayoutVars>
      </dgm:prSet>
      <dgm:spPr/>
    </dgm:pt>
    <dgm:pt modelId="{2F1FA3CE-FA2C-4320-BCD1-B630E46494D0}" type="pres">
      <dgm:prSet presAssocID="{8BC0652F-6BC5-4555-8752-097F3B9DEFFF}" presName="spacer" presStyleCnt="0"/>
      <dgm:spPr/>
    </dgm:pt>
    <dgm:pt modelId="{1B5690D9-ECE3-4D4B-A822-D9569D840795}" type="pres">
      <dgm:prSet presAssocID="{B6E1C395-B299-46CB-880F-656184C90292}" presName="parentText" presStyleLbl="node1" presStyleIdx="3" presStyleCnt="4">
        <dgm:presLayoutVars>
          <dgm:chMax val="0"/>
          <dgm:bulletEnabled val="1"/>
        </dgm:presLayoutVars>
      </dgm:prSet>
      <dgm:spPr/>
    </dgm:pt>
  </dgm:ptLst>
  <dgm:cxnLst>
    <dgm:cxn modelId="{0AF71439-28F1-4B60-8731-53F8ACC250C7}" type="presOf" srcId="{BCDED29C-F644-4BB3-908F-EA4D62C609B3}" destId="{EBCA5EBE-2713-4D71-BCCB-157165E40043}" srcOrd="0" destOrd="0" presId="urn:microsoft.com/office/officeart/2005/8/layout/vList2"/>
    <dgm:cxn modelId="{F807F547-3C79-4142-A0A3-B7496145F31D}" srcId="{3BC3D528-6CF0-45FA-AEE4-BAACB41C32FA}" destId="{B6E1C395-B299-46CB-880F-656184C90292}" srcOrd="3" destOrd="0" parTransId="{E0FE219D-276B-441A-97FF-0AF3938748F7}" sibTransId="{BA187D39-3148-46D4-B575-FD792C5E0F63}"/>
    <dgm:cxn modelId="{3B7A9982-F1DA-4968-966A-730E0523AEAB}" srcId="{3BC3D528-6CF0-45FA-AEE4-BAACB41C32FA}" destId="{9786A781-E61D-4D3A-B205-ED43B954BA42}" srcOrd="2" destOrd="0" parTransId="{9F8E578B-FEB3-4737-BE6E-851E6725323F}" sibTransId="{8BC0652F-6BC5-4555-8752-097F3B9DEFFF}"/>
    <dgm:cxn modelId="{CAA9EA8E-3685-4CED-BE20-487CA7B0069B}" srcId="{3BC3D528-6CF0-45FA-AEE4-BAACB41C32FA}" destId="{BCDED29C-F644-4BB3-908F-EA4D62C609B3}" srcOrd="0" destOrd="0" parTransId="{4038B73E-37EE-4527-BD38-AE17018A0F84}" sibTransId="{93A5BDF6-891F-451E-A295-A4459418C78C}"/>
    <dgm:cxn modelId="{EA1AAAAA-961A-4BC4-9573-1AC580A7C04A}" type="presOf" srcId="{3BC3D528-6CF0-45FA-AEE4-BAACB41C32FA}" destId="{017B87B8-5CF5-4EE6-8C24-109281C3F72D}" srcOrd="0" destOrd="0" presId="urn:microsoft.com/office/officeart/2005/8/layout/vList2"/>
    <dgm:cxn modelId="{47DAF5B6-32D6-49D3-BFC2-9D7DA16BDAA6}" type="presOf" srcId="{5141D998-6A92-40DA-B28D-AF204C90EFF7}" destId="{88867655-F948-4134-A997-8E8F126AEA1B}" srcOrd="0" destOrd="0" presId="urn:microsoft.com/office/officeart/2005/8/layout/vList2"/>
    <dgm:cxn modelId="{C89971BB-143E-4E2D-9C15-D247BE609D88}" type="presOf" srcId="{B6E1C395-B299-46CB-880F-656184C90292}" destId="{1B5690D9-ECE3-4D4B-A822-D9569D840795}" srcOrd="0" destOrd="0" presId="urn:microsoft.com/office/officeart/2005/8/layout/vList2"/>
    <dgm:cxn modelId="{670925C1-AFAA-46FD-B5D0-E4C3DC5AAB67}" type="presOf" srcId="{9786A781-E61D-4D3A-B205-ED43B954BA42}" destId="{9FBAB196-BA9B-47D3-B9FF-31C17B5838B4}" srcOrd="0" destOrd="0" presId="urn:microsoft.com/office/officeart/2005/8/layout/vList2"/>
    <dgm:cxn modelId="{801D2ADE-EA9A-45FF-885F-CB1A8B84B740}" srcId="{3BC3D528-6CF0-45FA-AEE4-BAACB41C32FA}" destId="{5141D998-6A92-40DA-B28D-AF204C90EFF7}" srcOrd="1" destOrd="0" parTransId="{CB9BBAA3-1123-409B-990B-03430D283E7D}" sibTransId="{234927A0-4867-4C86-90BE-5F4DD14D4EE1}"/>
    <dgm:cxn modelId="{1406A32E-4B8A-49AC-A7F4-7EC19EDED711}" type="presParOf" srcId="{017B87B8-5CF5-4EE6-8C24-109281C3F72D}" destId="{EBCA5EBE-2713-4D71-BCCB-157165E40043}" srcOrd="0" destOrd="0" presId="urn:microsoft.com/office/officeart/2005/8/layout/vList2"/>
    <dgm:cxn modelId="{F586FFEF-F479-47C6-BC57-176FA48D75EF}" type="presParOf" srcId="{017B87B8-5CF5-4EE6-8C24-109281C3F72D}" destId="{2E92AEF8-1EBC-42AC-ADFD-B9F34A5469B7}" srcOrd="1" destOrd="0" presId="urn:microsoft.com/office/officeart/2005/8/layout/vList2"/>
    <dgm:cxn modelId="{EB3898B9-51F9-40B9-919A-F30F2A34AD83}" type="presParOf" srcId="{017B87B8-5CF5-4EE6-8C24-109281C3F72D}" destId="{88867655-F948-4134-A997-8E8F126AEA1B}" srcOrd="2" destOrd="0" presId="urn:microsoft.com/office/officeart/2005/8/layout/vList2"/>
    <dgm:cxn modelId="{C3265BCF-8AF4-45E3-8A21-AD452100F82C}" type="presParOf" srcId="{017B87B8-5CF5-4EE6-8C24-109281C3F72D}" destId="{AD5BDDEC-C6EC-4736-A9DE-2146406BDC67}" srcOrd="3" destOrd="0" presId="urn:microsoft.com/office/officeart/2005/8/layout/vList2"/>
    <dgm:cxn modelId="{FC713727-D89F-4414-8AA0-8C7B9E52DE0D}" type="presParOf" srcId="{017B87B8-5CF5-4EE6-8C24-109281C3F72D}" destId="{9FBAB196-BA9B-47D3-B9FF-31C17B5838B4}" srcOrd="4" destOrd="0" presId="urn:microsoft.com/office/officeart/2005/8/layout/vList2"/>
    <dgm:cxn modelId="{F06FEEB5-318A-44BF-84EC-71039486EC8A}" type="presParOf" srcId="{017B87B8-5CF5-4EE6-8C24-109281C3F72D}" destId="{2F1FA3CE-FA2C-4320-BCD1-B630E46494D0}" srcOrd="5" destOrd="0" presId="urn:microsoft.com/office/officeart/2005/8/layout/vList2"/>
    <dgm:cxn modelId="{9D9EFD65-C67D-4EAA-ACE6-360B934D2186}" type="presParOf" srcId="{017B87B8-5CF5-4EE6-8C24-109281C3F72D}" destId="{1B5690D9-ECE3-4D4B-A822-D9569D84079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658A353-CC8F-4C59-8507-6AFF303505EC}"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C8D3443E-C581-48F8-A717-3C57157361AB}">
      <dgm:prSet/>
      <dgm:spPr/>
      <dgm:t>
        <a:bodyPr/>
        <a:lstStyle/>
        <a:p>
          <a:r>
            <a:rPr lang="en-US" b="1" kern="1200" dirty="0">
              <a:latin typeface="Gill Sans MT" panose="020B0502020104020203" pitchFamily="34" charset="0"/>
            </a:rPr>
            <a:t>Eurostat</a:t>
          </a:r>
          <a:r>
            <a:rPr lang="en-US" kern="1200" dirty="0">
              <a:latin typeface="Gill Sans MT" panose="020B0502020104020203" pitchFamily="34" charset="0"/>
            </a:rPr>
            <a:t> – provides methodological materials for EU countries based on international recommendations. Provides technical assistance to countries outside the EU. </a:t>
          </a:r>
        </a:p>
        <a:p>
          <a:r>
            <a:rPr lang="en-US" kern="1200" dirty="0">
              <a:latin typeface="Gill Sans MT" panose="020B0502020104020203" pitchFamily="34" charset="0"/>
            </a:rPr>
            <a:t>Based in Luxembourg. </a:t>
          </a:r>
        </a:p>
        <a:p>
          <a:r>
            <a:rPr lang="en-US" kern="1200" dirty="0">
              <a:latin typeface="Gill Sans MT" panose="020B0502020104020203" pitchFamily="34" charset="0"/>
            </a:rPr>
            <a:t>Web-address: </a:t>
          </a:r>
          <a:r>
            <a:rPr lang="en-US" kern="1200" dirty="0">
              <a:latin typeface="Gill Sans MT" panose="020B0502020104020203" pitchFamily="34" charset="0"/>
              <a:ea typeface="+mn-ea"/>
              <a:cs typeface="+mn-cs"/>
              <a:hlinkClick xmlns:r="http://schemas.openxmlformats.org/officeDocument/2006/relationships" r:id="rId1">
                <a:extLst>
                  <a:ext uri="{A12FA001-AC4F-418D-AE19-62706E023703}">
                    <ahyp:hlinkClr xmlns:ahyp="http://schemas.microsoft.com/office/drawing/2018/hyperlinkcolor" val="tx"/>
                  </a:ext>
                </a:extLst>
              </a:hlinkClick>
            </a:rPr>
            <a:t>https://ec.europa.eu/eurostat</a:t>
          </a:r>
          <a:r>
            <a:rPr lang="en-US" kern="1200" dirty="0">
              <a:latin typeface="Gill Sans MT" panose="020B0502020104020203" pitchFamily="34" charset="0"/>
              <a:ea typeface="+mn-ea"/>
              <a:cs typeface="+mn-cs"/>
            </a:rPr>
            <a:t> </a:t>
          </a:r>
        </a:p>
      </dgm:t>
    </dgm:pt>
    <dgm:pt modelId="{BB8011F7-D2DB-4689-A4C9-196DF56DEEED}" type="parTrans" cxnId="{E06B67C2-84E8-4E5A-82C5-E69EAFBF8E1F}">
      <dgm:prSet/>
      <dgm:spPr/>
      <dgm:t>
        <a:bodyPr/>
        <a:lstStyle/>
        <a:p>
          <a:endParaRPr lang="en-US"/>
        </a:p>
      </dgm:t>
    </dgm:pt>
    <dgm:pt modelId="{97465C95-8CF6-479A-8111-7ADD1F4325F9}" type="sibTrans" cxnId="{E06B67C2-84E8-4E5A-82C5-E69EAFBF8E1F}">
      <dgm:prSet/>
      <dgm:spPr/>
      <dgm:t>
        <a:bodyPr/>
        <a:lstStyle/>
        <a:p>
          <a:endParaRPr lang="en-US"/>
        </a:p>
      </dgm:t>
    </dgm:pt>
    <dgm:pt modelId="{DCF51E44-2B5A-486A-ACA0-95AEDFDAD2CB}">
      <dgm:prSet/>
      <dgm:spPr/>
      <dgm:t>
        <a:bodyPr/>
        <a:lstStyle/>
        <a:p>
          <a:r>
            <a:rPr lang="en-US" b="1" kern="1200" dirty="0">
              <a:latin typeface="Gill Sans MT" panose="020B0502020104020203" pitchFamily="34" charset="0"/>
            </a:rPr>
            <a:t>OECD Statistics and Data Directorate </a:t>
          </a:r>
          <a:r>
            <a:rPr lang="en-US" kern="1200" dirty="0">
              <a:latin typeface="Gill Sans MT" panose="020B0502020104020203" pitchFamily="34" charset="0"/>
            </a:rPr>
            <a:t>– serves as statistical committee for OECD countries, provides methodological recommendations. Runs statistical data base on Official Development Assistance. </a:t>
          </a:r>
        </a:p>
        <a:p>
          <a:r>
            <a:rPr lang="en-US" kern="1200" dirty="0">
              <a:latin typeface="Gill Sans MT" panose="020B0502020104020203" pitchFamily="34" charset="0"/>
            </a:rPr>
            <a:t>Based in Paris.</a:t>
          </a:r>
        </a:p>
        <a:p>
          <a:r>
            <a:rPr lang="en-US" kern="1200" dirty="0">
              <a:latin typeface="Gill Sans MT" panose="020B0502020104020203" pitchFamily="34" charset="0"/>
            </a:rPr>
            <a:t> Web-address: </a:t>
          </a:r>
          <a:r>
            <a:rPr lang="en-US" kern="1200" dirty="0">
              <a:latin typeface="Gill Sans MT" panose="020B0502020104020203" pitchFamily="34" charset="0"/>
              <a:ea typeface="+mn-ea"/>
              <a:cs typeface="+mn-cs"/>
              <a:hlinkClick xmlns:r="http://schemas.openxmlformats.org/officeDocument/2006/relationships" r:id="rId2">
                <a:extLst>
                  <a:ext uri="{A12FA001-AC4F-418D-AE19-62706E023703}">
                    <ahyp:hlinkClr xmlns:ahyp="http://schemas.microsoft.com/office/drawing/2018/hyperlinkcolor" val="tx"/>
                  </a:ext>
                </a:extLst>
              </a:hlinkClick>
            </a:rPr>
            <a:t>https://www.oecd.org/sdd/</a:t>
          </a:r>
          <a:endParaRPr lang="en-US" kern="1200" dirty="0">
            <a:latin typeface="Gill Sans MT" panose="020B0502020104020203" pitchFamily="34" charset="0"/>
            <a:ea typeface="+mn-ea"/>
            <a:cs typeface="+mn-cs"/>
          </a:endParaRPr>
        </a:p>
      </dgm:t>
    </dgm:pt>
    <dgm:pt modelId="{CC32C9CA-40E5-40DF-B41B-59769B9DB0FB}" type="parTrans" cxnId="{CC98FAAF-D610-49A4-A10D-967FCD44099A}">
      <dgm:prSet/>
      <dgm:spPr/>
      <dgm:t>
        <a:bodyPr/>
        <a:lstStyle/>
        <a:p>
          <a:endParaRPr lang="en-US"/>
        </a:p>
      </dgm:t>
    </dgm:pt>
    <dgm:pt modelId="{9DAC054A-7744-419E-AC06-DC2FBC5F0A2B}" type="sibTrans" cxnId="{CC98FAAF-D610-49A4-A10D-967FCD44099A}">
      <dgm:prSet/>
      <dgm:spPr/>
      <dgm:t>
        <a:bodyPr/>
        <a:lstStyle/>
        <a:p>
          <a:endParaRPr lang="en-US"/>
        </a:p>
      </dgm:t>
    </dgm:pt>
    <dgm:pt modelId="{0D27EEEB-1672-41C1-83DF-E087B8C7CE83}" type="pres">
      <dgm:prSet presAssocID="{2658A353-CC8F-4C59-8507-6AFF303505EC}" presName="vert0" presStyleCnt="0">
        <dgm:presLayoutVars>
          <dgm:dir/>
          <dgm:animOne val="branch"/>
          <dgm:animLvl val="lvl"/>
        </dgm:presLayoutVars>
      </dgm:prSet>
      <dgm:spPr/>
    </dgm:pt>
    <dgm:pt modelId="{365B2E0B-7298-4D91-9CE9-754FC6099E56}" type="pres">
      <dgm:prSet presAssocID="{C8D3443E-C581-48F8-A717-3C57157361AB}" presName="thickLine" presStyleLbl="alignNode1" presStyleIdx="0" presStyleCnt="2"/>
      <dgm:spPr/>
    </dgm:pt>
    <dgm:pt modelId="{0EEA4F10-E543-49BF-ADAA-C69D5C9CDB9C}" type="pres">
      <dgm:prSet presAssocID="{C8D3443E-C581-48F8-A717-3C57157361AB}" presName="horz1" presStyleCnt="0"/>
      <dgm:spPr/>
    </dgm:pt>
    <dgm:pt modelId="{054AE212-5908-440E-AC48-33BA7A474ACD}" type="pres">
      <dgm:prSet presAssocID="{C8D3443E-C581-48F8-A717-3C57157361AB}" presName="tx1" presStyleLbl="revTx" presStyleIdx="0" presStyleCnt="2"/>
      <dgm:spPr/>
    </dgm:pt>
    <dgm:pt modelId="{46E4EC8B-7EA1-4D11-930B-D59868E61A3F}" type="pres">
      <dgm:prSet presAssocID="{C8D3443E-C581-48F8-A717-3C57157361AB}" presName="vert1" presStyleCnt="0"/>
      <dgm:spPr/>
    </dgm:pt>
    <dgm:pt modelId="{0A1DDB7D-93EA-470D-B53A-C32B0FCA6672}" type="pres">
      <dgm:prSet presAssocID="{DCF51E44-2B5A-486A-ACA0-95AEDFDAD2CB}" presName="thickLine" presStyleLbl="alignNode1" presStyleIdx="1" presStyleCnt="2"/>
      <dgm:spPr/>
    </dgm:pt>
    <dgm:pt modelId="{7AE59D72-F136-4A0C-AE09-38CCE0D4011B}" type="pres">
      <dgm:prSet presAssocID="{DCF51E44-2B5A-486A-ACA0-95AEDFDAD2CB}" presName="horz1" presStyleCnt="0"/>
      <dgm:spPr/>
    </dgm:pt>
    <dgm:pt modelId="{6595BF76-D318-4F02-8AE9-4249BFC68DAF}" type="pres">
      <dgm:prSet presAssocID="{DCF51E44-2B5A-486A-ACA0-95AEDFDAD2CB}" presName="tx1" presStyleLbl="revTx" presStyleIdx="1" presStyleCnt="2"/>
      <dgm:spPr/>
    </dgm:pt>
    <dgm:pt modelId="{1A64077D-52A1-49DD-BB25-7E78CFF506BF}" type="pres">
      <dgm:prSet presAssocID="{DCF51E44-2B5A-486A-ACA0-95AEDFDAD2CB}" presName="vert1" presStyleCnt="0"/>
      <dgm:spPr/>
    </dgm:pt>
  </dgm:ptLst>
  <dgm:cxnLst>
    <dgm:cxn modelId="{21D9E82A-C090-4CF5-82BD-F199E68A819E}" type="presOf" srcId="{C8D3443E-C581-48F8-A717-3C57157361AB}" destId="{054AE212-5908-440E-AC48-33BA7A474ACD}" srcOrd="0" destOrd="0" presId="urn:microsoft.com/office/officeart/2008/layout/LinedList"/>
    <dgm:cxn modelId="{7A8B8B2D-57F5-4FD4-B6C7-7837C70DCE3E}" type="presOf" srcId="{2658A353-CC8F-4C59-8507-6AFF303505EC}" destId="{0D27EEEB-1672-41C1-83DF-E087B8C7CE83}" srcOrd="0" destOrd="0" presId="urn:microsoft.com/office/officeart/2008/layout/LinedList"/>
    <dgm:cxn modelId="{CC98FAAF-D610-49A4-A10D-967FCD44099A}" srcId="{2658A353-CC8F-4C59-8507-6AFF303505EC}" destId="{DCF51E44-2B5A-486A-ACA0-95AEDFDAD2CB}" srcOrd="1" destOrd="0" parTransId="{CC32C9CA-40E5-40DF-B41B-59769B9DB0FB}" sibTransId="{9DAC054A-7744-419E-AC06-DC2FBC5F0A2B}"/>
    <dgm:cxn modelId="{E06B67C2-84E8-4E5A-82C5-E69EAFBF8E1F}" srcId="{2658A353-CC8F-4C59-8507-6AFF303505EC}" destId="{C8D3443E-C581-48F8-A717-3C57157361AB}" srcOrd="0" destOrd="0" parTransId="{BB8011F7-D2DB-4689-A4C9-196DF56DEEED}" sibTransId="{97465C95-8CF6-479A-8111-7ADD1F4325F9}"/>
    <dgm:cxn modelId="{B1383EE3-8A00-4029-98FC-1A7EFFBA270C}" type="presOf" srcId="{DCF51E44-2B5A-486A-ACA0-95AEDFDAD2CB}" destId="{6595BF76-D318-4F02-8AE9-4249BFC68DAF}" srcOrd="0" destOrd="0" presId="urn:microsoft.com/office/officeart/2008/layout/LinedList"/>
    <dgm:cxn modelId="{D7842104-53F2-430B-9660-E49A331428FE}" type="presParOf" srcId="{0D27EEEB-1672-41C1-83DF-E087B8C7CE83}" destId="{365B2E0B-7298-4D91-9CE9-754FC6099E56}" srcOrd="0" destOrd="0" presId="urn:microsoft.com/office/officeart/2008/layout/LinedList"/>
    <dgm:cxn modelId="{BE761CA4-71FF-4596-BF57-DF0FD12C0BB0}" type="presParOf" srcId="{0D27EEEB-1672-41C1-83DF-E087B8C7CE83}" destId="{0EEA4F10-E543-49BF-ADAA-C69D5C9CDB9C}" srcOrd="1" destOrd="0" presId="urn:microsoft.com/office/officeart/2008/layout/LinedList"/>
    <dgm:cxn modelId="{41D15849-9DA9-4DA3-8E9D-E9632AFDD1D9}" type="presParOf" srcId="{0EEA4F10-E543-49BF-ADAA-C69D5C9CDB9C}" destId="{054AE212-5908-440E-AC48-33BA7A474ACD}" srcOrd="0" destOrd="0" presId="urn:microsoft.com/office/officeart/2008/layout/LinedList"/>
    <dgm:cxn modelId="{D75BCC11-649B-43D4-A362-DDC6166E9277}" type="presParOf" srcId="{0EEA4F10-E543-49BF-ADAA-C69D5C9CDB9C}" destId="{46E4EC8B-7EA1-4D11-930B-D59868E61A3F}" srcOrd="1" destOrd="0" presId="urn:microsoft.com/office/officeart/2008/layout/LinedList"/>
    <dgm:cxn modelId="{520B8301-0326-4E65-B36F-DEEB0B7FECEC}" type="presParOf" srcId="{0D27EEEB-1672-41C1-83DF-E087B8C7CE83}" destId="{0A1DDB7D-93EA-470D-B53A-C32B0FCA6672}" srcOrd="2" destOrd="0" presId="urn:microsoft.com/office/officeart/2008/layout/LinedList"/>
    <dgm:cxn modelId="{C7849662-54E4-4F63-BD80-576227AB8E1B}" type="presParOf" srcId="{0D27EEEB-1672-41C1-83DF-E087B8C7CE83}" destId="{7AE59D72-F136-4A0C-AE09-38CCE0D4011B}" srcOrd="3" destOrd="0" presId="urn:microsoft.com/office/officeart/2008/layout/LinedList"/>
    <dgm:cxn modelId="{51FDCBF2-B2D6-45AC-8428-EF821856F6C3}" type="presParOf" srcId="{7AE59D72-F136-4A0C-AE09-38CCE0D4011B}" destId="{6595BF76-D318-4F02-8AE9-4249BFC68DAF}" srcOrd="0" destOrd="0" presId="urn:microsoft.com/office/officeart/2008/layout/LinedList"/>
    <dgm:cxn modelId="{0B6E9696-9D4D-4CD7-9345-D9F854085C9F}" type="presParOf" srcId="{7AE59D72-F136-4A0C-AE09-38CCE0D4011B}" destId="{1A64077D-52A1-49DD-BB25-7E78CFF506B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865CC89-908C-499F-86CC-75084A2E8D19}"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a:lstStyle/>
        <a:p>
          <a:endParaRPr lang="en-US"/>
        </a:p>
      </dgm:t>
    </dgm:pt>
    <dgm:pt modelId="{ADC29C7E-9979-43BE-A759-F6683BEF8075}">
      <dgm:prSet custT="1"/>
      <dgm:spPr/>
      <dgm:t>
        <a:bodyPr/>
        <a:lstStyle/>
        <a:p>
          <a:r>
            <a:rPr lang="en-US" sz="2600" dirty="0">
              <a:solidFill>
                <a:schemeClr val="tx1"/>
              </a:solidFill>
              <a:latin typeface="Gill Sans MT" panose="020B0502020104020203" pitchFamily="34" charset="0"/>
            </a:rPr>
            <a:t>Collect and compile data according to international standards</a:t>
          </a:r>
        </a:p>
      </dgm:t>
    </dgm:pt>
    <dgm:pt modelId="{1C374004-7CF7-44E9-BD20-28A5A21A0B6C}" type="parTrans" cxnId="{9F10316C-DB21-4F9A-8EBC-C5FB753CC98E}">
      <dgm:prSet/>
      <dgm:spPr/>
      <dgm:t>
        <a:bodyPr/>
        <a:lstStyle/>
        <a:p>
          <a:endParaRPr lang="en-US"/>
        </a:p>
      </dgm:t>
    </dgm:pt>
    <dgm:pt modelId="{94F1D13B-B4E7-4A88-96ED-2594092A0E18}" type="sibTrans" cxnId="{9F10316C-DB21-4F9A-8EBC-C5FB753CC98E}">
      <dgm:prSet/>
      <dgm:spPr/>
      <dgm:t>
        <a:bodyPr/>
        <a:lstStyle/>
        <a:p>
          <a:endParaRPr lang="en-US"/>
        </a:p>
      </dgm:t>
    </dgm:pt>
    <dgm:pt modelId="{2DA12680-D196-48BC-B9FF-A88CD97CFD24}">
      <dgm:prSet custT="1"/>
      <dgm:spPr/>
      <dgm:t>
        <a:bodyPr/>
        <a:lstStyle/>
        <a:p>
          <a:r>
            <a:rPr lang="en-US" sz="2600" kern="1200" dirty="0">
              <a:solidFill>
                <a:prstClr val="black"/>
              </a:solidFill>
              <a:latin typeface="Gill Sans MT" panose="020B0502020104020203" pitchFamily="34" charset="0"/>
              <a:ea typeface="+mn-ea"/>
              <a:cs typeface="+mn-cs"/>
            </a:rPr>
            <a:t>Make data available to policy makers, civil society and private sector</a:t>
          </a:r>
        </a:p>
      </dgm:t>
    </dgm:pt>
    <dgm:pt modelId="{0E2D0506-D8D6-493D-A81D-D3739E8A9AC5}" type="parTrans" cxnId="{27B8DBB5-E4C2-48A4-B7C2-60381F71ACDF}">
      <dgm:prSet/>
      <dgm:spPr/>
      <dgm:t>
        <a:bodyPr/>
        <a:lstStyle/>
        <a:p>
          <a:endParaRPr lang="en-US"/>
        </a:p>
      </dgm:t>
    </dgm:pt>
    <dgm:pt modelId="{36AEDBF7-480F-4546-ACD3-7CB7ADF5872C}" type="sibTrans" cxnId="{27B8DBB5-E4C2-48A4-B7C2-60381F71ACDF}">
      <dgm:prSet/>
      <dgm:spPr/>
      <dgm:t>
        <a:bodyPr/>
        <a:lstStyle/>
        <a:p>
          <a:endParaRPr lang="en-US"/>
        </a:p>
      </dgm:t>
    </dgm:pt>
    <dgm:pt modelId="{070FBD5C-2065-40F5-99B1-48E62EDE28A6}">
      <dgm:prSet custT="1"/>
      <dgm:spPr/>
      <dgm:t>
        <a:bodyPr/>
        <a:lstStyle/>
        <a:p>
          <a:pPr marL="0" lvl="0" indent="0" algn="l" defTabSz="1155700">
            <a:lnSpc>
              <a:spcPct val="90000"/>
            </a:lnSpc>
            <a:spcBef>
              <a:spcPct val="0"/>
            </a:spcBef>
            <a:spcAft>
              <a:spcPct val="35000"/>
            </a:spcAft>
            <a:buNone/>
          </a:pPr>
          <a:r>
            <a:rPr lang="en-US" sz="2600" kern="1200" dirty="0">
              <a:solidFill>
                <a:prstClr val="black"/>
              </a:solidFill>
              <a:latin typeface="Gill Sans MT" panose="020B0502020104020203" pitchFamily="34" charset="0"/>
              <a:ea typeface="+mn-ea"/>
              <a:cs typeface="+mn-cs"/>
            </a:rPr>
            <a:t>Provide data to international and regional organizations</a:t>
          </a:r>
        </a:p>
      </dgm:t>
    </dgm:pt>
    <dgm:pt modelId="{3EB7668D-4438-462F-BD14-E5A1DBE8732F}" type="parTrans" cxnId="{3A8164CD-42C2-431C-AED8-836A0335D6F8}">
      <dgm:prSet/>
      <dgm:spPr/>
      <dgm:t>
        <a:bodyPr/>
        <a:lstStyle/>
        <a:p>
          <a:endParaRPr lang="en-US"/>
        </a:p>
      </dgm:t>
    </dgm:pt>
    <dgm:pt modelId="{AE242C4D-BB3A-4C05-9776-62FC22B51D0B}" type="sibTrans" cxnId="{3A8164CD-42C2-431C-AED8-836A0335D6F8}">
      <dgm:prSet/>
      <dgm:spPr/>
      <dgm:t>
        <a:bodyPr/>
        <a:lstStyle/>
        <a:p>
          <a:endParaRPr lang="en-US"/>
        </a:p>
      </dgm:t>
    </dgm:pt>
    <dgm:pt modelId="{675F30B0-5933-44E0-BE0D-A255A9300D5C}">
      <dgm:prSet custT="1"/>
      <dgm:spPr/>
      <dgm:t>
        <a:bodyPr/>
        <a:lstStyle/>
        <a:p>
          <a:pPr marL="0" lvl="0" indent="0" algn="l" defTabSz="1155700">
            <a:lnSpc>
              <a:spcPct val="90000"/>
            </a:lnSpc>
            <a:spcBef>
              <a:spcPct val="0"/>
            </a:spcBef>
            <a:spcAft>
              <a:spcPct val="35000"/>
            </a:spcAft>
            <a:buNone/>
          </a:pPr>
          <a:r>
            <a:rPr lang="en-US" sz="2600" kern="1200" dirty="0">
              <a:solidFill>
                <a:prstClr val="black"/>
              </a:solidFill>
              <a:latin typeface="Gill Sans MT" panose="020B0502020104020203" pitchFamily="34" charset="0"/>
              <a:ea typeface="+mn-ea"/>
              <a:cs typeface="+mn-cs"/>
            </a:rPr>
            <a:t>Provide data to international databases</a:t>
          </a:r>
        </a:p>
      </dgm:t>
    </dgm:pt>
    <dgm:pt modelId="{2A229F14-6B3C-403A-B20B-9FB0B2F9B194}" type="parTrans" cxnId="{D8B852C8-0944-458F-9D1A-A7171A83DE57}">
      <dgm:prSet/>
      <dgm:spPr/>
      <dgm:t>
        <a:bodyPr/>
        <a:lstStyle/>
        <a:p>
          <a:endParaRPr lang="en-US"/>
        </a:p>
      </dgm:t>
    </dgm:pt>
    <dgm:pt modelId="{4E914747-5286-4612-A363-23A9232BB1F8}" type="sibTrans" cxnId="{D8B852C8-0944-458F-9D1A-A7171A83DE57}">
      <dgm:prSet/>
      <dgm:spPr/>
      <dgm:t>
        <a:bodyPr/>
        <a:lstStyle/>
        <a:p>
          <a:endParaRPr lang="en-US"/>
        </a:p>
      </dgm:t>
    </dgm:pt>
    <dgm:pt modelId="{D721B48B-0D12-4DF7-B987-A702B89A0E91}">
      <dgm:prSet custT="1"/>
      <dgm:spPr/>
      <dgm:t>
        <a:bodyPr/>
        <a:lstStyle/>
        <a:p>
          <a:pPr marL="0" lvl="0" indent="0" algn="l" defTabSz="1155700">
            <a:lnSpc>
              <a:spcPct val="90000"/>
            </a:lnSpc>
            <a:spcBef>
              <a:spcPct val="0"/>
            </a:spcBef>
            <a:spcAft>
              <a:spcPct val="35000"/>
            </a:spcAft>
            <a:buNone/>
          </a:pPr>
          <a:r>
            <a:rPr lang="en-US" sz="2600" kern="1200" dirty="0">
              <a:solidFill>
                <a:prstClr val="black"/>
              </a:solidFill>
              <a:latin typeface="Gill Sans MT" panose="020B0502020104020203" pitchFamily="34" charset="0"/>
              <a:ea typeface="+mn-ea"/>
              <a:cs typeface="+mn-cs"/>
            </a:rPr>
            <a:t>Participate in international statistical programs and projects</a:t>
          </a:r>
        </a:p>
      </dgm:t>
    </dgm:pt>
    <dgm:pt modelId="{13A3B24B-021E-4477-8ED3-903A67A294C9}" type="parTrans" cxnId="{89A3349C-94C6-4556-947C-AC1C7A4F77BB}">
      <dgm:prSet/>
      <dgm:spPr/>
      <dgm:t>
        <a:bodyPr/>
        <a:lstStyle/>
        <a:p>
          <a:endParaRPr lang="en-US"/>
        </a:p>
      </dgm:t>
    </dgm:pt>
    <dgm:pt modelId="{E953A765-93A3-4867-A26C-5A487D9B72F3}" type="sibTrans" cxnId="{89A3349C-94C6-4556-947C-AC1C7A4F77BB}">
      <dgm:prSet/>
      <dgm:spPr/>
      <dgm:t>
        <a:bodyPr/>
        <a:lstStyle/>
        <a:p>
          <a:endParaRPr lang="en-US"/>
        </a:p>
      </dgm:t>
    </dgm:pt>
    <dgm:pt modelId="{07559D68-4724-4E18-BD34-E92A76ED2EC4}" type="pres">
      <dgm:prSet presAssocID="{8865CC89-908C-499F-86CC-75084A2E8D19}" presName="root" presStyleCnt="0">
        <dgm:presLayoutVars>
          <dgm:dir/>
          <dgm:resizeHandles val="exact"/>
        </dgm:presLayoutVars>
      </dgm:prSet>
      <dgm:spPr/>
    </dgm:pt>
    <dgm:pt modelId="{592EC287-EB43-4A7D-B449-533ED4023F81}" type="pres">
      <dgm:prSet presAssocID="{ADC29C7E-9979-43BE-A759-F6683BEF8075}" presName="compNode" presStyleCnt="0"/>
      <dgm:spPr/>
    </dgm:pt>
    <dgm:pt modelId="{2DD7F0EC-831B-41E5-A283-FFE54E3BEFD6}" type="pres">
      <dgm:prSet presAssocID="{ADC29C7E-9979-43BE-A759-F6683BEF8075}" presName="bgRect" presStyleLbl="bgShp" presStyleIdx="0" presStyleCnt="5"/>
      <dgm:spPr>
        <a:solidFill>
          <a:schemeClr val="bg1">
            <a:lumMod val="65000"/>
          </a:schemeClr>
        </a:solidFill>
      </dgm:spPr>
    </dgm:pt>
    <dgm:pt modelId="{33753604-838E-4C1F-AA77-8AE3086DC626}" type="pres">
      <dgm:prSet presAssocID="{ADC29C7E-9979-43BE-A759-F6683BEF807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atistics"/>
        </a:ext>
      </dgm:extLst>
    </dgm:pt>
    <dgm:pt modelId="{BC1A1082-E430-4A0C-8BF4-9949D394922B}" type="pres">
      <dgm:prSet presAssocID="{ADC29C7E-9979-43BE-A759-F6683BEF8075}" presName="spaceRect" presStyleCnt="0"/>
      <dgm:spPr/>
    </dgm:pt>
    <dgm:pt modelId="{4B6FE39D-6487-4392-AE93-E21139431E69}" type="pres">
      <dgm:prSet presAssocID="{ADC29C7E-9979-43BE-A759-F6683BEF8075}" presName="parTx" presStyleLbl="revTx" presStyleIdx="0" presStyleCnt="5">
        <dgm:presLayoutVars>
          <dgm:chMax val="0"/>
          <dgm:chPref val="0"/>
        </dgm:presLayoutVars>
      </dgm:prSet>
      <dgm:spPr/>
    </dgm:pt>
    <dgm:pt modelId="{4ACC98CD-8D8F-48EB-ACB8-B39FE1341D54}" type="pres">
      <dgm:prSet presAssocID="{94F1D13B-B4E7-4A88-96ED-2594092A0E18}" presName="sibTrans" presStyleCnt="0"/>
      <dgm:spPr/>
    </dgm:pt>
    <dgm:pt modelId="{4269CF33-E764-40D7-A9E6-CBC8A217C9D1}" type="pres">
      <dgm:prSet presAssocID="{2DA12680-D196-48BC-B9FF-A88CD97CFD24}" presName="compNode" presStyleCnt="0"/>
      <dgm:spPr/>
    </dgm:pt>
    <dgm:pt modelId="{5FD0F1D3-27E2-4AA4-99A8-98A3A7649ECD}" type="pres">
      <dgm:prSet presAssocID="{2DA12680-D196-48BC-B9FF-A88CD97CFD24}" presName="bgRect" presStyleLbl="bgShp" presStyleIdx="1" presStyleCnt="5"/>
      <dgm:spPr>
        <a:solidFill>
          <a:schemeClr val="bg1">
            <a:lumMod val="65000"/>
          </a:schemeClr>
        </a:solidFill>
      </dgm:spPr>
    </dgm:pt>
    <dgm:pt modelId="{D64F1DCE-0E0E-4F21-98A3-25BD075AD91D}" type="pres">
      <dgm:prSet presAssocID="{2DA12680-D196-48BC-B9FF-A88CD97CFD24}"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nk"/>
        </a:ext>
      </dgm:extLst>
    </dgm:pt>
    <dgm:pt modelId="{C003FB55-71AB-486B-9854-FC4618CCD72B}" type="pres">
      <dgm:prSet presAssocID="{2DA12680-D196-48BC-B9FF-A88CD97CFD24}" presName="spaceRect" presStyleCnt="0"/>
      <dgm:spPr/>
    </dgm:pt>
    <dgm:pt modelId="{0FC9CF17-4FD1-4B07-AFCE-10F4F272EF7A}" type="pres">
      <dgm:prSet presAssocID="{2DA12680-D196-48BC-B9FF-A88CD97CFD24}" presName="parTx" presStyleLbl="revTx" presStyleIdx="1" presStyleCnt="5">
        <dgm:presLayoutVars>
          <dgm:chMax val="0"/>
          <dgm:chPref val="0"/>
        </dgm:presLayoutVars>
      </dgm:prSet>
      <dgm:spPr/>
    </dgm:pt>
    <dgm:pt modelId="{ED282E42-9434-46FB-99AB-A1FDA29603D0}" type="pres">
      <dgm:prSet presAssocID="{36AEDBF7-480F-4546-ACD3-7CB7ADF5872C}" presName="sibTrans" presStyleCnt="0"/>
      <dgm:spPr/>
    </dgm:pt>
    <dgm:pt modelId="{A109A4F9-0050-4039-8122-571088184696}" type="pres">
      <dgm:prSet presAssocID="{070FBD5C-2065-40F5-99B1-48E62EDE28A6}" presName="compNode" presStyleCnt="0"/>
      <dgm:spPr/>
    </dgm:pt>
    <dgm:pt modelId="{19C19784-2075-43C1-B306-E1BC877CE525}" type="pres">
      <dgm:prSet presAssocID="{070FBD5C-2065-40F5-99B1-48E62EDE28A6}" presName="bgRect" presStyleLbl="bgShp" presStyleIdx="2" presStyleCnt="5"/>
      <dgm:spPr>
        <a:solidFill>
          <a:schemeClr val="bg1">
            <a:lumMod val="65000"/>
          </a:schemeClr>
        </a:solidFill>
      </dgm:spPr>
    </dgm:pt>
    <dgm:pt modelId="{58217B40-887F-494E-8F59-74ADCD94CB09}" type="pres">
      <dgm:prSet presAssocID="{070FBD5C-2065-40F5-99B1-48E62EDE28A6}"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ustralia"/>
        </a:ext>
      </dgm:extLst>
    </dgm:pt>
    <dgm:pt modelId="{FA6CC3CB-D5EE-4FD2-91BE-36CEB4AC05F9}" type="pres">
      <dgm:prSet presAssocID="{070FBD5C-2065-40F5-99B1-48E62EDE28A6}" presName="spaceRect" presStyleCnt="0"/>
      <dgm:spPr/>
    </dgm:pt>
    <dgm:pt modelId="{D4D6FD90-E342-44BE-A164-780355A2DEB4}" type="pres">
      <dgm:prSet presAssocID="{070FBD5C-2065-40F5-99B1-48E62EDE28A6}" presName="parTx" presStyleLbl="revTx" presStyleIdx="2" presStyleCnt="5">
        <dgm:presLayoutVars>
          <dgm:chMax val="0"/>
          <dgm:chPref val="0"/>
        </dgm:presLayoutVars>
      </dgm:prSet>
      <dgm:spPr/>
    </dgm:pt>
    <dgm:pt modelId="{F1DD8979-3259-404C-B10D-D5EBFFC1A37E}" type="pres">
      <dgm:prSet presAssocID="{AE242C4D-BB3A-4C05-9776-62FC22B51D0B}" presName="sibTrans" presStyleCnt="0"/>
      <dgm:spPr/>
    </dgm:pt>
    <dgm:pt modelId="{1A871560-BFCB-4B25-89CD-24B95A76BB3A}" type="pres">
      <dgm:prSet presAssocID="{675F30B0-5933-44E0-BE0D-A255A9300D5C}" presName="compNode" presStyleCnt="0"/>
      <dgm:spPr/>
    </dgm:pt>
    <dgm:pt modelId="{8F48C5A5-CE03-4647-9B91-556DFF0F09E8}" type="pres">
      <dgm:prSet presAssocID="{675F30B0-5933-44E0-BE0D-A255A9300D5C}" presName="bgRect" presStyleLbl="bgShp" presStyleIdx="3" presStyleCnt="5"/>
      <dgm:spPr>
        <a:solidFill>
          <a:schemeClr val="bg1">
            <a:lumMod val="65000"/>
          </a:schemeClr>
        </a:solidFill>
      </dgm:spPr>
    </dgm:pt>
    <dgm:pt modelId="{1A906F08-6E88-4EDD-8E9B-7DBC9EBFD8C9}" type="pres">
      <dgm:prSet presAssocID="{675F30B0-5933-44E0-BE0D-A255A9300D5C}"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atabase"/>
        </a:ext>
      </dgm:extLst>
    </dgm:pt>
    <dgm:pt modelId="{D50CAFE8-CF66-4CD8-AD7D-C09859EF8D80}" type="pres">
      <dgm:prSet presAssocID="{675F30B0-5933-44E0-BE0D-A255A9300D5C}" presName="spaceRect" presStyleCnt="0"/>
      <dgm:spPr/>
    </dgm:pt>
    <dgm:pt modelId="{497C12EE-A7C1-4FA9-9C80-65586EA0E29E}" type="pres">
      <dgm:prSet presAssocID="{675F30B0-5933-44E0-BE0D-A255A9300D5C}" presName="parTx" presStyleLbl="revTx" presStyleIdx="3" presStyleCnt="5">
        <dgm:presLayoutVars>
          <dgm:chMax val="0"/>
          <dgm:chPref val="0"/>
        </dgm:presLayoutVars>
      </dgm:prSet>
      <dgm:spPr/>
    </dgm:pt>
    <dgm:pt modelId="{D4447B65-C322-4889-AC60-E099A6128DC4}" type="pres">
      <dgm:prSet presAssocID="{4E914747-5286-4612-A363-23A9232BB1F8}" presName="sibTrans" presStyleCnt="0"/>
      <dgm:spPr/>
    </dgm:pt>
    <dgm:pt modelId="{E2DFC9A8-6985-41EE-B13B-AAB43D5A93DB}" type="pres">
      <dgm:prSet presAssocID="{D721B48B-0D12-4DF7-B987-A702B89A0E91}" presName="compNode" presStyleCnt="0"/>
      <dgm:spPr/>
    </dgm:pt>
    <dgm:pt modelId="{86CEA798-8424-4E1A-8B8D-F33F4B9DD528}" type="pres">
      <dgm:prSet presAssocID="{D721B48B-0D12-4DF7-B987-A702B89A0E91}" presName="bgRect" presStyleLbl="bgShp" presStyleIdx="4" presStyleCnt="5"/>
      <dgm:spPr>
        <a:solidFill>
          <a:schemeClr val="bg1">
            <a:lumMod val="65000"/>
          </a:schemeClr>
        </a:solidFill>
      </dgm:spPr>
    </dgm:pt>
    <dgm:pt modelId="{580ECA39-3DB7-49FD-9129-34D43E83E05F}" type="pres">
      <dgm:prSet presAssocID="{D721B48B-0D12-4DF7-B987-A702B89A0E91}"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Earth Globe Americas"/>
        </a:ext>
      </dgm:extLst>
    </dgm:pt>
    <dgm:pt modelId="{90ECC9A1-732D-40EF-9743-B82E92287C5A}" type="pres">
      <dgm:prSet presAssocID="{D721B48B-0D12-4DF7-B987-A702B89A0E91}" presName="spaceRect" presStyleCnt="0"/>
      <dgm:spPr/>
    </dgm:pt>
    <dgm:pt modelId="{C4A1E7AA-B20B-41BD-B279-40A550463A56}" type="pres">
      <dgm:prSet presAssocID="{D721B48B-0D12-4DF7-B987-A702B89A0E91}" presName="parTx" presStyleLbl="revTx" presStyleIdx="4" presStyleCnt="5">
        <dgm:presLayoutVars>
          <dgm:chMax val="0"/>
          <dgm:chPref val="0"/>
        </dgm:presLayoutVars>
      </dgm:prSet>
      <dgm:spPr/>
    </dgm:pt>
  </dgm:ptLst>
  <dgm:cxnLst>
    <dgm:cxn modelId="{D84A8410-0FB9-49B4-A910-2D57CCA352AF}" type="presOf" srcId="{070FBD5C-2065-40F5-99B1-48E62EDE28A6}" destId="{D4D6FD90-E342-44BE-A164-780355A2DEB4}" srcOrd="0" destOrd="0" presId="urn:microsoft.com/office/officeart/2018/2/layout/IconVerticalSolidList"/>
    <dgm:cxn modelId="{650A5419-FE96-4E6B-84B4-7C8770DACB39}" type="presOf" srcId="{2DA12680-D196-48BC-B9FF-A88CD97CFD24}" destId="{0FC9CF17-4FD1-4B07-AFCE-10F4F272EF7A}" srcOrd="0" destOrd="0" presId="urn:microsoft.com/office/officeart/2018/2/layout/IconVerticalSolidList"/>
    <dgm:cxn modelId="{BAD8EC1D-B088-4629-BD69-2638BE8DD651}" type="presOf" srcId="{ADC29C7E-9979-43BE-A759-F6683BEF8075}" destId="{4B6FE39D-6487-4392-AE93-E21139431E69}" srcOrd="0" destOrd="0" presId="urn:microsoft.com/office/officeart/2018/2/layout/IconVerticalSolidList"/>
    <dgm:cxn modelId="{DD192A65-516A-403B-A846-E41D94905B5C}" type="presOf" srcId="{675F30B0-5933-44E0-BE0D-A255A9300D5C}" destId="{497C12EE-A7C1-4FA9-9C80-65586EA0E29E}" srcOrd="0" destOrd="0" presId="urn:microsoft.com/office/officeart/2018/2/layout/IconVerticalSolidList"/>
    <dgm:cxn modelId="{E6751467-C84C-499A-8242-A9FA4B2B7CCC}" type="presOf" srcId="{D721B48B-0D12-4DF7-B987-A702B89A0E91}" destId="{C4A1E7AA-B20B-41BD-B279-40A550463A56}" srcOrd="0" destOrd="0" presId="urn:microsoft.com/office/officeart/2018/2/layout/IconVerticalSolidList"/>
    <dgm:cxn modelId="{9F10316C-DB21-4F9A-8EBC-C5FB753CC98E}" srcId="{8865CC89-908C-499F-86CC-75084A2E8D19}" destId="{ADC29C7E-9979-43BE-A759-F6683BEF8075}" srcOrd="0" destOrd="0" parTransId="{1C374004-7CF7-44E9-BD20-28A5A21A0B6C}" sibTransId="{94F1D13B-B4E7-4A88-96ED-2594092A0E18}"/>
    <dgm:cxn modelId="{66897473-E4D0-459E-87CC-E588DB9C3117}" type="presOf" srcId="{8865CC89-908C-499F-86CC-75084A2E8D19}" destId="{07559D68-4724-4E18-BD34-E92A76ED2EC4}" srcOrd="0" destOrd="0" presId="urn:microsoft.com/office/officeart/2018/2/layout/IconVerticalSolidList"/>
    <dgm:cxn modelId="{89A3349C-94C6-4556-947C-AC1C7A4F77BB}" srcId="{8865CC89-908C-499F-86CC-75084A2E8D19}" destId="{D721B48B-0D12-4DF7-B987-A702B89A0E91}" srcOrd="4" destOrd="0" parTransId="{13A3B24B-021E-4477-8ED3-903A67A294C9}" sibTransId="{E953A765-93A3-4867-A26C-5A487D9B72F3}"/>
    <dgm:cxn modelId="{27B8DBB5-E4C2-48A4-B7C2-60381F71ACDF}" srcId="{8865CC89-908C-499F-86CC-75084A2E8D19}" destId="{2DA12680-D196-48BC-B9FF-A88CD97CFD24}" srcOrd="1" destOrd="0" parTransId="{0E2D0506-D8D6-493D-A81D-D3739E8A9AC5}" sibTransId="{36AEDBF7-480F-4546-ACD3-7CB7ADF5872C}"/>
    <dgm:cxn modelId="{D8B852C8-0944-458F-9D1A-A7171A83DE57}" srcId="{8865CC89-908C-499F-86CC-75084A2E8D19}" destId="{675F30B0-5933-44E0-BE0D-A255A9300D5C}" srcOrd="3" destOrd="0" parTransId="{2A229F14-6B3C-403A-B20B-9FB0B2F9B194}" sibTransId="{4E914747-5286-4612-A363-23A9232BB1F8}"/>
    <dgm:cxn modelId="{3A8164CD-42C2-431C-AED8-836A0335D6F8}" srcId="{8865CC89-908C-499F-86CC-75084A2E8D19}" destId="{070FBD5C-2065-40F5-99B1-48E62EDE28A6}" srcOrd="2" destOrd="0" parTransId="{3EB7668D-4438-462F-BD14-E5A1DBE8732F}" sibTransId="{AE242C4D-BB3A-4C05-9776-62FC22B51D0B}"/>
    <dgm:cxn modelId="{F8854C53-872E-424C-9762-0058294DEAAB}" type="presParOf" srcId="{07559D68-4724-4E18-BD34-E92A76ED2EC4}" destId="{592EC287-EB43-4A7D-B449-533ED4023F81}" srcOrd="0" destOrd="0" presId="urn:microsoft.com/office/officeart/2018/2/layout/IconVerticalSolidList"/>
    <dgm:cxn modelId="{37D9C59F-0B28-402F-AB4C-29C327691369}" type="presParOf" srcId="{592EC287-EB43-4A7D-B449-533ED4023F81}" destId="{2DD7F0EC-831B-41E5-A283-FFE54E3BEFD6}" srcOrd="0" destOrd="0" presId="urn:microsoft.com/office/officeart/2018/2/layout/IconVerticalSolidList"/>
    <dgm:cxn modelId="{C07811FC-1848-4F68-B0D3-5C39443616A5}" type="presParOf" srcId="{592EC287-EB43-4A7D-B449-533ED4023F81}" destId="{33753604-838E-4C1F-AA77-8AE3086DC626}" srcOrd="1" destOrd="0" presId="urn:microsoft.com/office/officeart/2018/2/layout/IconVerticalSolidList"/>
    <dgm:cxn modelId="{F50B7352-732D-4492-928E-3EFF8B16C104}" type="presParOf" srcId="{592EC287-EB43-4A7D-B449-533ED4023F81}" destId="{BC1A1082-E430-4A0C-8BF4-9949D394922B}" srcOrd="2" destOrd="0" presId="urn:microsoft.com/office/officeart/2018/2/layout/IconVerticalSolidList"/>
    <dgm:cxn modelId="{99AF5554-CBB9-43EC-840D-7548542B1DC1}" type="presParOf" srcId="{592EC287-EB43-4A7D-B449-533ED4023F81}" destId="{4B6FE39D-6487-4392-AE93-E21139431E69}" srcOrd="3" destOrd="0" presId="urn:microsoft.com/office/officeart/2018/2/layout/IconVerticalSolidList"/>
    <dgm:cxn modelId="{E249861B-D762-4EC5-9091-B878DAA32FE5}" type="presParOf" srcId="{07559D68-4724-4E18-BD34-E92A76ED2EC4}" destId="{4ACC98CD-8D8F-48EB-ACB8-B39FE1341D54}" srcOrd="1" destOrd="0" presId="urn:microsoft.com/office/officeart/2018/2/layout/IconVerticalSolidList"/>
    <dgm:cxn modelId="{02C763FB-BB66-44DE-8E05-5DDCB690C655}" type="presParOf" srcId="{07559D68-4724-4E18-BD34-E92A76ED2EC4}" destId="{4269CF33-E764-40D7-A9E6-CBC8A217C9D1}" srcOrd="2" destOrd="0" presId="urn:microsoft.com/office/officeart/2018/2/layout/IconVerticalSolidList"/>
    <dgm:cxn modelId="{B3734791-60AD-4ED1-B43F-C284C628BB26}" type="presParOf" srcId="{4269CF33-E764-40D7-A9E6-CBC8A217C9D1}" destId="{5FD0F1D3-27E2-4AA4-99A8-98A3A7649ECD}" srcOrd="0" destOrd="0" presId="urn:microsoft.com/office/officeart/2018/2/layout/IconVerticalSolidList"/>
    <dgm:cxn modelId="{215C8FB2-EA0B-4D8D-A8AB-35AF14A22BD9}" type="presParOf" srcId="{4269CF33-E764-40D7-A9E6-CBC8A217C9D1}" destId="{D64F1DCE-0E0E-4F21-98A3-25BD075AD91D}" srcOrd="1" destOrd="0" presId="urn:microsoft.com/office/officeart/2018/2/layout/IconVerticalSolidList"/>
    <dgm:cxn modelId="{5678181D-70CB-4FE8-AA91-7A8081782DA5}" type="presParOf" srcId="{4269CF33-E764-40D7-A9E6-CBC8A217C9D1}" destId="{C003FB55-71AB-486B-9854-FC4618CCD72B}" srcOrd="2" destOrd="0" presId="urn:microsoft.com/office/officeart/2018/2/layout/IconVerticalSolidList"/>
    <dgm:cxn modelId="{67CD1761-9306-42F6-8BD7-F4AD8F86A621}" type="presParOf" srcId="{4269CF33-E764-40D7-A9E6-CBC8A217C9D1}" destId="{0FC9CF17-4FD1-4B07-AFCE-10F4F272EF7A}" srcOrd="3" destOrd="0" presId="urn:microsoft.com/office/officeart/2018/2/layout/IconVerticalSolidList"/>
    <dgm:cxn modelId="{58610567-916B-4CFF-9C7E-0D8CD89C3B86}" type="presParOf" srcId="{07559D68-4724-4E18-BD34-E92A76ED2EC4}" destId="{ED282E42-9434-46FB-99AB-A1FDA29603D0}" srcOrd="3" destOrd="0" presId="urn:microsoft.com/office/officeart/2018/2/layout/IconVerticalSolidList"/>
    <dgm:cxn modelId="{6E58732B-37BC-4691-936C-105CB0BDFDA0}" type="presParOf" srcId="{07559D68-4724-4E18-BD34-E92A76ED2EC4}" destId="{A109A4F9-0050-4039-8122-571088184696}" srcOrd="4" destOrd="0" presId="urn:microsoft.com/office/officeart/2018/2/layout/IconVerticalSolidList"/>
    <dgm:cxn modelId="{52F490FB-5744-44A2-AFB8-2F91FEB93356}" type="presParOf" srcId="{A109A4F9-0050-4039-8122-571088184696}" destId="{19C19784-2075-43C1-B306-E1BC877CE525}" srcOrd="0" destOrd="0" presId="urn:microsoft.com/office/officeart/2018/2/layout/IconVerticalSolidList"/>
    <dgm:cxn modelId="{22EFC0F6-5A6F-4DB1-9F78-1EC4B99917B7}" type="presParOf" srcId="{A109A4F9-0050-4039-8122-571088184696}" destId="{58217B40-887F-494E-8F59-74ADCD94CB09}" srcOrd="1" destOrd="0" presId="urn:microsoft.com/office/officeart/2018/2/layout/IconVerticalSolidList"/>
    <dgm:cxn modelId="{5140A860-B1D3-4ABF-A9D4-44529DC22CD9}" type="presParOf" srcId="{A109A4F9-0050-4039-8122-571088184696}" destId="{FA6CC3CB-D5EE-4FD2-91BE-36CEB4AC05F9}" srcOrd="2" destOrd="0" presId="urn:microsoft.com/office/officeart/2018/2/layout/IconVerticalSolidList"/>
    <dgm:cxn modelId="{B43DB5E7-C44F-4EDE-9D04-7D02820D908F}" type="presParOf" srcId="{A109A4F9-0050-4039-8122-571088184696}" destId="{D4D6FD90-E342-44BE-A164-780355A2DEB4}" srcOrd="3" destOrd="0" presId="urn:microsoft.com/office/officeart/2018/2/layout/IconVerticalSolidList"/>
    <dgm:cxn modelId="{D5D07D81-9FE6-4B26-B47F-E3D196CF1506}" type="presParOf" srcId="{07559D68-4724-4E18-BD34-E92A76ED2EC4}" destId="{F1DD8979-3259-404C-B10D-D5EBFFC1A37E}" srcOrd="5" destOrd="0" presId="urn:microsoft.com/office/officeart/2018/2/layout/IconVerticalSolidList"/>
    <dgm:cxn modelId="{8D198EEA-9492-4FF9-8440-EF22EB6E8760}" type="presParOf" srcId="{07559D68-4724-4E18-BD34-E92A76ED2EC4}" destId="{1A871560-BFCB-4B25-89CD-24B95A76BB3A}" srcOrd="6" destOrd="0" presId="urn:microsoft.com/office/officeart/2018/2/layout/IconVerticalSolidList"/>
    <dgm:cxn modelId="{FD7E7E34-66E6-481D-8371-0B9381A91E53}" type="presParOf" srcId="{1A871560-BFCB-4B25-89CD-24B95A76BB3A}" destId="{8F48C5A5-CE03-4647-9B91-556DFF0F09E8}" srcOrd="0" destOrd="0" presId="urn:microsoft.com/office/officeart/2018/2/layout/IconVerticalSolidList"/>
    <dgm:cxn modelId="{B031B03D-8365-4660-9C6A-CA31435CCA0F}" type="presParOf" srcId="{1A871560-BFCB-4B25-89CD-24B95A76BB3A}" destId="{1A906F08-6E88-4EDD-8E9B-7DBC9EBFD8C9}" srcOrd="1" destOrd="0" presId="urn:microsoft.com/office/officeart/2018/2/layout/IconVerticalSolidList"/>
    <dgm:cxn modelId="{2D238635-0F2B-4F24-B30B-1A22B10D34D7}" type="presParOf" srcId="{1A871560-BFCB-4B25-89CD-24B95A76BB3A}" destId="{D50CAFE8-CF66-4CD8-AD7D-C09859EF8D80}" srcOrd="2" destOrd="0" presId="urn:microsoft.com/office/officeart/2018/2/layout/IconVerticalSolidList"/>
    <dgm:cxn modelId="{28B8C21B-4E2C-49B5-BE08-D296BA975FB1}" type="presParOf" srcId="{1A871560-BFCB-4B25-89CD-24B95A76BB3A}" destId="{497C12EE-A7C1-4FA9-9C80-65586EA0E29E}" srcOrd="3" destOrd="0" presId="urn:microsoft.com/office/officeart/2018/2/layout/IconVerticalSolidList"/>
    <dgm:cxn modelId="{5B1DBB5D-18FF-45EE-8635-CE61E815F3A5}" type="presParOf" srcId="{07559D68-4724-4E18-BD34-E92A76ED2EC4}" destId="{D4447B65-C322-4889-AC60-E099A6128DC4}" srcOrd="7" destOrd="0" presId="urn:microsoft.com/office/officeart/2018/2/layout/IconVerticalSolidList"/>
    <dgm:cxn modelId="{49736F71-F520-4DB9-B95F-B2C2C67226C7}" type="presParOf" srcId="{07559D68-4724-4E18-BD34-E92A76ED2EC4}" destId="{E2DFC9A8-6985-41EE-B13B-AAB43D5A93DB}" srcOrd="8" destOrd="0" presId="urn:microsoft.com/office/officeart/2018/2/layout/IconVerticalSolidList"/>
    <dgm:cxn modelId="{D04E1C63-E066-4F71-A240-1EB7797D35E4}" type="presParOf" srcId="{E2DFC9A8-6985-41EE-B13B-AAB43D5A93DB}" destId="{86CEA798-8424-4E1A-8B8D-F33F4B9DD528}" srcOrd="0" destOrd="0" presId="urn:microsoft.com/office/officeart/2018/2/layout/IconVerticalSolidList"/>
    <dgm:cxn modelId="{1A8B65CD-EC50-4256-9EB0-D3FE6C6FBFB1}" type="presParOf" srcId="{E2DFC9A8-6985-41EE-B13B-AAB43D5A93DB}" destId="{580ECA39-3DB7-49FD-9129-34D43E83E05F}" srcOrd="1" destOrd="0" presId="urn:microsoft.com/office/officeart/2018/2/layout/IconVerticalSolidList"/>
    <dgm:cxn modelId="{23B56707-4B26-4367-BC31-AEEDF7F61AA8}" type="presParOf" srcId="{E2DFC9A8-6985-41EE-B13B-AAB43D5A93DB}" destId="{90ECC9A1-732D-40EF-9743-B82E92287C5A}" srcOrd="2" destOrd="0" presId="urn:microsoft.com/office/officeart/2018/2/layout/IconVerticalSolidList"/>
    <dgm:cxn modelId="{3E9C07A0-C9F3-44D7-8B31-B17AE1C9D277}" type="presParOf" srcId="{E2DFC9A8-6985-41EE-B13B-AAB43D5A93DB}" destId="{C4A1E7AA-B20B-41BD-B279-40A550463A5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E486FBC-9140-4B33-AA68-79CA7D89D4E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E50FFD4-02B7-4B37-919F-ED24F48C8D35}">
      <dgm:prSet/>
      <dgm:spPr>
        <a:solidFill>
          <a:srgbClr val="F2F2F2"/>
        </a:solidFill>
      </dgm:spPr>
      <dgm:t>
        <a:bodyPr/>
        <a:lstStyle/>
        <a:p>
          <a:pPr>
            <a:lnSpc>
              <a:spcPct val="100000"/>
            </a:lnSpc>
          </a:pPr>
          <a:r>
            <a:rPr lang="en-US" b="1" dirty="0">
              <a:latin typeface="Gill Sans MT" panose="020B0502020104020203" pitchFamily="34" charset="0"/>
            </a:rPr>
            <a:t>Population Census Program </a:t>
          </a:r>
          <a:r>
            <a:rPr lang="en-US" dirty="0">
              <a:latin typeface="Gill Sans MT" panose="020B0502020104020203" pitchFamily="34" charset="0"/>
            </a:rPr>
            <a:t>– led by UNFPA and supported by UNSD</a:t>
          </a:r>
        </a:p>
      </dgm:t>
    </dgm:pt>
    <dgm:pt modelId="{3302BAA6-7316-42A4-A74B-990D7AF4B289}" type="parTrans" cxnId="{A22BFD32-9EBD-4DB2-943E-93994FA8FAB8}">
      <dgm:prSet/>
      <dgm:spPr/>
      <dgm:t>
        <a:bodyPr/>
        <a:lstStyle/>
        <a:p>
          <a:endParaRPr lang="en-US"/>
        </a:p>
      </dgm:t>
    </dgm:pt>
    <dgm:pt modelId="{935F8510-138F-4A9D-BF14-E9191C233EE2}" type="sibTrans" cxnId="{A22BFD32-9EBD-4DB2-943E-93994FA8FAB8}">
      <dgm:prSet/>
      <dgm:spPr/>
      <dgm:t>
        <a:bodyPr/>
        <a:lstStyle/>
        <a:p>
          <a:endParaRPr lang="en-US"/>
        </a:p>
      </dgm:t>
    </dgm:pt>
    <dgm:pt modelId="{B510237D-FC7F-4409-B89F-D55809A9E849}">
      <dgm:prSet/>
      <dgm:spPr/>
      <dgm:t>
        <a:bodyPr/>
        <a:lstStyle/>
        <a:p>
          <a:pPr>
            <a:lnSpc>
              <a:spcPct val="100000"/>
            </a:lnSpc>
          </a:pPr>
          <a:r>
            <a:rPr lang="en-US" b="1" dirty="0">
              <a:latin typeface="Gill Sans MT" panose="020B0502020104020203" pitchFamily="34" charset="0"/>
            </a:rPr>
            <a:t>Global Agricultural Program </a:t>
          </a:r>
          <a:r>
            <a:rPr lang="en-US" dirty="0">
              <a:latin typeface="Gill Sans MT" panose="020B0502020104020203" pitchFamily="34" charset="0"/>
            </a:rPr>
            <a:t>– developed by the World Bank and led by FAO</a:t>
          </a:r>
        </a:p>
      </dgm:t>
    </dgm:pt>
    <dgm:pt modelId="{E5EDDE09-84BA-4DE7-86AA-79FDA3354F13}" type="parTrans" cxnId="{476FBA73-AFD9-4094-979D-192086D02BA5}">
      <dgm:prSet/>
      <dgm:spPr/>
      <dgm:t>
        <a:bodyPr/>
        <a:lstStyle/>
        <a:p>
          <a:endParaRPr lang="en-US"/>
        </a:p>
      </dgm:t>
    </dgm:pt>
    <dgm:pt modelId="{567C9251-7BE6-488C-82C5-614129872FEB}" type="sibTrans" cxnId="{476FBA73-AFD9-4094-979D-192086D02BA5}">
      <dgm:prSet/>
      <dgm:spPr/>
      <dgm:t>
        <a:bodyPr/>
        <a:lstStyle/>
        <a:p>
          <a:endParaRPr lang="en-US"/>
        </a:p>
      </dgm:t>
    </dgm:pt>
    <dgm:pt modelId="{E1F80F6C-FC4F-4C02-9129-344C9844AB7E}">
      <dgm:prSet/>
      <dgm:spPr/>
      <dgm:t>
        <a:bodyPr/>
        <a:lstStyle/>
        <a:p>
          <a:pPr>
            <a:lnSpc>
              <a:spcPct val="100000"/>
            </a:lnSpc>
          </a:pPr>
          <a:r>
            <a:rPr lang="en-US" b="1" dirty="0">
              <a:latin typeface="Gill Sans MT" panose="020B0502020104020203" pitchFamily="34" charset="0"/>
            </a:rPr>
            <a:t>Agricultural Census Program </a:t>
          </a:r>
          <a:r>
            <a:rPr lang="en-US" dirty="0">
              <a:latin typeface="Gill Sans MT" panose="020B0502020104020203" pitchFamily="34" charset="0"/>
            </a:rPr>
            <a:t>– led by FAO</a:t>
          </a:r>
        </a:p>
      </dgm:t>
    </dgm:pt>
    <dgm:pt modelId="{371C2A79-40BA-41C4-8423-563A06269E8B}" type="parTrans" cxnId="{10422FA7-8AD0-40A3-B76C-006B475BFAFA}">
      <dgm:prSet/>
      <dgm:spPr/>
      <dgm:t>
        <a:bodyPr/>
        <a:lstStyle/>
        <a:p>
          <a:endParaRPr lang="en-US"/>
        </a:p>
      </dgm:t>
    </dgm:pt>
    <dgm:pt modelId="{2CDD0FC4-BBBA-424C-8A24-F2AED9CADE6F}" type="sibTrans" cxnId="{10422FA7-8AD0-40A3-B76C-006B475BFAFA}">
      <dgm:prSet/>
      <dgm:spPr/>
      <dgm:t>
        <a:bodyPr/>
        <a:lstStyle/>
        <a:p>
          <a:endParaRPr lang="en-US"/>
        </a:p>
      </dgm:t>
    </dgm:pt>
    <dgm:pt modelId="{4AC41A49-5985-4603-ACBC-B7A86DFCE370}" type="pres">
      <dgm:prSet presAssocID="{8E486FBC-9140-4B33-AA68-79CA7D89D4EB}" presName="root" presStyleCnt="0">
        <dgm:presLayoutVars>
          <dgm:dir/>
          <dgm:resizeHandles val="exact"/>
        </dgm:presLayoutVars>
      </dgm:prSet>
      <dgm:spPr/>
    </dgm:pt>
    <dgm:pt modelId="{ED45A8F8-CD23-4A43-8E51-AB02F8269D4D}" type="pres">
      <dgm:prSet presAssocID="{CE50FFD4-02B7-4B37-919F-ED24F48C8D35}" presName="compNode" presStyleCnt="0"/>
      <dgm:spPr/>
    </dgm:pt>
    <dgm:pt modelId="{B5AF6548-CE61-4FE1-98C4-B6CB38239282}" type="pres">
      <dgm:prSet presAssocID="{CE50FFD4-02B7-4B37-919F-ED24F48C8D35}" presName="bgRect" presStyleLbl="bgShp" presStyleIdx="0" presStyleCnt="3"/>
      <dgm:spPr/>
    </dgm:pt>
    <dgm:pt modelId="{EC79F135-3788-4EFE-B3C0-5F3DEE73C8D1}" type="pres">
      <dgm:prSet presAssocID="{CE50FFD4-02B7-4B37-919F-ED24F48C8D3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D03D9AF2-CC07-404B-95E4-194E8770B66B}" type="pres">
      <dgm:prSet presAssocID="{CE50FFD4-02B7-4B37-919F-ED24F48C8D35}" presName="spaceRect" presStyleCnt="0"/>
      <dgm:spPr/>
    </dgm:pt>
    <dgm:pt modelId="{7321C94D-AA76-46C2-AE94-C503329F8AB1}" type="pres">
      <dgm:prSet presAssocID="{CE50FFD4-02B7-4B37-919F-ED24F48C8D35}" presName="parTx" presStyleLbl="revTx" presStyleIdx="0" presStyleCnt="3">
        <dgm:presLayoutVars>
          <dgm:chMax val="0"/>
          <dgm:chPref val="0"/>
        </dgm:presLayoutVars>
      </dgm:prSet>
      <dgm:spPr/>
    </dgm:pt>
    <dgm:pt modelId="{DF8E63EB-9102-4BDF-8163-7407C0F7AE8A}" type="pres">
      <dgm:prSet presAssocID="{935F8510-138F-4A9D-BF14-E9191C233EE2}" presName="sibTrans" presStyleCnt="0"/>
      <dgm:spPr/>
    </dgm:pt>
    <dgm:pt modelId="{C99538CD-03EF-4893-AD1A-B32E9FC6AEA2}" type="pres">
      <dgm:prSet presAssocID="{B510237D-FC7F-4409-B89F-D55809A9E849}" presName="compNode" presStyleCnt="0"/>
      <dgm:spPr/>
    </dgm:pt>
    <dgm:pt modelId="{B4FC19F7-763E-4429-9D54-5705BF16CF9D}" type="pres">
      <dgm:prSet presAssocID="{B510237D-FC7F-4409-B89F-D55809A9E849}" presName="bgRect" presStyleLbl="bgShp" presStyleIdx="1" presStyleCnt="3"/>
      <dgm:spPr/>
    </dgm:pt>
    <dgm:pt modelId="{FB915DCF-43AE-4212-932F-0D0136865C94}" type="pres">
      <dgm:prSet presAssocID="{B510237D-FC7F-4409-B89F-D55809A9E849}"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Farmer"/>
        </a:ext>
      </dgm:extLst>
    </dgm:pt>
    <dgm:pt modelId="{DA64F91C-6667-4588-B347-1A4C2CD3F73A}" type="pres">
      <dgm:prSet presAssocID="{B510237D-FC7F-4409-B89F-D55809A9E849}" presName="spaceRect" presStyleCnt="0"/>
      <dgm:spPr/>
    </dgm:pt>
    <dgm:pt modelId="{3533D821-2CCE-425B-BC81-EB4D94192225}" type="pres">
      <dgm:prSet presAssocID="{B510237D-FC7F-4409-B89F-D55809A9E849}" presName="parTx" presStyleLbl="revTx" presStyleIdx="1" presStyleCnt="3">
        <dgm:presLayoutVars>
          <dgm:chMax val="0"/>
          <dgm:chPref val="0"/>
        </dgm:presLayoutVars>
      </dgm:prSet>
      <dgm:spPr/>
    </dgm:pt>
    <dgm:pt modelId="{D5865847-9F14-45F9-A831-83EC6735E00B}" type="pres">
      <dgm:prSet presAssocID="{567C9251-7BE6-488C-82C5-614129872FEB}" presName="sibTrans" presStyleCnt="0"/>
      <dgm:spPr/>
    </dgm:pt>
    <dgm:pt modelId="{E23406BF-90EE-4A61-993C-E3EA15C9C66F}" type="pres">
      <dgm:prSet presAssocID="{E1F80F6C-FC4F-4C02-9129-344C9844AB7E}" presName="compNode" presStyleCnt="0"/>
      <dgm:spPr/>
    </dgm:pt>
    <dgm:pt modelId="{1B901744-C1AE-46C3-804F-6CE743504BA6}" type="pres">
      <dgm:prSet presAssocID="{E1F80F6C-FC4F-4C02-9129-344C9844AB7E}" presName="bgRect" presStyleLbl="bgShp" presStyleIdx="2" presStyleCnt="3"/>
      <dgm:spPr/>
    </dgm:pt>
    <dgm:pt modelId="{8863656F-9F70-4942-818D-0365DEBAD77A}" type="pres">
      <dgm:prSet presAssocID="{E1F80F6C-FC4F-4C02-9129-344C9844AB7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arm scene"/>
        </a:ext>
      </dgm:extLst>
    </dgm:pt>
    <dgm:pt modelId="{26A9788B-EE86-4C85-B95E-1B3BACCEC819}" type="pres">
      <dgm:prSet presAssocID="{E1F80F6C-FC4F-4C02-9129-344C9844AB7E}" presName="spaceRect" presStyleCnt="0"/>
      <dgm:spPr/>
    </dgm:pt>
    <dgm:pt modelId="{2EDE4800-9EA2-4E78-A1C3-E4F9E92BE7CD}" type="pres">
      <dgm:prSet presAssocID="{E1F80F6C-FC4F-4C02-9129-344C9844AB7E}" presName="parTx" presStyleLbl="revTx" presStyleIdx="2" presStyleCnt="3">
        <dgm:presLayoutVars>
          <dgm:chMax val="0"/>
          <dgm:chPref val="0"/>
        </dgm:presLayoutVars>
      </dgm:prSet>
      <dgm:spPr/>
    </dgm:pt>
  </dgm:ptLst>
  <dgm:cxnLst>
    <dgm:cxn modelId="{93F83F0F-C7E7-46AE-8D6C-6E5DC053FAC8}" type="presOf" srcId="{8E486FBC-9140-4B33-AA68-79CA7D89D4EB}" destId="{4AC41A49-5985-4603-ACBC-B7A86DFCE370}" srcOrd="0" destOrd="0" presId="urn:microsoft.com/office/officeart/2018/2/layout/IconVerticalSolidList"/>
    <dgm:cxn modelId="{A22BFD32-9EBD-4DB2-943E-93994FA8FAB8}" srcId="{8E486FBC-9140-4B33-AA68-79CA7D89D4EB}" destId="{CE50FFD4-02B7-4B37-919F-ED24F48C8D35}" srcOrd="0" destOrd="0" parTransId="{3302BAA6-7316-42A4-A74B-990D7AF4B289}" sibTransId="{935F8510-138F-4A9D-BF14-E9191C233EE2}"/>
    <dgm:cxn modelId="{4BCEF946-0178-473D-A163-8BA5F95BC785}" type="presOf" srcId="{B510237D-FC7F-4409-B89F-D55809A9E849}" destId="{3533D821-2CCE-425B-BC81-EB4D94192225}" srcOrd="0" destOrd="0" presId="urn:microsoft.com/office/officeart/2018/2/layout/IconVerticalSolidList"/>
    <dgm:cxn modelId="{BF424A4F-9D54-4D3E-9732-6E92B055AEED}" type="presOf" srcId="{E1F80F6C-FC4F-4C02-9129-344C9844AB7E}" destId="{2EDE4800-9EA2-4E78-A1C3-E4F9E92BE7CD}" srcOrd="0" destOrd="0" presId="urn:microsoft.com/office/officeart/2018/2/layout/IconVerticalSolidList"/>
    <dgm:cxn modelId="{476FBA73-AFD9-4094-979D-192086D02BA5}" srcId="{8E486FBC-9140-4B33-AA68-79CA7D89D4EB}" destId="{B510237D-FC7F-4409-B89F-D55809A9E849}" srcOrd="1" destOrd="0" parTransId="{E5EDDE09-84BA-4DE7-86AA-79FDA3354F13}" sibTransId="{567C9251-7BE6-488C-82C5-614129872FEB}"/>
    <dgm:cxn modelId="{EDAC2574-8FCA-46BC-A4C4-CCBB39CE3999}" type="presOf" srcId="{CE50FFD4-02B7-4B37-919F-ED24F48C8D35}" destId="{7321C94D-AA76-46C2-AE94-C503329F8AB1}" srcOrd="0" destOrd="0" presId="urn:microsoft.com/office/officeart/2018/2/layout/IconVerticalSolidList"/>
    <dgm:cxn modelId="{10422FA7-8AD0-40A3-B76C-006B475BFAFA}" srcId="{8E486FBC-9140-4B33-AA68-79CA7D89D4EB}" destId="{E1F80F6C-FC4F-4C02-9129-344C9844AB7E}" srcOrd="2" destOrd="0" parTransId="{371C2A79-40BA-41C4-8423-563A06269E8B}" sibTransId="{2CDD0FC4-BBBA-424C-8A24-F2AED9CADE6F}"/>
    <dgm:cxn modelId="{3A33C93C-8233-46B4-9F77-8D8AB438DE3B}" type="presParOf" srcId="{4AC41A49-5985-4603-ACBC-B7A86DFCE370}" destId="{ED45A8F8-CD23-4A43-8E51-AB02F8269D4D}" srcOrd="0" destOrd="0" presId="urn:microsoft.com/office/officeart/2018/2/layout/IconVerticalSolidList"/>
    <dgm:cxn modelId="{A1376ECF-9ADF-47A0-9C81-3A5A04EEEA73}" type="presParOf" srcId="{ED45A8F8-CD23-4A43-8E51-AB02F8269D4D}" destId="{B5AF6548-CE61-4FE1-98C4-B6CB38239282}" srcOrd="0" destOrd="0" presId="urn:microsoft.com/office/officeart/2018/2/layout/IconVerticalSolidList"/>
    <dgm:cxn modelId="{B0C92B9A-0E16-430C-A523-C7D1F8B13DE1}" type="presParOf" srcId="{ED45A8F8-CD23-4A43-8E51-AB02F8269D4D}" destId="{EC79F135-3788-4EFE-B3C0-5F3DEE73C8D1}" srcOrd="1" destOrd="0" presId="urn:microsoft.com/office/officeart/2018/2/layout/IconVerticalSolidList"/>
    <dgm:cxn modelId="{1F0E28C2-A6BF-4AC7-9A5B-C05E03DF090F}" type="presParOf" srcId="{ED45A8F8-CD23-4A43-8E51-AB02F8269D4D}" destId="{D03D9AF2-CC07-404B-95E4-194E8770B66B}" srcOrd="2" destOrd="0" presId="urn:microsoft.com/office/officeart/2018/2/layout/IconVerticalSolidList"/>
    <dgm:cxn modelId="{9238D9BE-46A5-48BE-A839-47643C355D69}" type="presParOf" srcId="{ED45A8F8-CD23-4A43-8E51-AB02F8269D4D}" destId="{7321C94D-AA76-46C2-AE94-C503329F8AB1}" srcOrd="3" destOrd="0" presId="urn:microsoft.com/office/officeart/2018/2/layout/IconVerticalSolidList"/>
    <dgm:cxn modelId="{8F57C096-6B85-4CC1-9A4F-60462665CBAD}" type="presParOf" srcId="{4AC41A49-5985-4603-ACBC-B7A86DFCE370}" destId="{DF8E63EB-9102-4BDF-8163-7407C0F7AE8A}" srcOrd="1" destOrd="0" presId="urn:microsoft.com/office/officeart/2018/2/layout/IconVerticalSolidList"/>
    <dgm:cxn modelId="{284C70E5-B9CD-4A94-A38E-82B0578E19A5}" type="presParOf" srcId="{4AC41A49-5985-4603-ACBC-B7A86DFCE370}" destId="{C99538CD-03EF-4893-AD1A-B32E9FC6AEA2}" srcOrd="2" destOrd="0" presId="urn:microsoft.com/office/officeart/2018/2/layout/IconVerticalSolidList"/>
    <dgm:cxn modelId="{0BAA47A8-2B46-4AD0-8801-8C7E697CF07C}" type="presParOf" srcId="{C99538CD-03EF-4893-AD1A-B32E9FC6AEA2}" destId="{B4FC19F7-763E-4429-9D54-5705BF16CF9D}" srcOrd="0" destOrd="0" presId="urn:microsoft.com/office/officeart/2018/2/layout/IconVerticalSolidList"/>
    <dgm:cxn modelId="{56D7F852-367C-4D9F-95E5-14CBA940B248}" type="presParOf" srcId="{C99538CD-03EF-4893-AD1A-B32E9FC6AEA2}" destId="{FB915DCF-43AE-4212-932F-0D0136865C94}" srcOrd="1" destOrd="0" presId="urn:microsoft.com/office/officeart/2018/2/layout/IconVerticalSolidList"/>
    <dgm:cxn modelId="{89C95F8D-47A1-46AF-97EB-0C28CAFDE5A4}" type="presParOf" srcId="{C99538CD-03EF-4893-AD1A-B32E9FC6AEA2}" destId="{DA64F91C-6667-4588-B347-1A4C2CD3F73A}" srcOrd="2" destOrd="0" presId="urn:microsoft.com/office/officeart/2018/2/layout/IconVerticalSolidList"/>
    <dgm:cxn modelId="{AE93830A-9524-47FB-9DB3-43785236CBF6}" type="presParOf" srcId="{C99538CD-03EF-4893-AD1A-B32E9FC6AEA2}" destId="{3533D821-2CCE-425B-BC81-EB4D94192225}" srcOrd="3" destOrd="0" presId="urn:microsoft.com/office/officeart/2018/2/layout/IconVerticalSolidList"/>
    <dgm:cxn modelId="{F4F147A8-A014-4331-9B07-B1A5512B0FE5}" type="presParOf" srcId="{4AC41A49-5985-4603-ACBC-B7A86DFCE370}" destId="{D5865847-9F14-45F9-A831-83EC6735E00B}" srcOrd="3" destOrd="0" presId="urn:microsoft.com/office/officeart/2018/2/layout/IconVerticalSolidList"/>
    <dgm:cxn modelId="{7A88FE77-9329-4561-89EA-5CEFB412A489}" type="presParOf" srcId="{4AC41A49-5985-4603-ACBC-B7A86DFCE370}" destId="{E23406BF-90EE-4A61-993C-E3EA15C9C66F}" srcOrd="4" destOrd="0" presId="urn:microsoft.com/office/officeart/2018/2/layout/IconVerticalSolidList"/>
    <dgm:cxn modelId="{D4667EF5-D3A0-499F-9529-4381759D8B3A}" type="presParOf" srcId="{E23406BF-90EE-4A61-993C-E3EA15C9C66F}" destId="{1B901744-C1AE-46C3-804F-6CE743504BA6}" srcOrd="0" destOrd="0" presId="urn:microsoft.com/office/officeart/2018/2/layout/IconVerticalSolidList"/>
    <dgm:cxn modelId="{134F3980-6177-47DF-B03D-0F5FE5D7BF27}" type="presParOf" srcId="{E23406BF-90EE-4A61-993C-E3EA15C9C66F}" destId="{8863656F-9F70-4942-818D-0365DEBAD77A}" srcOrd="1" destOrd="0" presId="urn:microsoft.com/office/officeart/2018/2/layout/IconVerticalSolidList"/>
    <dgm:cxn modelId="{FC7C5EFA-5B46-4B36-9CF3-6D07537C26E4}" type="presParOf" srcId="{E23406BF-90EE-4A61-993C-E3EA15C9C66F}" destId="{26A9788B-EE86-4C85-B95E-1B3BACCEC819}" srcOrd="2" destOrd="0" presId="urn:microsoft.com/office/officeart/2018/2/layout/IconVerticalSolidList"/>
    <dgm:cxn modelId="{4A938179-96E1-4C34-BFE6-59A1B9703C74}" type="presParOf" srcId="{E23406BF-90EE-4A61-993C-E3EA15C9C66F}" destId="{2EDE4800-9EA2-4E78-A1C3-E4F9E92BE7C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3582D11-F72E-46B1-8A19-6FD90B973DAF}"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A316116F-2302-45D8-8D01-2F1B56181F27}">
      <dgm:prSet custT="1"/>
      <dgm:spPr>
        <a:solidFill>
          <a:srgbClr val="F2F2F2"/>
        </a:solidFill>
      </dgm:spPr>
      <dgm:t>
        <a:bodyPr/>
        <a:lstStyle/>
        <a:p>
          <a:r>
            <a:rPr lang="en-US" sz="2500" b="1" dirty="0">
              <a:solidFill>
                <a:schemeClr val="tx1"/>
              </a:solidFill>
              <a:latin typeface="Gill Sans MT" panose="020B0502020104020203" pitchFamily="34" charset="0"/>
            </a:rPr>
            <a:t>International Comparison Program </a:t>
          </a:r>
          <a:r>
            <a:rPr lang="en-US" sz="2500" dirty="0">
              <a:solidFill>
                <a:schemeClr val="tx1"/>
              </a:solidFill>
              <a:latin typeface="Gill Sans MT" panose="020B0502020104020203" pitchFamily="34" charset="0"/>
            </a:rPr>
            <a:t>-</a:t>
          </a:r>
        </a:p>
        <a:p>
          <a:r>
            <a:rPr lang="en-US" sz="2500" dirty="0">
              <a:solidFill>
                <a:schemeClr val="tx1"/>
              </a:solidFill>
              <a:latin typeface="Gill Sans MT" panose="020B0502020104020203" pitchFamily="34" charset="0"/>
            </a:rPr>
            <a:t>	decided by UNSC</a:t>
          </a:r>
        </a:p>
        <a:p>
          <a:r>
            <a:rPr lang="en-US" sz="2500" dirty="0">
              <a:solidFill>
                <a:schemeClr val="tx1"/>
              </a:solidFill>
              <a:latin typeface="Gill Sans MT" panose="020B0502020104020203" pitchFamily="34" charset="0"/>
            </a:rPr>
            <a:t>	managed by the World Bank</a:t>
          </a:r>
        </a:p>
      </dgm:t>
    </dgm:pt>
    <dgm:pt modelId="{610C4BC4-C29A-4ECB-A47E-1640B80EE993}" type="parTrans" cxnId="{B95C52C7-0449-4F53-9459-300AA968ADD3}">
      <dgm:prSet/>
      <dgm:spPr/>
      <dgm:t>
        <a:bodyPr/>
        <a:lstStyle/>
        <a:p>
          <a:endParaRPr lang="en-US"/>
        </a:p>
      </dgm:t>
    </dgm:pt>
    <dgm:pt modelId="{F2F106A4-7C51-4ABC-9CCC-75A17A413A1D}" type="sibTrans" cxnId="{B95C52C7-0449-4F53-9459-300AA968ADD3}">
      <dgm:prSet/>
      <dgm:spPr/>
      <dgm:t>
        <a:bodyPr/>
        <a:lstStyle/>
        <a:p>
          <a:endParaRPr lang="en-US"/>
        </a:p>
      </dgm:t>
    </dgm:pt>
    <dgm:pt modelId="{F9EE7AF0-EB7C-48C6-B6D4-6C8BC593DE40}">
      <dgm:prSet custT="1"/>
      <dgm:spPr>
        <a:solidFill>
          <a:srgbClr val="F2F2F2"/>
        </a:solidFill>
      </dgm:spPr>
      <dgm:t>
        <a:bodyPr/>
        <a:lstStyle/>
        <a:p>
          <a:pPr>
            <a:lnSpc>
              <a:spcPct val="90000"/>
            </a:lnSpc>
            <a:spcAft>
              <a:spcPct val="35000"/>
            </a:spcAft>
          </a:pPr>
          <a:r>
            <a:rPr lang="en-US" sz="2500" b="1" dirty="0">
              <a:solidFill>
                <a:schemeClr val="tx1"/>
              </a:solidFill>
              <a:latin typeface="Gill Sans MT" panose="020B0502020104020203" pitchFamily="34" charset="0"/>
            </a:rPr>
            <a:t>Regional Programs </a:t>
          </a:r>
          <a:r>
            <a:rPr lang="en-US" sz="2500" dirty="0">
              <a:solidFill>
                <a:schemeClr val="tx1"/>
              </a:solidFill>
              <a:latin typeface="Gill Sans MT" panose="020B0502020104020203" pitchFamily="34" charset="0"/>
            </a:rPr>
            <a:t>-</a:t>
          </a:r>
        </a:p>
        <a:p>
          <a:pPr>
            <a:lnSpc>
              <a:spcPct val="100000"/>
            </a:lnSpc>
            <a:spcAft>
              <a:spcPts val="0"/>
            </a:spcAft>
          </a:pPr>
          <a:r>
            <a:rPr lang="en-US" sz="2500" dirty="0">
              <a:solidFill>
                <a:schemeClr val="tx1"/>
              </a:solidFill>
              <a:latin typeface="Gill Sans MT" panose="020B0502020104020203" pitchFamily="34" charset="0"/>
            </a:rPr>
            <a:t>	run by African Development Bank,</a:t>
          </a:r>
        </a:p>
        <a:p>
          <a:pPr>
            <a:lnSpc>
              <a:spcPct val="100000"/>
            </a:lnSpc>
            <a:spcAft>
              <a:spcPts val="0"/>
            </a:spcAft>
          </a:pPr>
          <a:r>
            <a:rPr lang="en-US" sz="2500" dirty="0">
              <a:solidFill>
                <a:schemeClr val="tx1"/>
              </a:solidFill>
              <a:latin typeface="Gill Sans MT" panose="020B0502020104020203" pitchFamily="34" charset="0"/>
            </a:rPr>
            <a:t>	UNECLAC, UNECWA, </a:t>
          </a:r>
        </a:p>
        <a:p>
          <a:pPr>
            <a:lnSpc>
              <a:spcPct val="100000"/>
            </a:lnSpc>
            <a:spcAft>
              <a:spcPts val="0"/>
            </a:spcAft>
          </a:pPr>
          <a:r>
            <a:rPr lang="en-US" sz="2500" dirty="0">
              <a:solidFill>
                <a:schemeClr val="tx1"/>
              </a:solidFill>
              <a:latin typeface="Gill Sans MT" panose="020B0502020104020203" pitchFamily="34" charset="0"/>
            </a:rPr>
            <a:t>	Asian Development Bank, CIS STAT 	and ROSSTAT, OECD and Eurostat</a:t>
          </a:r>
        </a:p>
      </dgm:t>
    </dgm:pt>
    <dgm:pt modelId="{CD5793A6-2598-42EA-9FC1-75F759AEB3E1}" type="parTrans" cxnId="{D0548A38-88D9-4D3C-90BF-FAE336549DD1}">
      <dgm:prSet/>
      <dgm:spPr/>
      <dgm:t>
        <a:bodyPr/>
        <a:lstStyle/>
        <a:p>
          <a:endParaRPr lang="en-US"/>
        </a:p>
      </dgm:t>
    </dgm:pt>
    <dgm:pt modelId="{C9088178-9AAA-48AF-BA38-7FEA66321705}" type="sibTrans" cxnId="{D0548A38-88D9-4D3C-90BF-FAE336549DD1}">
      <dgm:prSet/>
      <dgm:spPr/>
      <dgm:t>
        <a:bodyPr/>
        <a:lstStyle/>
        <a:p>
          <a:endParaRPr lang="en-US"/>
        </a:p>
      </dgm:t>
    </dgm:pt>
    <dgm:pt modelId="{593FB1FC-A99D-4BA7-8E2C-5C734F0A1780}">
      <dgm:prSet custT="1"/>
      <dgm:spPr>
        <a:solidFill>
          <a:srgbClr val="F2F2F2"/>
        </a:solidFill>
      </dgm:spPr>
      <dgm:t>
        <a:bodyPr/>
        <a:lstStyle/>
        <a:p>
          <a:pPr>
            <a:lnSpc>
              <a:spcPct val="90000"/>
            </a:lnSpc>
            <a:spcAft>
              <a:spcPct val="35000"/>
            </a:spcAft>
          </a:pPr>
          <a:r>
            <a:rPr lang="en-US" sz="2500" dirty="0">
              <a:solidFill>
                <a:schemeClr val="tx1"/>
              </a:solidFill>
              <a:latin typeface="Gill Sans MT" panose="020B0502020104020203" pitchFamily="34" charset="0"/>
            </a:rPr>
            <a:t>Country programs in more than 180 countries collect price data at the same time for the same basket of goods</a:t>
          </a:r>
        </a:p>
      </dgm:t>
    </dgm:pt>
    <dgm:pt modelId="{3C9CCFE1-7762-4F08-B1FE-A31011464C8B}" type="parTrans" cxnId="{9038C89A-0519-43D2-B7D9-B0E0E27BEDCD}">
      <dgm:prSet/>
      <dgm:spPr/>
      <dgm:t>
        <a:bodyPr/>
        <a:lstStyle/>
        <a:p>
          <a:endParaRPr lang="en-US"/>
        </a:p>
      </dgm:t>
    </dgm:pt>
    <dgm:pt modelId="{B6CCD3B6-3C9F-4D6B-8C6B-CABD04B9E98C}" type="sibTrans" cxnId="{9038C89A-0519-43D2-B7D9-B0E0E27BEDCD}">
      <dgm:prSet/>
      <dgm:spPr/>
      <dgm:t>
        <a:bodyPr/>
        <a:lstStyle/>
        <a:p>
          <a:endParaRPr lang="en-US"/>
        </a:p>
      </dgm:t>
    </dgm:pt>
    <dgm:pt modelId="{F407951B-F889-4700-88D6-320CB0180656}" type="pres">
      <dgm:prSet presAssocID="{B3582D11-F72E-46B1-8A19-6FD90B973DAF}" presName="linear" presStyleCnt="0">
        <dgm:presLayoutVars>
          <dgm:animLvl val="lvl"/>
          <dgm:resizeHandles val="exact"/>
        </dgm:presLayoutVars>
      </dgm:prSet>
      <dgm:spPr/>
    </dgm:pt>
    <dgm:pt modelId="{CD7F2E16-0A48-48DA-8F07-C39BD6CFDFD4}" type="pres">
      <dgm:prSet presAssocID="{A316116F-2302-45D8-8D01-2F1B56181F27}" presName="parentText" presStyleLbl="node1" presStyleIdx="0" presStyleCnt="3">
        <dgm:presLayoutVars>
          <dgm:chMax val="0"/>
          <dgm:bulletEnabled val="1"/>
        </dgm:presLayoutVars>
      </dgm:prSet>
      <dgm:spPr/>
    </dgm:pt>
    <dgm:pt modelId="{80BDAF60-44C8-4C9A-8CC6-5D570B33B91D}" type="pres">
      <dgm:prSet presAssocID="{F2F106A4-7C51-4ABC-9CCC-75A17A413A1D}" presName="spacer" presStyleCnt="0"/>
      <dgm:spPr/>
    </dgm:pt>
    <dgm:pt modelId="{48B2E2B2-544E-499E-B68F-B2A5E9FD28A2}" type="pres">
      <dgm:prSet presAssocID="{F9EE7AF0-EB7C-48C6-B6D4-6C8BC593DE40}" presName="parentText" presStyleLbl="node1" presStyleIdx="1" presStyleCnt="3">
        <dgm:presLayoutVars>
          <dgm:chMax val="0"/>
          <dgm:bulletEnabled val="1"/>
        </dgm:presLayoutVars>
      </dgm:prSet>
      <dgm:spPr/>
    </dgm:pt>
    <dgm:pt modelId="{58A46BB9-8AD8-4A55-AFFB-6B253E582C69}" type="pres">
      <dgm:prSet presAssocID="{C9088178-9AAA-48AF-BA38-7FEA66321705}" presName="spacer" presStyleCnt="0"/>
      <dgm:spPr/>
    </dgm:pt>
    <dgm:pt modelId="{6CBC1C62-2965-4AE8-A907-1E356EB89C1B}" type="pres">
      <dgm:prSet presAssocID="{593FB1FC-A99D-4BA7-8E2C-5C734F0A1780}" presName="parentText" presStyleLbl="node1" presStyleIdx="2" presStyleCnt="3" custLinFactY="-2656" custLinFactNeighborX="0" custLinFactNeighborY="-100000">
        <dgm:presLayoutVars>
          <dgm:chMax val="0"/>
          <dgm:bulletEnabled val="1"/>
        </dgm:presLayoutVars>
      </dgm:prSet>
      <dgm:spPr/>
    </dgm:pt>
  </dgm:ptLst>
  <dgm:cxnLst>
    <dgm:cxn modelId="{3F71C50C-9D9B-4FE6-A2DC-F4AC8E28E921}" type="presOf" srcId="{F9EE7AF0-EB7C-48C6-B6D4-6C8BC593DE40}" destId="{48B2E2B2-544E-499E-B68F-B2A5E9FD28A2}" srcOrd="0" destOrd="0" presId="urn:microsoft.com/office/officeart/2005/8/layout/vList2"/>
    <dgm:cxn modelId="{D0548A38-88D9-4D3C-90BF-FAE336549DD1}" srcId="{B3582D11-F72E-46B1-8A19-6FD90B973DAF}" destId="{F9EE7AF0-EB7C-48C6-B6D4-6C8BC593DE40}" srcOrd="1" destOrd="0" parTransId="{CD5793A6-2598-42EA-9FC1-75F759AEB3E1}" sibTransId="{C9088178-9AAA-48AF-BA38-7FEA66321705}"/>
    <dgm:cxn modelId="{6FC5EB74-79DD-4429-AF44-4239AA8762EF}" type="presOf" srcId="{593FB1FC-A99D-4BA7-8E2C-5C734F0A1780}" destId="{6CBC1C62-2965-4AE8-A907-1E356EB89C1B}" srcOrd="0" destOrd="0" presId="urn:microsoft.com/office/officeart/2005/8/layout/vList2"/>
    <dgm:cxn modelId="{24245F7B-0680-4E88-BF00-FDDE18C99627}" type="presOf" srcId="{B3582D11-F72E-46B1-8A19-6FD90B973DAF}" destId="{F407951B-F889-4700-88D6-320CB0180656}" srcOrd="0" destOrd="0" presId="urn:microsoft.com/office/officeart/2005/8/layout/vList2"/>
    <dgm:cxn modelId="{9038C89A-0519-43D2-B7D9-B0E0E27BEDCD}" srcId="{B3582D11-F72E-46B1-8A19-6FD90B973DAF}" destId="{593FB1FC-A99D-4BA7-8E2C-5C734F0A1780}" srcOrd="2" destOrd="0" parTransId="{3C9CCFE1-7762-4F08-B1FE-A31011464C8B}" sibTransId="{B6CCD3B6-3C9F-4D6B-8C6B-CABD04B9E98C}"/>
    <dgm:cxn modelId="{B95C52C7-0449-4F53-9459-300AA968ADD3}" srcId="{B3582D11-F72E-46B1-8A19-6FD90B973DAF}" destId="{A316116F-2302-45D8-8D01-2F1B56181F27}" srcOrd="0" destOrd="0" parTransId="{610C4BC4-C29A-4ECB-A47E-1640B80EE993}" sibTransId="{F2F106A4-7C51-4ABC-9CCC-75A17A413A1D}"/>
    <dgm:cxn modelId="{17A3F3CF-7A47-468F-A178-547DFD646546}" type="presOf" srcId="{A316116F-2302-45D8-8D01-2F1B56181F27}" destId="{CD7F2E16-0A48-48DA-8F07-C39BD6CFDFD4}" srcOrd="0" destOrd="0" presId="urn:microsoft.com/office/officeart/2005/8/layout/vList2"/>
    <dgm:cxn modelId="{E0F8C88A-BB98-4CA0-A4F1-7277D5618DDF}" type="presParOf" srcId="{F407951B-F889-4700-88D6-320CB0180656}" destId="{CD7F2E16-0A48-48DA-8F07-C39BD6CFDFD4}" srcOrd="0" destOrd="0" presId="urn:microsoft.com/office/officeart/2005/8/layout/vList2"/>
    <dgm:cxn modelId="{6FA131E4-D112-48A1-BF0B-DCA56FF03719}" type="presParOf" srcId="{F407951B-F889-4700-88D6-320CB0180656}" destId="{80BDAF60-44C8-4C9A-8CC6-5D570B33B91D}" srcOrd="1" destOrd="0" presId="urn:microsoft.com/office/officeart/2005/8/layout/vList2"/>
    <dgm:cxn modelId="{BDAD4977-406B-47CE-8D04-B753A02D8EE3}" type="presParOf" srcId="{F407951B-F889-4700-88D6-320CB0180656}" destId="{48B2E2B2-544E-499E-B68F-B2A5E9FD28A2}" srcOrd="2" destOrd="0" presId="urn:microsoft.com/office/officeart/2005/8/layout/vList2"/>
    <dgm:cxn modelId="{B834CEF5-619E-42AE-A6C9-C323B58903BC}" type="presParOf" srcId="{F407951B-F889-4700-88D6-320CB0180656}" destId="{58A46BB9-8AD8-4A55-AFFB-6B253E582C69}" srcOrd="3" destOrd="0" presId="urn:microsoft.com/office/officeart/2005/8/layout/vList2"/>
    <dgm:cxn modelId="{A54F5C6F-8ED7-4069-8A42-FF38FBDFCAC7}" type="presParOf" srcId="{F407951B-F889-4700-88D6-320CB0180656}" destId="{6CBC1C62-2965-4AE8-A907-1E356EB89C1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DA3402-908E-42F0-900B-8FA732A71A46}">
      <dsp:nvSpPr>
        <dsp:cNvPr id="0" name=""/>
        <dsp:cNvSpPr/>
      </dsp:nvSpPr>
      <dsp:spPr>
        <a:xfrm>
          <a:off x="0" y="976106"/>
          <a:ext cx="7011987" cy="1068968"/>
        </a:xfrm>
        <a:prstGeom prst="roundRect">
          <a:avLst>
            <a:gd name="adj" fmla="val 10000"/>
          </a:avLst>
        </a:prstGeom>
        <a:solidFill>
          <a:srgbClr val="969FA7"/>
        </a:solidFill>
        <a:ln>
          <a:noFill/>
        </a:ln>
        <a:effectLst/>
      </dsp:spPr>
      <dsp:style>
        <a:lnRef idx="0">
          <a:scrgbClr r="0" g="0" b="0"/>
        </a:lnRef>
        <a:fillRef idx="1">
          <a:scrgbClr r="0" g="0" b="0"/>
        </a:fillRef>
        <a:effectRef idx="1">
          <a:scrgbClr r="0" g="0" b="0"/>
        </a:effectRef>
        <a:fontRef idx="minor"/>
      </dsp:style>
    </dsp:sp>
    <dsp:sp modelId="{54BB096D-8918-46C2-B47B-8F78A32812DF}">
      <dsp:nvSpPr>
        <dsp:cNvPr id="0" name=""/>
        <dsp:cNvSpPr/>
      </dsp:nvSpPr>
      <dsp:spPr>
        <a:xfrm>
          <a:off x="171024" y="1355113"/>
          <a:ext cx="310953" cy="31095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71679C7-48B3-45CE-ACFB-9416FB97370E}">
      <dsp:nvSpPr>
        <dsp:cNvPr id="0" name=""/>
        <dsp:cNvSpPr/>
      </dsp:nvSpPr>
      <dsp:spPr>
        <a:xfrm>
          <a:off x="606318" y="1163401"/>
          <a:ext cx="6183263" cy="5473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931" tIns="57931" rIns="57931" bIns="57931" numCol="1" spcCol="1270" anchor="ctr" anchorCtr="0">
          <a:noAutofit/>
        </a:bodyPr>
        <a:lstStyle/>
        <a:p>
          <a:pPr marL="0" lvl="0" indent="0" algn="l" defTabSz="755650">
            <a:lnSpc>
              <a:spcPct val="100000"/>
            </a:lnSpc>
            <a:spcBef>
              <a:spcPct val="0"/>
            </a:spcBef>
            <a:spcAft>
              <a:spcPct val="35000"/>
            </a:spcAft>
            <a:buNone/>
          </a:pPr>
          <a:r>
            <a:rPr lang="en-US" sz="1700" kern="1200" dirty="0">
              <a:latin typeface="Gill Sans MT" panose="020B0502020104020203" pitchFamily="34" charset="0"/>
            </a:rPr>
            <a:t>The UN Statistical Commission oversees the work of the United Nations Statistics Division (UNSD)</a:t>
          </a:r>
        </a:p>
      </dsp:txBody>
      <dsp:txXfrm>
        <a:off x="606318" y="1163401"/>
        <a:ext cx="6183263" cy="547383"/>
      </dsp:txXfrm>
    </dsp:sp>
    <dsp:sp modelId="{04BE6C1F-3ECF-4BC7-ACD3-FFA808874048}">
      <dsp:nvSpPr>
        <dsp:cNvPr id="0" name=""/>
        <dsp:cNvSpPr/>
      </dsp:nvSpPr>
      <dsp:spPr>
        <a:xfrm>
          <a:off x="0" y="2265922"/>
          <a:ext cx="7011987" cy="1252379"/>
        </a:xfrm>
        <a:prstGeom prst="roundRect">
          <a:avLst>
            <a:gd name="adj" fmla="val 10000"/>
          </a:avLst>
        </a:prstGeom>
        <a:solidFill>
          <a:srgbClr val="969FA7"/>
        </a:solidFill>
        <a:ln>
          <a:noFill/>
        </a:ln>
        <a:effectLst/>
      </dsp:spPr>
      <dsp:style>
        <a:lnRef idx="0">
          <a:scrgbClr r="0" g="0" b="0"/>
        </a:lnRef>
        <a:fillRef idx="1">
          <a:scrgbClr r="0" g="0" b="0"/>
        </a:fillRef>
        <a:effectRef idx="1">
          <a:scrgbClr r="0" g="0" b="0"/>
        </a:effectRef>
        <a:fontRef idx="minor"/>
      </dsp:style>
    </dsp:sp>
    <dsp:sp modelId="{447F2CB7-11B3-408F-9988-8219413AE233}">
      <dsp:nvSpPr>
        <dsp:cNvPr id="0" name=""/>
        <dsp:cNvSpPr/>
      </dsp:nvSpPr>
      <dsp:spPr>
        <a:xfrm>
          <a:off x="171024" y="2736635"/>
          <a:ext cx="310953" cy="31095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F5BF09A-890A-4979-A001-115B98E1AF47}">
      <dsp:nvSpPr>
        <dsp:cNvPr id="0" name=""/>
        <dsp:cNvSpPr/>
      </dsp:nvSpPr>
      <dsp:spPr>
        <a:xfrm>
          <a:off x="606318" y="2482776"/>
          <a:ext cx="6183263" cy="641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931" tIns="57931" rIns="57931" bIns="57931" numCol="1" spcCol="1270" anchor="ctr" anchorCtr="0">
          <a:noAutofit/>
        </a:bodyPr>
        <a:lstStyle/>
        <a:p>
          <a:pPr marL="0" lvl="0" indent="0" algn="l" defTabSz="755650">
            <a:lnSpc>
              <a:spcPct val="100000"/>
            </a:lnSpc>
            <a:spcBef>
              <a:spcPct val="0"/>
            </a:spcBef>
            <a:spcAft>
              <a:spcPct val="35000"/>
            </a:spcAft>
            <a:buNone/>
          </a:pPr>
          <a:r>
            <a:rPr lang="en-US" sz="1700" kern="1200" dirty="0">
              <a:latin typeface="Gill Sans MT" panose="020B0502020104020203" pitchFamily="34" charset="0"/>
            </a:rPr>
            <a:t>UNSD convenes interagency groups to prepare important methodological documents – such as 2008 SNA</a:t>
          </a:r>
        </a:p>
        <a:p>
          <a:pPr marL="0" lvl="0" indent="0" algn="l" defTabSz="755650">
            <a:lnSpc>
              <a:spcPct val="100000"/>
            </a:lnSpc>
            <a:spcBef>
              <a:spcPct val="0"/>
            </a:spcBef>
            <a:spcAft>
              <a:spcPct val="35000"/>
            </a:spcAft>
            <a:buNone/>
          </a:pPr>
          <a:r>
            <a:rPr lang="en-US" sz="1700" kern="1200" dirty="0">
              <a:latin typeface="Gill Sans MT" panose="020B0502020104020203" pitchFamily="34" charset="0"/>
            </a:rPr>
            <a:t>The interagency groups are comprised of UN, World Bank, IMF, Eurostat and OECD</a:t>
          </a:r>
        </a:p>
      </dsp:txBody>
      <dsp:txXfrm>
        <a:off x="606318" y="2482776"/>
        <a:ext cx="6183263" cy="641910"/>
      </dsp:txXfrm>
    </dsp:sp>
    <dsp:sp modelId="{0D044312-04CF-4E29-83FF-F35E27CE5513}">
      <dsp:nvSpPr>
        <dsp:cNvPr id="0" name=""/>
        <dsp:cNvSpPr/>
      </dsp:nvSpPr>
      <dsp:spPr>
        <a:xfrm>
          <a:off x="0" y="3739150"/>
          <a:ext cx="7011987" cy="565370"/>
        </a:xfrm>
        <a:prstGeom prst="roundRect">
          <a:avLst>
            <a:gd name="adj" fmla="val 10000"/>
          </a:avLst>
        </a:prstGeom>
        <a:solidFill>
          <a:srgbClr val="969FA7"/>
        </a:solidFill>
        <a:ln>
          <a:noFill/>
        </a:ln>
        <a:effectLst/>
      </dsp:spPr>
      <dsp:style>
        <a:lnRef idx="0">
          <a:scrgbClr r="0" g="0" b="0"/>
        </a:lnRef>
        <a:fillRef idx="1">
          <a:scrgbClr r="0" g="0" b="0"/>
        </a:fillRef>
        <a:effectRef idx="1">
          <a:scrgbClr r="0" g="0" b="0"/>
        </a:effectRef>
        <a:fontRef idx="minor"/>
      </dsp:style>
    </dsp:sp>
    <dsp:sp modelId="{0E2A44DA-4A56-4C5D-96DC-841E3F0F3648}">
      <dsp:nvSpPr>
        <dsp:cNvPr id="0" name=""/>
        <dsp:cNvSpPr/>
      </dsp:nvSpPr>
      <dsp:spPr>
        <a:xfrm>
          <a:off x="171024" y="3866358"/>
          <a:ext cx="310953" cy="310953"/>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8A1568F-4C92-47F2-982D-A6C05D2D7D6F}">
      <dsp:nvSpPr>
        <dsp:cNvPr id="0" name=""/>
        <dsp:cNvSpPr/>
      </dsp:nvSpPr>
      <dsp:spPr>
        <a:xfrm>
          <a:off x="653002" y="3813991"/>
          <a:ext cx="6183263" cy="397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931" tIns="57931" rIns="57931" bIns="57931" numCol="1" spcCol="1270" anchor="ctr" anchorCtr="0">
          <a:noAutofit/>
        </a:bodyPr>
        <a:lstStyle/>
        <a:p>
          <a:pPr marL="0" lvl="0" indent="0" algn="l" defTabSz="755650">
            <a:lnSpc>
              <a:spcPct val="100000"/>
            </a:lnSpc>
            <a:spcBef>
              <a:spcPct val="0"/>
            </a:spcBef>
            <a:spcAft>
              <a:spcPct val="35000"/>
            </a:spcAft>
            <a:buNone/>
          </a:pPr>
          <a:r>
            <a:rPr lang="en-US" sz="1700" kern="1200" dirty="0">
              <a:latin typeface="Gill Sans MT" panose="020B0502020104020203" pitchFamily="34" charset="0"/>
            </a:rPr>
            <a:t>UNSD is based in New York, USA</a:t>
          </a:r>
        </a:p>
      </dsp:txBody>
      <dsp:txXfrm>
        <a:off x="653002" y="3813991"/>
        <a:ext cx="6183263" cy="397701"/>
      </dsp:txXfrm>
    </dsp:sp>
    <dsp:sp modelId="{CBD4E1DE-9C8C-4D70-868C-277CE3F564BB}">
      <dsp:nvSpPr>
        <dsp:cNvPr id="0" name=""/>
        <dsp:cNvSpPr/>
      </dsp:nvSpPr>
      <dsp:spPr>
        <a:xfrm>
          <a:off x="0" y="4525368"/>
          <a:ext cx="7011987" cy="565370"/>
        </a:xfrm>
        <a:prstGeom prst="roundRect">
          <a:avLst>
            <a:gd name="adj" fmla="val 10000"/>
          </a:avLst>
        </a:prstGeom>
        <a:solidFill>
          <a:srgbClr val="969FA7"/>
        </a:solidFill>
        <a:ln>
          <a:noFill/>
        </a:ln>
        <a:effectLst/>
      </dsp:spPr>
      <dsp:style>
        <a:lnRef idx="0">
          <a:scrgbClr r="0" g="0" b="0"/>
        </a:lnRef>
        <a:fillRef idx="1">
          <a:scrgbClr r="0" g="0" b="0"/>
        </a:fillRef>
        <a:effectRef idx="1">
          <a:scrgbClr r="0" g="0" b="0"/>
        </a:effectRef>
        <a:fontRef idx="minor"/>
      </dsp:style>
    </dsp:sp>
    <dsp:sp modelId="{4B9F8CF4-B67C-4438-8360-2A689FD18BFA}">
      <dsp:nvSpPr>
        <dsp:cNvPr id="0" name=""/>
        <dsp:cNvSpPr/>
      </dsp:nvSpPr>
      <dsp:spPr>
        <a:xfrm>
          <a:off x="171024" y="4652576"/>
          <a:ext cx="310953" cy="310953"/>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53A7A36-33E7-4313-8A4C-0D0B0472165D}">
      <dsp:nvSpPr>
        <dsp:cNvPr id="0" name=""/>
        <dsp:cNvSpPr/>
      </dsp:nvSpPr>
      <dsp:spPr>
        <a:xfrm>
          <a:off x="653002" y="4525368"/>
          <a:ext cx="6183263" cy="5473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931" tIns="57931" rIns="57931" bIns="57931" numCol="1" spcCol="1270" anchor="ctr" anchorCtr="0">
          <a:noAutofit/>
        </a:bodyPr>
        <a:lstStyle/>
        <a:p>
          <a:pPr marL="0" lvl="0" indent="0" algn="l" defTabSz="755650">
            <a:lnSpc>
              <a:spcPct val="100000"/>
            </a:lnSpc>
            <a:spcBef>
              <a:spcPct val="0"/>
            </a:spcBef>
            <a:spcAft>
              <a:spcPct val="35000"/>
            </a:spcAft>
            <a:buNone/>
          </a:pPr>
          <a:r>
            <a:rPr lang="en-US" sz="1700" kern="1200" dirty="0">
              <a:solidFill>
                <a:schemeClr val="tx1"/>
              </a:solidFill>
              <a:latin typeface="Gill Sans MT" panose="020B0502020104020203" pitchFamily="34" charset="0"/>
              <a:ea typeface="+mn-ea"/>
              <a:cs typeface="+mn-cs"/>
              <a:hlinkClick xmlns:r="http://schemas.openxmlformats.org/officeDocument/2006/relationships" r:id="rId9">
                <a:extLst>
                  <a:ext uri="{A12FA001-AC4F-418D-AE19-62706E023703}">
                    <ahyp:hlinkClr xmlns:ahyp="http://schemas.microsoft.com/office/drawing/2018/hyperlinkcolor" val="tx"/>
                  </a:ext>
                </a:extLst>
              </a:hlinkClick>
            </a:rPr>
            <a:t>https://unstats.un.org/home/</a:t>
          </a:r>
          <a:endParaRPr lang="en-US" sz="1700" kern="1200" dirty="0">
            <a:solidFill>
              <a:schemeClr val="tx1"/>
            </a:solidFill>
            <a:latin typeface="Gill Sans MT" panose="020B0502020104020203" pitchFamily="34" charset="0"/>
            <a:ea typeface="+mn-ea"/>
            <a:cs typeface="+mn-cs"/>
          </a:endParaRPr>
        </a:p>
      </dsp:txBody>
      <dsp:txXfrm>
        <a:off x="653002" y="4525368"/>
        <a:ext cx="6183263" cy="5473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EEFBD1-F6BC-4597-A0CF-29014C232D77}">
      <dsp:nvSpPr>
        <dsp:cNvPr id="0" name=""/>
        <dsp:cNvSpPr/>
      </dsp:nvSpPr>
      <dsp:spPr>
        <a:xfrm>
          <a:off x="0" y="4597"/>
          <a:ext cx="6513603" cy="97937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6BBDAB-DE2F-48F4-B2BD-0F5B75582CCE}">
      <dsp:nvSpPr>
        <dsp:cNvPr id="0" name=""/>
        <dsp:cNvSpPr/>
      </dsp:nvSpPr>
      <dsp:spPr>
        <a:xfrm>
          <a:off x="296259" y="224956"/>
          <a:ext cx="538654" cy="5386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0A28DB3-FF1F-4FD6-AA27-E194D0FF9E75}">
      <dsp:nvSpPr>
        <dsp:cNvPr id="0" name=""/>
        <dsp:cNvSpPr/>
      </dsp:nvSpPr>
      <dsp:spPr>
        <a:xfrm>
          <a:off x="1131174" y="4597"/>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b="1" kern="1200" dirty="0">
              <a:latin typeface="Gill Sans MT" panose="020B0502020104020203" pitchFamily="34" charset="0"/>
            </a:rPr>
            <a:t>UN Economic Commission for Africa (UNECA) </a:t>
          </a:r>
          <a:r>
            <a:rPr lang="en-US" sz="1900" kern="1200" dirty="0">
              <a:latin typeface="Gill Sans MT" panose="020B0502020104020203" pitchFamily="34" charset="0"/>
            </a:rPr>
            <a:t>– Addis Ababa - http://www.uneca.org/</a:t>
          </a:r>
        </a:p>
      </dsp:txBody>
      <dsp:txXfrm>
        <a:off x="1131174" y="4597"/>
        <a:ext cx="5382429" cy="979371"/>
      </dsp:txXfrm>
    </dsp:sp>
    <dsp:sp modelId="{27222CB0-A7A1-44F8-90D3-219122D2ACA3}">
      <dsp:nvSpPr>
        <dsp:cNvPr id="0" name=""/>
        <dsp:cNvSpPr/>
      </dsp:nvSpPr>
      <dsp:spPr>
        <a:xfrm>
          <a:off x="0" y="1228812"/>
          <a:ext cx="6513603" cy="97937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385D62-7A65-4B23-A3CB-BE0E7006F97C}">
      <dsp:nvSpPr>
        <dsp:cNvPr id="0" name=""/>
        <dsp:cNvSpPr/>
      </dsp:nvSpPr>
      <dsp:spPr>
        <a:xfrm>
          <a:off x="296259" y="1449171"/>
          <a:ext cx="538654" cy="538654"/>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EC978D-3CC4-4ECD-A855-AC8C83E20289}">
      <dsp:nvSpPr>
        <dsp:cNvPr id="0" name=""/>
        <dsp:cNvSpPr/>
      </dsp:nvSpPr>
      <dsp:spPr>
        <a:xfrm>
          <a:off x="1131174" y="1228812"/>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b="1" kern="1200" dirty="0">
              <a:latin typeface="Gill Sans MT" panose="020B0502020104020203" pitchFamily="34" charset="0"/>
            </a:rPr>
            <a:t>UN Economic Commission for Europe (UNECE) </a:t>
          </a:r>
          <a:r>
            <a:rPr lang="en-US" sz="1900" kern="1200" dirty="0">
              <a:latin typeface="Gill Sans MT" panose="020B0502020104020203" pitchFamily="34" charset="0"/>
            </a:rPr>
            <a:t>– Geneva - http://www.unece.org/</a:t>
          </a:r>
        </a:p>
      </dsp:txBody>
      <dsp:txXfrm>
        <a:off x="1131174" y="1228812"/>
        <a:ext cx="5382429" cy="979371"/>
      </dsp:txXfrm>
    </dsp:sp>
    <dsp:sp modelId="{E70EE1A4-7D72-4559-B5F7-31B5065250F1}">
      <dsp:nvSpPr>
        <dsp:cNvPr id="0" name=""/>
        <dsp:cNvSpPr/>
      </dsp:nvSpPr>
      <dsp:spPr>
        <a:xfrm>
          <a:off x="0" y="2453027"/>
          <a:ext cx="6513603" cy="97937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68F649-CA36-4117-8A3D-6F914E17E44B}">
      <dsp:nvSpPr>
        <dsp:cNvPr id="0" name=""/>
        <dsp:cNvSpPr/>
      </dsp:nvSpPr>
      <dsp:spPr>
        <a:xfrm>
          <a:off x="296259" y="2673385"/>
          <a:ext cx="538654" cy="538654"/>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54BD9C-8BD3-45B2-9BE6-03E8061468D4}">
      <dsp:nvSpPr>
        <dsp:cNvPr id="0" name=""/>
        <dsp:cNvSpPr/>
      </dsp:nvSpPr>
      <dsp:spPr>
        <a:xfrm>
          <a:off x="1131174" y="2453027"/>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b="1" kern="1200" dirty="0">
              <a:latin typeface="Gill Sans MT" panose="020B0502020104020203" pitchFamily="34" charset="0"/>
            </a:rPr>
            <a:t>UN Economic Commission </a:t>
          </a:r>
          <a:r>
            <a:rPr lang="en-US" sz="1900" b="1" kern="1200">
              <a:latin typeface="Gill Sans MT" panose="020B0502020104020203" pitchFamily="34" charset="0"/>
            </a:rPr>
            <a:t>for Latin </a:t>
          </a:r>
          <a:r>
            <a:rPr lang="en-US" sz="1900" b="1" kern="1200" dirty="0">
              <a:latin typeface="Gill Sans MT" panose="020B0502020104020203" pitchFamily="34" charset="0"/>
            </a:rPr>
            <a:t>America and the Caribbean (UNECLAC)</a:t>
          </a:r>
          <a:r>
            <a:rPr lang="en-US" sz="1900" kern="1200" dirty="0">
              <a:latin typeface="Gill Sans MT" panose="020B0502020104020203" pitchFamily="34" charset="0"/>
            </a:rPr>
            <a:t> – Santiago - https://www.cepal.org/en</a:t>
          </a:r>
        </a:p>
      </dsp:txBody>
      <dsp:txXfrm>
        <a:off x="1131174" y="2453027"/>
        <a:ext cx="5382429" cy="979371"/>
      </dsp:txXfrm>
    </dsp:sp>
    <dsp:sp modelId="{5EBFD548-F456-4AE5-8275-6755D9919563}">
      <dsp:nvSpPr>
        <dsp:cNvPr id="0" name=""/>
        <dsp:cNvSpPr/>
      </dsp:nvSpPr>
      <dsp:spPr>
        <a:xfrm>
          <a:off x="0" y="3677241"/>
          <a:ext cx="6513603" cy="97937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04988A-B385-4B07-886C-5BA3B2560FFD}">
      <dsp:nvSpPr>
        <dsp:cNvPr id="0" name=""/>
        <dsp:cNvSpPr/>
      </dsp:nvSpPr>
      <dsp:spPr>
        <a:xfrm>
          <a:off x="296259" y="3897600"/>
          <a:ext cx="538654" cy="538654"/>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4A5483C-1952-4811-AE3B-88BCA2B49C16}">
      <dsp:nvSpPr>
        <dsp:cNvPr id="0" name=""/>
        <dsp:cNvSpPr/>
      </dsp:nvSpPr>
      <dsp:spPr>
        <a:xfrm>
          <a:off x="1131174" y="3677241"/>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b="1" kern="1200" dirty="0">
              <a:latin typeface="Gill Sans MT" panose="020B0502020104020203" pitchFamily="34" charset="0"/>
            </a:rPr>
            <a:t>UN Economic and Social Commission for Asia and the Pacific (UNESCAP) </a:t>
          </a:r>
          <a:r>
            <a:rPr lang="en-US" sz="1900" kern="1200" dirty="0">
              <a:latin typeface="Gill Sans MT" panose="020B0502020104020203" pitchFamily="34" charset="0"/>
            </a:rPr>
            <a:t>– Bangkok - http://www.unescap.org/</a:t>
          </a:r>
        </a:p>
      </dsp:txBody>
      <dsp:txXfrm>
        <a:off x="1131174" y="3677241"/>
        <a:ext cx="5382429" cy="979371"/>
      </dsp:txXfrm>
    </dsp:sp>
    <dsp:sp modelId="{8EF67925-8A87-437C-8712-2E5E502C7636}">
      <dsp:nvSpPr>
        <dsp:cNvPr id="0" name=""/>
        <dsp:cNvSpPr/>
      </dsp:nvSpPr>
      <dsp:spPr>
        <a:xfrm>
          <a:off x="0" y="4901456"/>
          <a:ext cx="6513603" cy="979371"/>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418C92-5B5A-4D6C-A8E5-6C78FC5AE16B}">
      <dsp:nvSpPr>
        <dsp:cNvPr id="0" name=""/>
        <dsp:cNvSpPr/>
      </dsp:nvSpPr>
      <dsp:spPr>
        <a:xfrm>
          <a:off x="296259" y="5121814"/>
          <a:ext cx="538654" cy="53865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3007B5D-DB3E-4EB3-83D0-18CF347A1F5A}">
      <dsp:nvSpPr>
        <dsp:cNvPr id="0" name=""/>
        <dsp:cNvSpPr/>
      </dsp:nvSpPr>
      <dsp:spPr>
        <a:xfrm>
          <a:off x="1131174" y="4901456"/>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b="1" kern="1200" dirty="0">
              <a:latin typeface="Gill Sans MT" panose="020B0502020104020203" pitchFamily="34" charset="0"/>
            </a:rPr>
            <a:t>UN Economic and Social Commission for Western Asia (UNESCWA) </a:t>
          </a:r>
          <a:r>
            <a:rPr lang="en-US" sz="1900" kern="1200" dirty="0">
              <a:latin typeface="Gill Sans MT" panose="020B0502020104020203" pitchFamily="34" charset="0"/>
            </a:rPr>
            <a:t>– Beirut - https://www.unescwa.org/</a:t>
          </a:r>
        </a:p>
      </dsp:txBody>
      <dsp:txXfrm>
        <a:off x="1131174" y="4901456"/>
        <a:ext cx="5382429" cy="9793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1EF8DE-544A-412C-BDBB-CAB3907A3087}">
      <dsp:nvSpPr>
        <dsp:cNvPr id="0" name=""/>
        <dsp:cNvSpPr/>
      </dsp:nvSpPr>
      <dsp:spPr>
        <a:xfrm>
          <a:off x="221502" y="723849"/>
          <a:ext cx="569362" cy="56936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16BD95-2ACF-4053-B5B0-3F362036FA1B}">
      <dsp:nvSpPr>
        <dsp:cNvPr id="0" name=""/>
        <dsp:cNvSpPr/>
      </dsp:nvSpPr>
      <dsp:spPr>
        <a:xfrm>
          <a:off x="341069" y="843415"/>
          <a:ext cx="330230" cy="3302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D4E707-E9AA-4ABC-A7D8-2014FEE1A7C6}">
      <dsp:nvSpPr>
        <dsp:cNvPr id="0" name=""/>
        <dsp:cNvSpPr/>
      </dsp:nvSpPr>
      <dsp:spPr>
        <a:xfrm>
          <a:off x="784366" y="439117"/>
          <a:ext cx="1764001" cy="16426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US" sz="1900" b="1" kern="1200" dirty="0">
              <a:latin typeface="Gill Sans MT" panose="020B0502020104020203" pitchFamily="34" charset="0"/>
            </a:rPr>
            <a:t>ILO statistics department </a:t>
          </a:r>
          <a:r>
            <a:rPr lang="en-US" sz="1900" kern="1200" dirty="0">
              <a:latin typeface="Gill Sans MT" panose="020B0502020104020203" pitchFamily="34" charset="0"/>
            </a:rPr>
            <a:t>– methodology and rules for labor statistics.   </a:t>
          </a:r>
        </a:p>
        <a:p>
          <a:pPr marL="0" lvl="0" indent="0" algn="l" defTabSz="844550">
            <a:lnSpc>
              <a:spcPct val="90000"/>
            </a:lnSpc>
            <a:spcBef>
              <a:spcPct val="0"/>
            </a:spcBef>
            <a:spcAft>
              <a:spcPct val="35000"/>
            </a:spcAft>
            <a:buNone/>
          </a:pPr>
          <a:r>
            <a:rPr lang="en-US" sz="1900" kern="1200" dirty="0">
              <a:latin typeface="Gill Sans MT" panose="020B0502020104020203" pitchFamily="34" charset="0"/>
            </a:rPr>
            <a:t>           Geneva</a:t>
          </a:r>
        </a:p>
      </dsp:txBody>
      <dsp:txXfrm>
        <a:off x="784366" y="439117"/>
        <a:ext cx="1764001" cy="1642622"/>
      </dsp:txXfrm>
    </dsp:sp>
    <dsp:sp modelId="{D920EAFE-3754-4757-B9BB-C237539E7711}">
      <dsp:nvSpPr>
        <dsp:cNvPr id="0" name=""/>
        <dsp:cNvSpPr/>
      </dsp:nvSpPr>
      <dsp:spPr>
        <a:xfrm>
          <a:off x="3122788" y="707816"/>
          <a:ext cx="569362" cy="56936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7151E6-1930-4F27-891F-F2E4320C8895}">
      <dsp:nvSpPr>
        <dsp:cNvPr id="0" name=""/>
        <dsp:cNvSpPr/>
      </dsp:nvSpPr>
      <dsp:spPr>
        <a:xfrm>
          <a:off x="3242357" y="827379"/>
          <a:ext cx="330230" cy="3302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57C275F-C404-4059-A7BE-F719063A3FAA}">
      <dsp:nvSpPr>
        <dsp:cNvPr id="0" name=""/>
        <dsp:cNvSpPr/>
      </dsp:nvSpPr>
      <dsp:spPr>
        <a:xfrm>
          <a:off x="3864935" y="256394"/>
          <a:ext cx="2055740" cy="2300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US" sz="1900" b="1" kern="1200" dirty="0">
              <a:latin typeface="Gill Sans MT" panose="020B0502020104020203" pitchFamily="34" charset="0"/>
            </a:rPr>
            <a:t>FAO statistics division </a:t>
          </a:r>
          <a:r>
            <a:rPr lang="en-US" sz="1900" kern="1200" dirty="0">
              <a:latin typeface="Gill Sans MT" panose="020B0502020104020203" pitchFamily="34" charset="0"/>
            </a:rPr>
            <a:t>– methodology for agricultural statistics; implementation of Global Program for Agricultural Statistics.                  </a:t>
          </a:r>
        </a:p>
        <a:p>
          <a:pPr marL="0" lvl="0" indent="0" algn="l" defTabSz="844550">
            <a:lnSpc>
              <a:spcPct val="90000"/>
            </a:lnSpc>
            <a:spcBef>
              <a:spcPct val="0"/>
            </a:spcBef>
            <a:spcAft>
              <a:spcPct val="35000"/>
            </a:spcAft>
            <a:buNone/>
          </a:pPr>
          <a:r>
            <a:rPr lang="en-US" sz="1900" kern="1200" dirty="0">
              <a:latin typeface="Gill Sans MT" panose="020B0502020104020203" pitchFamily="34" charset="0"/>
            </a:rPr>
            <a:t>                  Rome</a:t>
          </a:r>
        </a:p>
      </dsp:txBody>
      <dsp:txXfrm>
        <a:off x="3864935" y="256394"/>
        <a:ext cx="2055740" cy="2300184"/>
      </dsp:txXfrm>
    </dsp:sp>
    <dsp:sp modelId="{C3869FA1-D848-407A-8F7B-C439B46BAE08}">
      <dsp:nvSpPr>
        <dsp:cNvPr id="0" name=""/>
        <dsp:cNvSpPr/>
      </dsp:nvSpPr>
      <dsp:spPr>
        <a:xfrm>
          <a:off x="101936" y="3413146"/>
          <a:ext cx="569362" cy="56936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48F403-1935-481A-BA23-976E84847AC4}">
      <dsp:nvSpPr>
        <dsp:cNvPr id="0" name=""/>
        <dsp:cNvSpPr/>
      </dsp:nvSpPr>
      <dsp:spPr>
        <a:xfrm>
          <a:off x="221503" y="3532712"/>
          <a:ext cx="330230" cy="3302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D8FA11-3098-4688-B852-4B39A0C909A9}">
      <dsp:nvSpPr>
        <dsp:cNvPr id="0" name=""/>
        <dsp:cNvSpPr/>
      </dsp:nvSpPr>
      <dsp:spPr>
        <a:xfrm>
          <a:off x="747036" y="2696228"/>
          <a:ext cx="1621916" cy="26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US" sz="1900" b="1" kern="1200" dirty="0">
              <a:latin typeface="Gill Sans MT" panose="020B0502020104020203" pitchFamily="34" charset="0"/>
            </a:rPr>
            <a:t>WHO statistics directorate </a:t>
          </a:r>
          <a:r>
            <a:rPr lang="en-US" sz="1900" kern="1200" dirty="0">
              <a:latin typeface="Gill Sans MT" panose="020B0502020104020203" pitchFamily="34" charset="0"/>
            </a:rPr>
            <a:t>– methodology for health statistics. </a:t>
          </a:r>
        </a:p>
        <a:p>
          <a:pPr marL="0" lvl="0" indent="0" algn="l" defTabSz="844550">
            <a:lnSpc>
              <a:spcPct val="90000"/>
            </a:lnSpc>
            <a:spcBef>
              <a:spcPct val="0"/>
            </a:spcBef>
            <a:spcAft>
              <a:spcPct val="35000"/>
            </a:spcAft>
            <a:buNone/>
          </a:pPr>
          <a:r>
            <a:rPr lang="en-US" sz="1900" kern="1200" dirty="0">
              <a:latin typeface="Gill Sans MT" panose="020B0502020104020203" pitchFamily="34" charset="0"/>
            </a:rPr>
            <a:t>           Geneva</a:t>
          </a:r>
        </a:p>
      </dsp:txBody>
      <dsp:txXfrm>
        <a:off x="747036" y="2696228"/>
        <a:ext cx="1621916" cy="2621789"/>
      </dsp:txXfrm>
    </dsp:sp>
    <dsp:sp modelId="{F9F47689-1B29-49C2-AED2-9D85761818A1}">
      <dsp:nvSpPr>
        <dsp:cNvPr id="0" name=""/>
        <dsp:cNvSpPr/>
      </dsp:nvSpPr>
      <dsp:spPr>
        <a:xfrm>
          <a:off x="2483789" y="3099109"/>
          <a:ext cx="569362" cy="56936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EECAB9-679B-497F-9F89-5625B7BC7AD2}">
      <dsp:nvSpPr>
        <dsp:cNvPr id="0" name=""/>
        <dsp:cNvSpPr/>
      </dsp:nvSpPr>
      <dsp:spPr>
        <a:xfrm>
          <a:off x="2603351" y="3218673"/>
          <a:ext cx="330230" cy="3302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A31108-E51B-4F83-BC45-C04AFE03BA53}">
      <dsp:nvSpPr>
        <dsp:cNvPr id="0" name=""/>
        <dsp:cNvSpPr/>
      </dsp:nvSpPr>
      <dsp:spPr>
        <a:xfrm>
          <a:off x="3148794" y="2638614"/>
          <a:ext cx="1522201" cy="1951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US" sz="1900" b="1" kern="1200" dirty="0">
              <a:latin typeface="Gill Sans MT" panose="020B0502020104020203" pitchFamily="34" charset="0"/>
            </a:rPr>
            <a:t>UNESCO Institute for Statistics </a:t>
          </a:r>
          <a:r>
            <a:rPr lang="en-US" sz="1900" kern="1200" dirty="0">
              <a:latin typeface="Gill Sans MT" panose="020B0502020104020203" pitchFamily="34" charset="0"/>
            </a:rPr>
            <a:t>– education statistics. </a:t>
          </a:r>
        </a:p>
        <a:p>
          <a:pPr marL="0" lvl="0" indent="0" algn="l" defTabSz="844550">
            <a:lnSpc>
              <a:spcPct val="90000"/>
            </a:lnSpc>
            <a:spcBef>
              <a:spcPct val="0"/>
            </a:spcBef>
            <a:spcAft>
              <a:spcPct val="35000"/>
            </a:spcAft>
            <a:buNone/>
          </a:pPr>
          <a:r>
            <a:rPr lang="en-US" sz="1900" kern="1200" dirty="0">
              <a:latin typeface="Gill Sans MT" panose="020B0502020104020203" pitchFamily="34" charset="0"/>
            </a:rPr>
            <a:t>        Montreal</a:t>
          </a:r>
        </a:p>
      </dsp:txBody>
      <dsp:txXfrm>
        <a:off x="3148794" y="2638614"/>
        <a:ext cx="1522201" cy="1951205"/>
      </dsp:txXfrm>
    </dsp:sp>
    <dsp:sp modelId="{6D53BF78-488C-4DC4-9969-8FCE947ABB4D}">
      <dsp:nvSpPr>
        <dsp:cNvPr id="0" name=""/>
        <dsp:cNvSpPr/>
      </dsp:nvSpPr>
      <dsp:spPr>
        <a:xfrm>
          <a:off x="4767668" y="4279073"/>
          <a:ext cx="569362" cy="56936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6F8C0F-E774-4AE4-9BC2-13810722EA32}">
      <dsp:nvSpPr>
        <dsp:cNvPr id="0" name=""/>
        <dsp:cNvSpPr/>
      </dsp:nvSpPr>
      <dsp:spPr>
        <a:xfrm>
          <a:off x="4887234" y="4398639"/>
          <a:ext cx="330230" cy="33023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C38A03-4D45-41FB-B093-E5DE8126C75E}">
      <dsp:nvSpPr>
        <dsp:cNvPr id="0" name=""/>
        <dsp:cNvSpPr/>
      </dsp:nvSpPr>
      <dsp:spPr>
        <a:xfrm>
          <a:off x="5459036" y="4279073"/>
          <a:ext cx="1342068" cy="5693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US" sz="1900" b="1" kern="1200" dirty="0">
              <a:latin typeface="Gill Sans MT" panose="020B0502020104020203" pitchFamily="34" charset="0"/>
            </a:rPr>
            <a:t>Other</a:t>
          </a:r>
          <a:r>
            <a:rPr lang="en-US" sz="1900" kern="1200" dirty="0">
              <a:latin typeface="Gill Sans MT" panose="020B0502020104020203" pitchFamily="34" charset="0"/>
            </a:rPr>
            <a:t> – World Tourism Organization, UNDP, UNFPA, UN Women, etc. </a:t>
          </a:r>
        </a:p>
      </dsp:txBody>
      <dsp:txXfrm>
        <a:off x="5459036" y="4279073"/>
        <a:ext cx="1342068" cy="5693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82BEDB-516C-40B2-BA71-72366080963A}">
      <dsp:nvSpPr>
        <dsp:cNvPr id="0" name=""/>
        <dsp:cNvSpPr/>
      </dsp:nvSpPr>
      <dsp:spPr>
        <a:xfrm>
          <a:off x="0" y="1442188"/>
          <a:ext cx="6513603" cy="140692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latin typeface="Gill Sans MT" panose="020B0502020104020203" pitchFamily="34" charset="0"/>
            </a:rPr>
            <a:t>World Bank </a:t>
          </a:r>
          <a:r>
            <a:rPr lang="en-US" sz="1900" kern="1200" dirty="0">
              <a:latin typeface="Gill Sans MT" panose="020B0502020104020203" pitchFamily="34" charset="0"/>
            </a:rPr>
            <a:t>– debt statistics</a:t>
          </a:r>
          <a:r>
            <a:rPr lang="en-US" sz="1900" kern="1200">
              <a:latin typeface="Gill Sans MT" panose="020B0502020104020203" pitchFamily="34" charset="0"/>
            </a:rPr>
            <a:t>, household </a:t>
          </a:r>
          <a:r>
            <a:rPr lang="en-US" sz="1900" kern="1200" dirty="0">
              <a:latin typeface="Gill Sans MT" panose="020B0502020104020203" pitchFamily="34" charset="0"/>
            </a:rPr>
            <a:t>surveys, poverty statistics. Capacity building through loans and grants. Houses the Global Office of the International Comparison Program. </a:t>
          </a:r>
        </a:p>
        <a:p>
          <a:pPr marL="0" lvl="0" indent="0" algn="l" defTabSz="844550">
            <a:lnSpc>
              <a:spcPct val="90000"/>
            </a:lnSpc>
            <a:spcBef>
              <a:spcPct val="0"/>
            </a:spcBef>
            <a:spcAft>
              <a:spcPct val="35000"/>
            </a:spcAft>
            <a:buNone/>
          </a:pPr>
          <a:r>
            <a:rPr lang="en-US" sz="1900" kern="1200" dirty="0">
              <a:latin typeface="Gill Sans MT" panose="020B0502020104020203" pitchFamily="34" charset="0"/>
            </a:rPr>
            <a:t>                Washington</a:t>
          </a:r>
        </a:p>
      </dsp:txBody>
      <dsp:txXfrm>
        <a:off x="68680" y="1510868"/>
        <a:ext cx="6376243" cy="1269564"/>
      </dsp:txXfrm>
    </dsp:sp>
    <dsp:sp modelId="{49A90C94-D3DF-4069-B690-E83B7A23BA2A}">
      <dsp:nvSpPr>
        <dsp:cNvPr id="0" name=""/>
        <dsp:cNvSpPr/>
      </dsp:nvSpPr>
      <dsp:spPr>
        <a:xfrm>
          <a:off x="0" y="3036313"/>
          <a:ext cx="6513603" cy="140692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latin typeface="Gill Sans MT" panose="020B0502020104020203" pitchFamily="34" charset="0"/>
            </a:rPr>
            <a:t>IMF</a:t>
          </a:r>
          <a:r>
            <a:rPr lang="en-US" sz="1900" kern="1200" dirty="0">
              <a:latin typeface="Gill Sans MT" panose="020B0502020104020203" pitchFamily="34" charset="0"/>
            </a:rPr>
            <a:t> – national accounts, balance of payments, price statistics, government finance statistics. </a:t>
          </a:r>
        </a:p>
        <a:p>
          <a:pPr marL="0" lvl="0" indent="0" algn="l" defTabSz="844550">
            <a:lnSpc>
              <a:spcPct val="90000"/>
            </a:lnSpc>
            <a:spcBef>
              <a:spcPct val="0"/>
            </a:spcBef>
            <a:spcAft>
              <a:spcPct val="35000"/>
            </a:spcAft>
            <a:buNone/>
          </a:pPr>
          <a:r>
            <a:rPr lang="en-US" sz="1900" kern="1200" dirty="0">
              <a:latin typeface="Gill Sans MT" panose="020B0502020104020203" pitchFamily="34" charset="0"/>
            </a:rPr>
            <a:t>                 Washington</a:t>
          </a:r>
        </a:p>
      </dsp:txBody>
      <dsp:txXfrm>
        <a:off x="68680" y="3104993"/>
        <a:ext cx="6376243" cy="12695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CA5EBE-2713-4D71-BCCB-157165E40043}">
      <dsp:nvSpPr>
        <dsp:cNvPr id="0" name=""/>
        <dsp:cNvSpPr/>
      </dsp:nvSpPr>
      <dsp:spPr>
        <a:xfrm>
          <a:off x="0" y="7273"/>
          <a:ext cx="6513603" cy="1389960"/>
        </a:xfrm>
        <a:prstGeom prst="roundRect">
          <a:avLst/>
        </a:prstGeom>
        <a:solidFill>
          <a:schemeClr val="accent1">
            <a:lumMod val="75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latin typeface="Gill Sans MT" panose="020B0502020104020203" pitchFamily="34" charset="0"/>
            </a:rPr>
            <a:t>African Development Bank </a:t>
          </a:r>
          <a:r>
            <a:rPr lang="en-US" sz="1900" kern="1200" dirty="0">
              <a:latin typeface="Gill Sans MT" panose="020B0502020104020203" pitchFamily="34" charset="0"/>
            </a:rPr>
            <a:t>– data on African Countries, data web platform, Information highway, statistical capacity building. </a:t>
          </a:r>
        </a:p>
        <a:p>
          <a:pPr marL="0" lvl="0" indent="0" algn="l" defTabSz="844550">
            <a:lnSpc>
              <a:spcPct val="90000"/>
            </a:lnSpc>
            <a:spcBef>
              <a:spcPct val="0"/>
            </a:spcBef>
            <a:spcAft>
              <a:spcPct val="35000"/>
            </a:spcAft>
            <a:buNone/>
          </a:pPr>
          <a:r>
            <a:rPr lang="en-US" sz="1900" kern="1200" dirty="0">
              <a:latin typeface="Gill Sans MT" panose="020B0502020104020203" pitchFamily="34" charset="0"/>
            </a:rPr>
            <a:t>                 Abidjan</a:t>
          </a:r>
        </a:p>
      </dsp:txBody>
      <dsp:txXfrm>
        <a:off x="67852" y="75125"/>
        <a:ext cx="6377899" cy="1254256"/>
      </dsp:txXfrm>
    </dsp:sp>
    <dsp:sp modelId="{88867655-F948-4134-A997-8E8F126AEA1B}">
      <dsp:nvSpPr>
        <dsp:cNvPr id="0" name=""/>
        <dsp:cNvSpPr/>
      </dsp:nvSpPr>
      <dsp:spPr>
        <a:xfrm>
          <a:off x="0" y="1500913"/>
          <a:ext cx="6513603" cy="1389960"/>
        </a:xfrm>
        <a:prstGeom prst="roundRect">
          <a:avLst/>
        </a:prstGeom>
        <a:solidFill>
          <a:schemeClr val="accent1">
            <a:lumMod val="75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latin typeface="Gill Sans MT" panose="020B0502020104020203" pitchFamily="34" charset="0"/>
            </a:rPr>
            <a:t>Asian Development Bank </a:t>
          </a:r>
          <a:r>
            <a:rPr lang="en-US" sz="1900" kern="1200" dirty="0">
              <a:latin typeface="Gill Sans MT" panose="020B0502020104020203" pitchFamily="34" charset="0"/>
            </a:rPr>
            <a:t>– leads the ICP regional program, supports countries through loans and grants. </a:t>
          </a:r>
        </a:p>
        <a:p>
          <a:pPr marL="0" lvl="0" indent="0" algn="l" defTabSz="844550">
            <a:lnSpc>
              <a:spcPct val="90000"/>
            </a:lnSpc>
            <a:spcBef>
              <a:spcPct val="0"/>
            </a:spcBef>
            <a:spcAft>
              <a:spcPct val="35000"/>
            </a:spcAft>
            <a:buNone/>
          </a:pPr>
          <a:r>
            <a:rPr lang="en-US" sz="1900" kern="1200" dirty="0">
              <a:latin typeface="Gill Sans MT" panose="020B0502020104020203" pitchFamily="34" charset="0"/>
            </a:rPr>
            <a:t>                  Manila</a:t>
          </a:r>
        </a:p>
      </dsp:txBody>
      <dsp:txXfrm>
        <a:off x="67852" y="1568765"/>
        <a:ext cx="6377899" cy="1254256"/>
      </dsp:txXfrm>
    </dsp:sp>
    <dsp:sp modelId="{9FBAB196-BA9B-47D3-B9FF-31C17B5838B4}">
      <dsp:nvSpPr>
        <dsp:cNvPr id="0" name=""/>
        <dsp:cNvSpPr/>
      </dsp:nvSpPr>
      <dsp:spPr>
        <a:xfrm>
          <a:off x="0" y="2994553"/>
          <a:ext cx="6513603" cy="1389960"/>
        </a:xfrm>
        <a:prstGeom prst="roundRect">
          <a:avLst/>
        </a:prstGeom>
        <a:solidFill>
          <a:schemeClr val="accent1">
            <a:lumMod val="75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latin typeface="Gill Sans MT" panose="020B0502020104020203" pitchFamily="34" charset="0"/>
            </a:rPr>
            <a:t>Islamic Development Bank </a:t>
          </a:r>
          <a:r>
            <a:rPr lang="en-US" sz="1900" kern="1200" dirty="0">
              <a:latin typeface="Gill Sans MT" panose="020B0502020104020203" pitchFamily="34" charset="0"/>
            </a:rPr>
            <a:t>– supports and finances 57 Islamic countries. </a:t>
          </a:r>
        </a:p>
        <a:p>
          <a:pPr marL="0" lvl="0" indent="0" algn="l" defTabSz="844550">
            <a:lnSpc>
              <a:spcPct val="90000"/>
            </a:lnSpc>
            <a:spcBef>
              <a:spcPct val="0"/>
            </a:spcBef>
            <a:spcAft>
              <a:spcPct val="35000"/>
            </a:spcAft>
            <a:buNone/>
          </a:pPr>
          <a:r>
            <a:rPr lang="en-US" sz="1900" kern="1200" dirty="0">
              <a:latin typeface="Gill Sans MT" panose="020B0502020104020203" pitchFamily="34" charset="0"/>
            </a:rPr>
            <a:t>                  Jeddah</a:t>
          </a:r>
        </a:p>
      </dsp:txBody>
      <dsp:txXfrm>
        <a:off x="67852" y="3062405"/>
        <a:ext cx="6377899" cy="1254256"/>
      </dsp:txXfrm>
    </dsp:sp>
    <dsp:sp modelId="{1B5690D9-ECE3-4D4B-A822-D9569D840795}">
      <dsp:nvSpPr>
        <dsp:cNvPr id="0" name=""/>
        <dsp:cNvSpPr/>
      </dsp:nvSpPr>
      <dsp:spPr>
        <a:xfrm>
          <a:off x="0" y="4488193"/>
          <a:ext cx="6513603" cy="1389960"/>
        </a:xfrm>
        <a:prstGeom prst="roundRect">
          <a:avLst/>
        </a:prstGeom>
        <a:solidFill>
          <a:schemeClr val="accent1">
            <a:lumMod val="75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latin typeface="Gill Sans MT" panose="020B0502020104020203" pitchFamily="34" charset="0"/>
            </a:rPr>
            <a:t>Interamerican Development Bank </a:t>
          </a:r>
          <a:r>
            <a:rPr lang="en-US" sz="1900" kern="1200" dirty="0">
              <a:latin typeface="Gill Sans MT" panose="020B0502020104020203" pitchFamily="34" charset="0"/>
            </a:rPr>
            <a:t>– supports countries through loans and grants. </a:t>
          </a:r>
        </a:p>
        <a:p>
          <a:pPr marL="0" lvl="0" indent="0" algn="l" defTabSz="844550">
            <a:lnSpc>
              <a:spcPct val="90000"/>
            </a:lnSpc>
            <a:spcBef>
              <a:spcPct val="0"/>
            </a:spcBef>
            <a:spcAft>
              <a:spcPct val="35000"/>
            </a:spcAft>
            <a:buNone/>
          </a:pPr>
          <a:r>
            <a:rPr lang="en-US" sz="1900" kern="1200" dirty="0">
              <a:latin typeface="Gill Sans MT" panose="020B0502020104020203" pitchFamily="34" charset="0"/>
            </a:rPr>
            <a:t>                  Washington</a:t>
          </a:r>
        </a:p>
      </dsp:txBody>
      <dsp:txXfrm>
        <a:off x="67852" y="4556045"/>
        <a:ext cx="6377899" cy="125425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5B2E0B-7298-4D91-9CE9-754FC6099E56}">
      <dsp:nvSpPr>
        <dsp:cNvPr id="0" name=""/>
        <dsp:cNvSpPr/>
      </dsp:nvSpPr>
      <dsp:spPr>
        <a:xfrm>
          <a:off x="0" y="0"/>
          <a:ext cx="65136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4AE212-5908-440E-AC48-33BA7A474ACD}">
      <dsp:nvSpPr>
        <dsp:cNvPr id="0" name=""/>
        <dsp:cNvSpPr/>
      </dsp:nvSpPr>
      <dsp:spPr>
        <a:xfrm>
          <a:off x="0" y="0"/>
          <a:ext cx="6513603" cy="2942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b="1" kern="1200" dirty="0">
              <a:latin typeface="Gill Sans MT" panose="020B0502020104020203" pitchFamily="34" charset="0"/>
            </a:rPr>
            <a:t>Eurostat</a:t>
          </a:r>
          <a:r>
            <a:rPr lang="en-US" sz="2600" kern="1200" dirty="0">
              <a:latin typeface="Gill Sans MT" panose="020B0502020104020203" pitchFamily="34" charset="0"/>
            </a:rPr>
            <a:t> – provides methodological materials for EU countries based on international recommendations. Provides technical assistance to countries outside the EU. </a:t>
          </a:r>
        </a:p>
        <a:p>
          <a:pPr marL="0" lvl="0" indent="0" algn="l" defTabSz="1155700">
            <a:lnSpc>
              <a:spcPct val="90000"/>
            </a:lnSpc>
            <a:spcBef>
              <a:spcPct val="0"/>
            </a:spcBef>
            <a:spcAft>
              <a:spcPct val="35000"/>
            </a:spcAft>
            <a:buNone/>
          </a:pPr>
          <a:r>
            <a:rPr lang="en-US" sz="2600" kern="1200" dirty="0">
              <a:latin typeface="Gill Sans MT" panose="020B0502020104020203" pitchFamily="34" charset="0"/>
            </a:rPr>
            <a:t>Based in Luxembourg. </a:t>
          </a:r>
        </a:p>
        <a:p>
          <a:pPr marL="0" lvl="0" indent="0" algn="l" defTabSz="1155700">
            <a:lnSpc>
              <a:spcPct val="90000"/>
            </a:lnSpc>
            <a:spcBef>
              <a:spcPct val="0"/>
            </a:spcBef>
            <a:spcAft>
              <a:spcPct val="35000"/>
            </a:spcAft>
            <a:buNone/>
          </a:pPr>
          <a:r>
            <a:rPr lang="en-US" sz="2600" kern="1200" dirty="0">
              <a:latin typeface="Gill Sans MT" panose="020B0502020104020203" pitchFamily="34" charset="0"/>
            </a:rPr>
            <a:t>Web-address: </a:t>
          </a:r>
          <a:r>
            <a:rPr lang="en-US" sz="2600" kern="1200" dirty="0">
              <a:latin typeface="Gill Sans MT" panose="020B0502020104020203" pitchFamily="34" charset="0"/>
              <a:ea typeface="+mn-ea"/>
              <a:cs typeface="+mn-cs"/>
              <a:hlinkClick xmlns:r="http://schemas.openxmlformats.org/officeDocument/2006/relationships" r:id="rId1">
                <a:extLst>
                  <a:ext uri="{A12FA001-AC4F-418D-AE19-62706E023703}">
                    <ahyp:hlinkClr xmlns:ahyp="http://schemas.microsoft.com/office/drawing/2018/hyperlinkcolor" val="tx"/>
                  </a:ext>
                </a:extLst>
              </a:hlinkClick>
            </a:rPr>
            <a:t>https://ec.europa.eu/eurostat</a:t>
          </a:r>
          <a:r>
            <a:rPr lang="en-US" sz="2600" kern="1200" dirty="0">
              <a:latin typeface="Gill Sans MT" panose="020B0502020104020203" pitchFamily="34" charset="0"/>
              <a:ea typeface="+mn-ea"/>
              <a:cs typeface="+mn-cs"/>
            </a:rPr>
            <a:t> </a:t>
          </a:r>
        </a:p>
      </dsp:txBody>
      <dsp:txXfrm>
        <a:off x="0" y="0"/>
        <a:ext cx="6513603" cy="2942713"/>
      </dsp:txXfrm>
    </dsp:sp>
    <dsp:sp modelId="{0A1DDB7D-93EA-470D-B53A-C32B0FCA6672}">
      <dsp:nvSpPr>
        <dsp:cNvPr id="0" name=""/>
        <dsp:cNvSpPr/>
      </dsp:nvSpPr>
      <dsp:spPr>
        <a:xfrm>
          <a:off x="0" y="2942713"/>
          <a:ext cx="6513603"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95BF76-D318-4F02-8AE9-4249BFC68DAF}">
      <dsp:nvSpPr>
        <dsp:cNvPr id="0" name=""/>
        <dsp:cNvSpPr/>
      </dsp:nvSpPr>
      <dsp:spPr>
        <a:xfrm>
          <a:off x="0" y="2942713"/>
          <a:ext cx="6513603" cy="2942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b="1" kern="1200" dirty="0">
              <a:latin typeface="Gill Sans MT" panose="020B0502020104020203" pitchFamily="34" charset="0"/>
            </a:rPr>
            <a:t>OECD Statistics and Data Directorate </a:t>
          </a:r>
          <a:r>
            <a:rPr lang="en-US" sz="2600" kern="1200" dirty="0">
              <a:latin typeface="Gill Sans MT" panose="020B0502020104020203" pitchFamily="34" charset="0"/>
            </a:rPr>
            <a:t>– serves as statistical committee for OECD countries, provides methodological recommendations. Runs statistical data base on Official Development Assistance. </a:t>
          </a:r>
        </a:p>
        <a:p>
          <a:pPr marL="0" lvl="0" indent="0" algn="l" defTabSz="1155700">
            <a:lnSpc>
              <a:spcPct val="90000"/>
            </a:lnSpc>
            <a:spcBef>
              <a:spcPct val="0"/>
            </a:spcBef>
            <a:spcAft>
              <a:spcPct val="35000"/>
            </a:spcAft>
            <a:buNone/>
          </a:pPr>
          <a:r>
            <a:rPr lang="en-US" sz="2600" kern="1200" dirty="0">
              <a:latin typeface="Gill Sans MT" panose="020B0502020104020203" pitchFamily="34" charset="0"/>
            </a:rPr>
            <a:t>Based in Paris.</a:t>
          </a:r>
        </a:p>
        <a:p>
          <a:pPr marL="0" lvl="0" indent="0" algn="l" defTabSz="1155700">
            <a:lnSpc>
              <a:spcPct val="90000"/>
            </a:lnSpc>
            <a:spcBef>
              <a:spcPct val="0"/>
            </a:spcBef>
            <a:spcAft>
              <a:spcPct val="35000"/>
            </a:spcAft>
            <a:buNone/>
          </a:pPr>
          <a:r>
            <a:rPr lang="en-US" sz="2600" kern="1200" dirty="0">
              <a:latin typeface="Gill Sans MT" panose="020B0502020104020203" pitchFamily="34" charset="0"/>
            </a:rPr>
            <a:t> Web-address: </a:t>
          </a:r>
          <a:r>
            <a:rPr lang="en-US" sz="2600" kern="1200" dirty="0">
              <a:latin typeface="Gill Sans MT" panose="020B0502020104020203" pitchFamily="34" charset="0"/>
              <a:ea typeface="+mn-ea"/>
              <a:cs typeface="+mn-cs"/>
              <a:hlinkClick xmlns:r="http://schemas.openxmlformats.org/officeDocument/2006/relationships" r:id="rId2">
                <a:extLst>
                  <a:ext uri="{A12FA001-AC4F-418D-AE19-62706E023703}">
                    <ahyp:hlinkClr xmlns:ahyp="http://schemas.microsoft.com/office/drawing/2018/hyperlinkcolor" val="tx"/>
                  </a:ext>
                </a:extLst>
              </a:hlinkClick>
            </a:rPr>
            <a:t>https://www.oecd.org/sdd/</a:t>
          </a:r>
          <a:endParaRPr lang="en-US" sz="2600" kern="1200" dirty="0">
            <a:latin typeface="Gill Sans MT" panose="020B0502020104020203" pitchFamily="34" charset="0"/>
            <a:ea typeface="+mn-ea"/>
            <a:cs typeface="+mn-cs"/>
          </a:endParaRPr>
        </a:p>
      </dsp:txBody>
      <dsp:txXfrm>
        <a:off x="0" y="2942713"/>
        <a:ext cx="6513603" cy="294271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D7F0EC-831B-41E5-A283-FFE54E3BEFD6}">
      <dsp:nvSpPr>
        <dsp:cNvPr id="0" name=""/>
        <dsp:cNvSpPr/>
      </dsp:nvSpPr>
      <dsp:spPr>
        <a:xfrm>
          <a:off x="0" y="3399"/>
          <a:ext cx="10515600" cy="724089"/>
        </a:xfrm>
        <a:prstGeom prst="roundRect">
          <a:avLst>
            <a:gd name="adj" fmla="val 10000"/>
          </a:avLst>
        </a:prstGeom>
        <a:solidFill>
          <a:schemeClr val="bg1">
            <a:lumMod val="65000"/>
          </a:schemeClr>
        </a:solidFill>
        <a:ln>
          <a:noFill/>
        </a:ln>
        <a:effectLst/>
      </dsp:spPr>
      <dsp:style>
        <a:lnRef idx="0">
          <a:scrgbClr r="0" g="0" b="0"/>
        </a:lnRef>
        <a:fillRef idx="1">
          <a:scrgbClr r="0" g="0" b="0"/>
        </a:fillRef>
        <a:effectRef idx="0">
          <a:scrgbClr r="0" g="0" b="0"/>
        </a:effectRef>
        <a:fontRef idx="minor"/>
      </dsp:style>
    </dsp:sp>
    <dsp:sp modelId="{33753604-838E-4C1F-AA77-8AE3086DC626}">
      <dsp:nvSpPr>
        <dsp:cNvPr id="0" name=""/>
        <dsp:cNvSpPr/>
      </dsp:nvSpPr>
      <dsp:spPr>
        <a:xfrm>
          <a:off x="219037" y="166319"/>
          <a:ext cx="398249" cy="3982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6FE39D-6487-4392-AE93-E21139431E69}">
      <dsp:nvSpPr>
        <dsp:cNvPr id="0" name=""/>
        <dsp:cNvSpPr/>
      </dsp:nvSpPr>
      <dsp:spPr>
        <a:xfrm>
          <a:off x="836323" y="3399"/>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1155700">
            <a:lnSpc>
              <a:spcPct val="90000"/>
            </a:lnSpc>
            <a:spcBef>
              <a:spcPct val="0"/>
            </a:spcBef>
            <a:spcAft>
              <a:spcPct val="35000"/>
            </a:spcAft>
            <a:buNone/>
          </a:pPr>
          <a:r>
            <a:rPr lang="en-US" sz="2600" kern="1200" dirty="0">
              <a:solidFill>
                <a:schemeClr val="tx1"/>
              </a:solidFill>
              <a:latin typeface="Gill Sans MT" panose="020B0502020104020203" pitchFamily="34" charset="0"/>
            </a:rPr>
            <a:t>Collect and compile data according to international standards</a:t>
          </a:r>
        </a:p>
      </dsp:txBody>
      <dsp:txXfrm>
        <a:off x="836323" y="3399"/>
        <a:ext cx="9679276" cy="724089"/>
      </dsp:txXfrm>
    </dsp:sp>
    <dsp:sp modelId="{5FD0F1D3-27E2-4AA4-99A8-98A3A7649ECD}">
      <dsp:nvSpPr>
        <dsp:cNvPr id="0" name=""/>
        <dsp:cNvSpPr/>
      </dsp:nvSpPr>
      <dsp:spPr>
        <a:xfrm>
          <a:off x="0" y="908511"/>
          <a:ext cx="10515600" cy="724089"/>
        </a:xfrm>
        <a:prstGeom prst="roundRect">
          <a:avLst>
            <a:gd name="adj" fmla="val 10000"/>
          </a:avLst>
        </a:prstGeom>
        <a:solidFill>
          <a:schemeClr val="bg1">
            <a:lumMod val="65000"/>
          </a:schemeClr>
        </a:solidFill>
        <a:ln>
          <a:noFill/>
        </a:ln>
        <a:effectLst/>
      </dsp:spPr>
      <dsp:style>
        <a:lnRef idx="0">
          <a:scrgbClr r="0" g="0" b="0"/>
        </a:lnRef>
        <a:fillRef idx="1">
          <a:scrgbClr r="0" g="0" b="0"/>
        </a:fillRef>
        <a:effectRef idx="0">
          <a:scrgbClr r="0" g="0" b="0"/>
        </a:effectRef>
        <a:fontRef idx="minor"/>
      </dsp:style>
    </dsp:sp>
    <dsp:sp modelId="{D64F1DCE-0E0E-4F21-98A3-25BD075AD91D}">
      <dsp:nvSpPr>
        <dsp:cNvPr id="0" name=""/>
        <dsp:cNvSpPr/>
      </dsp:nvSpPr>
      <dsp:spPr>
        <a:xfrm>
          <a:off x="219037" y="1071431"/>
          <a:ext cx="398249" cy="3982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FC9CF17-4FD1-4B07-AFCE-10F4F272EF7A}">
      <dsp:nvSpPr>
        <dsp:cNvPr id="0" name=""/>
        <dsp:cNvSpPr/>
      </dsp:nvSpPr>
      <dsp:spPr>
        <a:xfrm>
          <a:off x="836323" y="908511"/>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1155700">
            <a:lnSpc>
              <a:spcPct val="90000"/>
            </a:lnSpc>
            <a:spcBef>
              <a:spcPct val="0"/>
            </a:spcBef>
            <a:spcAft>
              <a:spcPct val="35000"/>
            </a:spcAft>
            <a:buNone/>
          </a:pPr>
          <a:r>
            <a:rPr lang="en-US" sz="2600" kern="1200" dirty="0">
              <a:solidFill>
                <a:prstClr val="black"/>
              </a:solidFill>
              <a:latin typeface="Gill Sans MT" panose="020B0502020104020203" pitchFamily="34" charset="0"/>
              <a:ea typeface="+mn-ea"/>
              <a:cs typeface="+mn-cs"/>
            </a:rPr>
            <a:t>Make data available to policy makers, civil society and private sector</a:t>
          </a:r>
        </a:p>
      </dsp:txBody>
      <dsp:txXfrm>
        <a:off x="836323" y="908511"/>
        <a:ext cx="9679276" cy="724089"/>
      </dsp:txXfrm>
    </dsp:sp>
    <dsp:sp modelId="{19C19784-2075-43C1-B306-E1BC877CE525}">
      <dsp:nvSpPr>
        <dsp:cNvPr id="0" name=""/>
        <dsp:cNvSpPr/>
      </dsp:nvSpPr>
      <dsp:spPr>
        <a:xfrm>
          <a:off x="0" y="1813624"/>
          <a:ext cx="10515600" cy="724089"/>
        </a:xfrm>
        <a:prstGeom prst="roundRect">
          <a:avLst>
            <a:gd name="adj" fmla="val 10000"/>
          </a:avLst>
        </a:prstGeom>
        <a:solidFill>
          <a:schemeClr val="bg1">
            <a:lumMod val="65000"/>
          </a:schemeClr>
        </a:solidFill>
        <a:ln>
          <a:noFill/>
        </a:ln>
        <a:effectLst/>
      </dsp:spPr>
      <dsp:style>
        <a:lnRef idx="0">
          <a:scrgbClr r="0" g="0" b="0"/>
        </a:lnRef>
        <a:fillRef idx="1">
          <a:scrgbClr r="0" g="0" b="0"/>
        </a:fillRef>
        <a:effectRef idx="0">
          <a:scrgbClr r="0" g="0" b="0"/>
        </a:effectRef>
        <a:fontRef idx="minor"/>
      </dsp:style>
    </dsp:sp>
    <dsp:sp modelId="{58217B40-887F-494E-8F59-74ADCD94CB09}">
      <dsp:nvSpPr>
        <dsp:cNvPr id="0" name=""/>
        <dsp:cNvSpPr/>
      </dsp:nvSpPr>
      <dsp:spPr>
        <a:xfrm>
          <a:off x="219037" y="1976544"/>
          <a:ext cx="398249" cy="3982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4D6FD90-E342-44BE-A164-780355A2DEB4}">
      <dsp:nvSpPr>
        <dsp:cNvPr id="0" name=""/>
        <dsp:cNvSpPr/>
      </dsp:nvSpPr>
      <dsp:spPr>
        <a:xfrm>
          <a:off x="836323" y="1813624"/>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1155700">
            <a:lnSpc>
              <a:spcPct val="90000"/>
            </a:lnSpc>
            <a:spcBef>
              <a:spcPct val="0"/>
            </a:spcBef>
            <a:spcAft>
              <a:spcPct val="35000"/>
            </a:spcAft>
            <a:buNone/>
          </a:pPr>
          <a:r>
            <a:rPr lang="en-US" sz="2600" kern="1200" dirty="0">
              <a:solidFill>
                <a:prstClr val="black"/>
              </a:solidFill>
              <a:latin typeface="Gill Sans MT" panose="020B0502020104020203" pitchFamily="34" charset="0"/>
              <a:ea typeface="+mn-ea"/>
              <a:cs typeface="+mn-cs"/>
            </a:rPr>
            <a:t>Provide data to international and regional organizations</a:t>
          </a:r>
        </a:p>
      </dsp:txBody>
      <dsp:txXfrm>
        <a:off x="836323" y="1813624"/>
        <a:ext cx="9679276" cy="724089"/>
      </dsp:txXfrm>
    </dsp:sp>
    <dsp:sp modelId="{8F48C5A5-CE03-4647-9B91-556DFF0F09E8}">
      <dsp:nvSpPr>
        <dsp:cNvPr id="0" name=""/>
        <dsp:cNvSpPr/>
      </dsp:nvSpPr>
      <dsp:spPr>
        <a:xfrm>
          <a:off x="0" y="2718736"/>
          <a:ext cx="10515600" cy="724089"/>
        </a:xfrm>
        <a:prstGeom prst="roundRect">
          <a:avLst>
            <a:gd name="adj" fmla="val 10000"/>
          </a:avLst>
        </a:prstGeom>
        <a:solidFill>
          <a:schemeClr val="bg1">
            <a:lumMod val="65000"/>
          </a:schemeClr>
        </a:solidFill>
        <a:ln>
          <a:noFill/>
        </a:ln>
        <a:effectLst/>
      </dsp:spPr>
      <dsp:style>
        <a:lnRef idx="0">
          <a:scrgbClr r="0" g="0" b="0"/>
        </a:lnRef>
        <a:fillRef idx="1">
          <a:scrgbClr r="0" g="0" b="0"/>
        </a:fillRef>
        <a:effectRef idx="0">
          <a:scrgbClr r="0" g="0" b="0"/>
        </a:effectRef>
        <a:fontRef idx="minor"/>
      </dsp:style>
    </dsp:sp>
    <dsp:sp modelId="{1A906F08-6E88-4EDD-8E9B-7DBC9EBFD8C9}">
      <dsp:nvSpPr>
        <dsp:cNvPr id="0" name=""/>
        <dsp:cNvSpPr/>
      </dsp:nvSpPr>
      <dsp:spPr>
        <a:xfrm>
          <a:off x="219037" y="2881656"/>
          <a:ext cx="398249" cy="3982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97C12EE-A7C1-4FA9-9C80-65586EA0E29E}">
      <dsp:nvSpPr>
        <dsp:cNvPr id="0" name=""/>
        <dsp:cNvSpPr/>
      </dsp:nvSpPr>
      <dsp:spPr>
        <a:xfrm>
          <a:off x="836323" y="2718736"/>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1155700">
            <a:lnSpc>
              <a:spcPct val="90000"/>
            </a:lnSpc>
            <a:spcBef>
              <a:spcPct val="0"/>
            </a:spcBef>
            <a:spcAft>
              <a:spcPct val="35000"/>
            </a:spcAft>
            <a:buNone/>
          </a:pPr>
          <a:r>
            <a:rPr lang="en-US" sz="2600" kern="1200" dirty="0">
              <a:solidFill>
                <a:prstClr val="black"/>
              </a:solidFill>
              <a:latin typeface="Gill Sans MT" panose="020B0502020104020203" pitchFamily="34" charset="0"/>
              <a:ea typeface="+mn-ea"/>
              <a:cs typeface="+mn-cs"/>
            </a:rPr>
            <a:t>Provide data to international databases</a:t>
          </a:r>
        </a:p>
      </dsp:txBody>
      <dsp:txXfrm>
        <a:off x="836323" y="2718736"/>
        <a:ext cx="9679276" cy="724089"/>
      </dsp:txXfrm>
    </dsp:sp>
    <dsp:sp modelId="{86CEA798-8424-4E1A-8B8D-F33F4B9DD528}">
      <dsp:nvSpPr>
        <dsp:cNvPr id="0" name=""/>
        <dsp:cNvSpPr/>
      </dsp:nvSpPr>
      <dsp:spPr>
        <a:xfrm>
          <a:off x="0" y="3623848"/>
          <a:ext cx="10515600" cy="724089"/>
        </a:xfrm>
        <a:prstGeom prst="roundRect">
          <a:avLst>
            <a:gd name="adj" fmla="val 10000"/>
          </a:avLst>
        </a:prstGeom>
        <a:solidFill>
          <a:schemeClr val="bg1">
            <a:lumMod val="65000"/>
          </a:schemeClr>
        </a:solidFill>
        <a:ln>
          <a:noFill/>
        </a:ln>
        <a:effectLst/>
      </dsp:spPr>
      <dsp:style>
        <a:lnRef idx="0">
          <a:scrgbClr r="0" g="0" b="0"/>
        </a:lnRef>
        <a:fillRef idx="1">
          <a:scrgbClr r="0" g="0" b="0"/>
        </a:fillRef>
        <a:effectRef idx="0">
          <a:scrgbClr r="0" g="0" b="0"/>
        </a:effectRef>
        <a:fontRef idx="minor"/>
      </dsp:style>
    </dsp:sp>
    <dsp:sp modelId="{580ECA39-3DB7-49FD-9129-34D43E83E05F}">
      <dsp:nvSpPr>
        <dsp:cNvPr id="0" name=""/>
        <dsp:cNvSpPr/>
      </dsp:nvSpPr>
      <dsp:spPr>
        <a:xfrm>
          <a:off x="219037" y="3786768"/>
          <a:ext cx="398249" cy="3982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A1E7AA-B20B-41BD-B279-40A550463A56}">
      <dsp:nvSpPr>
        <dsp:cNvPr id="0" name=""/>
        <dsp:cNvSpPr/>
      </dsp:nvSpPr>
      <dsp:spPr>
        <a:xfrm>
          <a:off x="836323" y="3623848"/>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1155700">
            <a:lnSpc>
              <a:spcPct val="90000"/>
            </a:lnSpc>
            <a:spcBef>
              <a:spcPct val="0"/>
            </a:spcBef>
            <a:spcAft>
              <a:spcPct val="35000"/>
            </a:spcAft>
            <a:buNone/>
          </a:pPr>
          <a:r>
            <a:rPr lang="en-US" sz="2600" kern="1200" dirty="0">
              <a:solidFill>
                <a:prstClr val="black"/>
              </a:solidFill>
              <a:latin typeface="Gill Sans MT" panose="020B0502020104020203" pitchFamily="34" charset="0"/>
              <a:ea typeface="+mn-ea"/>
              <a:cs typeface="+mn-cs"/>
            </a:rPr>
            <a:t>Participate in international statistical programs and projects</a:t>
          </a:r>
        </a:p>
      </dsp:txBody>
      <dsp:txXfrm>
        <a:off x="836323" y="3623848"/>
        <a:ext cx="9679276" cy="72408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AF6548-CE61-4FE1-98C4-B6CB38239282}">
      <dsp:nvSpPr>
        <dsp:cNvPr id="0" name=""/>
        <dsp:cNvSpPr/>
      </dsp:nvSpPr>
      <dsp:spPr>
        <a:xfrm>
          <a:off x="0" y="718"/>
          <a:ext cx="6513603" cy="16811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79F135-3788-4EFE-B3C0-5F3DEE73C8D1}">
      <dsp:nvSpPr>
        <dsp:cNvPr id="0" name=""/>
        <dsp:cNvSpPr/>
      </dsp:nvSpPr>
      <dsp:spPr>
        <a:xfrm>
          <a:off x="508544" y="378974"/>
          <a:ext cx="924626" cy="9246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321C94D-AA76-46C2-AE94-C503329F8AB1}">
      <dsp:nvSpPr>
        <dsp:cNvPr id="0" name=""/>
        <dsp:cNvSpPr/>
      </dsp:nvSpPr>
      <dsp:spPr>
        <a:xfrm>
          <a:off x="1941716" y="718"/>
          <a:ext cx="4571887" cy="1681139"/>
        </a:xfrm>
        <a:prstGeom prst="rect">
          <a:avLst/>
        </a:prstGeom>
        <a:solidFill>
          <a:srgbClr val="F2F2F2"/>
        </a:solid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111250">
            <a:lnSpc>
              <a:spcPct val="100000"/>
            </a:lnSpc>
            <a:spcBef>
              <a:spcPct val="0"/>
            </a:spcBef>
            <a:spcAft>
              <a:spcPct val="35000"/>
            </a:spcAft>
            <a:buNone/>
          </a:pPr>
          <a:r>
            <a:rPr lang="en-US" sz="2500" b="1" kern="1200" dirty="0">
              <a:latin typeface="Gill Sans MT" panose="020B0502020104020203" pitchFamily="34" charset="0"/>
            </a:rPr>
            <a:t>Population Census Program </a:t>
          </a:r>
          <a:r>
            <a:rPr lang="en-US" sz="2500" kern="1200" dirty="0">
              <a:latin typeface="Gill Sans MT" panose="020B0502020104020203" pitchFamily="34" charset="0"/>
            </a:rPr>
            <a:t>– led by UNFPA and supported by UNSD</a:t>
          </a:r>
        </a:p>
      </dsp:txBody>
      <dsp:txXfrm>
        <a:off x="1941716" y="718"/>
        <a:ext cx="4571887" cy="1681139"/>
      </dsp:txXfrm>
    </dsp:sp>
    <dsp:sp modelId="{B4FC19F7-763E-4429-9D54-5705BF16CF9D}">
      <dsp:nvSpPr>
        <dsp:cNvPr id="0" name=""/>
        <dsp:cNvSpPr/>
      </dsp:nvSpPr>
      <dsp:spPr>
        <a:xfrm>
          <a:off x="0" y="2102143"/>
          <a:ext cx="6513603" cy="16811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915DCF-43AE-4212-932F-0D0136865C94}">
      <dsp:nvSpPr>
        <dsp:cNvPr id="0" name=""/>
        <dsp:cNvSpPr/>
      </dsp:nvSpPr>
      <dsp:spPr>
        <a:xfrm>
          <a:off x="508544" y="2480399"/>
          <a:ext cx="924626" cy="924626"/>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533D821-2CCE-425B-BC81-EB4D94192225}">
      <dsp:nvSpPr>
        <dsp:cNvPr id="0" name=""/>
        <dsp:cNvSpPr/>
      </dsp:nvSpPr>
      <dsp:spPr>
        <a:xfrm>
          <a:off x="1941716" y="2102143"/>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111250">
            <a:lnSpc>
              <a:spcPct val="100000"/>
            </a:lnSpc>
            <a:spcBef>
              <a:spcPct val="0"/>
            </a:spcBef>
            <a:spcAft>
              <a:spcPct val="35000"/>
            </a:spcAft>
            <a:buNone/>
          </a:pPr>
          <a:r>
            <a:rPr lang="en-US" sz="2500" b="1" kern="1200" dirty="0">
              <a:latin typeface="Gill Sans MT" panose="020B0502020104020203" pitchFamily="34" charset="0"/>
            </a:rPr>
            <a:t>Global Agricultural Program </a:t>
          </a:r>
          <a:r>
            <a:rPr lang="en-US" sz="2500" kern="1200" dirty="0">
              <a:latin typeface="Gill Sans MT" panose="020B0502020104020203" pitchFamily="34" charset="0"/>
            </a:rPr>
            <a:t>– developed by the World Bank and led by FAO</a:t>
          </a:r>
        </a:p>
      </dsp:txBody>
      <dsp:txXfrm>
        <a:off x="1941716" y="2102143"/>
        <a:ext cx="4571887" cy="1681139"/>
      </dsp:txXfrm>
    </dsp:sp>
    <dsp:sp modelId="{1B901744-C1AE-46C3-804F-6CE743504BA6}">
      <dsp:nvSpPr>
        <dsp:cNvPr id="0" name=""/>
        <dsp:cNvSpPr/>
      </dsp:nvSpPr>
      <dsp:spPr>
        <a:xfrm>
          <a:off x="0" y="4203567"/>
          <a:ext cx="6513603" cy="16811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63656F-9F70-4942-818D-0365DEBAD77A}">
      <dsp:nvSpPr>
        <dsp:cNvPr id="0" name=""/>
        <dsp:cNvSpPr/>
      </dsp:nvSpPr>
      <dsp:spPr>
        <a:xfrm>
          <a:off x="508544" y="4581824"/>
          <a:ext cx="924626" cy="9246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DE4800-9EA2-4E78-A1C3-E4F9E92BE7CD}">
      <dsp:nvSpPr>
        <dsp:cNvPr id="0" name=""/>
        <dsp:cNvSpPr/>
      </dsp:nvSpPr>
      <dsp:spPr>
        <a:xfrm>
          <a:off x="1941716" y="4203567"/>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111250">
            <a:lnSpc>
              <a:spcPct val="100000"/>
            </a:lnSpc>
            <a:spcBef>
              <a:spcPct val="0"/>
            </a:spcBef>
            <a:spcAft>
              <a:spcPct val="35000"/>
            </a:spcAft>
            <a:buNone/>
          </a:pPr>
          <a:r>
            <a:rPr lang="en-US" sz="2500" b="1" kern="1200" dirty="0">
              <a:latin typeface="Gill Sans MT" panose="020B0502020104020203" pitchFamily="34" charset="0"/>
            </a:rPr>
            <a:t>Agricultural Census Program </a:t>
          </a:r>
          <a:r>
            <a:rPr lang="en-US" sz="2500" kern="1200" dirty="0">
              <a:latin typeface="Gill Sans MT" panose="020B0502020104020203" pitchFamily="34" charset="0"/>
            </a:rPr>
            <a:t>– led by FAO</a:t>
          </a:r>
        </a:p>
      </dsp:txBody>
      <dsp:txXfrm>
        <a:off x="1941716" y="4203567"/>
        <a:ext cx="4571887" cy="168113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7F2E16-0A48-48DA-8F07-C39BD6CFDFD4}">
      <dsp:nvSpPr>
        <dsp:cNvPr id="0" name=""/>
        <dsp:cNvSpPr/>
      </dsp:nvSpPr>
      <dsp:spPr>
        <a:xfrm>
          <a:off x="0" y="1426"/>
          <a:ext cx="6513603" cy="1951473"/>
        </a:xfrm>
        <a:prstGeom prst="roundRect">
          <a:avLst/>
        </a:prstGeom>
        <a:solidFill>
          <a:srgbClr val="F2F2F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dirty="0">
              <a:solidFill>
                <a:schemeClr val="tx1"/>
              </a:solidFill>
              <a:latin typeface="Gill Sans MT" panose="020B0502020104020203" pitchFamily="34" charset="0"/>
            </a:rPr>
            <a:t>International Comparison Program </a:t>
          </a:r>
          <a:r>
            <a:rPr lang="en-US" sz="2500" kern="1200" dirty="0">
              <a:solidFill>
                <a:schemeClr val="tx1"/>
              </a:solidFill>
              <a:latin typeface="Gill Sans MT" panose="020B0502020104020203" pitchFamily="34" charset="0"/>
            </a:rPr>
            <a:t>-</a:t>
          </a:r>
        </a:p>
        <a:p>
          <a:pPr marL="0" lvl="0" indent="0" algn="l" defTabSz="1111250">
            <a:lnSpc>
              <a:spcPct val="90000"/>
            </a:lnSpc>
            <a:spcBef>
              <a:spcPct val="0"/>
            </a:spcBef>
            <a:spcAft>
              <a:spcPct val="35000"/>
            </a:spcAft>
            <a:buNone/>
          </a:pPr>
          <a:r>
            <a:rPr lang="en-US" sz="2500" kern="1200" dirty="0">
              <a:solidFill>
                <a:schemeClr val="tx1"/>
              </a:solidFill>
              <a:latin typeface="Gill Sans MT" panose="020B0502020104020203" pitchFamily="34" charset="0"/>
            </a:rPr>
            <a:t>	decided by UNSC</a:t>
          </a:r>
        </a:p>
        <a:p>
          <a:pPr marL="0" lvl="0" indent="0" algn="l" defTabSz="1111250">
            <a:lnSpc>
              <a:spcPct val="90000"/>
            </a:lnSpc>
            <a:spcBef>
              <a:spcPct val="0"/>
            </a:spcBef>
            <a:spcAft>
              <a:spcPct val="35000"/>
            </a:spcAft>
            <a:buNone/>
          </a:pPr>
          <a:r>
            <a:rPr lang="en-US" sz="2500" kern="1200" dirty="0">
              <a:solidFill>
                <a:schemeClr val="tx1"/>
              </a:solidFill>
              <a:latin typeface="Gill Sans MT" panose="020B0502020104020203" pitchFamily="34" charset="0"/>
            </a:rPr>
            <a:t>	managed by the World Bank</a:t>
          </a:r>
        </a:p>
      </dsp:txBody>
      <dsp:txXfrm>
        <a:off x="95263" y="96689"/>
        <a:ext cx="6323077" cy="1760947"/>
      </dsp:txXfrm>
    </dsp:sp>
    <dsp:sp modelId="{48B2E2B2-544E-499E-B68F-B2A5E9FD28A2}">
      <dsp:nvSpPr>
        <dsp:cNvPr id="0" name=""/>
        <dsp:cNvSpPr/>
      </dsp:nvSpPr>
      <dsp:spPr>
        <a:xfrm>
          <a:off x="0" y="1966976"/>
          <a:ext cx="6513603" cy="1951473"/>
        </a:xfrm>
        <a:prstGeom prst="roundRect">
          <a:avLst/>
        </a:prstGeom>
        <a:solidFill>
          <a:srgbClr val="F2F2F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dirty="0">
              <a:solidFill>
                <a:schemeClr val="tx1"/>
              </a:solidFill>
              <a:latin typeface="Gill Sans MT" panose="020B0502020104020203" pitchFamily="34" charset="0"/>
            </a:rPr>
            <a:t>Regional Programs </a:t>
          </a:r>
          <a:r>
            <a:rPr lang="en-US" sz="2500" kern="1200" dirty="0">
              <a:solidFill>
                <a:schemeClr val="tx1"/>
              </a:solidFill>
              <a:latin typeface="Gill Sans MT" panose="020B0502020104020203" pitchFamily="34" charset="0"/>
            </a:rPr>
            <a:t>-</a:t>
          </a:r>
        </a:p>
        <a:p>
          <a:pPr marL="0" lvl="0" indent="0" algn="l" defTabSz="1111250">
            <a:lnSpc>
              <a:spcPct val="100000"/>
            </a:lnSpc>
            <a:spcBef>
              <a:spcPct val="0"/>
            </a:spcBef>
            <a:spcAft>
              <a:spcPts val="0"/>
            </a:spcAft>
            <a:buNone/>
          </a:pPr>
          <a:r>
            <a:rPr lang="en-US" sz="2500" kern="1200" dirty="0">
              <a:solidFill>
                <a:schemeClr val="tx1"/>
              </a:solidFill>
              <a:latin typeface="Gill Sans MT" panose="020B0502020104020203" pitchFamily="34" charset="0"/>
            </a:rPr>
            <a:t>	run by African Development Bank,</a:t>
          </a:r>
        </a:p>
        <a:p>
          <a:pPr marL="0" lvl="0" indent="0" algn="l" defTabSz="1111250">
            <a:lnSpc>
              <a:spcPct val="100000"/>
            </a:lnSpc>
            <a:spcBef>
              <a:spcPct val="0"/>
            </a:spcBef>
            <a:spcAft>
              <a:spcPts val="0"/>
            </a:spcAft>
            <a:buNone/>
          </a:pPr>
          <a:r>
            <a:rPr lang="en-US" sz="2500" kern="1200" dirty="0">
              <a:solidFill>
                <a:schemeClr val="tx1"/>
              </a:solidFill>
              <a:latin typeface="Gill Sans MT" panose="020B0502020104020203" pitchFamily="34" charset="0"/>
            </a:rPr>
            <a:t>	UNECLAC, UNECWA, </a:t>
          </a:r>
        </a:p>
        <a:p>
          <a:pPr marL="0" lvl="0" indent="0" algn="l" defTabSz="1111250">
            <a:lnSpc>
              <a:spcPct val="100000"/>
            </a:lnSpc>
            <a:spcBef>
              <a:spcPct val="0"/>
            </a:spcBef>
            <a:spcAft>
              <a:spcPts val="0"/>
            </a:spcAft>
            <a:buNone/>
          </a:pPr>
          <a:r>
            <a:rPr lang="en-US" sz="2500" kern="1200" dirty="0">
              <a:solidFill>
                <a:schemeClr val="tx1"/>
              </a:solidFill>
              <a:latin typeface="Gill Sans MT" panose="020B0502020104020203" pitchFamily="34" charset="0"/>
            </a:rPr>
            <a:t>	Asian Development Bank, CIS STAT 	and ROSSTAT, OECD and Eurostat</a:t>
          </a:r>
        </a:p>
      </dsp:txBody>
      <dsp:txXfrm>
        <a:off x="95263" y="2062239"/>
        <a:ext cx="6323077" cy="1760947"/>
      </dsp:txXfrm>
    </dsp:sp>
    <dsp:sp modelId="{6CBC1C62-2965-4AE8-A907-1E356EB89C1B}">
      <dsp:nvSpPr>
        <dsp:cNvPr id="0" name=""/>
        <dsp:cNvSpPr/>
      </dsp:nvSpPr>
      <dsp:spPr>
        <a:xfrm>
          <a:off x="0" y="3866618"/>
          <a:ext cx="6513603" cy="1951473"/>
        </a:xfrm>
        <a:prstGeom prst="roundRect">
          <a:avLst/>
        </a:prstGeom>
        <a:solidFill>
          <a:srgbClr val="F2F2F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solidFill>
                <a:schemeClr val="tx1"/>
              </a:solidFill>
              <a:latin typeface="Gill Sans MT" panose="020B0502020104020203" pitchFamily="34" charset="0"/>
            </a:rPr>
            <a:t>Country programs in more than 180 countries collect price data at the same time for the same basket of goods</a:t>
          </a:r>
        </a:p>
      </dsp:txBody>
      <dsp:txXfrm>
        <a:off x="95263" y="3961881"/>
        <a:ext cx="6323077" cy="176094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E11CB-0DE6-4DE3-AFC3-5243AFF29C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B27F950-3AA6-4D88-B4DA-AF2C5DE077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517A8C1-ADDD-49E9-A6FA-FAE772C960B5}"/>
              </a:ext>
            </a:extLst>
          </p:cNvPr>
          <p:cNvSpPr>
            <a:spLocks noGrp="1"/>
          </p:cNvSpPr>
          <p:nvPr>
            <p:ph type="dt" sz="half" idx="10"/>
          </p:nvPr>
        </p:nvSpPr>
        <p:spPr/>
        <p:txBody>
          <a:bodyPr/>
          <a:lstStyle/>
          <a:p>
            <a:fld id="{78EAAFB0-E707-433D-93DB-46DE7D4CB294}" type="datetimeFigureOut">
              <a:rPr lang="en-US" smtClean="0"/>
              <a:t>1/22/2020</a:t>
            </a:fld>
            <a:endParaRPr lang="en-US"/>
          </a:p>
        </p:txBody>
      </p:sp>
      <p:sp>
        <p:nvSpPr>
          <p:cNvPr id="5" name="Footer Placeholder 4">
            <a:extLst>
              <a:ext uri="{FF2B5EF4-FFF2-40B4-BE49-F238E27FC236}">
                <a16:creationId xmlns:a16="http://schemas.microsoft.com/office/drawing/2014/main" id="{F58C24C7-23AC-43FD-B69E-70E69EE516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F9B2A4-AF43-49A5-9384-129936B7A7AC}"/>
              </a:ext>
            </a:extLst>
          </p:cNvPr>
          <p:cNvSpPr>
            <a:spLocks noGrp="1"/>
          </p:cNvSpPr>
          <p:nvPr>
            <p:ph type="sldNum" sz="quarter" idx="12"/>
          </p:nvPr>
        </p:nvSpPr>
        <p:spPr/>
        <p:txBody>
          <a:bodyPr/>
          <a:lstStyle/>
          <a:p>
            <a:fld id="{977B953B-DAFC-4C0E-ABB3-553BB6C78589}" type="slidenum">
              <a:rPr lang="en-US" smtClean="0"/>
              <a:t>‹#›</a:t>
            </a:fld>
            <a:endParaRPr lang="en-US"/>
          </a:p>
        </p:txBody>
      </p:sp>
    </p:spTree>
    <p:extLst>
      <p:ext uri="{BB962C8B-B14F-4D97-AF65-F5344CB8AC3E}">
        <p14:creationId xmlns:p14="http://schemas.microsoft.com/office/powerpoint/2010/main" val="1134819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EE943-457A-486E-BD46-B95C2D0901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31CFD9-FE38-40FF-8B97-B5A3B3CD71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75BC5F-5A44-4F91-8D33-A4EFEA44F16A}"/>
              </a:ext>
            </a:extLst>
          </p:cNvPr>
          <p:cNvSpPr>
            <a:spLocks noGrp="1"/>
          </p:cNvSpPr>
          <p:nvPr>
            <p:ph type="dt" sz="half" idx="10"/>
          </p:nvPr>
        </p:nvSpPr>
        <p:spPr/>
        <p:txBody>
          <a:bodyPr/>
          <a:lstStyle/>
          <a:p>
            <a:fld id="{78EAAFB0-E707-433D-93DB-46DE7D4CB294}" type="datetimeFigureOut">
              <a:rPr lang="en-US" smtClean="0"/>
              <a:t>1/22/2020</a:t>
            </a:fld>
            <a:endParaRPr lang="en-US"/>
          </a:p>
        </p:txBody>
      </p:sp>
      <p:sp>
        <p:nvSpPr>
          <p:cNvPr id="5" name="Footer Placeholder 4">
            <a:extLst>
              <a:ext uri="{FF2B5EF4-FFF2-40B4-BE49-F238E27FC236}">
                <a16:creationId xmlns:a16="http://schemas.microsoft.com/office/drawing/2014/main" id="{A8633349-163E-4B8A-B9D9-7205DA9EFB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6D2539-8AC1-44A5-BB69-66C8B4C1AAB4}"/>
              </a:ext>
            </a:extLst>
          </p:cNvPr>
          <p:cNvSpPr>
            <a:spLocks noGrp="1"/>
          </p:cNvSpPr>
          <p:nvPr>
            <p:ph type="sldNum" sz="quarter" idx="12"/>
          </p:nvPr>
        </p:nvSpPr>
        <p:spPr/>
        <p:txBody>
          <a:bodyPr/>
          <a:lstStyle/>
          <a:p>
            <a:fld id="{977B953B-DAFC-4C0E-ABB3-553BB6C78589}" type="slidenum">
              <a:rPr lang="en-US" smtClean="0"/>
              <a:t>‹#›</a:t>
            </a:fld>
            <a:endParaRPr lang="en-US"/>
          </a:p>
        </p:txBody>
      </p:sp>
    </p:spTree>
    <p:extLst>
      <p:ext uri="{BB962C8B-B14F-4D97-AF65-F5344CB8AC3E}">
        <p14:creationId xmlns:p14="http://schemas.microsoft.com/office/powerpoint/2010/main" val="1309333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A2CCC-E2A2-4E7C-9ACF-272EBA9CF6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A4FE63A-0B6F-4654-8B01-62547DD29B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778F8D-4F6C-46FE-B62A-C9CA00C874F9}"/>
              </a:ext>
            </a:extLst>
          </p:cNvPr>
          <p:cNvSpPr>
            <a:spLocks noGrp="1"/>
          </p:cNvSpPr>
          <p:nvPr>
            <p:ph type="dt" sz="half" idx="10"/>
          </p:nvPr>
        </p:nvSpPr>
        <p:spPr/>
        <p:txBody>
          <a:bodyPr/>
          <a:lstStyle/>
          <a:p>
            <a:fld id="{78EAAFB0-E707-433D-93DB-46DE7D4CB294}" type="datetimeFigureOut">
              <a:rPr lang="en-US" smtClean="0"/>
              <a:t>1/22/2020</a:t>
            </a:fld>
            <a:endParaRPr lang="en-US"/>
          </a:p>
        </p:txBody>
      </p:sp>
      <p:sp>
        <p:nvSpPr>
          <p:cNvPr id="5" name="Footer Placeholder 4">
            <a:extLst>
              <a:ext uri="{FF2B5EF4-FFF2-40B4-BE49-F238E27FC236}">
                <a16:creationId xmlns:a16="http://schemas.microsoft.com/office/drawing/2014/main" id="{799CA2BA-04FE-4D79-9A0D-05E907F073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A96AD8-CD00-4F0F-BA22-A0BA3ADD9F2C}"/>
              </a:ext>
            </a:extLst>
          </p:cNvPr>
          <p:cNvSpPr>
            <a:spLocks noGrp="1"/>
          </p:cNvSpPr>
          <p:nvPr>
            <p:ph type="sldNum" sz="quarter" idx="12"/>
          </p:nvPr>
        </p:nvSpPr>
        <p:spPr/>
        <p:txBody>
          <a:bodyPr/>
          <a:lstStyle/>
          <a:p>
            <a:fld id="{977B953B-DAFC-4C0E-ABB3-553BB6C78589}" type="slidenum">
              <a:rPr lang="en-US" smtClean="0"/>
              <a:t>‹#›</a:t>
            </a:fld>
            <a:endParaRPr lang="en-US"/>
          </a:p>
        </p:txBody>
      </p:sp>
    </p:spTree>
    <p:extLst>
      <p:ext uri="{BB962C8B-B14F-4D97-AF65-F5344CB8AC3E}">
        <p14:creationId xmlns:p14="http://schemas.microsoft.com/office/powerpoint/2010/main" val="221053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D0E22-24BB-46F5-ADC7-15C3CB4148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0C9A52-569E-4540-822B-D909F24561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8F3A86-A173-4458-95D5-8F691BA957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1C0760-197F-4040-8BDF-78866E821501}"/>
              </a:ext>
            </a:extLst>
          </p:cNvPr>
          <p:cNvSpPr>
            <a:spLocks noGrp="1"/>
          </p:cNvSpPr>
          <p:nvPr>
            <p:ph type="dt" sz="half" idx="10"/>
          </p:nvPr>
        </p:nvSpPr>
        <p:spPr/>
        <p:txBody>
          <a:bodyPr/>
          <a:lstStyle/>
          <a:p>
            <a:fld id="{78EAAFB0-E707-433D-93DB-46DE7D4CB294}" type="datetimeFigureOut">
              <a:rPr lang="en-US" smtClean="0"/>
              <a:t>1/22/2020</a:t>
            </a:fld>
            <a:endParaRPr lang="en-US"/>
          </a:p>
        </p:txBody>
      </p:sp>
      <p:sp>
        <p:nvSpPr>
          <p:cNvPr id="6" name="Footer Placeholder 5">
            <a:extLst>
              <a:ext uri="{FF2B5EF4-FFF2-40B4-BE49-F238E27FC236}">
                <a16:creationId xmlns:a16="http://schemas.microsoft.com/office/drawing/2014/main" id="{DD67454D-A9B1-4238-AAB5-FE2419FACF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9F14D8-23CD-4E67-BDD3-52D5879B560D}"/>
              </a:ext>
            </a:extLst>
          </p:cNvPr>
          <p:cNvSpPr>
            <a:spLocks noGrp="1"/>
          </p:cNvSpPr>
          <p:nvPr>
            <p:ph type="sldNum" sz="quarter" idx="12"/>
          </p:nvPr>
        </p:nvSpPr>
        <p:spPr/>
        <p:txBody>
          <a:bodyPr/>
          <a:lstStyle/>
          <a:p>
            <a:fld id="{977B953B-DAFC-4C0E-ABB3-553BB6C78589}" type="slidenum">
              <a:rPr lang="en-US" smtClean="0"/>
              <a:t>‹#›</a:t>
            </a:fld>
            <a:endParaRPr lang="en-US"/>
          </a:p>
        </p:txBody>
      </p:sp>
    </p:spTree>
    <p:extLst>
      <p:ext uri="{BB962C8B-B14F-4D97-AF65-F5344CB8AC3E}">
        <p14:creationId xmlns:p14="http://schemas.microsoft.com/office/powerpoint/2010/main" val="652976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04C07-8BCE-4A14-A6B7-F9A5DEBACE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DD39FEB-3FBF-4721-B3EB-F8E78E3D61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52A3B5-A6E1-4E10-8CE6-472D1D5D3B7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FED927-83A9-4C30-9D0D-16BC4E2F04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2D7073-E886-45FA-BEA4-78C3632969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722452-439D-4748-BE8D-F73E124DDD44}"/>
              </a:ext>
            </a:extLst>
          </p:cNvPr>
          <p:cNvSpPr>
            <a:spLocks noGrp="1"/>
          </p:cNvSpPr>
          <p:nvPr>
            <p:ph type="dt" sz="half" idx="10"/>
          </p:nvPr>
        </p:nvSpPr>
        <p:spPr/>
        <p:txBody>
          <a:bodyPr/>
          <a:lstStyle/>
          <a:p>
            <a:fld id="{78EAAFB0-E707-433D-93DB-46DE7D4CB294}" type="datetimeFigureOut">
              <a:rPr lang="en-US" smtClean="0"/>
              <a:t>1/22/2020</a:t>
            </a:fld>
            <a:endParaRPr lang="en-US"/>
          </a:p>
        </p:txBody>
      </p:sp>
      <p:sp>
        <p:nvSpPr>
          <p:cNvPr id="8" name="Footer Placeholder 7">
            <a:extLst>
              <a:ext uri="{FF2B5EF4-FFF2-40B4-BE49-F238E27FC236}">
                <a16:creationId xmlns:a16="http://schemas.microsoft.com/office/drawing/2014/main" id="{AAF0762F-D59D-4041-88B5-10701E96B8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195680-50FE-42FD-A709-0E3E89F0D5FD}"/>
              </a:ext>
            </a:extLst>
          </p:cNvPr>
          <p:cNvSpPr>
            <a:spLocks noGrp="1"/>
          </p:cNvSpPr>
          <p:nvPr>
            <p:ph type="sldNum" sz="quarter" idx="12"/>
          </p:nvPr>
        </p:nvSpPr>
        <p:spPr/>
        <p:txBody>
          <a:bodyPr/>
          <a:lstStyle/>
          <a:p>
            <a:fld id="{977B953B-DAFC-4C0E-ABB3-553BB6C78589}" type="slidenum">
              <a:rPr lang="en-US" smtClean="0"/>
              <a:t>‹#›</a:t>
            </a:fld>
            <a:endParaRPr lang="en-US"/>
          </a:p>
        </p:txBody>
      </p:sp>
    </p:spTree>
    <p:extLst>
      <p:ext uri="{BB962C8B-B14F-4D97-AF65-F5344CB8AC3E}">
        <p14:creationId xmlns:p14="http://schemas.microsoft.com/office/powerpoint/2010/main" val="902860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1B063-67F2-4CD3-8516-DFC3512E67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DD7E88-0364-431C-A2F9-0E1420A28885}"/>
              </a:ext>
            </a:extLst>
          </p:cNvPr>
          <p:cNvSpPr>
            <a:spLocks noGrp="1"/>
          </p:cNvSpPr>
          <p:nvPr>
            <p:ph type="dt" sz="half" idx="10"/>
          </p:nvPr>
        </p:nvSpPr>
        <p:spPr/>
        <p:txBody>
          <a:bodyPr/>
          <a:lstStyle/>
          <a:p>
            <a:fld id="{78EAAFB0-E707-433D-93DB-46DE7D4CB294}" type="datetimeFigureOut">
              <a:rPr lang="en-US" smtClean="0"/>
              <a:t>1/22/2020</a:t>
            </a:fld>
            <a:endParaRPr lang="en-US"/>
          </a:p>
        </p:txBody>
      </p:sp>
      <p:sp>
        <p:nvSpPr>
          <p:cNvPr id="4" name="Footer Placeholder 3">
            <a:extLst>
              <a:ext uri="{FF2B5EF4-FFF2-40B4-BE49-F238E27FC236}">
                <a16:creationId xmlns:a16="http://schemas.microsoft.com/office/drawing/2014/main" id="{1B114242-8871-4916-BDB1-A567F9BCDE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3186E2-E5D0-4B32-B59D-9BA1A0BC9E01}"/>
              </a:ext>
            </a:extLst>
          </p:cNvPr>
          <p:cNvSpPr>
            <a:spLocks noGrp="1"/>
          </p:cNvSpPr>
          <p:nvPr>
            <p:ph type="sldNum" sz="quarter" idx="12"/>
          </p:nvPr>
        </p:nvSpPr>
        <p:spPr/>
        <p:txBody>
          <a:bodyPr/>
          <a:lstStyle/>
          <a:p>
            <a:fld id="{977B953B-DAFC-4C0E-ABB3-553BB6C78589}" type="slidenum">
              <a:rPr lang="en-US" smtClean="0"/>
              <a:t>‹#›</a:t>
            </a:fld>
            <a:endParaRPr lang="en-US"/>
          </a:p>
        </p:txBody>
      </p:sp>
    </p:spTree>
    <p:extLst>
      <p:ext uri="{BB962C8B-B14F-4D97-AF65-F5344CB8AC3E}">
        <p14:creationId xmlns:p14="http://schemas.microsoft.com/office/powerpoint/2010/main" val="4123538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3C64F2-FA01-4868-8D4B-E46EAD9F2276}"/>
              </a:ext>
            </a:extLst>
          </p:cNvPr>
          <p:cNvSpPr>
            <a:spLocks noGrp="1"/>
          </p:cNvSpPr>
          <p:nvPr>
            <p:ph type="dt" sz="half" idx="10"/>
          </p:nvPr>
        </p:nvSpPr>
        <p:spPr/>
        <p:txBody>
          <a:bodyPr/>
          <a:lstStyle/>
          <a:p>
            <a:fld id="{78EAAFB0-E707-433D-93DB-46DE7D4CB294}" type="datetimeFigureOut">
              <a:rPr lang="en-US" smtClean="0"/>
              <a:t>1/22/2020</a:t>
            </a:fld>
            <a:endParaRPr lang="en-US"/>
          </a:p>
        </p:txBody>
      </p:sp>
      <p:sp>
        <p:nvSpPr>
          <p:cNvPr id="3" name="Footer Placeholder 2">
            <a:extLst>
              <a:ext uri="{FF2B5EF4-FFF2-40B4-BE49-F238E27FC236}">
                <a16:creationId xmlns:a16="http://schemas.microsoft.com/office/drawing/2014/main" id="{F7B0A1D8-4F95-4628-A563-0FAFADC92D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DCE801-2703-4A9B-BA66-D221F3FC331A}"/>
              </a:ext>
            </a:extLst>
          </p:cNvPr>
          <p:cNvSpPr>
            <a:spLocks noGrp="1"/>
          </p:cNvSpPr>
          <p:nvPr>
            <p:ph type="sldNum" sz="quarter" idx="12"/>
          </p:nvPr>
        </p:nvSpPr>
        <p:spPr/>
        <p:txBody>
          <a:bodyPr/>
          <a:lstStyle/>
          <a:p>
            <a:fld id="{977B953B-DAFC-4C0E-ABB3-553BB6C78589}" type="slidenum">
              <a:rPr lang="en-US" smtClean="0"/>
              <a:t>‹#›</a:t>
            </a:fld>
            <a:endParaRPr lang="en-US"/>
          </a:p>
        </p:txBody>
      </p:sp>
    </p:spTree>
    <p:extLst>
      <p:ext uri="{BB962C8B-B14F-4D97-AF65-F5344CB8AC3E}">
        <p14:creationId xmlns:p14="http://schemas.microsoft.com/office/powerpoint/2010/main" val="254429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CD27E-8FCD-44CF-91E6-9AB7E35D35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BF59E07-3378-4669-AFA3-BBA707E3EF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3C23E99-5F3F-4DC2-9E74-F8C4129A72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5E88C6-C3EE-4AF4-9EF4-2A44B044F599}"/>
              </a:ext>
            </a:extLst>
          </p:cNvPr>
          <p:cNvSpPr>
            <a:spLocks noGrp="1"/>
          </p:cNvSpPr>
          <p:nvPr>
            <p:ph type="dt" sz="half" idx="10"/>
          </p:nvPr>
        </p:nvSpPr>
        <p:spPr/>
        <p:txBody>
          <a:bodyPr/>
          <a:lstStyle/>
          <a:p>
            <a:fld id="{78EAAFB0-E707-433D-93DB-46DE7D4CB294}" type="datetimeFigureOut">
              <a:rPr lang="en-US" smtClean="0"/>
              <a:t>1/22/2020</a:t>
            </a:fld>
            <a:endParaRPr lang="en-US"/>
          </a:p>
        </p:txBody>
      </p:sp>
      <p:sp>
        <p:nvSpPr>
          <p:cNvPr id="6" name="Footer Placeholder 5">
            <a:extLst>
              <a:ext uri="{FF2B5EF4-FFF2-40B4-BE49-F238E27FC236}">
                <a16:creationId xmlns:a16="http://schemas.microsoft.com/office/drawing/2014/main" id="{BF76C1A1-04C8-41BB-8425-4CA302FE73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6F1CA9-C453-4333-B63A-11710E131485}"/>
              </a:ext>
            </a:extLst>
          </p:cNvPr>
          <p:cNvSpPr>
            <a:spLocks noGrp="1"/>
          </p:cNvSpPr>
          <p:nvPr>
            <p:ph type="sldNum" sz="quarter" idx="12"/>
          </p:nvPr>
        </p:nvSpPr>
        <p:spPr/>
        <p:txBody>
          <a:bodyPr/>
          <a:lstStyle/>
          <a:p>
            <a:fld id="{977B953B-DAFC-4C0E-ABB3-553BB6C78589}" type="slidenum">
              <a:rPr lang="en-US" smtClean="0"/>
              <a:t>‹#›</a:t>
            </a:fld>
            <a:endParaRPr lang="en-US"/>
          </a:p>
        </p:txBody>
      </p:sp>
    </p:spTree>
    <p:extLst>
      <p:ext uri="{BB962C8B-B14F-4D97-AF65-F5344CB8AC3E}">
        <p14:creationId xmlns:p14="http://schemas.microsoft.com/office/powerpoint/2010/main" val="2065165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06D8B-3D43-463E-A2E9-F66D496CD4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22D6CD8-FC5F-42A0-ABCE-12CBCEA6F1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C88F16-571B-4C06-BE28-C77C014C2E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7B2649-333D-4FFC-97EE-7E2E91EF9A6C}"/>
              </a:ext>
            </a:extLst>
          </p:cNvPr>
          <p:cNvSpPr>
            <a:spLocks noGrp="1"/>
          </p:cNvSpPr>
          <p:nvPr>
            <p:ph type="dt" sz="half" idx="10"/>
          </p:nvPr>
        </p:nvSpPr>
        <p:spPr/>
        <p:txBody>
          <a:bodyPr/>
          <a:lstStyle/>
          <a:p>
            <a:fld id="{78EAAFB0-E707-433D-93DB-46DE7D4CB294}" type="datetimeFigureOut">
              <a:rPr lang="en-US" smtClean="0"/>
              <a:t>1/22/2020</a:t>
            </a:fld>
            <a:endParaRPr lang="en-US"/>
          </a:p>
        </p:txBody>
      </p:sp>
      <p:sp>
        <p:nvSpPr>
          <p:cNvPr id="6" name="Footer Placeholder 5">
            <a:extLst>
              <a:ext uri="{FF2B5EF4-FFF2-40B4-BE49-F238E27FC236}">
                <a16:creationId xmlns:a16="http://schemas.microsoft.com/office/drawing/2014/main" id="{F95640DD-573D-489E-A8A2-7263B640ED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3D4C1E-7E31-42A6-A7FC-F843E6167A08}"/>
              </a:ext>
            </a:extLst>
          </p:cNvPr>
          <p:cNvSpPr>
            <a:spLocks noGrp="1"/>
          </p:cNvSpPr>
          <p:nvPr>
            <p:ph type="sldNum" sz="quarter" idx="12"/>
          </p:nvPr>
        </p:nvSpPr>
        <p:spPr/>
        <p:txBody>
          <a:bodyPr/>
          <a:lstStyle/>
          <a:p>
            <a:fld id="{977B953B-DAFC-4C0E-ABB3-553BB6C78589}" type="slidenum">
              <a:rPr lang="en-US" smtClean="0"/>
              <a:t>‹#›</a:t>
            </a:fld>
            <a:endParaRPr lang="en-US"/>
          </a:p>
        </p:txBody>
      </p:sp>
    </p:spTree>
    <p:extLst>
      <p:ext uri="{BB962C8B-B14F-4D97-AF65-F5344CB8AC3E}">
        <p14:creationId xmlns:p14="http://schemas.microsoft.com/office/powerpoint/2010/main" val="2336029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F38AB-E662-4B45-B203-B8152A48CB0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4E0200B-7D06-4F38-8A8D-E18104246A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99A386-B055-47BD-9DE6-466FC6F33F88}"/>
              </a:ext>
            </a:extLst>
          </p:cNvPr>
          <p:cNvSpPr>
            <a:spLocks noGrp="1"/>
          </p:cNvSpPr>
          <p:nvPr>
            <p:ph type="dt" sz="half" idx="10"/>
          </p:nvPr>
        </p:nvSpPr>
        <p:spPr/>
        <p:txBody>
          <a:bodyPr/>
          <a:lstStyle/>
          <a:p>
            <a:fld id="{78EAAFB0-E707-433D-93DB-46DE7D4CB294}" type="datetimeFigureOut">
              <a:rPr lang="en-US" smtClean="0"/>
              <a:t>1/22/2020</a:t>
            </a:fld>
            <a:endParaRPr lang="en-US"/>
          </a:p>
        </p:txBody>
      </p:sp>
      <p:sp>
        <p:nvSpPr>
          <p:cNvPr id="5" name="Footer Placeholder 4">
            <a:extLst>
              <a:ext uri="{FF2B5EF4-FFF2-40B4-BE49-F238E27FC236}">
                <a16:creationId xmlns:a16="http://schemas.microsoft.com/office/drawing/2014/main" id="{865ED96F-DDC5-45B8-8EC0-FBDDDF6F6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71BB14-17D9-43FC-A451-DC1E0402DB14}"/>
              </a:ext>
            </a:extLst>
          </p:cNvPr>
          <p:cNvSpPr>
            <a:spLocks noGrp="1"/>
          </p:cNvSpPr>
          <p:nvPr>
            <p:ph type="sldNum" sz="quarter" idx="12"/>
          </p:nvPr>
        </p:nvSpPr>
        <p:spPr/>
        <p:txBody>
          <a:bodyPr/>
          <a:lstStyle/>
          <a:p>
            <a:fld id="{977B953B-DAFC-4C0E-ABB3-553BB6C78589}" type="slidenum">
              <a:rPr lang="en-US" smtClean="0"/>
              <a:t>‹#›</a:t>
            </a:fld>
            <a:endParaRPr lang="en-US"/>
          </a:p>
        </p:txBody>
      </p:sp>
    </p:spTree>
    <p:extLst>
      <p:ext uri="{BB962C8B-B14F-4D97-AF65-F5344CB8AC3E}">
        <p14:creationId xmlns:p14="http://schemas.microsoft.com/office/powerpoint/2010/main" val="1012895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F40F06-7BCF-42D8-BDFF-22821230003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0B180A-D052-4F04-82A4-E4C7D36EDE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BA737D-5B83-414A-BCC9-A34A521AF012}"/>
              </a:ext>
            </a:extLst>
          </p:cNvPr>
          <p:cNvSpPr>
            <a:spLocks noGrp="1"/>
          </p:cNvSpPr>
          <p:nvPr>
            <p:ph type="dt" sz="half" idx="10"/>
          </p:nvPr>
        </p:nvSpPr>
        <p:spPr/>
        <p:txBody>
          <a:bodyPr/>
          <a:lstStyle/>
          <a:p>
            <a:fld id="{78EAAFB0-E707-433D-93DB-46DE7D4CB294}" type="datetimeFigureOut">
              <a:rPr lang="en-US" smtClean="0"/>
              <a:t>1/22/2020</a:t>
            </a:fld>
            <a:endParaRPr lang="en-US"/>
          </a:p>
        </p:txBody>
      </p:sp>
      <p:sp>
        <p:nvSpPr>
          <p:cNvPr id="5" name="Footer Placeholder 4">
            <a:extLst>
              <a:ext uri="{FF2B5EF4-FFF2-40B4-BE49-F238E27FC236}">
                <a16:creationId xmlns:a16="http://schemas.microsoft.com/office/drawing/2014/main" id="{EF25AAE4-22DD-49EB-B309-6361CCECC0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570200-4B1D-4209-A62C-D7508DA8B9F0}"/>
              </a:ext>
            </a:extLst>
          </p:cNvPr>
          <p:cNvSpPr>
            <a:spLocks noGrp="1"/>
          </p:cNvSpPr>
          <p:nvPr>
            <p:ph type="sldNum" sz="quarter" idx="12"/>
          </p:nvPr>
        </p:nvSpPr>
        <p:spPr/>
        <p:txBody>
          <a:bodyPr/>
          <a:lstStyle/>
          <a:p>
            <a:fld id="{977B953B-DAFC-4C0E-ABB3-553BB6C78589}" type="slidenum">
              <a:rPr lang="en-US" smtClean="0"/>
              <a:t>‹#›</a:t>
            </a:fld>
            <a:endParaRPr lang="en-US"/>
          </a:p>
        </p:txBody>
      </p:sp>
    </p:spTree>
    <p:extLst>
      <p:ext uri="{BB962C8B-B14F-4D97-AF65-F5344CB8AC3E}">
        <p14:creationId xmlns:p14="http://schemas.microsoft.com/office/powerpoint/2010/main" val="7710454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78EAAFB0-E707-433D-93DB-46DE7D4CB294}" type="datetimeFigureOut">
              <a:rPr lang="en-US" smtClean="0"/>
              <a:t>1/22/2020</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977B953B-DAFC-4C0E-ABB3-553BB6C78589}" type="slidenum">
              <a:rPr lang="en-US" smtClean="0"/>
              <a:t>‹#›</a:t>
            </a:fld>
            <a:endParaRPr lang="en-US"/>
          </a:p>
        </p:txBody>
      </p:sp>
    </p:spTree>
    <p:extLst>
      <p:ext uri="{BB962C8B-B14F-4D97-AF65-F5344CB8AC3E}">
        <p14:creationId xmlns:p14="http://schemas.microsoft.com/office/powerpoint/2010/main" val="643814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EAAFB0-E707-433D-93DB-46DE7D4CB294}" type="datetimeFigureOut">
              <a:rPr lang="en-US" smtClean="0"/>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977B953B-DAFC-4C0E-ABB3-553BB6C78589}" type="slidenum">
              <a:rPr lang="en-US" smtClean="0"/>
              <a:t>‹#›</a:t>
            </a:fld>
            <a:endParaRPr lang="en-US"/>
          </a:p>
        </p:txBody>
      </p:sp>
    </p:spTree>
    <p:extLst>
      <p:ext uri="{BB962C8B-B14F-4D97-AF65-F5344CB8AC3E}">
        <p14:creationId xmlns:p14="http://schemas.microsoft.com/office/powerpoint/2010/main" val="2376583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78EAAFB0-E707-433D-93DB-46DE7D4CB294}" type="datetimeFigureOut">
              <a:rPr lang="en-US" smtClean="0"/>
              <a:t>1/22/2020</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977B953B-DAFC-4C0E-ABB3-553BB6C78589}" type="slidenum">
              <a:rPr lang="en-US" smtClean="0"/>
              <a:t>‹#›</a:t>
            </a:fld>
            <a:endParaRPr lang="en-US"/>
          </a:p>
        </p:txBody>
      </p:sp>
    </p:spTree>
    <p:extLst>
      <p:ext uri="{BB962C8B-B14F-4D97-AF65-F5344CB8AC3E}">
        <p14:creationId xmlns:p14="http://schemas.microsoft.com/office/powerpoint/2010/main" val="11573814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8EAAFB0-E707-433D-93DB-46DE7D4CB294}" type="datetimeFigureOut">
              <a:rPr lang="en-US" smtClean="0"/>
              <a:t>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7B953B-DAFC-4C0E-ABB3-553BB6C78589}" type="slidenum">
              <a:rPr lang="en-US" smtClean="0"/>
              <a:t>‹#›</a:t>
            </a:fld>
            <a:endParaRPr lang="en-US"/>
          </a:p>
        </p:txBody>
      </p:sp>
    </p:spTree>
    <p:extLst>
      <p:ext uri="{BB962C8B-B14F-4D97-AF65-F5344CB8AC3E}">
        <p14:creationId xmlns:p14="http://schemas.microsoft.com/office/powerpoint/2010/main" val="3152302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EAAFB0-E707-433D-93DB-46DE7D4CB294}" type="datetimeFigureOut">
              <a:rPr lang="en-US" smtClean="0"/>
              <a:t>1/22/2020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7B953B-DAFC-4C0E-ABB3-553BB6C78589}" type="slidenum">
              <a:rPr lang="en-US" smtClean="0"/>
              <a:t>‹#›</a:t>
            </a:fld>
            <a:endParaRPr lang="en-US"/>
          </a:p>
        </p:txBody>
      </p:sp>
    </p:spTree>
    <p:extLst>
      <p:ext uri="{BB962C8B-B14F-4D97-AF65-F5344CB8AC3E}">
        <p14:creationId xmlns:p14="http://schemas.microsoft.com/office/powerpoint/2010/main" val="26257449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EAAFB0-E707-433D-93DB-46DE7D4CB294}" type="datetimeFigureOut">
              <a:rPr lang="en-US" smtClean="0"/>
              <a:t>1/22/2020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7B953B-DAFC-4C0E-ABB3-553BB6C78589}" type="slidenum">
              <a:rPr lang="en-US" smtClean="0"/>
              <a:t>‹#›</a:t>
            </a:fld>
            <a:endParaRPr lang="en-US"/>
          </a:p>
        </p:txBody>
      </p:sp>
    </p:spTree>
    <p:extLst>
      <p:ext uri="{BB962C8B-B14F-4D97-AF65-F5344CB8AC3E}">
        <p14:creationId xmlns:p14="http://schemas.microsoft.com/office/powerpoint/2010/main" val="17468863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EAAFB0-E707-433D-93DB-46DE7D4CB294}" type="datetimeFigureOut">
              <a:rPr lang="en-US" smtClean="0"/>
              <a:t>1/22/2020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7B953B-DAFC-4C0E-ABB3-553BB6C78589}" type="slidenum">
              <a:rPr lang="en-US" smtClean="0"/>
              <a:t>‹#›</a:t>
            </a:fld>
            <a:endParaRPr lang="en-US"/>
          </a:p>
        </p:txBody>
      </p:sp>
    </p:spTree>
    <p:extLst>
      <p:ext uri="{BB962C8B-B14F-4D97-AF65-F5344CB8AC3E}">
        <p14:creationId xmlns:p14="http://schemas.microsoft.com/office/powerpoint/2010/main" val="1979756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78EAAFB0-E707-433D-93DB-46DE7D4CB294}" type="datetimeFigureOut">
              <a:rPr lang="en-US" smtClean="0"/>
              <a:t>1/22/2020</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977B953B-DAFC-4C0E-ABB3-553BB6C78589}" type="slidenum">
              <a:rPr lang="en-US" smtClean="0"/>
              <a:t>‹#›</a:t>
            </a:fld>
            <a:endParaRPr lang="en-US"/>
          </a:p>
        </p:txBody>
      </p:sp>
    </p:spTree>
    <p:extLst>
      <p:ext uri="{BB962C8B-B14F-4D97-AF65-F5344CB8AC3E}">
        <p14:creationId xmlns:p14="http://schemas.microsoft.com/office/powerpoint/2010/main" val="1657947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EAAFB0-E707-433D-93DB-46DE7D4CB294}" type="datetimeFigureOut">
              <a:rPr lang="en-US" smtClean="0"/>
              <a:t>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7B953B-DAFC-4C0E-ABB3-553BB6C78589}" type="slidenum">
              <a:rPr lang="en-US" smtClean="0"/>
              <a:t>‹#›</a:t>
            </a:fld>
            <a:endParaRPr lang="en-US"/>
          </a:p>
        </p:txBody>
      </p:sp>
    </p:spTree>
    <p:extLst>
      <p:ext uri="{BB962C8B-B14F-4D97-AF65-F5344CB8AC3E}">
        <p14:creationId xmlns:p14="http://schemas.microsoft.com/office/powerpoint/2010/main" val="22528521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EAAFB0-E707-433D-93DB-46DE7D4CB294}" type="datetimeFigureOut">
              <a:rPr lang="en-US" smtClean="0"/>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7B953B-DAFC-4C0E-ABB3-553BB6C78589}" type="slidenum">
              <a:rPr lang="en-US" smtClean="0"/>
              <a:t>‹#›</a:t>
            </a:fld>
            <a:endParaRPr lang="en-US"/>
          </a:p>
        </p:txBody>
      </p:sp>
    </p:spTree>
    <p:extLst>
      <p:ext uri="{BB962C8B-B14F-4D97-AF65-F5344CB8AC3E}">
        <p14:creationId xmlns:p14="http://schemas.microsoft.com/office/powerpoint/2010/main" val="39367220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78EAAFB0-E707-433D-93DB-46DE7D4CB294}" type="datetimeFigureOut">
              <a:rPr lang="en-US" smtClean="0"/>
              <a:t>1/22/2020</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977B953B-DAFC-4C0E-ABB3-553BB6C78589}" type="slidenum">
              <a:rPr lang="en-US" smtClean="0"/>
              <a:t>‹#›</a:t>
            </a:fld>
            <a:endParaRPr lang="en-US"/>
          </a:p>
        </p:txBody>
      </p:sp>
    </p:spTree>
    <p:extLst>
      <p:ext uri="{BB962C8B-B14F-4D97-AF65-F5344CB8AC3E}">
        <p14:creationId xmlns:p14="http://schemas.microsoft.com/office/powerpoint/2010/main" val="1937243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0237C0-365B-4CF1-B28D-EFDB750E52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5A53DB-3CD8-4A48-8172-9E97B3A74A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E45856-F48E-40C2-83C0-69B248D7CA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EAAFB0-E707-433D-93DB-46DE7D4CB294}" type="datetimeFigureOut">
              <a:rPr lang="en-US" smtClean="0"/>
              <a:t>1/22/2020</a:t>
            </a:fld>
            <a:endParaRPr lang="en-US"/>
          </a:p>
        </p:txBody>
      </p:sp>
      <p:sp>
        <p:nvSpPr>
          <p:cNvPr id="5" name="Footer Placeholder 4">
            <a:extLst>
              <a:ext uri="{FF2B5EF4-FFF2-40B4-BE49-F238E27FC236}">
                <a16:creationId xmlns:a16="http://schemas.microsoft.com/office/drawing/2014/main" id="{62DC9A22-53CD-4D10-BD91-3D285839DE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4D843A-879D-4F67-95B5-171D966000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7B953B-DAFC-4C0E-ABB3-553BB6C78589}" type="slidenum">
              <a:rPr lang="en-US" smtClean="0"/>
              <a:t>‹#›</a:t>
            </a:fld>
            <a:endParaRPr lang="en-US"/>
          </a:p>
        </p:txBody>
      </p:sp>
    </p:spTree>
    <p:extLst>
      <p:ext uri="{BB962C8B-B14F-4D97-AF65-F5344CB8AC3E}">
        <p14:creationId xmlns:p14="http://schemas.microsoft.com/office/powerpoint/2010/main" val="3969437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78EAAFB0-E707-433D-93DB-46DE7D4CB294}" type="datetimeFigureOut">
              <a:rPr lang="en-US" smtClean="0"/>
              <a:t>1/22/2020</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977B953B-DAFC-4C0E-ABB3-553BB6C78589}"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8440772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unstats.un.org/unsd/dnss/hb/default.aspx" TargetMode="External"/><Relationship Id="rId2" Type="http://schemas.openxmlformats.org/officeDocument/2006/relationships/hyperlink" Target="https://unstats.un.org/unsd/dnss/hb/E-fundamental%20principles_A4-WEB.pdf" TargetMode="External"/><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4.JP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hyperlink" Target="http://www.fao.org/about/who-we-are/departments/statistics-division/en/" TargetMode="External"/><Relationship Id="rId7" Type="http://schemas.openxmlformats.org/officeDocument/2006/relationships/diagramLayout" Target="../diagrams/layout3.xml"/><Relationship Id="rId12" Type="http://schemas.openxmlformats.org/officeDocument/2006/relationships/image" Target="../media/image11.svg"/><Relationship Id="rId2" Type="http://schemas.openxmlformats.org/officeDocument/2006/relationships/hyperlink" Target="https://www.ilo.org/stat/lang--en/index.htm" TargetMode="External"/><Relationship Id="rId1" Type="http://schemas.openxmlformats.org/officeDocument/2006/relationships/slideLayout" Target="../slideLayouts/slideLayout2.xml"/><Relationship Id="rId6" Type="http://schemas.openxmlformats.org/officeDocument/2006/relationships/diagramData" Target="../diagrams/data3.xml"/><Relationship Id="rId11" Type="http://schemas.openxmlformats.org/officeDocument/2006/relationships/image" Target="../media/image10.png"/><Relationship Id="rId5" Type="http://schemas.openxmlformats.org/officeDocument/2006/relationships/hyperlink" Target="http://uis.unesco.org/" TargetMode="External"/><Relationship Id="rId10" Type="http://schemas.microsoft.com/office/2007/relationships/diagramDrawing" Target="../diagrams/drawing3.xml"/><Relationship Id="rId4" Type="http://schemas.openxmlformats.org/officeDocument/2006/relationships/hyperlink" Target="https://www.who.int/healthinfo/statistics/en/" TargetMode="External"/><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diagramLayout" Target="../diagrams/layout4.xml"/><Relationship Id="rId7" Type="http://schemas.openxmlformats.org/officeDocument/2006/relationships/image" Target="../media/image10.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diagramLayout" Target="../diagrams/layout5.xml"/><Relationship Id="rId7" Type="http://schemas.openxmlformats.org/officeDocument/2006/relationships/image" Target="../media/image10.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hyperlink" Target="https://paris21.org/" TargetMode="External"/><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isi-web.org/" TargetMode="External"/><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data4sdgs.org/" TargetMode="External"/><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hyperlink" Target="https://unstats.un.org/unsd/undataforum/index.htm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8C565D-A991-4381-AC37-76A58A4A1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0049A6-883A-4712-82F6-E05E283B8940}"/>
              </a:ext>
            </a:extLst>
          </p:cNvPr>
          <p:cNvSpPr>
            <a:spLocks noGrp="1"/>
          </p:cNvSpPr>
          <p:nvPr>
            <p:ph type="ctrTitle"/>
          </p:nvPr>
        </p:nvSpPr>
        <p:spPr>
          <a:xfrm>
            <a:off x="4449960" y="1507414"/>
            <a:ext cx="7295507" cy="3703320"/>
          </a:xfrm>
        </p:spPr>
        <p:txBody>
          <a:bodyPr anchor="ctr">
            <a:normAutofit/>
          </a:bodyPr>
          <a:lstStyle/>
          <a:p>
            <a:pPr algn="ctr"/>
            <a:r>
              <a:rPr lang="en-US" sz="4800" dirty="0">
                <a:solidFill>
                  <a:schemeClr val="tx1"/>
                </a:solidFill>
              </a:rPr>
              <a:t>International Statistical System </a:t>
            </a:r>
            <a:br>
              <a:rPr lang="en-US" sz="4800" dirty="0">
                <a:solidFill>
                  <a:schemeClr val="tx1"/>
                </a:solidFill>
              </a:rPr>
            </a:br>
            <a:br>
              <a:rPr lang="en-US" sz="4800" dirty="0">
                <a:solidFill>
                  <a:schemeClr val="tx1"/>
                </a:solidFill>
              </a:rPr>
            </a:br>
            <a:r>
              <a:rPr lang="en-US" sz="2400" dirty="0">
                <a:solidFill>
                  <a:schemeClr val="tx1"/>
                </a:solidFill>
              </a:rPr>
              <a:t>Bishkek, </a:t>
            </a:r>
            <a:r>
              <a:rPr lang="en-US" sz="2400">
                <a:solidFill>
                  <a:schemeClr val="tx1"/>
                </a:solidFill>
              </a:rPr>
              <a:t>January 23, 2020</a:t>
            </a:r>
            <a:br>
              <a:rPr lang="en-US" sz="4800" dirty="0">
                <a:solidFill>
                  <a:schemeClr val="tx1"/>
                </a:solidFill>
              </a:rPr>
            </a:br>
            <a:endParaRPr lang="en-US" sz="4800" dirty="0">
              <a:solidFill>
                <a:schemeClr val="tx1"/>
              </a:solidFill>
            </a:endParaRPr>
          </a:p>
        </p:txBody>
      </p:sp>
      <p:sp>
        <p:nvSpPr>
          <p:cNvPr id="3" name="Subtitle 2">
            <a:extLst>
              <a:ext uri="{FF2B5EF4-FFF2-40B4-BE49-F238E27FC236}">
                <a16:creationId xmlns:a16="http://schemas.microsoft.com/office/drawing/2014/main" id="{63F1FD1E-70FE-41F0-AE8C-4BAFCB249480}"/>
              </a:ext>
            </a:extLst>
          </p:cNvPr>
          <p:cNvSpPr>
            <a:spLocks noGrp="1"/>
          </p:cNvSpPr>
          <p:nvPr>
            <p:ph type="subTitle" idx="1"/>
          </p:nvPr>
        </p:nvSpPr>
        <p:spPr>
          <a:xfrm>
            <a:off x="444342" y="1507414"/>
            <a:ext cx="3330781" cy="3703320"/>
          </a:xfrm>
          <a:ln w="57150">
            <a:noFill/>
          </a:ln>
        </p:spPr>
        <p:txBody>
          <a:bodyPr anchor="ctr">
            <a:normAutofit/>
          </a:bodyPr>
          <a:lstStyle/>
          <a:p>
            <a:pPr algn="r"/>
            <a:r>
              <a:rPr lang="en-US" sz="2400" dirty="0">
                <a:solidFill>
                  <a:srgbClr val="4472C4"/>
                </a:solidFill>
              </a:rPr>
              <a:t>Misha V. Belkindas</a:t>
            </a:r>
          </a:p>
          <a:p>
            <a:pPr algn="ctr"/>
            <a:r>
              <a:rPr lang="en-US" dirty="0">
                <a:solidFill>
                  <a:srgbClr val="4472C4"/>
                </a:solidFill>
              </a:rPr>
              <a:t>Managing director </a:t>
            </a:r>
          </a:p>
          <a:p>
            <a:pPr algn="ctr"/>
            <a:r>
              <a:rPr lang="en-US" dirty="0">
                <a:solidFill>
                  <a:srgbClr val="4472C4"/>
                </a:solidFill>
              </a:rPr>
              <a:t>ODW consulting</a:t>
            </a:r>
          </a:p>
          <a:p>
            <a:pPr algn="ctr"/>
            <a:r>
              <a:rPr lang="en-US" dirty="0">
                <a:solidFill>
                  <a:srgbClr val="4472C4"/>
                </a:solidFill>
              </a:rPr>
              <a:t>President Elect, IAOS</a:t>
            </a:r>
          </a:p>
        </p:txBody>
      </p:sp>
      <p:sp>
        <p:nvSpPr>
          <p:cNvPr id="10" name="Rectangle 9">
            <a:extLst>
              <a:ext uri="{FF2B5EF4-FFF2-40B4-BE49-F238E27FC236}">
                <a16:creationId xmlns:a16="http://schemas.microsoft.com/office/drawing/2014/main" id="{B7180431-F4DE-415D-BCBB-9316423C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3642"/>
            <a:ext cx="11298933" cy="51270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EEABD997-5EF9-4E9B-AFBB-F6DFAAF3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V="1">
            <a:off x="2209064" y="3329711"/>
            <a:ext cx="3703320" cy="58726"/>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E9AB5EE6-A047-4B18-B998-D46DF3C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878019"/>
            <a:ext cx="11298933" cy="51270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418079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2131-1017-40BB-B69C-F26C9AAE1064}"/>
              </a:ext>
            </a:extLst>
          </p:cNvPr>
          <p:cNvSpPr>
            <a:spLocks noGrp="1"/>
          </p:cNvSpPr>
          <p:nvPr>
            <p:ph type="title"/>
          </p:nvPr>
        </p:nvSpPr>
        <p:spPr>
          <a:xfrm>
            <a:off x="1514292" y="513612"/>
            <a:ext cx="9894133" cy="1031216"/>
          </a:xfrm>
          <a:solidFill>
            <a:schemeClr val="bg1"/>
          </a:solidFill>
        </p:spPr>
        <p:txBody>
          <a:bodyPr anchor="b">
            <a:noAutofit/>
          </a:bodyPr>
          <a:lstStyle/>
          <a:p>
            <a:r>
              <a:rPr lang="en-US" sz="3200" b="1" dirty="0">
                <a:latin typeface="Gill Sans MT" panose="020B0502020104020203" pitchFamily="34" charset="0"/>
              </a:rPr>
              <a:t>UN Statistical Commission </a:t>
            </a:r>
            <a:r>
              <a:rPr lang="en-US" sz="3200" dirty="0">
                <a:latin typeface="Gill Sans MT" panose="020B0502020104020203" pitchFamily="34" charset="0"/>
              </a:rPr>
              <a:t>established in 1947 as one of the commissions under Economic and Social Council</a:t>
            </a:r>
          </a:p>
        </p:txBody>
      </p:sp>
      <p:pic>
        <p:nvPicPr>
          <p:cNvPr id="42" name="Content Placeholder 41">
            <a:extLst>
              <a:ext uri="{FF2B5EF4-FFF2-40B4-BE49-F238E27FC236}">
                <a16:creationId xmlns:a16="http://schemas.microsoft.com/office/drawing/2014/main" id="{57729DE9-90ED-46B7-9349-4614D5127104}"/>
              </a:ext>
            </a:extLst>
          </p:cNvPr>
          <p:cNvPicPr>
            <a:picLocks noChangeAspect="1"/>
          </p:cNvPicPr>
          <p:nvPr/>
        </p:nvPicPr>
        <p:blipFill rotWithShape="1">
          <a:blip r:embed="rId2">
            <a:extLst>
              <a:ext uri="{28A0092B-C50C-407E-A947-70E740481C1C}">
                <a14:useLocalDpi xmlns:a14="http://schemas.microsoft.com/office/drawing/2010/main" val="0"/>
              </a:ext>
            </a:extLst>
          </a:blip>
          <a:srcRect l="4573" r="-2" b="-2"/>
          <a:stretch/>
        </p:blipFill>
        <p:spPr>
          <a:xfrm>
            <a:off x="1514293" y="2711792"/>
            <a:ext cx="5069382" cy="2510066"/>
          </a:xfrm>
          <a:prstGeom prst="rect">
            <a:avLst/>
          </a:prstGeom>
          <a:solidFill>
            <a:srgbClr val="0B395D"/>
          </a:solidFill>
        </p:spPr>
      </p:pic>
      <p:sp>
        <p:nvSpPr>
          <p:cNvPr id="51" name="Freeform: Shape 50">
            <a:extLst>
              <a:ext uri="{FF2B5EF4-FFF2-40B4-BE49-F238E27FC236}">
                <a16:creationId xmlns:a16="http://schemas.microsoft.com/office/drawing/2014/main" id="{C607803A-4E99-444E-94F7-8785CDDF5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80154" y="1884045"/>
            <a:ext cx="3275668" cy="2853308"/>
          </a:xfrm>
          <a:custGeom>
            <a:avLst/>
            <a:gdLst>
              <a:gd name="connsiteX0" fmla="*/ 3275668 w 3275668"/>
              <a:gd name="connsiteY0" fmla="*/ 2853308 h 2853308"/>
              <a:gd name="connsiteX1" fmla="*/ 655 w 3275668"/>
              <a:gd name="connsiteY1" fmla="*/ 2853308 h 2853308"/>
              <a:gd name="connsiteX2" fmla="*/ 0 w 3275668"/>
              <a:gd name="connsiteY2" fmla="*/ 2467565 h 2853308"/>
              <a:gd name="connsiteX3" fmla="*/ 2869894 w 3275668"/>
              <a:gd name="connsiteY3" fmla="*/ 2468888 h 2853308"/>
              <a:gd name="connsiteX4" fmla="*/ 2869894 w 3275668"/>
              <a:gd name="connsiteY4" fmla="*/ 0 h 2853308"/>
              <a:gd name="connsiteX5" fmla="*/ 3275668 w 3275668"/>
              <a:gd name="connsiteY5" fmla="*/ 0 h 2853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5668" h="2853308">
                <a:moveTo>
                  <a:pt x="3275668" y="2853308"/>
                </a:moveTo>
                <a:lnTo>
                  <a:pt x="655" y="2853308"/>
                </a:lnTo>
                <a:cubicBezTo>
                  <a:pt x="-655" y="2720171"/>
                  <a:pt x="1310" y="2600702"/>
                  <a:pt x="0" y="2467565"/>
                </a:cubicBezTo>
                <a:lnTo>
                  <a:pt x="2869894" y="2468888"/>
                </a:lnTo>
                <a:lnTo>
                  <a:pt x="2869894" y="0"/>
                </a:lnTo>
                <a:lnTo>
                  <a:pt x="3275668" y="0"/>
                </a:lnTo>
                <a:close/>
              </a:path>
            </a:pathLst>
          </a:custGeom>
          <a:solidFill>
            <a:srgbClr val="4C4C4C"/>
          </a:solidFill>
          <a:ln w="0">
            <a:noFill/>
            <a:prstDash val="solid"/>
            <a:round/>
            <a:headEnd/>
            <a:tailEnd/>
          </a:ln>
        </p:spPr>
      </p:sp>
      <p:sp>
        <p:nvSpPr>
          <p:cNvPr id="53" name="Freeform: Shape 52">
            <a:extLst>
              <a:ext uri="{FF2B5EF4-FFF2-40B4-BE49-F238E27FC236}">
                <a16:creationId xmlns:a16="http://schemas.microsoft.com/office/drawing/2014/main" id="{2989BE6A-C309-418E-8ADD-1616A9805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55822" y="3222529"/>
            <a:ext cx="3242952" cy="2828156"/>
          </a:xfrm>
          <a:custGeom>
            <a:avLst/>
            <a:gdLst>
              <a:gd name="connsiteX0" fmla="*/ 2837178 w 3242952"/>
              <a:gd name="connsiteY0" fmla="*/ 0 h 2828156"/>
              <a:gd name="connsiteX1" fmla="*/ 3242952 w 3242952"/>
              <a:gd name="connsiteY1" fmla="*/ 0 h 2828156"/>
              <a:gd name="connsiteX2" fmla="*/ 3242952 w 3242952"/>
              <a:gd name="connsiteY2" fmla="*/ 2828156 h 2828156"/>
              <a:gd name="connsiteX3" fmla="*/ 0 w 3242952"/>
              <a:gd name="connsiteY3" fmla="*/ 2828156 h 2828156"/>
              <a:gd name="connsiteX4" fmla="*/ 0 w 3242952"/>
              <a:gd name="connsiteY4" fmla="*/ 2442859 h 2828156"/>
              <a:gd name="connsiteX5" fmla="*/ 2837178 w 3242952"/>
              <a:gd name="connsiteY5" fmla="*/ 2443295 h 282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2952" h="2828156">
                <a:moveTo>
                  <a:pt x="2837178" y="0"/>
                </a:moveTo>
                <a:lnTo>
                  <a:pt x="3242952" y="0"/>
                </a:lnTo>
                <a:lnTo>
                  <a:pt x="3242952" y="2828156"/>
                </a:lnTo>
                <a:lnTo>
                  <a:pt x="0" y="2828156"/>
                </a:lnTo>
                <a:lnTo>
                  <a:pt x="0" y="2442859"/>
                </a:lnTo>
                <a:lnTo>
                  <a:pt x="2837178" y="2443295"/>
                </a:lnTo>
                <a:close/>
              </a:path>
            </a:pathLst>
          </a:custGeom>
          <a:solidFill>
            <a:srgbClr val="4C4C4C"/>
          </a:solidFill>
          <a:ln w="0">
            <a:noFill/>
            <a:prstDash val="solid"/>
            <a:round/>
            <a:headEnd/>
            <a:tailEnd/>
          </a:ln>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Content Placeholder 45">
            <a:extLst>
              <a:ext uri="{FF2B5EF4-FFF2-40B4-BE49-F238E27FC236}">
                <a16:creationId xmlns:a16="http://schemas.microsoft.com/office/drawing/2014/main" id="{F9AA6AA9-6E58-4D07-8E05-31312E3D48E3}"/>
              </a:ext>
            </a:extLst>
          </p:cNvPr>
          <p:cNvSpPr>
            <a:spLocks noGrp="1"/>
          </p:cNvSpPr>
          <p:nvPr>
            <p:ph idx="1"/>
          </p:nvPr>
        </p:nvSpPr>
        <p:spPr>
          <a:xfrm>
            <a:off x="7781373" y="1884045"/>
            <a:ext cx="3627063" cy="4166640"/>
          </a:xfrm>
        </p:spPr>
        <p:txBody>
          <a:bodyPr anchor="ctr">
            <a:normAutofit lnSpcReduction="10000"/>
          </a:bodyPr>
          <a:lstStyle/>
          <a:p>
            <a:endParaRPr lang="en-US" sz="1300" dirty="0"/>
          </a:p>
          <a:p>
            <a:pPr marL="0" indent="0">
              <a:buNone/>
            </a:pPr>
            <a:r>
              <a:rPr lang="en-US" sz="1600" b="1" dirty="0">
                <a:latin typeface="Gill Sans MT" panose="020B0502020104020203" pitchFamily="34" charset="0"/>
              </a:rPr>
              <a:t>MANDATE:</a:t>
            </a:r>
          </a:p>
          <a:p>
            <a:r>
              <a:rPr lang="en-US" sz="1600" dirty="0">
                <a:latin typeface="Gill Sans MT" panose="020B0502020104020203" pitchFamily="34" charset="0"/>
              </a:rPr>
              <a:t>Promote the development of national statistics and the improvement of their comparability</a:t>
            </a:r>
          </a:p>
          <a:p>
            <a:r>
              <a:rPr lang="en-US" sz="1600" dirty="0">
                <a:latin typeface="Gill Sans MT" panose="020B0502020104020203" pitchFamily="34" charset="0"/>
              </a:rPr>
              <a:t>Coordination of the statistical work of specialized agencies</a:t>
            </a:r>
          </a:p>
          <a:p>
            <a:r>
              <a:rPr lang="en-US" sz="1600" dirty="0">
                <a:latin typeface="Gill Sans MT" panose="020B0502020104020203" pitchFamily="34" charset="0"/>
              </a:rPr>
              <a:t>Development of the central statistical services of the secretariat</a:t>
            </a:r>
          </a:p>
          <a:p>
            <a:r>
              <a:rPr lang="en-US" sz="1600" dirty="0">
                <a:latin typeface="Gill Sans MT" panose="020B0502020104020203" pitchFamily="34" charset="0"/>
              </a:rPr>
              <a:t>Advise the organs of the United Nations on general questions relating to the collection, analysis and dissemination of statistical information</a:t>
            </a:r>
          </a:p>
          <a:p>
            <a:r>
              <a:rPr lang="en-US" sz="1600" dirty="0">
                <a:latin typeface="Gill Sans MT" panose="020B0502020104020203" pitchFamily="34" charset="0"/>
              </a:rPr>
              <a:t>Promoting the improvement of statistics and statistical methods generally</a:t>
            </a:r>
          </a:p>
          <a:p>
            <a:endParaRPr lang="en-US" sz="1300" dirty="0"/>
          </a:p>
        </p:txBody>
      </p:sp>
    </p:spTree>
    <p:extLst>
      <p:ext uri="{BB962C8B-B14F-4D97-AF65-F5344CB8AC3E}">
        <p14:creationId xmlns:p14="http://schemas.microsoft.com/office/powerpoint/2010/main" val="3025518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17C0E-B0BD-4CA8-AEFE-0D60CAB118CC}"/>
              </a:ext>
            </a:extLst>
          </p:cNvPr>
          <p:cNvSpPr>
            <a:spLocks noGrp="1"/>
          </p:cNvSpPr>
          <p:nvPr>
            <p:ph type="title"/>
          </p:nvPr>
        </p:nvSpPr>
        <p:spPr>
          <a:xfrm>
            <a:off x="1136427" y="627565"/>
            <a:ext cx="8540309" cy="1005840"/>
          </a:xfrm>
          <a:solidFill>
            <a:srgbClr val="4C4C4C"/>
          </a:solidFill>
        </p:spPr>
        <p:txBody>
          <a:bodyPr>
            <a:normAutofit/>
          </a:bodyPr>
          <a:lstStyle/>
          <a:p>
            <a:r>
              <a:rPr lang="en-US" sz="3100" dirty="0">
                <a:solidFill>
                  <a:schemeClr val="bg1"/>
                </a:solidFill>
                <a:latin typeface="Gill Sans MT" panose="020B0502020104020203" pitchFamily="34" charset="0"/>
              </a:rPr>
              <a:t>MEMBERSHIP IN UN STATISTICAL COMMISSION</a:t>
            </a:r>
          </a:p>
        </p:txBody>
      </p:sp>
      <p:sp>
        <p:nvSpPr>
          <p:cNvPr id="3" name="Content Placeholder 2">
            <a:extLst>
              <a:ext uri="{FF2B5EF4-FFF2-40B4-BE49-F238E27FC236}">
                <a16:creationId xmlns:a16="http://schemas.microsoft.com/office/drawing/2014/main" id="{B27675B8-5180-42A2-9767-CA058F83794C}"/>
              </a:ext>
            </a:extLst>
          </p:cNvPr>
          <p:cNvSpPr>
            <a:spLocks noGrp="1"/>
          </p:cNvSpPr>
          <p:nvPr>
            <p:ph idx="1"/>
          </p:nvPr>
        </p:nvSpPr>
        <p:spPr>
          <a:xfrm>
            <a:off x="1136429" y="1960622"/>
            <a:ext cx="6822827" cy="3775659"/>
          </a:xfrm>
        </p:spPr>
        <p:txBody>
          <a:bodyPr anchor="ctr">
            <a:normAutofit lnSpcReduction="10000"/>
          </a:bodyPr>
          <a:lstStyle/>
          <a:p>
            <a:pPr marL="0" indent="0">
              <a:buNone/>
            </a:pPr>
            <a:r>
              <a:rPr lang="en-US" sz="2000" b="1" dirty="0">
                <a:latin typeface="Gill Sans MT" panose="020B0502020104020203" pitchFamily="34" charset="0"/>
              </a:rPr>
              <a:t>24 members in total:</a:t>
            </a:r>
          </a:p>
          <a:p>
            <a:pPr>
              <a:buFont typeface="Wingdings" panose="05000000000000000000" pitchFamily="2" charset="2"/>
              <a:buChar char="§"/>
            </a:pPr>
            <a:r>
              <a:rPr lang="en-US" sz="2000" dirty="0">
                <a:latin typeface="Gill Sans MT" panose="020B0502020104020203" pitchFamily="34" charset="0"/>
              </a:rPr>
              <a:t>Five members from African States</a:t>
            </a:r>
          </a:p>
          <a:p>
            <a:pPr>
              <a:buFont typeface="Wingdings" panose="05000000000000000000" pitchFamily="2" charset="2"/>
              <a:buChar char="§"/>
            </a:pPr>
            <a:r>
              <a:rPr lang="en-US" sz="2000" dirty="0">
                <a:latin typeface="Gill Sans MT" panose="020B0502020104020203" pitchFamily="34" charset="0"/>
              </a:rPr>
              <a:t>Four members from Asian States</a:t>
            </a:r>
          </a:p>
          <a:p>
            <a:pPr>
              <a:buFont typeface="Wingdings" panose="05000000000000000000" pitchFamily="2" charset="2"/>
              <a:buChar char="§"/>
            </a:pPr>
            <a:r>
              <a:rPr lang="en-US" sz="2000" dirty="0">
                <a:latin typeface="Gill Sans MT" panose="020B0502020104020203" pitchFamily="34" charset="0"/>
              </a:rPr>
              <a:t>Four members from Eastern European States </a:t>
            </a:r>
          </a:p>
          <a:p>
            <a:pPr>
              <a:buFont typeface="Wingdings" panose="05000000000000000000" pitchFamily="2" charset="2"/>
              <a:buChar char="§"/>
            </a:pPr>
            <a:r>
              <a:rPr lang="en-US" sz="2000" dirty="0">
                <a:latin typeface="Gill Sans MT" panose="020B0502020104020203" pitchFamily="34" charset="0"/>
              </a:rPr>
              <a:t>Four members from Latin American and Caribbean States </a:t>
            </a:r>
          </a:p>
          <a:p>
            <a:pPr>
              <a:buFont typeface="Wingdings" panose="05000000000000000000" pitchFamily="2" charset="2"/>
              <a:buChar char="§"/>
            </a:pPr>
            <a:r>
              <a:rPr lang="en-US" sz="2000" dirty="0">
                <a:latin typeface="Gill Sans MT" panose="020B0502020104020203" pitchFamily="34" charset="0"/>
              </a:rPr>
              <a:t>Seven members from Western European and other States</a:t>
            </a:r>
          </a:p>
          <a:p>
            <a:endParaRPr lang="en-US" sz="2000" dirty="0">
              <a:latin typeface="Gill Sans MT" panose="020B0502020104020203" pitchFamily="34" charset="0"/>
            </a:endParaRPr>
          </a:p>
          <a:p>
            <a:pPr marL="0" indent="0">
              <a:buNone/>
            </a:pPr>
            <a:r>
              <a:rPr lang="en-US" sz="2000" dirty="0">
                <a:latin typeface="Gill Sans MT" panose="020B0502020104020203" pitchFamily="34" charset="0"/>
              </a:rPr>
              <a:t>In addition to the members all other statistical organizations participate as members of the Commission. </a:t>
            </a:r>
          </a:p>
          <a:p>
            <a:pPr marL="0" indent="0">
              <a:buNone/>
            </a:pPr>
            <a:r>
              <a:rPr lang="en-US" sz="2000" dirty="0">
                <a:latin typeface="Gill Sans MT" panose="020B0502020104020203" pitchFamily="34" charset="0"/>
              </a:rPr>
              <a:t>International and other organizations participate as observers.</a:t>
            </a:r>
          </a:p>
          <a:p>
            <a:pPr marL="0" indent="0">
              <a:buNone/>
            </a:pPr>
            <a:endParaRPr lang="en-US" sz="1700" dirty="0"/>
          </a:p>
        </p:txBody>
      </p:sp>
      <p:sp>
        <p:nvSpPr>
          <p:cNvPr id="12" name="Rectangle 11">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Earth Globe   Asia">
            <a:extLst>
              <a:ext uri="{FF2B5EF4-FFF2-40B4-BE49-F238E27FC236}">
                <a16:creationId xmlns:a16="http://schemas.microsoft.com/office/drawing/2014/main" id="{580C05DD-47AE-4367-B8FB-5157E16D361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08246" y="2651759"/>
            <a:ext cx="1554480" cy="1554480"/>
          </a:xfrm>
          <a:prstGeom prst="rect">
            <a:avLst/>
          </a:prstGeom>
        </p:spPr>
      </p:pic>
    </p:spTree>
    <p:extLst>
      <p:ext uri="{BB962C8B-B14F-4D97-AF65-F5344CB8AC3E}">
        <p14:creationId xmlns:p14="http://schemas.microsoft.com/office/powerpoint/2010/main" val="882363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7348B-B603-46B1-A0D1-E986C56EEDE8}"/>
              </a:ext>
            </a:extLst>
          </p:cNvPr>
          <p:cNvSpPr>
            <a:spLocks noGrp="1"/>
          </p:cNvSpPr>
          <p:nvPr>
            <p:ph type="title"/>
          </p:nvPr>
        </p:nvSpPr>
        <p:spPr>
          <a:xfrm>
            <a:off x="914400" y="610850"/>
            <a:ext cx="10831067" cy="933137"/>
          </a:xfrm>
          <a:solidFill>
            <a:srgbClr val="4C4C4C"/>
          </a:solidFill>
        </p:spPr>
        <p:txBody>
          <a:bodyPr anchor="ctr">
            <a:normAutofit/>
          </a:bodyPr>
          <a:lstStyle/>
          <a:p>
            <a:pPr algn="ctr"/>
            <a:r>
              <a:rPr lang="en-US" sz="3100" dirty="0">
                <a:solidFill>
                  <a:srgbClr val="FFFFFF"/>
                </a:solidFill>
                <a:latin typeface="Gill Sans MT" panose="020B0502020104020203" pitchFamily="34" charset="0"/>
              </a:rPr>
              <a:t>UN STATISTICAL COMMISSION ACTIVITIES &amp; DOCUMENTS</a:t>
            </a:r>
          </a:p>
        </p:txBody>
      </p:sp>
      <p:sp>
        <p:nvSpPr>
          <p:cNvPr id="24" name="Content Placeholder 2">
            <a:extLst>
              <a:ext uri="{FF2B5EF4-FFF2-40B4-BE49-F238E27FC236}">
                <a16:creationId xmlns:a16="http://schemas.microsoft.com/office/drawing/2014/main" id="{25FD9843-5CC7-4F1B-89EE-A57FFAB901C4}"/>
              </a:ext>
            </a:extLst>
          </p:cNvPr>
          <p:cNvSpPr>
            <a:spLocks noGrp="1"/>
          </p:cNvSpPr>
          <p:nvPr>
            <p:ph idx="1"/>
          </p:nvPr>
        </p:nvSpPr>
        <p:spPr>
          <a:xfrm>
            <a:off x="3753017" y="2180496"/>
            <a:ext cx="7857789" cy="4045683"/>
          </a:xfrm>
        </p:spPr>
        <p:txBody>
          <a:bodyPr>
            <a:normAutofit/>
          </a:bodyPr>
          <a:lstStyle/>
          <a:p>
            <a:pPr>
              <a:buFont typeface="Wingdings" panose="05000000000000000000" pitchFamily="2" charset="2"/>
              <a:buChar char="§"/>
            </a:pPr>
            <a:r>
              <a:rPr lang="en-US" sz="2000" dirty="0">
                <a:latin typeface="Gill Sans MT" panose="020B0502020104020203" pitchFamily="34" charset="0"/>
              </a:rPr>
              <a:t>Meets once a year in early March in New York for 4 days</a:t>
            </a:r>
          </a:p>
          <a:p>
            <a:pPr>
              <a:buFont typeface="Wingdings" panose="05000000000000000000" pitchFamily="2" charset="2"/>
              <a:buChar char="§"/>
            </a:pPr>
            <a:r>
              <a:rPr lang="en-US" sz="2000" dirty="0">
                <a:latin typeface="Gill Sans MT" panose="020B0502020104020203" pitchFamily="34" charset="0"/>
              </a:rPr>
              <a:t>Has a very rich agenda</a:t>
            </a:r>
          </a:p>
          <a:p>
            <a:pPr>
              <a:buFont typeface="Wingdings" panose="05000000000000000000" pitchFamily="2" charset="2"/>
              <a:buChar char="§"/>
            </a:pPr>
            <a:r>
              <a:rPr lang="en-US" sz="2000" dirty="0">
                <a:latin typeface="Gill Sans MT" panose="020B0502020104020203" pitchFamily="34" charset="0"/>
              </a:rPr>
              <a:t>Develops topics and works by establishing  a “friends of the chair” group and “city groups”</a:t>
            </a:r>
          </a:p>
          <a:p>
            <a:pPr>
              <a:buFont typeface="Wingdings" panose="05000000000000000000" pitchFamily="2" charset="2"/>
              <a:buChar char="§"/>
            </a:pPr>
            <a:r>
              <a:rPr lang="en-US" sz="2000" dirty="0">
                <a:latin typeface="Gill Sans MT" panose="020B0502020104020203" pitchFamily="34" charset="0"/>
              </a:rPr>
              <a:t>After the work of a group is finished the report goes to the Commission for approval</a:t>
            </a:r>
          </a:p>
          <a:p>
            <a:pPr>
              <a:buFont typeface="Wingdings" panose="05000000000000000000" pitchFamily="2" charset="2"/>
              <a:buChar char="§"/>
            </a:pPr>
            <a:r>
              <a:rPr lang="en-US" sz="2000" dirty="0">
                <a:latin typeface="Gill Sans MT" panose="020B0502020104020203" pitchFamily="34" charset="0"/>
              </a:rPr>
              <a:t>The most important documents are </a:t>
            </a:r>
            <a:r>
              <a:rPr lang="en-US" sz="2000" dirty="0">
                <a:latin typeface="Gill Sans MT" panose="020B0502020104020203" pitchFamily="34" charset="0"/>
                <a:hlinkClick r:id="rId2">
                  <a:extLst>
                    <a:ext uri="{A12FA001-AC4F-418D-AE19-62706E023703}">
                      <ahyp:hlinkClr xmlns:ahyp="http://schemas.microsoft.com/office/drawing/2018/hyperlinkcolor" val="tx"/>
                    </a:ext>
                  </a:extLst>
                </a:hlinkClick>
              </a:rPr>
              <a:t>Fundamental Principles of Official Statistics</a:t>
            </a:r>
            <a:r>
              <a:rPr lang="en-US" sz="2000" dirty="0">
                <a:latin typeface="Gill Sans MT" panose="020B0502020104020203" pitchFamily="34" charset="0"/>
              </a:rPr>
              <a:t> and </a:t>
            </a:r>
            <a:r>
              <a:rPr lang="en-US" sz="2000" dirty="0">
                <a:latin typeface="Gill Sans MT" panose="020B0502020104020203" pitchFamily="34" charset="0"/>
                <a:hlinkClick r:id="rId3">
                  <a:extLst>
                    <a:ext uri="{A12FA001-AC4F-418D-AE19-62706E023703}">
                      <ahyp:hlinkClr xmlns:ahyp="http://schemas.microsoft.com/office/drawing/2018/hyperlinkcolor" val="tx"/>
                    </a:ext>
                  </a:extLst>
                </a:hlinkClick>
              </a:rPr>
              <a:t>Handbook of Statistical Organization</a:t>
            </a:r>
            <a:endParaRPr lang="en-US" sz="2000" dirty="0">
              <a:latin typeface="Gill Sans MT" panose="020B0502020104020203" pitchFamily="34" charset="0"/>
            </a:endParaRPr>
          </a:p>
          <a:p>
            <a:pPr marL="0" indent="0">
              <a:buNone/>
            </a:pPr>
            <a:endParaRPr lang="en-US" dirty="0"/>
          </a:p>
          <a:p>
            <a:endParaRPr lang="en-US" dirty="0"/>
          </a:p>
        </p:txBody>
      </p:sp>
      <p:pic>
        <p:nvPicPr>
          <p:cNvPr id="7" name="Graphic 6" descr="Presentation with Checklist">
            <a:extLst>
              <a:ext uri="{FF2B5EF4-FFF2-40B4-BE49-F238E27FC236}">
                <a16:creationId xmlns:a16="http://schemas.microsoft.com/office/drawing/2014/main" id="{6564BC78-4C51-48B8-8BA5-05042E49E18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8319" y="1800148"/>
            <a:ext cx="3036818" cy="3036818"/>
          </a:xfrm>
          <a:prstGeom prst="rect">
            <a:avLst/>
          </a:prstGeom>
        </p:spPr>
      </p:pic>
    </p:spTree>
    <p:extLst>
      <p:ext uri="{BB962C8B-B14F-4D97-AF65-F5344CB8AC3E}">
        <p14:creationId xmlns:p14="http://schemas.microsoft.com/office/powerpoint/2010/main" val="567400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1C978-13BC-4245-9BB7-250853B0DC48}"/>
              </a:ext>
            </a:extLst>
          </p:cNvPr>
          <p:cNvSpPr>
            <a:spLocks noGrp="1"/>
          </p:cNvSpPr>
          <p:nvPr>
            <p:ph type="title" idx="4294967295"/>
          </p:nvPr>
        </p:nvSpPr>
        <p:spPr>
          <a:xfrm>
            <a:off x="674986" y="1111250"/>
            <a:ext cx="3396081" cy="4708525"/>
          </a:xfrm>
        </p:spPr>
        <p:txBody>
          <a:bodyPr anchor="ctr">
            <a:normAutofit fontScale="90000"/>
          </a:bodyPr>
          <a:lstStyle/>
          <a:p>
            <a:br>
              <a:rPr lang="en-US" dirty="0">
                <a:solidFill>
                  <a:schemeClr val="accent1"/>
                </a:solidFill>
              </a:rPr>
            </a:br>
            <a:br>
              <a:rPr lang="en-US" dirty="0">
                <a:solidFill>
                  <a:schemeClr val="accent1"/>
                </a:solidFill>
              </a:rPr>
            </a:br>
            <a:br>
              <a:rPr lang="en-US" dirty="0">
                <a:solidFill>
                  <a:schemeClr val="accent1"/>
                </a:solidFill>
              </a:rPr>
            </a:br>
            <a:br>
              <a:rPr lang="en-US" dirty="0">
                <a:solidFill>
                  <a:schemeClr val="accent1"/>
                </a:solidFill>
              </a:rPr>
            </a:br>
            <a:r>
              <a:rPr lang="en-US" sz="3600" b="1" dirty="0">
                <a:solidFill>
                  <a:srgbClr val="0B395D"/>
                </a:solidFill>
                <a:latin typeface="Gill Sans MT" panose="020B0502020104020203" pitchFamily="34" charset="0"/>
              </a:rPr>
              <a:t>United Nations Statistics Division (UNSD)</a:t>
            </a:r>
          </a:p>
        </p:txBody>
      </p:sp>
      <p:graphicFrame>
        <p:nvGraphicFramePr>
          <p:cNvPr id="5" name="Content Placeholder 2">
            <a:extLst>
              <a:ext uri="{FF2B5EF4-FFF2-40B4-BE49-F238E27FC236}">
                <a16:creationId xmlns:a16="http://schemas.microsoft.com/office/drawing/2014/main" id="{03C6ED6D-D4FC-448E-9EA4-B589CC1620D7}"/>
              </a:ext>
            </a:extLst>
          </p:cNvPr>
          <p:cNvGraphicFramePr>
            <a:graphicFrameLocks noGrp="1"/>
          </p:cNvGraphicFramePr>
          <p:nvPr>
            <p:ph idx="4294967295"/>
            <p:extLst>
              <p:ext uri="{D42A27DB-BD31-4B8C-83A1-F6EECF244321}">
                <p14:modId xmlns:p14="http://schemas.microsoft.com/office/powerpoint/2010/main" val="281987236"/>
              </p:ext>
            </p:extLst>
          </p:nvPr>
        </p:nvGraphicFramePr>
        <p:xfrm>
          <a:off x="4404325" y="516835"/>
          <a:ext cx="7011987" cy="60668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7" name="Picture 16">
            <a:extLst>
              <a:ext uri="{FF2B5EF4-FFF2-40B4-BE49-F238E27FC236}">
                <a16:creationId xmlns:a16="http://schemas.microsoft.com/office/drawing/2014/main" id="{9EA8CCD1-8A88-436D-8C02-A4B3FF4DA7E1}"/>
              </a:ext>
            </a:extLst>
          </p:cNvPr>
          <p:cNvPicPr>
            <a:picLocks noChangeAspect="1"/>
          </p:cNvPicPr>
          <p:nvPr/>
        </p:nvPicPr>
        <p:blipFill rotWithShape="1">
          <a:blip r:embed="rId7">
            <a:extLst>
              <a:ext uri="{28A0092B-C50C-407E-A947-70E740481C1C}">
                <a14:useLocalDpi xmlns:a14="http://schemas.microsoft.com/office/drawing/2010/main" val="0"/>
              </a:ext>
            </a:extLst>
          </a:blip>
          <a:srcRect r="55569"/>
          <a:stretch/>
        </p:blipFill>
        <p:spPr>
          <a:xfrm>
            <a:off x="855201" y="1038224"/>
            <a:ext cx="2083127" cy="2011680"/>
          </a:xfrm>
          <a:prstGeom prst="rect">
            <a:avLst/>
          </a:prstGeom>
        </p:spPr>
      </p:pic>
    </p:spTree>
    <p:extLst>
      <p:ext uri="{BB962C8B-B14F-4D97-AF65-F5344CB8AC3E}">
        <p14:creationId xmlns:p14="http://schemas.microsoft.com/office/powerpoint/2010/main" val="1186459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2131-1017-40BB-B69C-F26C9AAE1064}"/>
              </a:ext>
            </a:extLst>
          </p:cNvPr>
          <p:cNvSpPr>
            <a:spLocks noGrp="1"/>
          </p:cNvSpPr>
          <p:nvPr>
            <p:ph type="title"/>
          </p:nvPr>
        </p:nvSpPr>
        <p:spPr>
          <a:xfrm>
            <a:off x="1514292" y="513612"/>
            <a:ext cx="9894133" cy="1031216"/>
          </a:xfrm>
          <a:solidFill>
            <a:schemeClr val="bg1"/>
          </a:solidFill>
        </p:spPr>
        <p:txBody>
          <a:bodyPr anchor="b">
            <a:normAutofit fontScale="90000"/>
          </a:bodyPr>
          <a:lstStyle/>
          <a:p>
            <a:br>
              <a:rPr lang="en-US" sz="3100" dirty="0">
                <a:latin typeface="Gill Sans MT" panose="020B0502020104020203" pitchFamily="34" charset="0"/>
              </a:rPr>
            </a:br>
            <a:r>
              <a:rPr lang="en-US" sz="3600" b="1" dirty="0">
                <a:latin typeface="Gill Sans MT" panose="020B0502020104020203" pitchFamily="34" charset="0"/>
              </a:rPr>
              <a:t>Committee for the Coordination of Statistical Activities (CCSA) </a:t>
            </a:r>
            <a:r>
              <a:rPr lang="en-US" sz="3600" dirty="0">
                <a:latin typeface="Gill Sans MT" panose="020B0502020104020203" pitchFamily="34" charset="0"/>
              </a:rPr>
              <a:t>established in September 2002</a:t>
            </a:r>
          </a:p>
        </p:txBody>
      </p:sp>
      <p:pic>
        <p:nvPicPr>
          <p:cNvPr id="42" name="Content Placeholder 41">
            <a:extLst>
              <a:ext uri="{FF2B5EF4-FFF2-40B4-BE49-F238E27FC236}">
                <a16:creationId xmlns:a16="http://schemas.microsoft.com/office/drawing/2014/main" id="{57729DE9-90ED-46B7-9349-4614D51271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1195" y="2915805"/>
            <a:ext cx="5420794" cy="2103120"/>
          </a:xfrm>
          <a:prstGeom prst="rect">
            <a:avLst/>
          </a:prstGeom>
          <a:solidFill>
            <a:srgbClr val="4F91CD"/>
          </a:solidFill>
        </p:spPr>
      </p:pic>
      <p:sp>
        <p:nvSpPr>
          <p:cNvPr id="51" name="Freeform: Shape 50">
            <a:extLst>
              <a:ext uri="{FF2B5EF4-FFF2-40B4-BE49-F238E27FC236}">
                <a16:creationId xmlns:a16="http://schemas.microsoft.com/office/drawing/2014/main" id="{C607803A-4E99-444E-94F7-8785CDDF5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80154" y="1884045"/>
            <a:ext cx="3275668" cy="2853308"/>
          </a:xfrm>
          <a:custGeom>
            <a:avLst/>
            <a:gdLst>
              <a:gd name="connsiteX0" fmla="*/ 3275668 w 3275668"/>
              <a:gd name="connsiteY0" fmla="*/ 2853308 h 2853308"/>
              <a:gd name="connsiteX1" fmla="*/ 655 w 3275668"/>
              <a:gd name="connsiteY1" fmla="*/ 2853308 h 2853308"/>
              <a:gd name="connsiteX2" fmla="*/ 0 w 3275668"/>
              <a:gd name="connsiteY2" fmla="*/ 2467565 h 2853308"/>
              <a:gd name="connsiteX3" fmla="*/ 2869894 w 3275668"/>
              <a:gd name="connsiteY3" fmla="*/ 2468888 h 2853308"/>
              <a:gd name="connsiteX4" fmla="*/ 2869894 w 3275668"/>
              <a:gd name="connsiteY4" fmla="*/ 0 h 2853308"/>
              <a:gd name="connsiteX5" fmla="*/ 3275668 w 3275668"/>
              <a:gd name="connsiteY5" fmla="*/ 0 h 2853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5668" h="2853308">
                <a:moveTo>
                  <a:pt x="3275668" y="2853308"/>
                </a:moveTo>
                <a:lnTo>
                  <a:pt x="655" y="2853308"/>
                </a:lnTo>
                <a:cubicBezTo>
                  <a:pt x="-655" y="2720171"/>
                  <a:pt x="1310" y="2600702"/>
                  <a:pt x="0" y="2467565"/>
                </a:cubicBezTo>
                <a:lnTo>
                  <a:pt x="2869894" y="2468888"/>
                </a:lnTo>
                <a:lnTo>
                  <a:pt x="2869894" y="0"/>
                </a:lnTo>
                <a:lnTo>
                  <a:pt x="3275668" y="0"/>
                </a:lnTo>
                <a:close/>
              </a:path>
            </a:pathLst>
          </a:custGeom>
          <a:solidFill>
            <a:srgbClr val="4C4C4C"/>
          </a:solidFill>
          <a:ln w="0">
            <a:noFill/>
            <a:prstDash val="solid"/>
            <a:round/>
            <a:headEnd/>
            <a:tailEnd/>
          </a:ln>
        </p:spPr>
      </p:sp>
      <p:sp>
        <p:nvSpPr>
          <p:cNvPr id="53" name="Freeform: Shape 52">
            <a:extLst>
              <a:ext uri="{FF2B5EF4-FFF2-40B4-BE49-F238E27FC236}">
                <a16:creationId xmlns:a16="http://schemas.microsoft.com/office/drawing/2014/main" id="{2989BE6A-C309-418E-8ADD-1616A9805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55822" y="3222529"/>
            <a:ext cx="3242952" cy="2828156"/>
          </a:xfrm>
          <a:custGeom>
            <a:avLst/>
            <a:gdLst>
              <a:gd name="connsiteX0" fmla="*/ 2837178 w 3242952"/>
              <a:gd name="connsiteY0" fmla="*/ 0 h 2828156"/>
              <a:gd name="connsiteX1" fmla="*/ 3242952 w 3242952"/>
              <a:gd name="connsiteY1" fmla="*/ 0 h 2828156"/>
              <a:gd name="connsiteX2" fmla="*/ 3242952 w 3242952"/>
              <a:gd name="connsiteY2" fmla="*/ 2828156 h 2828156"/>
              <a:gd name="connsiteX3" fmla="*/ 0 w 3242952"/>
              <a:gd name="connsiteY3" fmla="*/ 2828156 h 2828156"/>
              <a:gd name="connsiteX4" fmla="*/ 0 w 3242952"/>
              <a:gd name="connsiteY4" fmla="*/ 2442859 h 2828156"/>
              <a:gd name="connsiteX5" fmla="*/ 2837178 w 3242952"/>
              <a:gd name="connsiteY5" fmla="*/ 2443295 h 282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2952" h="2828156">
                <a:moveTo>
                  <a:pt x="2837178" y="0"/>
                </a:moveTo>
                <a:lnTo>
                  <a:pt x="3242952" y="0"/>
                </a:lnTo>
                <a:lnTo>
                  <a:pt x="3242952" y="2828156"/>
                </a:lnTo>
                <a:lnTo>
                  <a:pt x="0" y="2828156"/>
                </a:lnTo>
                <a:lnTo>
                  <a:pt x="0" y="2442859"/>
                </a:lnTo>
                <a:lnTo>
                  <a:pt x="2837178" y="2443295"/>
                </a:lnTo>
                <a:close/>
              </a:path>
            </a:pathLst>
          </a:custGeom>
          <a:solidFill>
            <a:srgbClr val="4C4C4C"/>
          </a:solidFill>
          <a:ln w="0">
            <a:noFill/>
            <a:prstDash val="solid"/>
            <a:round/>
            <a:headEnd/>
            <a:tailEnd/>
          </a:ln>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Content Placeholder 45">
            <a:extLst>
              <a:ext uri="{FF2B5EF4-FFF2-40B4-BE49-F238E27FC236}">
                <a16:creationId xmlns:a16="http://schemas.microsoft.com/office/drawing/2014/main" id="{F9AA6AA9-6E58-4D07-8E05-31312E3D48E3}"/>
              </a:ext>
            </a:extLst>
          </p:cNvPr>
          <p:cNvSpPr>
            <a:spLocks noGrp="1"/>
          </p:cNvSpPr>
          <p:nvPr>
            <p:ph idx="1"/>
          </p:nvPr>
        </p:nvSpPr>
        <p:spPr>
          <a:xfrm>
            <a:off x="7781373" y="1884045"/>
            <a:ext cx="3627063" cy="4166640"/>
          </a:xfrm>
        </p:spPr>
        <p:txBody>
          <a:bodyPr anchor="ctr">
            <a:normAutofit fontScale="92500" lnSpcReduction="10000"/>
          </a:bodyPr>
          <a:lstStyle/>
          <a:p>
            <a:endParaRPr lang="en-US" sz="1700" dirty="0"/>
          </a:p>
          <a:p>
            <a:pPr marL="0" indent="0">
              <a:buNone/>
            </a:pPr>
            <a:r>
              <a:rPr lang="en-US" sz="1700" b="1" dirty="0">
                <a:latin typeface="Gill Sans MT" panose="020B0502020104020203" pitchFamily="34" charset="0"/>
              </a:rPr>
              <a:t>The Committee focuses its work on the following six main activities:</a:t>
            </a:r>
          </a:p>
          <a:p>
            <a:pPr marL="342900" indent="-342900">
              <a:buFont typeface="+mj-lt"/>
              <a:buAutoNum type="arabicPeriod"/>
            </a:pPr>
            <a:r>
              <a:rPr lang="en-US" sz="1700" dirty="0">
                <a:latin typeface="Gill Sans MT" panose="020B0502020104020203" pitchFamily="34" charset="0"/>
              </a:rPr>
              <a:t>Efficient functioning of the statistical system</a:t>
            </a:r>
          </a:p>
          <a:p>
            <a:pPr marL="342900" indent="-342900">
              <a:buFont typeface="+mj-lt"/>
              <a:buAutoNum type="arabicPeriod"/>
            </a:pPr>
            <a:r>
              <a:rPr lang="en-US" sz="1700" dirty="0">
                <a:latin typeface="Gill Sans MT" panose="020B0502020104020203" pitchFamily="34" charset="0"/>
              </a:rPr>
              <a:t>Common standards and platforms</a:t>
            </a:r>
          </a:p>
          <a:p>
            <a:pPr marL="342900" indent="-342900">
              <a:buFont typeface="+mj-lt"/>
              <a:buAutoNum type="arabicPeriod"/>
            </a:pPr>
            <a:r>
              <a:rPr lang="en-US" sz="1700" dirty="0">
                <a:latin typeface="Gill Sans MT" panose="020B0502020104020203" pitchFamily="34" charset="0"/>
              </a:rPr>
              <a:t>Development of methodologies</a:t>
            </a:r>
          </a:p>
          <a:p>
            <a:pPr marL="342900" indent="-342900">
              <a:buFont typeface="+mj-lt"/>
              <a:buAutoNum type="arabicPeriod"/>
            </a:pPr>
            <a:r>
              <a:rPr lang="en-US" sz="1700" dirty="0">
                <a:latin typeface="Gill Sans MT" panose="020B0502020104020203" pitchFamily="34" charset="0"/>
              </a:rPr>
              <a:t>Inter-institutional support</a:t>
            </a:r>
          </a:p>
          <a:p>
            <a:pPr marL="342900" indent="-342900">
              <a:buFont typeface="+mj-lt"/>
              <a:buAutoNum type="arabicPeriod"/>
            </a:pPr>
            <a:r>
              <a:rPr lang="en-US" sz="1700" dirty="0">
                <a:latin typeface="Gill Sans MT" panose="020B0502020104020203" pitchFamily="34" charset="0"/>
              </a:rPr>
              <a:t>Outreach</a:t>
            </a:r>
          </a:p>
          <a:p>
            <a:pPr marL="342900" indent="-342900">
              <a:buFont typeface="+mj-lt"/>
              <a:buAutoNum type="arabicPeriod"/>
            </a:pPr>
            <a:r>
              <a:rPr lang="en-US" sz="1700" dirty="0">
                <a:latin typeface="Gill Sans MT" panose="020B0502020104020203" pitchFamily="34" charset="0"/>
              </a:rPr>
              <a:t>Advocacy for statistics</a:t>
            </a:r>
          </a:p>
          <a:p>
            <a:pPr marL="342900" indent="-342900">
              <a:buFont typeface="+mj-lt"/>
              <a:buAutoNum type="arabicPeriod"/>
            </a:pPr>
            <a:endParaRPr lang="en-US" sz="1700" dirty="0">
              <a:latin typeface="Gill Sans MT" panose="020B0502020104020203" pitchFamily="34" charset="0"/>
            </a:endParaRPr>
          </a:p>
          <a:p>
            <a:pPr marL="0" indent="0">
              <a:buNone/>
            </a:pPr>
            <a:r>
              <a:rPr lang="en-US" sz="1700" b="1" dirty="0">
                <a:latin typeface="Gill Sans MT" panose="020B0502020104020203" pitchFamily="34" charset="0"/>
              </a:rPr>
              <a:t>CCSA is comprised of </a:t>
            </a:r>
            <a:r>
              <a:rPr lang="en-US" sz="1700" dirty="0">
                <a:latin typeface="Gill Sans MT" panose="020B0502020104020203" pitchFamily="34" charset="0"/>
              </a:rPr>
              <a:t>Multilateral Institutions, Regional and Specialized UN Agencies, Regional organizations such as CIS Statistical Committee</a:t>
            </a:r>
          </a:p>
          <a:p>
            <a:pPr marL="0" indent="0">
              <a:buNone/>
            </a:pPr>
            <a:endParaRPr lang="en-US" sz="1600" dirty="0">
              <a:latin typeface="Gill Sans MT" panose="020B0502020104020203" pitchFamily="34" charset="0"/>
            </a:endParaRPr>
          </a:p>
          <a:p>
            <a:endParaRPr lang="en-US" sz="1300" dirty="0"/>
          </a:p>
        </p:txBody>
      </p:sp>
    </p:spTree>
    <p:extLst>
      <p:ext uri="{BB962C8B-B14F-4D97-AF65-F5344CB8AC3E}">
        <p14:creationId xmlns:p14="http://schemas.microsoft.com/office/powerpoint/2010/main" val="544968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6D6DB46-E01D-4B32-96E1-998191481294}"/>
              </a:ext>
            </a:extLst>
          </p:cNvPr>
          <p:cNvSpPr>
            <a:spLocks noGrp="1"/>
          </p:cNvSpPr>
          <p:nvPr>
            <p:ph type="title"/>
          </p:nvPr>
        </p:nvSpPr>
        <p:spPr>
          <a:xfrm>
            <a:off x="863029" y="1012004"/>
            <a:ext cx="3416158" cy="4795408"/>
          </a:xfrm>
        </p:spPr>
        <p:txBody>
          <a:bodyPr>
            <a:normAutofit fontScale="90000"/>
          </a:bodyPr>
          <a:lstStyle/>
          <a:p>
            <a:r>
              <a:rPr lang="en-US" sz="3600" dirty="0">
                <a:solidFill>
                  <a:srgbClr val="FFFFFF"/>
                </a:solidFill>
                <a:latin typeface="Gill Sans MT" panose="020B0502020104020203" pitchFamily="34" charset="0"/>
              </a:rPr>
              <a:t>UN Regional Commissions</a:t>
            </a:r>
            <a:br>
              <a:rPr lang="en-US" sz="4000" dirty="0">
                <a:solidFill>
                  <a:srgbClr val="FFFFFF"/>
                </a:solidFill>
                <a:latin typeface="Gill Sans MT" panose="020B0502020104020203" pitchFamily="34" charset="0"/>
              </a:rPr>
            </a:br>
            <a:br>
              <a:rPr lang="en-US" sz="4000" dirty="0">
                <a:solidFill>
                  <a:srgbClr val="FFFFFF"/>
                </a:solidFill>
                <a:latin typeface="Gill Sans MT" panose="020B0502020104020203" pitchFamily="34" charset="0"/>
              </a:rPr>
            </a:br>
            <a:br>
              <a:rPr lang="en-US" sz="4000" dirty="0">
                <a:solidFill>
                  <a:srgbClr val="FFFFFF"/>
                </a:solidFill>
                <a:latin typeface="Gill Sans MT" panose="020B0502020104020203" pitchFamily="34" charset="0"/>
              </a:rPr>
            </a:br>
            <a:br>
              <a:rPr lang="en-US" sz="4000" dirty="0">
                <a:solidFill>
                  <a:srgbClr val="FFFFFF"/>
                </a:solidFill>
                <a:latin typeface="Gill Sans MT" panose="020B0502020104020203" pitchFamily="34" charset="0"/>
              </a:rPr>
            </a:br>
            <a:br>
              <a:rPr lang="en-US" sz="1000" dirty="0">
                <a:solidFill>
                  <a:srgbClr val="FFFFFF"/>
                </a:solidFill>
                <a:latin typeface="Gill Sans MT" panose="020B0502020104020203" pitchFamily="34" charset="0"/>
              </a:rPr>
            </a:br>
            <a:br>
              <a:rPr lang="en-US" dirty="0">
                <a:solidFill>
                  <a:srgbClr val="FFFFFF"/>
                </a:solidFill>
              </a:rPr>
            </a:br>
            <a:r>
              <a:rPr lang="en-US" sz="2200" dirty="0">
                <a:solidFill>
                  <a:srgbClr val="FFFFFF"/>
                </a:solidFill>
                <a:latin typeface="Gill Sans MT" panose="020B0502020104020203" pitchFamily="34" charset="0"/>
              </a:rPr>
              <a:t>4 regional commissions serve as secretariats for regional Statistical Commissions, while UNECE serves the Conference of European Statisticians </a:t>
            </a:r>
          </a:p>
        </p:txBody>
      </p:sp>
      <p:graphicFrame>
        <p:nvGraphicFramePr>
          <p:cNvPr id="13" name="Content Placeholder 2">
            <a:extLst>
              <a:ext uri="{FF2B5EF4-FFF2-40B4-BE49-F238E27FC236}">
                <a16:creationId xmlns:a16="http://schemas.microsoft.com/office/drawing/2014/main" id="{A8341C1E-FD42-4440-B98C-B3133A42955E}"/>
              </a:ext>
            </a:extLst>
          </p:cNvPr>
          <p:cNvGraphicFramePr>
            <a:graphicFrameLocks noGrp="1"/>
          </p:cNvGraphicFramePr>
          <p:nvPr>
            <p:ph idx="1"/>
            <p:extLst>
              <p:ext uri="{D42A27DB-BD31-4B8C-83A1-F6EECF244321}">
                <p14:modId xmlns:p14="http://schemas.microsoft.com/office/powerpoint/2010/main" val="2244299592"/>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6769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26E55F8-FBC3-44AD-B05D-2D6D1CF44120}"/>
              </a:ext>
            </a:extLst>
          </p:cNvPr>
          <p:cNvSpPr>
            <a:spLocks noGrp="1"/>
          </p:cNvSpPr>
          <p:nvPr>
            <p:ph type="title"/>
          </p:nvPr>
        </p:nvSpPr>
        <p:spPr>
          <a:xfrm>
            <a:off x="863029" y="1012004"/>
            <a:ext cx="3416158" cy="4795408"/>
          </a:xfrm>
        </p:spPr>
        <p:txBody>
          <a:bodyPr>
            <a:normAutofit fontScale="90000"/>
          </a:bodyPr>
          <a:lstStyle/>
          <a:p>
            <a:r>
              <a:rPr lang="en-US" sz="3200" dirty="0">
                <a:solidFill>
                  <a:srgbClr val="FFFFFF"/>
                </a:solidFill>
                <a:latin typeface="Gill Sans MT" panose="020B0502020104020203" pitchFamily="34" charset="0"/>
              </a:rPr>
              <a:t>UN Specialized Agencies</a:t>
            </a:r>
            <a:br>
              <a:rPr lang="en-US" sz="3200" dirty="0">
                <a:solidFill>
                  <a:srgbClr val="FFFFFF"/>
                </a:solidFill>
                <a:latin typeface="Gill Sans MT" panose="020B0502020104020203" pitchFamily="34" charset="0"/>
              </a:rPr>
            </a:br>
            <a:br>
              <a:rPr lang="en-US" sz="3200" dirty="0">
                <a:solidFill>
                  <a:srgbClr val="FFFFFF"/>
                </a:solidFill>
                <a:latin typeface="Gill Sans MT" panose="020B0502020104020203" pitchFamily="34" charset="0"/>
              </a:rPr>
            </a:br>
            <a:r>
              <a:rPr lang="en-US" sz="1900" dirty="0">
                <a:solidFill>
                  <a:srgbClr val="FFFFFF"/>
                </a:solidFill>
                <a:latin typeface="Gill Sans MT" panose="020B0502020104020203" pitchFamily="34" charset="0"/>
              </a:rPr>
              <a:t>ILO statistics department - </a:t>
            </a:r>
            <a:r>
              <a:rPr lang="en-US" sz="2000" dirty="0">
                <a:solidFill>
                  <a:prstClr val="black"/>
                </a:solidFill>
                <a:latin typeface="Gill Sans MT" panose="020B0502020104020203" pitchFamily="34" charset="0"/>
                <a:ea typeface="+mn-ea"/>
                <a:cs typeface="+mn-cs"/>
                <a:hlinkClick r:id="rId2">
                  <a:extLst>
                    <a:ext uri="{A12FA001-AC4F-418D-AE19-62706E023703}">
                      <ahyp:hlinkClr xmlns:ahyp="http://schemas.microsoft.com/office/drawing/2018/hyperlinkcolor" val="tx"/>
                    </a:ext>
                  </a:extLst>
                </a:hlinkClick>
              </a:rPr>
              <a:t>https://www.ilo.org/stat/lang--en/index.htm</a:t>
            </a:r>
            <a:br>
              <a:rPr lang="en-US" sz="1900" dirty="0">
                <a:solidFill>
                  <a:srgbClr val="FFFFFF"/>
                </a:solidFill>
                <a:latin typeface="Gill Sans MT" panose="020B0502020104020203" pitchFamily="34" charset="0"/>
              </a:rPr>
            </a:br>
            <a:r>
              <a:rPr lang="en-US" sz="1900" dirty="0">
                <a:solidFill>
                  <a:srgbClr val="FFFFFF"/>
                </a:solidFill>
                <a:latin typeface="Gill Sans MT" panose="020B0502020104020203" pitchFamily="34" charset="0"/>
              </a:rPr>
              <a:t>FAO statistics division - </a:t>
            </a:r>
            <a:r>
              <a:rPr lang="en-US" sz="2000" dirty="0">
                <a:solidFill>
                  <a:prstClr val="black"/>
                </a:solidFill>
                <a:latin typeface="Gill Sans MT" panose="020B0502020104020203" pitchFamily="34" charset="0"/>
                <a:ea typeface="+mn-ea"/>
                <a:cs typeface="+mn-cs"/>
                <a:hlinkClick r:id="rId3">
                  <a:extLst>
                    <a:ext uri="{A12FA001-AC4F-418D-AE19-62706E023703}">
                      <ahyp:hlinkClr xmlns:ahyp="http://schemas.microsoft.com/office/drawing/2018/hyperlinkcolor" val="tx"/>
                    </a:ext>
                  </a:extLst>
                </a:hlinkClick>
              </a:rPr>
              <a:t>http://www.fao.org/about/who-we-are/departments/statistics-division/en/</a:t>
            </a:r>
            <a:br>
              <a:rPr lang="en-US" sz="2000" dirty="0"/>
            </a:br>
            <a:r>
              <a:rPr lang="en-US" sz="1900" dirty="0">
                <a:solidFill>
                  <a:srgbClr val="FFFFFF"/>
                </a:solidFill>
                <a:latin typeface="Gill Sans MT" panose="020B0502020104020203" pitchFamily="34" charset="0"/>
              </a:rPr>
              <a:t>WHO statistics directorate - </a:t>
            </a:r>
            <a:r>
              <a:rPr lang="en-US" sz="2000" dirty="0">
                <a:solidFill>
                  <a:prstClr val="black"/>
                </a:solidFill>
                <a:latin typeface="Gill Sans MT" panose="020B0502020104020203" pitchFamily="34" charset="0"/>
                <a:ea typeface="+mn-ea"/>
                <a:cs typeface="+mn-cs"/>
                <a:hlinkClick r:id="rId4">
                  <a:extLst>
                    <a:ext uri="{A12FA001-AC4F-418D-AE19-62706E023703}">
                      <ahyp:hlinkClr xmlns:ahyp="http://schemas.microsoft.com/office/drawing/2018/hyperlinkcolor" val="tx"/>
                    </a:ext>
                  </a:extLst>
                </a:hlinkClick>
              </a:rPr>
              <a:t>https://www.who.int/healthinfo/statistics/en/</a:t>
            </a:r>
            <a:br>
              <a:rPr lang="en-US" sz="2000" dirty="0"/>
            </a:br>
            <a:r>
              <a:rPr lang="en-US" sz="1900" dirty="0">
                <a:solidFill>
                  <a:srgbClr val="FFFFFF"/>
                </a:solidFill>
                <a:latin typeface="Gill Sans MT" panose="020B0502020104020203" pitchFamily="34" charset="0"/>
              </a:rPr>
              <a:t>UNESCO Institute for Statistics </a:t>
            </a:r>
            <a:r>
              <a:rPr lang="en-US" sz="2000" dirty="0">
                <a:solidFill>
                  <a:prstClr val="black"/>
                </a:solidFill>
                <a:latin typeface="Gill Sans MT" panose="020B0502020104020203" pitchFamily="34" charset="0"/>
                <a:ea typeface="+mn-ea"/>
                <a:cs typeface="+mn-cs"/>
              </a:rPr>
              <a:t>- </a:t>
            </a:r>
            <a:r>
              <a:rPr lang="en-US" sz="2000" dirty="0">
                <a:solidFill>
                  <a:prstClr val="black"/>
                </a:solidFill>
                <a:latin typeface="Gill Sans MT" panose="020B0502020104020203" pitchFamily="34" charset="0"/>
                <a:ea typeface="+mn-ea"/>
                <a:cs typeface="+mn-cs"/>
                <a:hlinkClick r:id="rId5">
                  <a:extLst>
                    <a:ext uri="{A12FA001-AC4F-418D-AE19-62706E023703}">
                      <ahyp:hlinkClr xmlns:ahyp="http://schemas.microsoft.com/office/drawing/2018/hyperlinkcolor" val="tx"/>
                    </a:ext>
                  </a:extLst>
                </a:hlinkClick>
              </a:rPr>
              <a:t>http://uis.unesco.org/</a:t>
            </a:r>
            <a:br>
              <a:rPr lang="en-US" sz="1900" dirty="0">
                <a:solidFill>
                  <a:srgbClr val="FFFFFF"/>
                </a:solidFill>
                <a:latin typeface="Gill Sans MT" panose="020B0502020104020203" pitchFamily="34" charset="0"/>
              </a:rPr>
            </a:br>
            <a:endParaRPr lang="en-US" sz="1900" dirty="0">
              <a:solidFill>
                <a:srgbClr val="FFFFFF"/>
              </a:solidFill>
              <a:latin typeface="Gill Sans MT" panose="020B0502020104020203" pitchFamily="34" charset="0"/>
            </a:endParaRPr>
          </a:p>
        </p:txBody>
      </p:sp>
      <p:graphicFrame>
        <p:nvGraphicFramePr>
          <p:cNvPr id="5" name="Content Placeholder 2">
            <a:extLst>
              <a:ext uri="{FF2B5EF4-FFF2-40B4-BE49-F238E27FC236}">
                <a16:creationId xmlns:a16="http://schemas.microsoft.com/office/drawing/2014/main" id="{6AF571E1-2286-44F4-9155-DB264F54491B}"/>
              </a:ext>
            </a:extLst>
          </p:cNvPr>
          <p:cNvGraphicFramePr>
            <a:graphicFrameLocks noGrp="1"/>
          </p:cNvGraphicFramePr>
          <p:nvPr>
            <p:ph idx="1"/>
            <p:extLst>
              <p:ext uri="{D42A27DB-BD31-4B8C-83A1-F6EECF244321}">
                <p14:modId xmlns:p14="http://schemas.microsoft.com/office/powerpoint/2010/main" val="3962897336"/>
              </p:ext>
            </p:extLst>
          </p:nvPr>
        </p:nvGraphicFramePr>
        <p:xfrm>
          <a:off x="5194300" y="470924"/>
          <a:ext cx="6804218" cy="588542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6" name="Graphic 5" descr="Marker">
            <a:extLst>
              <a:ext uri="{FF2B5EF4-FFF2-40B4-BE49-F238E27FC236}">
                <a16:creationId xmlns:a16="http://schemas.microsoft.com/office/drawing/2014/main" id="{12821330-9CCA-4140-907D-6F29642071D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386221" y="2200523"/>
            <a:ext cx="365760" cy="365760"/>
          </a:xfrm>
          <a:prstGeom prst="rect">
            <a:avLst/>
          </a:prstGeom>
        </p:spPr>
      </p:pic>
      <p:pic>
        <p:nvPicPr>
          <p:cNvPr id="8" name="Graphic 7" descr="Marker">
            <a:extLst>
              <a:ext uri="{FF2B5EF4-FFF2-40B4-BE49-F238E27FC236}">
                <a16:creationId xmlns:a16="http://schemas.microsoft.com/office/drawing/2014/main" id="{F8F7A253-EC26-4B7D-B786-AB274DC07B6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956356" y="2645797"/>
            <a:ext cx="365760" cy="365760"/>
          </a:xfrm>
          <a:prstGeom prst="rect">
            <a:avLst/>
          </a:prstGeom>
        </p:spPr>
      </p:pic>
      <p:pic>
        <p:nvPicPr>
          <p:cNvPr id="14" name="Graphic 13" descr="Marker">
            <a:extLst>
              <a:ext uri="{FF2B5EF4-FFF2-40B4-BE49-F238E27FC236}">
                <a16:creationId xmlns:a16="http://schemas.microsoft.com/office/drawing/2014/main" id="{18AB92C0-1783-4485-9536-4623CFA6A6D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386221" y="5008658"/>
            <a:ext cx="365760" cy="365760"/>
          </a:xfrm>
          <a:prstGeom prst="rect">
            <a:avLst/>
          </a:prstGeom>
        </p:spPr>
      </p:pic>
      <p:pic>
        <p:nvPicPr>
          <p:cNvPr id="15" name="Graphic 14" descr="Marker">
            <a:extLst>
              <a:ext uri="{FF2B5EF4-FFF2-40B4-BE49-F238E27FC236}">
                <a16:creationId xmlns:a16="http://schemas.microsoft.com/office/drawing/2014/main" id="{48A84AA3-A820-4B7A-9F97-EDA935CDDCA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522663" y="4528268"/>
            <a:ext cx="365760" cy="365760"/>
          </a:xfrm>
          <a:prstGeom prst="rect">
            <a:avLst/>
          </a:prstGeom>
        </p:spPr>
      </p:pic>
    </p:spTree>
    <p:extLst>
      <p:ext uri="{BB962C8B-B14F-4D97-AF65-F5344CB8AC3E}">
        <p14:creationId xmlns:p14="http://schemas.microsoft.com/office/powerpoint/2010/main" val="98243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65AA97-3C33-4524-9647-10C0537B352A}"/>
              </a:ext>
            </a:extLst>
          </p:cNvPr>
          <p:cNvSpPr>
            <a:spLocks noGrp="1"/>
          </p:cNvSpPr>
          <p:nvPr>
            <p:ph type="title"/>
          </p:nvPr>
        </p:nvSpPr>
        <p:spPr>
          <a:xfrm>
            <a:off x="863029" y="1012004"/>
            <a:ext cx="3416158" cy="4795408"/>
          </a:xfrm>
        </p:spPr>
        <p:txBody>
          <a:bodyPr>
            <a:normAutofit/>
          </a:bodyPr>
          <a:lstStyle/>
          <a:p>
            <a:r>
              <a:rPr lang="en-US" sz="3200" dirty="0">
                <a:solidFill>
                  <a:srgbClr val="FFFFFF"/>
                </a:solidFill>
                <a:latin typeface="Gill Sans MT" panose="020B0502020104020203" pitchFamily="34" charset="0"/>
              </a:rPr>
              <a:t>Multilateral Institutions</a:t>
            </a:r>
            <a:br>
              <a:rPr lang="en-US" dirty="0">
                <a:solidFill>
                  <a:srgbClr val="FFFFFF"/>
                </a:solidFill>
              </a:rPr>
            </a:br>
            <a:endParaRPr lang="en-US" dirty="0">
              <a:solidFill>
                <a:srgbClr val="FFFFFF"/>
              </a:solidFill>
            </a:endParaRPr>
          </a:p>
        </p:txBody>
      </p:sp>
      <p:graphicFrame>
        <p:nvGraphicFramePr>
          <p:cNvPr id="5" name="Content Placeholder 2">
            <a:extLst>
              <a:ext uri="{FF2B5EF4-FFF2-40B4-BE49-F238E27FC236}">
                <a16:creationId xmlns:a16="http://schemas.microsoft.com/office/drawing/2014/main" id="{2F762A27-4A57-45C2-9C0A-3FAA003D8242}"/>
              </a:ext>
            </a:extLst>
          </p:cNvPr>
          <p:cNvGraphicFramePr>
            <a:graphicFrameLocks noGrp="1"/>
          </p:cNvGraphicFramePr>
          <p:nvPr>
            <p:ph idx="1"/>
            <p:extLst>
              <p:ext uri="{D42A27DB-BD31-4B8C-83A1-F6EECF244321}">
                <p14:modId xmlns:p14="http://schemas.microsoft.com/office/powerpoint/2010/main" val="2789728271"/>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Graphic 5" descr="Marker">
            <a:extLst>
              <a:ext uri="{FF2B5EF4-FFF2-40B4-BE49-F238E27FC236}">
                <a16:creationId xmlns:a16="http://schemas.microsoft.com/office/drawing/2014/main" id="{A9BC7DB4-0E18-430D-ACBC-E0429AB3C77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96000" y="2788920"/>
            <a:ext cx="365760" cy="365760"/>
          </a:xfrm>
          <a:prstGeom prst="rect">
            <a:avLst/>
          </a:prstGeom>
        </p:spPr>
      </p:pic>
      <p:pic>
        <p:nvPicPr>
          <p:cNvPr id="8" name="Graphic 7" descr="Marker">
            <a:extLst>
              <a:ext uri="{FF2B5EF4-FFF2-40B4-BE49-F238E27FC236}">
                <a16:creationId xmlns:a16="http://schemas.microsoft.com/office/drawing/2014/main" id="{173B4165-F7AB-4550-A026-21BDD138781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96000" y="4389755"/>
            <a:ext cx="365760" cy="365760"/>
          </a:xfrm>
          <a:prstGeom prst="rect">
            <a:avLst/>
          </a:prstGeom>
        </p:spPr>
      </p:pic>
    </p:spTree>
    <p:extLst>
      <p:ext uri="{BB962C8B-B14F-4D97-AF65-F5344CB8AC3E}">
        <p14:creationId xmlns:p14="http://schemas.microsoft.com/office/powerpoint/2010/main" val="893810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B35FCC-4D4B-44B4-8669-C0FEEABE69AF}"/>
              </a:ext>
            </a:extLst>
          </p:cNvPr>
          <p:cNvSpPr>
            <a:spLocks noGrp="1"/>
          </p:cNvSpPr>
          <p:nvPr>
            <p:ph type="title"/>
          </p:nvPr>
        </p:nvSpPr>
        <p:spPr>
          <a:xfrm>
            <a:off x="863029" y="1012004"/>
            <a:ext cx="3416158" cy="4795408"/>
          </a:xfrm>
        </p:spPr>
        <p:txBody>
          <a:bodyPr>
            <a:normAutofit/>
          </a:bodyPr>
          <a:lstStyle/>
          <a:p>
            <a:r>
              <a:rPr lang="en-US" sz="3200" dirty="0">
                <a:solidFill>
                  <a:srgbClr val="FFFFFF"/>
                </a:solidFill>
                <a:latin typeface="Gill Sans MT" panose="020B0502020104020203" pitchFamily="34" charset="0"/>
              </a:rPr>
              <a:t>Regional Development Banks and Specialized Banks</a:t>
            </a:r>
            <a:br>
              <a:rPr lang="en-US" dirty="0">
                <a:solidFill>
                  <a:srgbClr val="FFFFFF"/>
                </a:solidFill>
              </a:rPr>
            </a:br>
            <a:endParaRPr lang="en-US" dirty="0">
              <a:solidFill>
                <a:srgbClr val="FFFFFF"/>
              </a:solidFill>
            </a:endParaRPr>
          </a:p>
        </p:txBody>
      </p:sp>
      <p:graphicFrame>
        <p:nvGraphicFramePr>
          <p:cNvPr id="5" name="Content Placeholder 2">
            <a:extLst>
              <a:ext uri="{FF2B5EF4-FFF2-40B4-BE49-F238E27FC236}">
                <a16:creationId xmlns:a16="http://schemas.microsoft.com/office/drawing/2014/main" id="{A925E92F-FF81-40CD-8042-293AFD93B12C}"/>
              </a:ext>
            </a:extLst>
          </p:cNvPr>
          <p:cNvGraphicFramePr>
            <a:graphicFrameLocks noGrp="1"/>
          </p:cNvGraphicFramePr>
          <p:nvPr>
            <p:ph idx="1"/>
            <p:extLst>
              <p:ext uri="{D42A27DB-BD31-4B8C-83A1-F6EECF244321}">
                <p14:modId xmlns:p14="http://schemas.microsoft.com/office/powerpoint/2010/main" val="2105163595"/>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Graphic 5" descr="Marker">
            <a:extLst>
              <a:ext uri="{FF2B5EF4-FFF2-40B4-BE49-F238E27FC236}">
                <a16:creationId xmlns:a16="http://schemas.microsoft.com/office/drawing/2014/main" id="{8214AA4F-1DD7-4764-AEA8-70DFDE47F23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63586" y="1381540"/>
            <a:ext cx="365760" cy="365760"/>
          </a:xfrm>
          <a:prstGeom prst="rect">
            <a:avLst/>
          </a:prstGeom>
        </p:spPr>
      </p:pic>
      <p:pic>
        <p:nvPicPr>
          <p:cNvPr id="8" name="Graphic 7" descr="Marker">
            <a:extLst>
              <a:ext uri="{FF2B5EF4-FFF2-40B4-BE49-F238E27FC236}">
                <a16:creationId xmlns:a16="http://schemas.microsoft.com/office/drawing/2014/main" id="{18692B8E-092D-42DD-AF1B-1CACA02DC03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63586" y="2731908"/>
            <a:ext cx="365760" cy="365760"/>
          </a:xfrm>
          <a:prstGeom prst="rect">
            <a:avLst/>
          </a:prstGeom>
        </p:spPr>
      </p:pic>
      <p:pic>
        <p:nvPicPr>
          <p:cNvPr id="9" name="Graphic 8" descr="Marker">
            <a:extLst>
              <a:ext uri="{FF2B5EF4-FFF2-40B4-BE49-F238E27FC236}">
                <a16:creationId xmlns:a16="http://schemas.microsoft.com/office/drawing/2014/main" id="{96B303D7-AD3A-4461-838F-CC647C135EB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63586" y="4251932"/>
            <a:ext cx="365760" cy="365760"/>
          </a:xfrm>
          <a:prstGeom prst="rect">
            <a:avLst/>
          </a:prstGeom>
        </p:spPr>
      </p:pic>
      <p:pic>
        <p:nvPicPr>
          <p:cNvPr id="11" name="Graphic 10" descr="Marker">
            <a:extLst>
              <a:ext uri="{FF2B5EF4-FFF2-40B4-BE49-F238E27FC236}">
                <a16:creationId xmlns:a16="http://schemas.microsoft.com/office/drawing/2014/main" id="{72239ACA-20B3-427C-A9A5-CDF51E2C9C0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63586" y="5700395"/>
            <a:ext cx="365760" cy="365760"/>
          </a:xfrm>
          <a:prstGeom prst="rect">
            <a:avLst/>
          </a:prstGeom>
        </p:spPr>
      </p:pic>
    </p:spTree>
    <p:extLst>
      <p:ext uri="{BB962C8B-B14F-4D97-AF65-F5344CB8AC3E}">
        <p14:creationId xmlns:p14="http://schemas.microsoft.com/office/powerpoint/2010/main" val="2183838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E217A95-4873-439A-8EB8-71E395E2DCBA}"/>
              </a:ext>
            </a:extLst>
          </p:cNvPr>
          <p:cNvSpPr>
            <a:spLocks noGrp="1"/>
          </p:cNvSpPr>
          <p:nvPr>
            <p:ph type="title"/>
          </p:nvPr>
        </p:nvSpPr>
        <p:spPr>
          <a:xfrm>
            <a:off x="863029" y="1012004"/>
            <a:ext cx="3416158" cy="4795408"/>
          </a:xfrm>
        </p:spPr>
        <p:txBody>
          <a:bodyPr>
            <a:normAutofit/>
          </a:bodyPr>
          <a:lstStyle/>
          <a:p>
            <a:r>
              <a:rPr lang="en-US" dirty="0">
                <a:solidFill>
                  <a:srgbClr val="FFFFFF"/>
                </a:solidFill>
                <a:latin typeface="Gill Sans MT" panose="020B0502020104020203" pitchFamily="34" charset="0"/>
              </a:rPr>
              <a:t>Regional Agencies and Initiatives</a:t>
            </a:r>
            <a:br>
              <a:rPr lang="en-US" dirty="0">
                <a:solidFill>
                  <a:srgbClr val="FFFFFF"/>
                </a:solidFill>
              </a:rPr>
            </a:br>
            <a:endParaRPr lang="en-US" dirty="0">
              <a:solidFill>
                <a:srgbClr val="FFFFFF"/>
              </a:solidFill>
            </a:endParaRPr>
          </a:p>
        </p:txBody>
      </p:sp>
      <p:graphicFrame>
        <p:nvGraphicFramePr>
          <p:cNvPr id="5" name="Content Placeholder 2">
            <a:extLst>
              <a:ext uri="{FF2B5EF4-FFF2-40B4-BE49-F238E27FC236}">
                <a16:creationId xmlns:a16="http://schemas.microsoft.com/office/drawing/2014/main" id="{F927DDDB-0995-4E1B-9A92-352F5E1388C3}"/>
              </a:ext>
            </a:extLst>
          </p:cNvPr>
          <p:cNvGraphicFramePr>
            <a:graphicFrameLocks noGrp="1"/>
          </p:cNvGraphicFramePr>
          <p:nvPr>
            <p:ph idx="1"/>
            <p:extLst>
              <p:ext uri="{D42A27DB-BD31-4B8C-83A1-F6EECF244321}">
                <p14:modId xmlns:p14="http://schemas.microsoft.com/office/powerpoint/2010/main" val="1626471270"/>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2681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212AF-0740-4919-8CF7-D1912A555B2E}"/>
              </a:ext>
            </a:extLst>
          </p:cNvPr>
          <p:cNvSpPr>
            <a:spLocks noGrp="1"/>
          </p:cNvSpPr>
          <p:nvPr>
            <p:ph type="title"/>
          </p:nvPr>
        </p:nvSpPr>
        <p:spPr>
          <a:xfrm>
            <a:off x="838200" y="365125"/>
            <a:ext cx="10515600" cy="1325563"/>
          </a:xfrm>
        </p:spPr>
        <p:txBody>
          <a:bodyPr>
            <a:normAutofit/>
          </a:bodyPr>
          <a:lstStyle/>
          <a:p>
            <a:pPr algn="ctr"/>
            <a:r>
              <a:rPr lang="en-US" b="1" dirty="0">
                <a:latin typeface="Gill Sans MT" panose="020B0502020104020203" pitchFamily="34" charset="0"/>
              </a:rPr>
              <a:t>National Statistical Systems</a:t>
            </a:r>
          </a:p>
        </p:txBody>
      </p:sp>
      <p:graphicFrame>
        <p:nvGraphicFramePr>
          <p:cNvPr id="6" name="Content Placeholder 2">
            <a:extLst>
              <a:ext uri="{FF2B5EF4-FFF2-40B4-BE49-F238E27FC236}">
                <a16:creationId xmlns:a16="http://schemas.microsoft.com/office/drawing/2014/main" id="{72FEED6E-3747-4D39-8363-534A6D6A0FED}"/>
              </a:ext>
            </a:extLst>
          </p:cNvPr>
          <p:cNvGraphicFramePr>
            <a:graphicFrameLocks noGrp="1"/>
          </p:cNvGraphicFramePr>
          <p:nvPr>
            <p:ph idx="1"/>
            <p:extLst>
              <p:ext uri="{D42A27DB-BD31-4B8C-83A1-F6EECF244321}">
                <p14:modId xmlns:p14="http://schemas.microsoft.com/office/powerpoint/2010/main" val="41513177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5853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5A93B-077F-43CA-81CC-6CEA5DEAEE76}"/>
              </a:ext>
            </a:extLst>
          </p:cNvPr>
          <p:cNvSpPr>
            <a:spLocks noGrp="1"/>
          </p:cNvSpPr>
          <p:nvPr>
            <p:ph type="title"/>
          </p:nvPr>
        </p:nvSpPr>
        <p:spPr>
          <a:xfrm>
            <a:off x="780154" y="513612"/>
            <a:ext cx="10628271" cy="1369352"/>
          </a:xfrm>
        </p:spPr>
        <p:txBody>
          <a:bodyPr anchor="b">
            <a:noAutofit/>
          </a:bodyPr>
          <a:lstStyle/>
          <a:p>
            <a:pPr algn="ctr"/>
            <a:r>
              <a:rPr lang="en-US" sz="3200" b="1" dirty="0">
                <a:latin typeface="Gill Sans MT" panose="020B0502020104020203" pitchFamily="34" charset="0"/>
              </a:rPr>
              <a:t>Paris21 (Partnership in Statistics in the 21st Century)</a:t>
            </a:r>
            <a:br>
              <a:rPr lang="en-US" sz="3200" b="1" dirty="0">
                <a:latin typeface="Gill Sans MT" panose="020B0502020104020203" pitchFamily="34" charset="0"/>
              </a:rPr>
            </a:br>
            <a:r>
              <a:rPr lang="en-US" sz="3200" dirty="0">
                <a:latin typeface="Gill Sans MT" panose="020B0502020104020203" pitchFamily="34" charset="0"/>
              </a:rPr>
              <a:t>established by the World Bank and Government of United Kingdom in 1999</a:t>
            </a:r>
            <a:endParaRPr lang="en-US" sz="3200" dirty="0"/>
          </a:p>
        </p:txBody>
      </p:sp>
      <p:pic>
        <p:nvPicPr>
          <p:cNvPr id="7" name="Picture 6">
            <a:extLst>
              <a:ext uri="{FF2B5EF4-FFF2-40B4-BE49-F238E27FC236}">
                <a16:creationId xmlns:a16="http://schemas.microsoft.com/office/drawing/2014/main" id="{C859C9E8-218C-41B0-83E7-46B5AB7A4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4293" y="2750173"/>
            <a:ext cx="5069382" cy="2433303"/>
          </a:xfrm>
          <a:prstGeom prst="rect">
            <a:avLst/>
          </a:prstGeom>
        </p:spPr>
      </p:pic>
      <p:sp>
        <p:nvSpPr>
          <p:cNvPr id="12" name="Freeform: Shape 11">
            <a:extLst>
              <a:ext uri="{FF2B5EF4-FFF2-40B4-BE49-F238E27FC236}">
                <a16:creationId xmlns:a16="http://schemas.microsoft.com/office/drawing/2014/main" id="{C607803A-4E99-444E-94F7-8785CDDF5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80154" y="1884045"/>
            <a:ext cx="3275668" cy="2853308"/>
          </a:xfrm>
          <a:custGeom>
            <a:avLst/>
            <a:gdLst>
              <a:gd name="connsiteX0" fmla="*/ 3275668 w 3275668"/>
              <a:gd name="connsiteY0" fmla="*/ 2853308 h 2853308"/>
              <a:gd name="connsiteX1" fmla="*/ 655 w 3275668"/>
              <a:gd name="connsiteY1" fmla="*/ 2853308 h 2853308"/>
              <a:gd name="connsiteX2" fmla="*/ 0 w 3275668"/>
              <a:gd name="connsiteY2" fmla="*/ 2467565 h 2853308"/>
              <a:gd name="connsiteX3" fmla="*/ 2869894 w 3275668"/>
              <a:gd name="connsiteY3" fmla="*/ 2468888 h 2853308"/>
              <a:gd name="connsiteX4" fmla="*/ 2869894 w 3275668"/>
              <a:gd name="connsiteY4" fmla="*/ 0 h 2853308"/>
              <a:gd name="connsiteX5" fmla="*/ 3275668 w 3275668"/>
              <a:gd name="connsiteY5" fmla="*/ 0 h 2853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5668" h="2853308">
                <a:moveTo>
                  <a:pt x="3275668" y="2853308"/>
                </a:moveTo>
                <a:lnTo>
                  <a:pt x="655" y="2853308"/>
                </a:lnTo>
                <a:cubicBezTo>
                  <a:pt x="-655" y="2720171"/>
                  <a:pt x="1310" y="2600702"/>
                  <a:pt x="0" y="2467565"/>
                </a:cubicBezTo>
                <a:lnTo>
                  <a:pt x="2869894" y="2468888"/>
                </a:lnTo>
                <a:lnTo>
                  <a:pt x="2869894" y="0"/>
                </a:lnTo>
                <a:lnTo>
                  <a:pt x="3275668" y="0"/>
                </a:lnTo>
                <a:close/>
              </a:path>
            </a:pathLst>
          </a:custGeom>
          <a:solidFill>
            <a:srgbClr val="4C4C4C"/>
          </a:solidFill>
          <a:ln w="0">
            <a:noFill/>
            <a:prstDash val="solid"/>
            <a:round/>
            <a:headEnd/>
            <a:tailEnd/>
          </a:ln>
        </p:spPr>
      </p:sp>
      <p:sp>
        <p:nvSpPr>
          <p:cNvPr id="14" name="Freeform: Shape 13">
            <a:extLst>
              <a:ext uri="{FF2B5EF4-FFF2-40B4-BE49-F238E27FC236}">
                <a16:creationId xmlns:a16="http://schemas.microsoft.com/office/drawing/2014/main" id="{2989BE6A-C309-418E-8ADD-1616A9805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55822" y="3222529"/>
            <a:ext cx="3242952" cy="2828156"/>
          </a:xfrm>
          <a:custGeom>
            <a:avLst/>
            <a:gdLst>
              <a:gd name="connsiteX0" fmla="*/ 2837178 w 3242952"/>
              <a:gd name="connsiteY0" fmla="*/ 0 h 2828156"/>
              <a:gd name="connsiteX1" fmla="*/ 3242952 w 3242952"/>
              <a:gd name="connsiteY1" fmla="*/ 0 h 2828156"/>
              <a:gd name="connsiteX2" fmla="*/ 3242952 w 3242952"/>
              <a:gd name="connsiteY2" fmla="*/ 2828156 h 2828156"/>
              <a:gd name="connsiteX3" fmla="*/ 0 w 3242952"/>
              <a:gd name="connsiteY3" fmla="*/ 2828156 h 2828156"/>
              <a:gd name="connsiteX4" fmla="*/ 0 w 3242952"/>
              <a:gd name="connsiteY4" fmla="*/ 2442859 h 2828156"/>
              <a:gd name="connsiteX5" fmla="*/ 2837178 w 3242952"/>
              <a:gd name="connsiteY5" fmla="*/ 2443295 h 282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2952" h="2828156">
                <a:moveTo>
                  <a:pt x="2837178" y="0"/>
                </a:moveTo>
                <a:lnTo>
                  <a:pt x="3242952" y="0"/>
                </a:lnTo>
                <a:lnTo>
                  <a:pt x="3242952" y="2828156"/>
                </a:lnTo>
                <a:lnTo>
                  <a:pt x="0" y="2828156"/>
                </a:lnTo>
                <a:lnTo>
                  <a:pt x="0" y="2442859"/>
                </a:lnTo>
                <a:lnTo>
                  <a:pt x="2837178" y="2443295"/>
                </a:lnTo>
                <a:close/>
              </a:path>
            </a:pathLst>
          </a:custGeom>
          <a:solidFill>
            <a:srgbClr val="4C4C4C"/>
          </a:solidFill>
          <a:ln w="0">
            <a:noFill/>
            <a:prstDash val="solid"/>
            <a:round/>
            <a:headEnd/>
            <a:tailEnd/>
          </a:ln>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2D6B3BC-33AB-4001-90A1-477F0D6A540F}"/>
              </a:ext>
            </a:extLst>
          </p:cNvPr>
          <p:cNvSpPr>
            <a:spLocks noGrp="1"/>
          </p:cNvSpPr>
          <p:nvPr>
            <p:ph idx="1"/>
          </p:nvPr>
        </p:nvSpPr>
        <p:spPr>
          <a:xfrm>
            <a:off x="7781373" y="1882965"/>
            <a:ext cx="3627063" cy="3783332"/>
          </a:xfrm>
        </p:spPr>
        <p:txBody>
          <a:bodyPr anchor="ctr">
            <a:normAutofit lnSpcReduction="10000"/>
          </a:bodyPr>
          <a:lstStyle/>
          <a:p>
            <a:pPr marL="0" indent="0">
              <a:buNone/>
            </a:pPr>
            <a:endParaRPr lang="en-US" sz="2000" dirty="0">
              <a:latin typeface="Gill Sans MT" panose="020B0502020104020203" pitchFamily="34" charset="0"/>
            </a:endParaRPr>
          </a:p>
          <a:p>
            <a:pPr marL="0" indent="0">
              <a:buNone/>
            </a:pPr>
            <a:r>
              <a:rPr lang="en-US" sz="2000" dirty="0">
                <a:latin typeface="Gill Sans MT" panose="020B0502020104020203" pitchFamily="34" charset="0"/>
              </a:rPr>
              <a:t>Established as a forum for discussions between statisticians and policy makers. Since then became a serious player/part of the international statistical system, leading the NSDS process, capacity building, big data, working with data users, etc. </a:t>
            </a:r>
          </a:p>
          <a:p>
            <a:pPr marL="0" indent="0">
              <a:buNone/>
            </a:pPr>
            <a:r>
              <a:rPr lang="en-US" sz="2000" dirty="0">
                <a:latin typeface="Gill Sans MT" panose="020B0502020104020203" pitchFamily="34" charset="0"/>
              </a:rPr>
              <a:t>Paris21 secretariat is housed by OECD in Paris. </a:t>
            </a:r>
          </a:p>
          <a:p>
            <a:pPr marL="0" indent="0">
              <a:buNone/>
            </a:pPr>
            <a:r>
              <a:rPr lang="en-US" sz="2000" dirty="0">
                <a:latin typeface="Gill Sans MT" panose="020B0502020104020203" pitchFamily="34" charset="0"/>
              </a:rPr>
              <a:t>Web-address: </a:t>
            </a:r>
            <a:r>
              <a:rPr lang="en-US" sz="2000" dirty="0">
                <a:latin typeface="Gill Sans MT" panose="020B0502020104020203" pitchFamily="34" charset="0"/>
                <a:hlinkClick r:id="rId3">
                  <a:extLst>
                    <a:ext uri="{A12FA001-AC4F-418D-AE19-62706E023703}">
                      <ahyp:hlinkClr xmlns:ahyp="http://schemas.microsoft.com/office/drawing/2018/hyperlinkcolor" val="tx"/>
                    </a:ext>
                  </a:extLst>
                </a:hlinkClick>
              </a:rPr>
              <a:t>https://paris21.org/</a:t>
            </a:r>
            <a:endParaRPr lang="en-US" sz="2000" dirty="0"/>
          </a:p>
          <a:p>
            <a:endParaRPr lang="en-US" sz="2000" dirty="0"/>
          </a:p>
        </p:txBody>
      </p:sp>
    </p:spTree>
    <p:extLst>
      <p:ext uri="{BB962C8B-B14F-4D97-AF65-F5344CB8AC3E}">
        <p14:creationId xmlns:p14="http://schemas.microsoft.com/office/powerpoint/2010/main" val="1106722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20289-7F9F-4985-9CB1-9A7591660EC5}"/>
              </a:ext>
            </a:extLst>
          </p:cNvPr>
          <p:cNvSpPr>
            <a:spLocks noGrp="1"/>
          </p:cNvSpPr>
          <p:nvPr>
            <p:ph type="title"/>
          </p:nvPr>
        </p:nvSpPr>
        <p:spPr>
          <a:xfrm>
            <a:off x="960100" y="764501"/>
            <a:ext cx="10588434" cy="1276245"/>
          </a:xfrm>
        </p:spPr>
        <p:txBody>
          <a:bodyPr anchor="b">
            <a:normAutofit fontScale="90000"/>
          </a:bodyPr>
          <a:lstStyle/>
          <a:p>
            <a:r>
              <a:rPr lang="en-US" sz="3200" b="1" dirty="0">
                <a:latin typeface="Gill Sans MT" panose="020B0502020104020203" pitchFamily="34" charset="0"/>
              </a:rPr>
              <a:t>International Statistical Institute (ISI) and its Associations </a:t>
            </a:r>
            <a:r>
              <a:rPr lang="en-US" sz="3200" dirty="0">
                <a:latin typeface="Gill Sans MT" panose="020B0502020104020203" pitchFamily="34" charset="0"/>
              </a:rPr>
              <a:t>established in 1885 in London is one of the oldest professional organizations in the world</a:t>
            </a:r>
            <a:endParaRPr lang="en-US" sz="2100" dirty="0"/>
          </a:p>
        </p:txBody>
      </p:sp>
      <p:cxnSp>
        <p:nvCxnSpPr>
          <p:cNvPr id="17" name="Straight Connector 16">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624" y="2265037"/>
            <a:ext cx="10125012"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7E9F6D1-A27B-4CCB-B49B-A294E3FC5AFE}"/>
              </a:ext>
            </a:extLst>
          </p:cNvPr>
          <p:cNvPicPr>
            <a:picLocks noChangeAspect="1"/>
          </p:cNvPicPr>
          <p:nvPr/>
        </p:nvPicPr>
        <p:blipFill rotWithShape="1">
          <a:blip r:embed="rId2">
            <a:extLst>
              <a:ext uri="{28A0092B-C50C-407E-A947-70E740481C1C}">
                <a14:useLocalDpi xmlns:a14="http://schemas.microsoft.com/office/drawing/2010/main" val="0"/>
              </a:ext>
            </a:extLst>
          </a:blip>
          <a:srcRect l="17448" r="18656"/>
          <a:stretch/>
        </p:blipFill>
        <p:spPr>
          <a:xfrm>
            <a:off x="1169233" y="2811104"/>
            <a:ext cx="2151088" cy="2609022"/>
          </a:xfrm>
          <a:prstGeom prst="rect">
            <a:avLst/>
          </a:prstGeom>
        </p:spPr>
      </p:pic>
      <p:sp>
        <p:nvSpPr>
          <p:cNvPr id="3" name="Content Placeholder 2">
            <a:extLst>
              <a:ext uri="{FF2B5EF4-FFF2-40B4-BE49-F238E27FC236}">
                <a16:creationId xmlns:a16="http://schemas.microsoft.com/office/drawing/2014/main" id="{78EE7EAE-495C-47DC-BC29-73CE27E47220}"/>
              </a:ext>
            </a:extLst>
          </p:cNvPr>
          <p:cNvSpPr>
            <a:spLocks noGrp="1"/>
          </p:cNvSpPr>
          <p:nvPr>
            <p:ph idx="1"/>
          </p:nvPr>
        </p:nvSpPr>
        <p:spPr>
          <a:xfrm>
            <a:off x="3402768" y="2496019"/>
            <a:ext cx="7834756" cy="3935721"/>
          </a:xfrm>
        </p:spPr>
        <p:txBody>
          <a:bodyPr>
            <a:normAutofit fontScale="92500" lnSpcReduction="10000"/>
          </a:bodyPr>
          <a:lstStyle/>
          <a:p>
            <a:pPr marL="0" lvl="0" indent="0">
              <a:buNone/>
            </a:pPr>
            <a:r>
              <a:rPr lang="en-US" sz="2200" dirty="0">
                <a:latin typeface="Gill Sans MT" panose="020B0502020104020203" pitchFamily="34" charset="0"/>
              </a:rPr>
              <a:t>Most of its members come from different areas of statistics including those working in official statistics. </a:t>
            </a:r>
          </a:p>
          <a:p>
            <a:pPr marL="0" lvl="0" indent="0">
              <a:buNone/>
            </a:pPr>
            <a:r>
              <a:rPr lang="en-US" sz="2200" dirty="0">
                <a:latin typeface="Gill Sans MT" panose="020B0502020104020203" pitchFamily="34" charset="0"/>
              </a:rPr>
              <a:t>ISI every two years holds a congress hosted by one of its member countries statistical agencies. The congresses are held in odd years. Usually more the 2000 people attend the congress. </a:t>
            </a:r>
          </a:p>
          <a:p>
            <a:pPr marL="0" lvl="0" indent="0">
              <a:buNone/>
            </a:pPr>
            <a:r>
              <a:rPr lang="en-US" sz="2200" dirty="0">
                <a:latin typeface="Gill Sans MT" panose="020B0502020104020203" pitchFamily="34" charset="0"/>
              </a:rPr>
              <a:t>ISI has its regional outreach committees who organize regional ISI conferences. </a:t>
            </a:r>
          </a:p>
          <a:p>
            <a:pPr marL="0" lvl="0" indent="0">
              <a:buNone/>
            </a:pPr>
            <a:r>
              <a:rPr lang="en-US" sz="2200" dirty="0">
                <a:latin typeface="Gill Sans MT" panose="020B0502020104020203" pitchFamily="34" charset="0"/>
              </a:rPr>
              <a:t>ISI has 7 associations one of them is International Association of Official Statistics (IAOS). It organizes its congresses every two years in even years. In 2020 IAOS congress will be held in Zambia together with ISI regional conference for Africa. </a:t>
            </a:r>
          </a:p>
          <a:p>
            <a:pPr marL="0" lvl="0" indent="0">
              <a:buNone/>
            </a:pPr>
            <a:r>
              <a:rPr lang="en-US" sz="2200" dirty="0">
                <a:latin typeface="Gill Sans MT" panose="020B0502020104020203" pitchFamily="34" charset="0"/>
              </a:rPr>
              <a:t>ISI permanent office in based in The Hague. </a:t>
            </a:r>
          </a:p>
          <a:p>
            <a:pPr marL="0" lvl="0" indent="0">
              <a:buNone/>
            </a:pPr>
            <a:r>
              <a:rPr lang="en-US" sz="2200" dirty="0">
                <a:latin typeface="Gill Sans MT" panose="020B0502020104020203" pitchFamily="34" charset="0"/>
              </a:rPr>
              <a:t>Web-address: </a:t>
            </a:r>
            <a:r>
              <a:rPr lang="en-US" sz="2200" dirty="0">
                <a:latin typeface="Gill Sans MT" panose="020B0502020104020203" pitchFamily="34" charset="0"/>
                <a:hlinkClick r:id="rId3">
                  <a:extLst>
                    <a:ext uri="{A12FA001-AC4F-418D-AE19-62706E023703}">
                      <ahyp:hlinkClr xmlns:ahyp="http://schemas.microsoft.com/office/drawing/2018/hyperlinkcolor" val="tx"/>
                    </a:ext>
                  </a:extLst>
                </a:hlinkClick>
              </a:rPr>
              <a:t>https://isi-web.org/</a:t>
            </a:r>
            <a:r>
              <a:rPr lang="en-US" sz="2200" dirty="0">
                <a:latin typeface="Gill Sans MT" panose="020B0502020104020203" pitchFamily="34" charset="0"/>
              </a:rPr>
              <a:t> </a:t>
            </a:r>
          </a:p>
          <a:p>
            <a:pPr marL="0" indent="0">
              <a:buNone/>
            </a:pPr>
            <a:endParaRPr lang="en-US" sz="1300" dirty="0"/>
          </a:p>
        </p:txBody>
      </p:sp>
    </p:spTree>
    <p:extLst>
      <p:ext uri="{BB962C8B-B14F-4D97-AF65-F5344CB8AC3E}">
        <p14:creationId xmlns:p14="http://schemas.microsoft.com/office/powerpoint/2010/main" val="452640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DB71A4A-9516-4117-A5A6-37DABA2DC72D}"/>
              </a:ext>
            </a:extLst>
          </p:cNvPr>
          <p:cNvSpPr>
            <a:spLocks noGrp="1"/>
          </p:cNvSpPr>
          <p:nvPr>
            <p:ph type="title"/>
          </p:nvPr>
        </p:nvSpPr>
        <p:spPr>
          <a:xfrm>
            <a:off x="863029" y="1012004"/>
            <a:ext cx="3416158" cy="4795408"/>
          </a:xfrm>
        </p:spPr>
        <p:txBody>
          <a:bodyPr>
            <a:normAutofit/>
          </a:bodyPr>
          <a:lstStyle/>
          <a:p>
            <a:r>
              <a:rPr lang="en-US" dirty="0">
                <a:solidFill>
                  <a:srgbClr val="FFFFFF"/>
                </a:solidFill>
                <a:latin typeface="Gill Sans MT" panose="020B0502020104020203" pitchFamily="34" charset="0"/>
              </a:rPr>
              <a:t>Worldwide Statistical Programs</a:t>
            </a:r>
          </a:p>
        </p:txBody>
      </p:sp>
      <p:graphicFrame>
        <p:nvGraphicFramePr>
          <p:cNvPr id="5" name="Content Placeholder 2">
            <a:extLst>
              <a:ext uri="{FF2B5EF4-FFF2-40B4-BE49-F238E27FC236}">
                <a16:creationId xmlns:a16="http://schemas.microsoft.com/office/drawing/2014/main" id="{58182168-CBDF-4C55-9106-6B31CC813C83}"/>
              </a:ext>
            </a:extLst>
          </p:cNvPr>
          <p:cNvGraphicFramePr>
            <a:graphicFrameLocks noGrp="1"/>
          </p:cNvGraphicFramePr>
          <p:nvPr>
            <p:ph idx="1"/>
            <p:extLst>
              <p:ext uri="{D42A27DB-BD31-4B8C-83A1-F6EECF244321}">
                <p14:modId xmlns:p14="http://schemas.microsoft.com/office/powerpoint/2010/main" val="1765265944"/>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2031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DB8A87-5D31-4D0F-BCF9-A4FF9E2D63A0}"/>
              </a:ext>
            </a:extLst>
          </p:cNvPr>
          <p:cNvSpPr>
            <a:spLocks noGrp="1"/>
          </p:cNvSpPr>
          <p:nvPr>
            <p:ph type="title"/>
          </p:nvPr>
        </p:nvSpPr>
        <p:spPr>
          <a:xfrm>
            <a:off x="863029" y="1012004"/>
            <a:ext cx="3416158" cy="4795408"/>
          </a:xfrm>
        </p:spPr>
        <p:txBody>
          <a:bodyPr>
            <a:normAutofit/>
          </a:bodyPr>
          <a:lstStyle/>
          <a:p>
            <a:r>
              <a:rPr lang="en-US" dirty="0">
                <a:solidFill>
                  <a:srgbClr val="FFFFFF"/>
                </a:solidFill>
                <a:latin typeface="Gill Sans MT" panose="020B0502020104020203" pitchFamily="34" charset="0"/>
              </a:rPr>
              <a:t>Worldwide Statistical Programs (cont’d)</a:t>
            </a:r>
            <a:endParaRPr lang="en-US" dirty="0">
              <a:solidFill>
                <a:srgbClr val="FFFFFF"/>
              </a:solidFill>
            </a:endParaRPr>
          </a:p>
        </p:txBody>
      </p:sp>
      <p:graphicFrame>
        <p:nvGraphicFramePr>
          <p:cNvPr id="5" name="Content Placeholder 2">
            <a:extLst>
              <a:ext uri="{FF2B5EF4-FFF2-40B4-BE49-F238E27FC236}">
                <a16:creationId xmlns:a16="http://schemas.microsoft.com/office/drawing/2014/main" id="{F5CFECD3-8A8E-409E-926B-C24536A57970}"/>
              </a:ext>
            </a:extLst>
          </p:cNvPr>
          <p:cNvGraphicFramePr>
            <a:graphicFrameLocks noGrp="1"/>
          </p:cNvGraphicFramePr>
          <p:nvPr>
            <p:ph idx="1"/>
            <p:extLst>
              <p:ext uri="{D42A27DB-BD31-4B8C-83A1-F6EECF244321}">
                <p14:modId xmlns:p14="http://schemas.microsoft.com/office/powerpoint/2010/main" val="1705772247"/>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8016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22DE5-1EC4-4E82-8BCA-B1D03A3DFD23}"/>
              </a:ext>
            </a:extLst>
          </p:cNvPr>
          <p:cNvSpPr>
            <a:spLocks noGrp="1"/>
          </p:cNvSpPr>
          <p:nvPr>
            <p:ph type="title"/>
          </p:nvPr>
        </p:nvSpPr>
        <p:spPr>
          <a:xfrm>
            <a:off x="1913468" y="365125"/>
            <a:ext cx="9440332" cy="1325563"/>
          </a:xfrm>
        </p:spPr>
        <p:txBody>
          <a:bodyPr>
            <a:normAutofit/>
          </a:bodyPr>
          <a:lstStyle/>
          <a:p>
            <a:pPr algn="ctr"/>
            <a:r>
              <a:rPr lang="en-US" sz="4000" dirty="0">
                <a:solidFill>
                  <a:srgbClr val="0B395D"/>
                </a:solidFill>
                <a:latin typeface="Gill Sans MT" panose="020B0502020104020203" pitchFamily="34" charset="0"/>
              </a:rPr>
              <a:t>Interlinkages in the World Statistical System</a:t>
            </a:r>
          </a:p>
        </p:txBody>
      </p:sp>
      <p:pic>
        <p:nvPicPr>
          <p:cNvPr id="7" name="Graphic 6" descr="Link">
            <a:extLst>
              <a:ext uri="{FF2B5EF4-FFF2-40B4-BE49-F238E27FC236}">
                <a16:creationId xmlns:a16="http://schemas.microsoft.com/office/drawing/2014/main" id="{4B4B6CB3-4436-467E-8092-74988BC6601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 y="570706"/>
            <a:ext cx="914400" cy="914400"/>
          </a:xfrm>
          <a:prstGeom prst="rect">
            <a:avLst/>
          </a:prstGeom>
        </p:spPr>
      </p:pic>
      <p:sp>
        <p:nvSpPr>
          <p:cNvPr id="3" name="Content Placeholder 2">
            <a:extLst>
              <a:ext uri="{FF2B5EF4-FFF2-40B4-BE49-F238E27FC236}">
                <a16:creationId xmlns:a16="http://schemas.microsoft.com/office/drawing/2014/main" id="{245EBAA6-A633-4CA5-BC77-E78926BBF757}"/>
              </a:ext>
            </a:extLst>
          </p:cNvPr>
          <p:cNvSpPr>
            <a:spLocks noGrp="1"/>
          </p:cNvSpPr>
          <p:nvPr>
            <p:ph idx="1"/>
          </p:nvPr>
        </p:nvSpPr>
        <p:spPr>
          <a:xfrm>
            <a:off x="838200" y="1825625"/>
            <a:ext cx="10515600" cy="4351338"/>
          </a:xfrm>
        </p:spPr>
        <p:txBody>
          <a:bodyPr>
            <a:normAutofit/>
          </a:bodyPr>
          <a:lstStyle/>
          <a:p>
            <a:pPr marL="0" indent="0">
              <a:buNone/>
            </a:pPr>
            <a:r>
              <a:rPr lang="en-US" sz="2500" b="1" dirty="0">
                <a:latin typeface="Gill Sans MT" panose="020B0502020104020203" pitchFamily="34" charset="0"/>
              </a:rPr>
              <a:t>National statistical systems:</a:t>
            </a:r>
          </a:p>
          <a:p>
            <a:pPr marL="0" indent="0">
              <a:buNone/>
            </a:pPr>
            <a:endParaRPr lang="en-US" sz="2500" dirty="0">
              <a:latin typeface="Gill Sans MT" panose="020B0502020104020203" pitchFamily="34" charset="0"/>
            </a:endParaRPr>
          </a:p>
          <a:p>
            <a:pPr lvl="1"/>
            <a:r>
              <a:rPr lang="en-US" sz="2500" dirty="0">
                <a:latin typeface="Gill Sans MT" panose="020B0502020104020203" pitchFamily="34" charset="0"/>
              </a:rPr>
              <a:t>Organize the legal environment allowing a statistical system to function </a:t>
            </a:r>
          </a:p>
          <a:p>
            <a:pPr lvl="1"/>
            <a:r>
              <a:rPr lang="en-US" sz="2500" dirty="0">
                <a:latin typeface="Gill Sans MT" panose="020B0502020104020203" pitchFamily="34" charset="0"/>
              </a:rPr>
              <a:t>Arrive at an institutional structure enabling to collect and compile official statistics according to international standards as to be compatible and comparable with other parts of international statistical system</a:t>
            </a:r>
          </a:p>
          <a:p>
            <a:pPr lvl="1"/>
            <a:r>
              <a:rPr lang="en-US" sz="2500" dirty="0">
                <a:latin typeface="Gill Sans MT" panose="020B0502020104020203" pitchFamily="34" charset="0"/>
              </a:rPr>
              <a:t>Provide data to the public, governments and private sector</a:t>
            </a:r>
          </a:p>
          <a:p>
            <a:pPr lvl="1"/>
            <a:r>
              <a:rPr lang="en-US" sz="2500" dirty="0">
                <a:latin typeface="Gill Sans MT" panose="020B0502020104020203" pitchFamily="34" charset="0"/>
              </a:rPr>
              <a:t>Provide data to regional and international organizations allowing to develop regional and international policies</a:t>
            </a:r>
          </a:p>
          <a:p>
            <a:pPr marL="0" indent="0">
              <a:buNone/>
            </a:pPr>
            <a:endParaRPr lang="en-US" dirty="0"/>
          </a:p>
        </p:txBody>
      </p:sp>
    </p:spTree>
    <p:extLst>
      <p:ext uri="{BB962C8B-B14F-4D97-AF65-F5344CB8AC3E}">
        <p14:creationId xmlns:p14="http://schemas.microsoft.com/office/powerpoint/2010/main" val="750254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7F992-09F8-4EF7-A659-154BC079B9CC}"/>
              </a:ext>
            </a:extLst>
          </p:cNvPr>
          <p:cNvSpPr>
            <a:spLocks noGrp="1"/>
          </p:cNvSpPr>
          <p:nvPr>
            <p:ph type="title"/>
          </p:nvPr>
        </p:nvSpPr>
        <p:spPr>
          <a:xfrm>
            <a:off x="1913468" y="365125"/>
            <a:ext cx="9440332" cy="1325563"/>
          </a:xfrm>
        </p:spPr>
        <p:txBody>
          <a:bodyPr>
            <a:normAutofit/>
          </a:bodyPr>
          <a:lstStyle/>
          <a:p>
            <a:r>
              <a:rPr lang="en-US" sz="4000" dirty="0">
                <a:solidFill>
                  <a:srgbClr val="0B395D"/>
                </a:solidFill>
                <a:latin typeface="Gill Sans MT" panose="020B0502020104020203" pitchFamily="34" charset="0"/>
              </a:rPr>
              <a:t>Interlinkages in the World Statistical System (cont’d)</a:t>
            </a:r>
          </a:p>
        </p:txBody>
      </p:sp>
      <p:pic>
        <p:nvPicPr>
          <p:cNvPr id="7" name="Graphic 6" descr="Link">
            <a:extLst>
              <a:ext uri="{FF2B5EF4-FFF2-40B4-BE49-F238E27FC236}">
                <a16:creationId xmlns:a16="http://schemas.microsoft.com/office/drawing/2014/main" id="{245C8C23-6793-4190-BDF4-DD61D1DE6B3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 y="570706"/>
            <a:ext cx="914400" cy="914400"/>
          </a:xfrm>
          <a:prstGeom prst="rect">
            <a:avLst/>
          </a:prstGeom>
        </p:spPr>
      </p:pic>
      <p:sp>
        <p:nvSpPr>
          <p:cNvPr id="3" name="Content Placeholder 2">
            <a:extLst>
              <a:ext uri="{FF2B5EF4-FFF2-40B4-BE49-F238E27FC236}">
                <a16:creationId xmlns:a16="http://schemas.microsoft.com/office/drawing/2014/main" id="{04CC4316-FF45-4B6B-AC85-5B5C70934B08}"/>
              </a:ext>
            </a:extLst>
          </p:cNvPr>
          <p:cNvSpPr>
            <a:spLocks noGrp="1"/>
          </p:cNvSpPr>
          <p:nvPr>
            <p:ph idx="1"/>
          </p:nvPr>
        </p:nvSpPr>
        <p:spPr>
          <a:xfrm>
            <a:off x="838200" y="1825625"/>
            <a:ext cx="10515600" cy="4351338"/>
          </a:xfrm>
        </p:spPr>
        <p:txBody>
          <a:bodyPr>
            <a:normAutofit/>
          </a:bodyPr>
          <a:lstStyle/>
          <a:p>
            <a:pPr marL="0" indent="0">
              <a:buNone/>
            </a:pPr>
            <a:endParaRPr lang="en-US" sz="2500" b="1" dirty="0">
              <a:latin typeface="Gill Sans MT" panose="020B0502020104020203" pitchFamily="34" charset="0"/>
            </a:endParaRPr>
          </a:p>
          <a:p>
            <a:pPr marL="0" indent="0">
              <a:buNone/>
            </a:pPr>
            <a:r>
              <a:rPr lang="en-US" sz="2500" b="1" dirty="0">
                <a:latin typeface="Gill Sans MT" panose="020B0502020104020203" pitchFamily="34" charset="0"/>
              </a:rPr>
              <a:t>Regional level of international statistical system:</a:t>
            </a:r>
          </a:p>
          <a:p>
            <a:pPr marL="0" indent="0">
              <a:buNone/>
            </a:pPr>
            <a:endParaRPr lang="en-US" sz="2500" dirty="0">
              <a:latin typeface="Gill Sans MT" panose="020B0502020104020203" pitchFamily="34" charset="0"/>
            </a:endParaRPr>
          </a:p>
          <a:p>
            <a:pPr marL="685800">
              <a:spcBef>
                <a:spcPts val="500"/>
              </a:spcBef>
            </a:pPr>
            <a:r>
              <a:rPr lang="en-US" sz="2500" dirty="0">
                <a:latin typeface="Gill Sans MT" panose="020B0502020104020203" pitchFamily="34" charset="0"/>
              </a:rPr>
              <a:t>	Provides international standards and methodologies adopted to 	the needs of the regions, if needed</a:t>
            </a:r>
          </a:p>
          <a:p>
            <a:pPr marL="685800">
              <a:spcBef>
                <a:spcPts val="500"/>
              </a:spcBef>
            </a:pPr>
            <a:r>
              <a:rPr lang="en-US" sz="2500" dirty="0">
                <a:latin typeface="Gill Sans MT" panose="020B0502020104020203" pitchFamily="34" charset="0"/>
              </a:rPr>
              <a:t>	Develops and maintains regional databases </a:t>
            </a:r>
          </a:p>
          <a:p>
            <a:pPr marL="685800">
              <a:spcBef>
                <a:spcPts val="500"/>
              </a:spcBef>
            </a:pPr>
            <a:r>
              <a:rPr lang="en-US" sz="2500" dirty="0">
                <a:latin typeface="Gill Sans MT" panose="020B0502020104020203" pitchFamily="34" charset="0"/>
              </a:rPr>
              <a:t>	Provides regional data at intra-country comparable level</a:t>
            </a:r>
          </a:p>
          <a:p>
            <a:pPr marL="685800">
              <a:spcBef>
                <a:spcPts val="500"/>
              </a:spcBef>
            </a:pPr>
            <a:r>
              <a:rPr lang="en-US" sz="2500" dirty="0">
                <a:latin typeface="Gill Sans MT" panose="020B0502020104020203" pitchFamily="34" charset="0"/>
              </a:rPr>
              <a:t>	Provides data to policy makers for regional policy and regional 	programs</a:t>
            </a:r>
          </a:p>
          <a:p>
            <a:pPr marL="0" indent="0">
              <a:buNone/>
            </a:pPr>
            <a:r>
              <a:rPr lang="en-US" dirty="0"/>
              <a:t>	</a:t>
            </a:r>
          </a:p>
        </p:txBody>
      </p:sp>
    </p:spTree>
    <p:extLst>
      <p:ext uri="{BB962C8B-B14F-4D97-AF65-F5344CB8AC3E}">
        <p14:creationId xmlns:p14="http://schemas.microsoft.com/office/powerpoint/2010/main" val="953932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25407-40F5-40FE-8E7D-3520CD5ADF54}"/>
              </a:ext>
            </a:extLst>
          </p:cNvPr>
          <p:cNvSpPr>
            <a:spLocks noGrp="1"/>
          </p:cNvSpPr>
          <p:nvPr>
            <p:ph type="title"/>
          </p:nvPr>
        </p:nvSpPr>
        <p:spPr>
          <a:xfrm>
            <a:off x="1913468" y="365125"/>
            <a:ext cx="9440332" cy="1325563"/>
          </a:xfrm>
        </p:spPr>
        <p:txBody>
          <a:bodyPr>
            <a:normAutofit/>
          </a:bodyPr>
          <a:lstStyle/>
          <a:p>
            <a:r>
              <a:rPr lang="en-US" sz="4000" dirty="0">
                <a:solidFill>
                  <a:srgbClr val="0B395D"/>
                </a:solidFill>
                <a:latin typeface="Gill Sans MT" panose="020B0502020104020203" pitchFamily="34" charset="0"/>
              </a:rPr>
              <a:t>Interlinkages in the World Statistical System (cont’d)</a:t>
            </a:r>
          </a:p>
        </p:txBody>
      </p:sp>
      <p:pic>
        <p:nvPicPr>
          <p:cNvPr id="7" name="Graphic 6" descr="Link">
            <a:extLst>
              <a:ext uri="{FF2B5EF4-FFF2-40B4-BE49-F238E27FC236}">
                <a16:creationId xmlns:a16="http://schemas.microsoft.com/office/drawing/2014/main" id="{4C740A45-0DD5-4680-85DE-39E5AFC3328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 y="570706"/>
            <a:ext cx="914400" cy="914400"/>
          </a:xfrm>
          <a:prstGeom prst="rect">
            <a:avLst/>
          </a:prstGeom>
        </p:spPr>
      </p:pic>
      <p:sp>
        <p:nvSpPr>
          <p:cNvPr id="3" name="Content Placeholder 2">
            <a:extLst>
              <a:ext uri="{FF2B5EF4-FFF2-40B4-BE49-F238E27FC236}">
                <a16:creationId xmlns:a16="http://schemas.microsoft.com/office/drawing/2014/main" id="{7DFCBFF8-1098-4614-8DAA-2A4331EAAD9F}"/>
              </a:ext>
            </a:extLst>
          </p:cNvPr>
          <p:cNvSpPr>
            <a:spLocks noGrp="1"/>
          </p:cNvSpPr>
          <p:nvPr>
            <p:ph idx="1"/>
          </p:nvPr>
        </p:nvSpPr>
        <p:spPr>
          <a:xfrm>
            <a:off x="838200" y="1825625"/>
            <a:ext cx="10515600" cy="4351338"/>
          </a:xfrm>
        </p:spPr>
        <p:txBody>
          <a:bodyPr>
            <a:normAutofit lnSpcReduction="10000"/>
          </a:bodyPr>
          <a:lstStyle/>
          <a:p>
            <a:pPr marL="0" indent="0">
              <a:buNone/>
            </a:pPr>
            <a:endParaRPr lang="en-US" dirty="0">
              <a:latin typeface="Gill Sans MT" panose="020B0502020104020203" pitchFamily="34" charset="0"/>
            </a:endParaRPr>
          </a:p>
          <a:p>
            <a:pPr marL="0" indent="0">
              <a:buNone/>
            </a:pPr>
            <a:r>
              <a:rPr lang="en-US" sz="2500" b="1" dirty="0">
                <a:latin typeface="Gill Sans MT" panose="020B0502020104020203" pitchFamily="34" charset="0"/>
              </a:rPr>
              <a:t>International  level of international statistical system:</a:t>
            </a:r>
          </a:p>
          <a:p>
            <a:pPr marL="0" indent="0">
              <a:buNone/>
            </a:pPr>
            <a:endParaRPr lang="en-US" sz="2500" dirty="0">
              <a:latin typeface="Gill Sans MT" panose="020B0502020104020203" pitchFamily="34" charset="0"/>
            </a:endParaRPr>
          </a:p>
          <a:p>
            <a:pPr lvl="1"/>
            <a:r>
              <a:rPr lang="en-US" sz="2500" dirty="0">
                <a:latin typeface="Gill Sans MT" panose="020B0502020104020203" pitchFamily="34" charset="0"/>
              </a:rPr>
              <a:t>Provides recommendations on legal and institutional structures of national statistical systems</a:t>
            </a:r>
          </a:p>
          <a:p>
            <a:pPr lvl="1"/>
            <a:r>
              <a:rPr lang="en-US" sz="2500" dirty="0">
                <a:latin typeface="Gill Sans MT" panose="020B0502020104020203" pitchFamily="34" charset="0"/>
              </a:rPr>
              <a:t>Provides standards and methodologies to be applied to data and indicators worldwide at country, regional and international levels</a:t>
            </a:r>
          </a:p>
          <a:p>
            <a:pPr lvl="1"/>
            <a:r>
              <a:rPr lang="en-US" sz="2500" dirty="0">
                <a:latin typeface="Gill Sans MT" panose="020B0502020104020203" pitchFamily="34" charset="0"/>
              </a:rPr>
              <a:t>Approves worldwide statistical programs</a:t>
            </a:r>
          </a:p>
          <a:p>
            <a:pPr lvl="1"/>
            <a:r>
              <a:rPr lang="en-US" sz="2500" dirty="0">
                <a:latin typeface="Gill Sans MT" panose="020B0502020104020203" pitchFamily="34" charset="0"/>
              </a:rPr>
              <a:t>Conducts UN Statistical Commission meetings and UN World Data Forums</a:t>
            </a:r>
          </a:p>
          <a:p>
            <a:pPr lvl="1"/>
            <a:r>
              <a:rPr lang="en-US" sz="2500" dirty="0">
                <a:latin typeface="Gill Sans MT" panose="020B0502020104020203" pitchFamily="34" charset="0"/>
              </a:rPr>
              <a:t>Conducts other meetings at international, regional and country levels</a:t>
            </a:r>
          </a:p>
          <a:p>
            <a:endParaRPr lang="en-US" dirty="0"/>
          </a:p>
        </p:txBody>
      </p:sp>
    </p:spTree>
    <p:extLst>
      <p:ext uri="{BB962C8B-B14F-4D97-AF65-F5344CB8AC3E}">
        <p14:creationId xmlns:p14="http://schemas.microsoft.com/office/powerpoint/2010/main" val="728152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5A287-0478-440B-8AD0-CE29BCA77914}"/>
              </a:ext>
            </a:extLst>
          </p:cNvPr>
          <p:cNvSpPr>
            <a:spLocks noGrp="1"/>
          </p:cNvSpPr>
          <p:nvPr>
            <p:ph type="title"/>
          </p:nvPr>
        </p:nvSpPr>
        <p:spPr>
          <a:xfrm>
            <a:off x="1913468" y="365125"/>
            <a:ext cx="9440332" cy="1325563"/>
          </a:xfrm>
        </p:spPr>
        <p:txBody>
          <a:bodyPr>
            <a:normAutofit/>
          </a:bodyPr>
          <a:lstStyle/>
          <a:p>
            <a:r>
              <a:rPr lang="en-US" sz="4000" dirty="0">
                <a:solidFill>
                  <a:srgbClr val="0B395D"/>
                </a:solidFill>
                <a:latin typeface="Gill Sans MT" panose="020B0502020104020203" pitchFamily="34" charset="0"/>
              </a:rPr>
              <a:t>Interlinkages in the World Statistical System (cont’d)</a:t>
            </a:r>
          </a:p>
        </p:txBody>
      </p:sp>
      <p:pic>
        <p:nvPicPr>
          <p:cNvPr id="7" name="Graphic 6" descr="Link">
            <a:extLst>
              <a:ext uri="{FF2B5EF4-FFF2-40B4-BE49-F238E27FC236}">
                <a16:creationId xmlns:a16="http://schemas.microsoft.com/office/drawing/2014/main" id="{FECC2DE9-019D-4A55-BCCD-7A43BA940D1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 y="570706"/>
            <a:ext cx="914400" cy="914400"/>
          </a:xfrm>
          <a:prstGeom prst="rect">
            <a:avLst/>
          </a:prstGeom>
        </p:spPr>
      </p:pic>
      <p:sp>
        <p:nvSpPr>
          <p:cNvPr id="3" name="Content Placeholder 2">
            <a:extLst>
              <a:ext uri="{FF2B5EF4-FFF2-40B4-BE49-F238E27FC236}">
                <a16:creationId xmlns:a16="http://schemas.microsoft.com/office/drawing/2014/main" id="{288FAB51-86E4-4F1B-BE44-AA9565051B76}"/>
              </a:ext>
            </a:extLst>
          </p:cNvPr>
          <p:cNvSpPr>
            <a:spLocks noGrp="1"/>
          </p:cNvSpPr>
          <p:nvPr>
            <p:ph idx="1"/>
          </p:nvPr>
        </p:nvSpPr>
        <p:spPr>
          <a:xfrm>
            <a:off x="838199" y="1825625"/>
            <a:ext cx="10696731" cy="4351338"/>
          </a:xfrm>
        </p:spPr>
        <p:txBody>
          <a:bodyPr>
            <a:normAutofit/>
          </a:bodyPr>
          <a:lstStyle/>
          <a:p>
            <a:endParaRPr lang="en-US" dirty="0"/>
          </a:p>
          <a:p>
            <a:pPr marL="0" indent="0">
              <a:buNone/>
            </a:pPr>
            <a:endParaRPr lang="en-US" sz="2500" dirty="0"/>
          </a:p>
          <a:p>
            <a:pPr marL="0" indent="0">
              <a:buNone/>
            </a:pPr>
            <a:r>
              <a:rPr lang="en-US" sz="2500" dirty="0">
                <a:latin typeface="Gill Sans MT" panose="020B0502020104020203" pitchFamily="34" charset="0"/>
              </a:rPr>
              <a:t>The World Statistical Systems are as good or weak as is the weakest country link</a:t>
            </a:r>
          </a:p>
        </p:txBody>
      </p:sp>
    </p:spTree>
    <p:extLst>
      <p:ext uri="{BB962C8B-B14F-4D97-AF65-F5344CB8AC3E}">
        <p14:creationId xmlns:p14="http://schemas.microsoft.com/office/powerpoint/2010/main" val="3838841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A2861-1098-4B57-9C1C-3E1A19976738}"/>
              </a:ext>
            </a:extLst>
          </p:cNvPr>
          <p:cNvSpPr>
            <a:spLocks noGrp="1"/>
          </p:cNvSpPr>
          <p:nvPr>
            <p:ph type="title"/>
          </p:nvPr>
        </p:nvSpPr>
        <p:spPr>
          <a:xfrm>
            <a:off x="1256930" y="466432"/>
            <a:ext cx="7474172" cy="1325563"/>
          </a:xfrm>
        </p:spPr>
        <p:txBody>
          <a:bodyPr>
            <a:noAutofit/>
          </a:bodyPr>
          <a:lstStyle/>
          <a:p>
            <a:r>
              <a:rPr lang="en-US" sz="3200" b="1" dirty="0">
                <a:latin typeface="Gill Sans MT" panose="020B0502020104020203" pitchFamily="34" charset="0"/>
              </a:rPr>
              <a:t>Sustainable Development Goals </a:t>
            </a:r>
            <a:r>
              <a:rPr lang="en-US" sz="3200" dirty="0">
                <a:latin typeface="Gill Sans MT" panose="020B0502020104020203" pitchFamily="34" charset="0"/>
              </a:rPr>
              <a:t>– new requirements to the International Statistical System</a:t>
            </a:r>
          </a:p>
        </p:txBody>
      </p:sp>
      <p:sp>
        <p:nvSpPr>
          <p:cNvPr id="3" name="Content Placeholder 2">
            <a:extLst>
              <a:ext uri="{FF2B5EF4-FFF2-40B4-BE49-F238E27FC236}">
                <a16:creationId xmlns:a16="http://schemas.microsoft.com/office/drawing/2014/main" id="{AAA17AE0-8081-4C1B-8E94-8F5A29C4E47B}"/>
              </a:ext>
            </a:extLst>
          </p:cNvPr>
          <p:cNvSpPr>
            <a:spLocks noGrp="1"/>
          </p:cNvSpPr>
          <p:nvPr>
            <p:ph idx="1"/>
          </p:nvPr>
        </p:nvSpPr>
        <p:spPr>
          <a:xfrm>
            <a:off x="1136429" y="2278173"/>
            <a:ext cx="6467867" cy="3450613"/>
          </a:xfrm>
        </p:spPr>
        <p:txBody>
          <a:bodyPr anchor="ctr">
            <a:normAutofit lnSpcReduction="10000"/>
          </a:bodyPr>
          <a:lstStyle/>
          <a:p>
            <a:r>
              <a:rPr lang="en-US" sz="1900" dirty="0">
                <a:latin typeface="Gill Sans MT" panose="020B0502020104020203" pitchFamily="34" charset="0"/>
              </a:rPr>
              <a:t>In 2015 the United Nations adopted the Sustainable Development Goals which have 17 goals over 160 targets. The statistical community came up with indicators to measure achievement of the SDGs. There are more than 240 indicators some of them are ready to measure, where some still do not have the methodology how to compile them. The SDGs put big pressure on the international statistical system at country and international level. </a:t>
            </a:r>
          </a:p>
          <a:p>
            <a:r>
              <a:rPr lang="en-US" sz="1900" dirty="0">
                <a:latin typeface="Gill Sans MT" panose="020B0502020104020203" pitchFamily="34" charset="0"/>
              </a:rPr>
              <a:t>UNSD in 2015 created </a:t>
            </a:r>
            <a:r>
              <a:rPr lang="en-US" sz="1900" b="1" i="1" dirty="0">
                <a:latin typeface="Gill Sans MT" panose="020B0502020104020203" pitchFamily="34" charset="0"/>
              </a:rPr>
              <a:t>High</a:t>
            </a:r>
            <a:r>
              <a:rPr lang="en-US" sz="1900" dirty="0">
                <a:latin typeface="Gill Sans MT" panose="020B0502020104020203" pitchFamily="34" charset="0"/>
              </a:rPr>
              <a:t>-</a:t>
            </a:r>
            <a:r>
              <a:rPr lang="en-US" sz="1900" b="1" i="1" dirty="0">
                <a:latin typeface="Gill Sans MT" panose="020B0502020104020203" pitchFamily="34" charset="0"/>
              </a:rPr>
              <a:t>level Group</a:t>
            </a:r>
            <a:r>
              <a:rPr lang="en-US" sz="1900" dirty="0">
                <a:latin typeface="Gill Sans MT" panose="020B0502020104020203" pitchFamily="34" charset="0"/>
              </a:rPr>
              <a:t> for Partnership, Coordination and Capacity-Building for statistics for the 2030 Agenda for Sustainable Development (HLG-PCCB), composed of Member States and including regional and international agencies. They are in lead on the SDG indicators. </a:t>
            </a:r>
          </a:p>
          <a:p>
            <a:pPr marL="0" indent="0">
              <a:buNone/>
            </a:pPr>
            <a:endParaRPr lang="en-US" sz="1700" dirty="0"/>
          </a:p>
        </p:txBody>
      </p:sp>
      <p:sp>
        <p:nvSpPr>
          <p:cNvPr id="17" name="Rectangle 16">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203A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E9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56F90C7B-A249-41F4-BF15-478938886D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3028748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A2861-1098-4B57-9C1C-3E1A19976738}"/>
              </a:ext>
            </a:extLst>
          </p:cNvPr>
          <p:cNvSpPr>
            <a:spLocks noGrp="1"/>
          </p:cNvSpPr>
          <p:nvPr>
            <p:ph type="title"/>
          </p:nvPr>
        </p:nvSpPr>
        <p:spPr>
          <a:xfrm>
            <a:off x="1256930" y="466432"/>
            <a:ext cx="7474172" cy="1325563"/>
          </a:xfrm>
        </p:spPr>
        <p:txBody>
          <a:bodyPr>
            <a:noAutofit/>
          </a:bodyPr>
          <a:lstStyle/>
          <a:p>
            <a:r>
              <a:rPr lang="en-US" sz="3200" b="1" dirty="0">
                <a:latin typeface="Gill Sans MT" panose="020B0502020104020203" pitchFamily="34" charset="0"/>
              </a:rPr>
              <a:t>Sustainable Development Goals </a:t>
            </a:r>
            <a:r>
              <a:rPr lang="en-US" sz="3200" dirty="0">
                <a:latin typeface="Gill Sans MT" panose="020B0502020104020203" pitchFamily="34" charset="0"/>
              </a:rPr>
              <a:t>– new requirements to the International Statistical System (cont’d)</a:t>
            </a:r>
          </a:p>
        </p:txBody>
      </p:sp>
      <p:sp>
        <p:nvSpPr>
          <p:cNvPr id="3" name="Content Placeholder 2">
            <a:extLst>
              <a:ext uri="{FF2B5EF4-FFF2-40B4-BE49-F238E27FC236}">
                <a16:creationId xmlns:a16="http://schemas.microsoft.com/office/drawing/2014/main" id="{AAA17AE0-8081-4C1B-8E94-8F5A29C4E47B}"/>
              </a:ext>
            </a:extLst>
          </p:cNvPr>
          <p:cNvSpPr>
            <a:spLocks noGrp="1"/>
          </p:cNvSpPr>
          <p:nvPr>
            <p:ph idx="1"/>
          </p:nvPr>
        </p:nvSpPr>
        <p:spPr>
          <a:xfrm>
            <a:off x="1136429" y="2001187"/>
            <a:ext cx="7280384" cy="3727599"/>
          </a:xfrm>
        </p:spPr>
        <p:txBody>
          <a:bodyPr anchor="ctr">
            <a:normAutofit/>
          </a:bodyPr>
          <a:lstStyle/>
          <a:p>
            <a:endParaRPr lang="en-US" sz="2000" dirty="0"/>
          </a:p>
          <a:p>
            <a:r>
              <a:rPr lang="en-US" sz="1900" dirty="0">
                <a:latin typeface="Gill Sans MT" panose="020B0502020104020203" pitchFamily="34" charset="0"/>
              </a:rPr>
              <a:t>As the SDG’s were adopted at the highest political level the statistical systems of all the countries are obliged to measure SDG’s</a:t>
            </a:r>
          </a:p>
          <a:p>
            <a:r>
              <a:rPr lang="en-US" sz="1900" dirty="0">
                <a:latin typeface="Gill Sans MT" panose="020B0502020104020203" pitchFamily="34" charset="0"/>
              </a:rPr>
              <a:t>The international statistical system developed and approved the list of indicators</a:t>
            </a:r>
          </a:p>
          <a:p>
            <a:r>
              <a:rPr lang="en-US" sz="1900" dirty="0">
                <a:latin typeface="Gill Sans MT" panose="020B0502020104020203" pitchFamily="34" charset="0"/>
              </a:rPr>
              <a:t>Custodian agencies for each indicator located at international agencies are developing standards and methodologies for compilation of indicators</a:t>
            </a:r>
          </a:p>
          <a:p>
            <a:r>
              <a:rPr lang="en-US" sz="1900" dirty="0">
                <a:latin typeface="Gill Sans MT" panose="020B0502020104020203" pitchFamily="34" charset="0"/>
              </a:rPr>
              <a:t>Regional agencies work on regionalization of indicators, if needed</a:t>
            </a:r>
          </a:p>
          <a:p>
            <a:r>
              <a:rPr lang="en-US" sz="1900" dirty="0">
                <a:latin typeface="Gill Sans MT" panose="020B0502020104020203" pitchFamily="34" charset="0"/>
              </a:rPr>
              <a:t>Country statistical systems collect and compile SDG indicators</a:t>
            </a:r>
          </a:p>
          <a:p>
            <a:endParaRPr lang="en-US" sz="1900" dirty="0">
              <a:latin typeface="Gill Sans MT" panose="020B0502020104020203" pitchFamily="34" charset="0"/>
            </a:endParaRPr>
          </a:p>
          <a:p>
            <a:pPr marL="0" indent="0">
              <a:buNone/>
            </a:pPr>
            <a:endParaRPr lang="en-US" sz="1700" dirty="0"/>
          </a:p>
        </p:txBody>
      </p:sp>
      <p:sp>
        <p:nvSpPr>
          <p:cNvPr id="17" name="Rectangle 16">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203A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E9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56F90C7B-A249-41F4-BF15-478938886D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821510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1ABD-7877-40C5-9010-E4C3866A86A7}"/>
              </a:ext>
            </a:extLst>
          </p:cNvPr>
          <p:cNvSpPr>
            <a:spLocks noGrp="1"/>
          </p:cNvSpPr>
          <p:nvPr>
            <p:ph type="title"/>
          </p:nvPr>
        </p:nvSpPr>
        <p:spPr>
          <a:xfrm>
            <a:off x="899410" y="513612"/>
            <a:ext cx="10509015" cy="985404"/>
          </a:xfrm>
        </p:spPr>
        <p:txBody>
          <a:bodyPr anchor="ctr">
            <a:normAutofit/>
          </a:bodyPr>
          <a:lstStyle/>
          <a:p>
            <a:pPr>
              <a:lnSpc>
                <a:spcPct val="200000"/>
              </a:lnSpc>
            </a:pPr>
            <a:r>
              <a:rPr lang="en-US" sz="3200" b="1" dirty="0">
                <a:latin typeface="Gill Sans MT" panose="020B0502020104020203" pitchFamily="34" charset="0"/>
              </a:rPr>
              <a:t>Global Partnership for Sustainable Development Data</a:t>
            </a:r>
          </a:p>
        </p:txBody>
      </p:sp>
      <p:pic>
        <p:nvPicPr>
          <p:cNvPr id="7" name="Graphic 6">
            <a:extLst>
              <a:ext uri="{FF2B5EF4-FFF2-40B4-BE49-F238E27FC236}">
                <a16:creationId xmlns:a16="http://schemas.microsoft.com/office/drawing/2014/main" id="{2AC91FB0-C688-4829-9598-F177E22512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4293" y="3054336"/>
            <a:ext cx="5069382" cy="1824977"/>
          </a:xfrm>
          <a:prstGeom prst="rect">
            <a:avLst/>
          </a:prstGeom>
        </p:spPr>
      </p:pic>
      <p:sp>
        <p:nvSpPr>
          <p:cNvPr id="17" name="Freeform: Shape 16">
            <a:extLst>
              <a:ext uri="{FF2B5EF4-FFF2-40B4-BE49-F238E27FC236}">
                <a16:creationId xmlns:a16="http://schemas.microsoft.com/office/drawing/2014/main" id="{C607803A-4E99-444E-94F7-8785CDDF5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80154" y="1884045"/>
            <a:ext cx="3275668" cy="2853308"/>
          </a:xfrm>
          <a:custGeom>
            <a:avLst/>
            <a:gdLst>
              <a:gd name="connsiteX0" fmla="*/ 3275668 w 3275668"/>
              <a:gd name="connsiteY0" fmla="*/ 2853308 h 2853308"/>
              <a:gd name="connsiteX1" fmla="*/ 655 w 3275668"/>
              <a:gd name="connsiteY1" fmla="*/ 2853308 h 2853308"/>
              <a:gd name="connsiteX2" fmla="*/ 0 w 3275668"/>
              <a:gd name="connsiteY2" fmla="*/ 2467565 h 2853308"/>
              <a:gd name="connsiteX3" fmla="*/ 2869894 w 3275668"/>
              <a:gd name="connsiteY3" fmla="*/ 2468888 h 2853308"/>
              <a:gd name="connsiteX4" fmla="*/ 2869894 w 3275668"/>
              <a:gd name="connsiteY4" fmla="*/ 0 h 2853308"/>
              <a:gd name="connsiteX5" fmla="*/ 3275668 w 3275668"/>
              <a:gd name="connsiteY5" fmla="*/ 0 h 2853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5668" h="2853308">
                <a:moveTo>
                  <a:pt x="3275668" y="2853308"/>
                </a:moveTo>
                <a:lnTo>
                  <a:pt x="655" y="2853308"/>
                </a:lnTo>
                <a:cubicBezTo>
                  <a:pt x="-655" y="2720171"/>
                  <a:pt x="1310" y="2600702"/>
                  <a:pt x="0" y="2467565"/>
                </a:cubicBezTo>
                <a:lnTo>
                  <a:pt x="2869894" y="2468888"/>
                </a:lnTo>
                <a:lnTo>
                  <a:pt x="2869894" y="0"/>
                </a:lnTo>
                <a:lnTo>
                  <a:pt x="3275668" y="0"/>
                </a:lnTo>
                <a:close/>
              </a:path>
            </a:pathLst>
          </a:custGeom>
          <a:solidFill>
            <a:srgbClr val="4C4C4C"/>
          </a:solidFill>
          <a:ln w="0">
            <a:noFill/>
            <a:prstDash val="solid"/>
            <a:round/>
            <a:headEnd/>
            <a:tailEnd/>
          </a:ln>
        </p:spPr>
      </p:sp>
      <p:sp>
        <p:nvSpPr>
          <p:cNvPr id="19" name="Freeform: Shape 18">
            <a:extLst>
              <a:ext uri="{FF2B5EF4-FFF2-40B4-BE49-F238E27FC236}">
                <a16:creationId xmlns:a16="http://schemas.microsoft.com/office/drawing/2014/main" id="{2989BE6A-C309-418E-8ADD-1616A9805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55822" y="3222529"/>
            <a:ext cx="3242952" cy="2828156"/>
          </a:xfrm>
          <a:custGeom>
            <a:avLst/>
            <a:gdLst>
              <a:gd name="connsiteX0" fmla="*/ 2837178 w 3242952"/>
              <a:gd name="connsiteY0" fmla="*/ 0 h 2828156"/>
              <a:gd name="connsiteX1" fmla="*/ 3242952 w 3242952"/>
              <a:gd name="connsiteY1" fmla="*/ 0 h 2828156"/>
              <a:gd name="connsiteX2" fmla="*/ 3242952 w 3242952"/>
              <a:gd name="connsiteY2" fmla="*/ 2828156 h 2828156"/>
              <a:gd name="connsiteX3" fmla="*/ 0 w 3242952"/>
              <a:gd name="connsiteY3" fmla="*/ 2828156 h 2828156"/>
              <a:gd name="connsiteX4" fmla="*/ 0 w 3242952"/>
              <a:gd name="connsiteY4" fmla="*/ 2442859 h 2828156"/>
              <a:gd name="connsiteX5" fmla="*/ 2837178 w 3242952"/>
              <a:gd name="connsiteY5" fmla="*/ 2443295 h 282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2952" h="2828156">
                <a:moveTo>
                  <a:pt x="2837178" y="0"/>
                </a:moveTo>
                <a:lnTo>
                  <a:pt x="3242952" y="0"/>
                </a:lnTo>
                <a:lnTo>
                  <a:pt x="3242952" y="2828156"/>
                </a:lnTo>
                <a:lnTo>
                  <a:pt x="0" y="2828156"/>
                </a:lnTo>
                <a:lnTo>
                  <a:pt x="0" y="2442859"/>
                </a:lnTo>
                <a:lnTo>
                  <a:pt x="2837178" y="2443295"/>
                </a:lnTo>
                <a:close/>
              </a:path>
            </a:pathLst>
          </a:custGeom>
          <a:solidFill>
            <a:srgbClr val="4C4C4C"/>
          </a:solidFill>
          <a:ln w="0">
            <a:noFill/>
            <a:prstDash val="solid"/>
            <a:round/>
            <a:headEnd/>
            <a:tailEnd/>
          </a:ln>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1DD91C3-E8D5-4E9C-82A9-1FE01AA6DC46}"/>
              </a:ext>
            </a:extLst>
          </p:cNvPr>
          <p:cNvSpPr>
            <a:spLocks noGrp="1"/>
          </p:cNvSpPr>
          <p:nvPr>
            <p:ph idx="1"/>
          </p:nvPr>
        </p:nvSpPr>
        <p:spPr>
          <a:xfrm>
            <a:off x="7561690" y="1884045"/>
            <a:ext cx="4317559" cy="4166640"/>
          </a:xfrm>
        </p:spPr>
        <p:txBody>
          <a:bodyPr anchor="ctr">
            <a:normAutofit fontScale="85000" lnSpcReduction="20000"/>
          </a:bodyPr>
          <a:lstStyle/>
          <a:p>
            <a:pPr marL="0" indent="0">
              <a:buNone/>
            </a:pPr>
            <a:endParaRPr lang="en-US" sz="1900" dirty="0">
              <a:latin typeface="Gill Sans MT" panose="020B0502020104020203" pitchFamily="34" charset="0"/>
            </a:endParaRPr>
          </a:p>
          <a:p>
            <a:pPr marL="0" indent="0">
              <a:buNone/>
            </a:pPr>
            <a:r>
              <a:rPr lang="en-US" sz="1900" dirty="0">
                <a:latin typeface="Gill Sans MT" panose="020B0502020104020203" pitchFamily="34" charset="0"/>
              </a:rPr>
              <a:t>The international community responded by bringing in the UN system, international organizations, civil society and private sector by organizing Global Partnership for Sustainable Development Data (GPSDD) They have more than 100 institutional members:</a:t>
            </a:r>
          </a:p>
          <a:p>
            <a:r>
              <a:rPr lang="en-US" sz="1900" b="1" i="1" dirty="0">
                <a:latin typeface="Gill Sans MT" panose="020B0502020104020203" pitchFamily="34" charset="0"/>
              </a:rPr>
              <a:t>Governments</a:t>
            </a:r>
            <a:r>
              <a:rPr lang="en-US" sz="1900" dirty="0">
                <a:latin typeface="Gill Sans MT" panose="020B0502020104020203" pitchFamily="34" charset="0"/>
              </a:rPr>
              <a:t> to improve policymaking and service delivery, including aligning budgets with needs.</a:t>
            </a:r>
          </a:p>
          <a:p>
            <a:r>
              <a:rPr lang="en-US" sz="1900" b="1" i="1" dirty="0">
                <a:latin typeface="Gill Sans MT" panose="020B0502020104020203" pitchFamily="34" charset="0"/>
              </a:rPr>
              <a:t>Citizens and civil society groups</a:t>
            </a:r>
            <a:r>
              <a:rPr lang="en-US" sz="1900" dirty="0">
                <a:latin typeface="Gill Sans MT" panose="020B0502020104020203" pitchFamily="34" charset="0"/>
              </a:rPr>
              <a:t> to make better decisions and hold leaders accountable for their actions.</a:t>
            </a:r>
          </a:p>
          <a:p>
            <a:r>
              <a:rPr lang="en-US" sz="1900" b="1" i="1" dirty="0">
                <a:latin typeface="Gill Sans MT" panose="020B0502020104020203" pitchFamily="34" charset="0"/>
              </a:rPr>
              <a:t>Companies</a:t>
            </a:r>
            <a:r>
              <a:rPr lang="en-US" sz="1900" dirty="0">
                <a:latin typeface="Gill Sans MT" panose="020B0502020104020203" pitchFamily="34" charset="0"/>
              </a:rPr>
              <a:t> to build capacity and drive entrepreneurship and innovation.</a:t>
            </a:r>
          </a:p>
          <a:p>
            <a:r>
              <a:rPr lang="en-US" sz="1900" b="1" i="1" dirty="0">
                <a:latin typeface="Gill Sans MT" panose="020B0502020104020203" pitchFamily="34" charset="0"/>
              </a:rPr>
              <a:t>Statistical systems </a:t>
            </a:r>
            <a:r>
              <a:rPr lang="en-US" sz="1900" dirty="0">
                <a:latin typeface="Gill Sans MT" panose="020B0502020104020203" pitchFamily="34" charset="0"/>
              </a:rPr>
              <a:t>to develop indicators and deliver data for measuring development. </a:t>
            </a:r>
          </a:p>
          <a:p>
            <a:pPr marL="0" indent="0">
              <a:buNone/>
            </a:pPr>
            <a:r>
              <a:rPr lang="en-US" sz="1900" dirty="0">
                <a:latin typeface="Gill Sans MT" panose="020B0502020104020203" pitchFamily="34" charset="0"/>
              </a:rPr>
              <a:t>Web-address: </a:t>
            </a:r>
            <a:r>
              <a:rPr lang="en-US" sz="1900" dirty="0">
                <a:solidFill>
                  <a:prstClr val="black">
                    <a:hueOff val="0"/>
                    <a:satOff val="0"/>
                    <a:lumOff val="0"/>
                    <a:alphaOff val="0"/>
                  </a:prstClr>
                </a:solidFill>
                <a:latin typeface="Gill Sans MT" panose="020B0502020104020203" pitchFamily="34" charset="0"/>
                <a:hlinkClick r:id="rId3">
                  <a:extLst>
                    <a:ext uri="{A12FA001-AC4F-418D-AE19-62706E023703}">
                      <ahyp:hlinkClr xmlns:ahyp="http://schemas.microsoft.com/office/drawing/2018/hyperlinkcolor" val="tx"/>
                    </a:ext>
                  </a:extLst>
                </a:hlinkClick>
              </a:rPr>
              <a:t>http://www.data4sdgs.org/</a:t>
            </a:r>
            <a:endParaRPr lang="en-US" sz="1900" dirty="0">
              <a:solidFill>
                <a:prstClr val="black">
                  <a:hueOff val="0"/>
                  <a:satOff val="0"/>
                  <a:lumOff val="0"/>
                  <a:alphaOff val="0"/>
                </a:prstClr>
              </a:solidFill>
              <a:latin typeface="Gill Sans MT" panose="020B0502020104020203" pitchFamily="34" charset="0"/>
            </a:endParaRPr>
          </a:p>
          <a:p>
            <a:endParaRPr lang="en-US" sz="1900" dirty="0">
              <a:solidFill>
                <a:prstClr val="black">
                  <a:hueOff val="0"/>
                  <a:satOff val="0"/>
                  <a:lumOff val="0"/>
                  <a:alphaOff val="0"/>
                </a:prstClr>
              </a:solidFill>
              <a:latin typeface="Gill Sans MT" panose="020B0502020104020203" pitchFamily="34" charset="0"/>
            </a:endParaRPr>
          </a:p>
          <a:p>
            <a:endParaRPr lang="en-US" sz="1300" dirty="0"/>
          </a:p>
        </p:txBody>
      </p:sp>
    </p:spTree>
    <p:extLst>
      <p:ext uri="{BB962C8B-B14F-4D97-AF65-F5344CB8AC3E}">
        <p14:creationId xmlns:p14="http://schemas.microsoft.com/office/powerpoint/2010/main" val="1500986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7C59BEC-C4CC-4741-B975-08C543178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9460B48B-10C6-467F-A2A1-95CC13BBFC85}"/>
              </a:ext>
            </a:extLst>
          </p:cNvPr>
          <p:cNvSpPr>
            <a:spLocks noGrp="1"/>
          </p:cNvSpPr>
          <p:nvPr>
            <p:ph type="title"/>
          </p:nvPr>
        </p:nvSpPr>
        <p:spPr>
          <a:xfrm>
            <a:off x="838200" y="365125"/>
            <a:ext cx="10515599" cy="1325563"/>
          </a:xfrm>
        </p:spPr>
        <p:txBody>
          <a:bodyPr>
            <a:normAutofit/>
          </a:bodyPr>
          <a:lstStyle/>
          <a:p>
            <a:r>
              <a:rPr lang="en-US" sz="3200" b="1" dirty="0">
                <a:latin typeface="Gill Sans MT" panose="020B0502020104020203" pitchFamily="34" charset="0"/>
              </a:rPr>
              <a:t>World Data Forums  </a:t>
            </a:r>
            <a:br>
              <a:rPr lang="en-US" dirty="0"/>
            </a:br>
            <a:endParaRPr lang="en-US" dirty="0"/>
          </a:p>
        </p:txBody>
      </p:sp>
      <p:sp>
        <p:nvSpPr>
          <p:cNvPr id="3" name="Content Placeholder 2">
            <a:extLst>
              <a:ext uri="{FF2B5EF4-FFF2-40B4-BE49-F238E27FC236}">
                <a16:creationId xmlns:a16="http://schemas.microsoft.com/office/drawing/2014/main" id="{C3BC0FA5-D090-42DC-ABBE-94C1868E0B65}"/>
              </a:ext>
            </a:extLst>
          </p:cNvPr>
          <p:cNvSpPr>
            <a:spLocks noGrp="1"/>
          </p:cNvSpPr>
          <p:nvPr>
            <p:ph idx="1"/>
          </p:nvPr>
        </p:nvSpPr>
        <p:spPr>
          <a:xfrm>
            <a:off x="838200" y="1306071"/>
            <a:ext cx="5991970" cy="4870892"/>
          </a:xfrm>
        </p:spPr>
        <p:txBody>
          <a:bodyPr>
            <a:normAutofit fontScale="92500" lnSpcReduction="10000"/>
          </a:bodyPr>
          <a:lstStyle/>
          <a:p>
            <a:pPr marL="0" indent="0">
              <a:buNone/>
            </a:pPr>
            <a:r>
              <a:rPr lang="en-US" sz="1900" dirty="0">
                <a:latin typeface="Gill Sans MT" panose="020B0502020104020203" pitchFamily="34" charset="0"/>
              </a:rPr>
              <a:t>It was agreed that UN and GPSDD will organize World Data Forums every two years to discuss the importance of good data and to agree on actions needed moving forward. </a:t>
            </a:r>
          </a:p>
          <a:p>
            <a:pPr marL="0" indent="0">
              <a:buNone/>
            </a:pPr>
            <a:r>
              <a:rPr lang="en-US" sz="1900" dirty="0">
                <a:latin typeface="Gill Sans MT" panose="020B0502020104020203" pitchFamily="34" charset="0"/>
              </a:rPr>
              <a:t>The first forum took place in Cape Town, South Africa in early 2017 and was attended by statisticians, policy makers, civil society and private sector. This wide audience have the ability and capacity to discuss the data issues much broader than the statistical community. The forum ended with adoption of Cape Town Global Action Plan for Sustainable Development Data which was prepared by the High-level Group for Partnership, Coordination and Capacity-Building for Statistics for the 2030 Agenda for Sustainable Development. </a:t>
            </a:r>
          </a:p>
          <a:p>
            <a:pPr marL="0" indent="0">
              <a:buNone/>
            </a:pPr>
            <a:r>
              <a:rPr lang="en-US" sz="1900" dirty="0">
                <a:latin typeface="Gill Sans MT" panose="020B0502020104020203" pitchFamily="34" charset="0"/>
              </a:rPr>
              <a:t>The second forum took place in Dubai in late 2018 and the next will take place in Bern, Switzerland in October 2020.</a:t>
            </a:r>
          </a:p>
          <a:p>
            <a:pPr marL="0" indent="0">
              <a:buNone/>
            </a:pPr>
            <a:r>
              <a:rPr lang="en-US" sz="1900" b="1" dirty="0">
                <a:latin typeface="Gill Sans MT" panose="020B0502020104020203" pitchFamily="34" charset="0"/>
              </a:rPr>
              <a:t>The world statistical systems meets at the WDF with a wide range of partners to discuss the future of the World Statistical System.</a:t>
            </a:r>
          </a:p>
          <a:p>
            <a:pPr marL="0" indent="0">
              <a:buNone/>
            </a:pPr>
            <a:r>
              <a:rPr lang="en-US" sz="1900" dirty="0">
                <a:latin typeface="Gill Sans MT" panose="020B0502020104020203" pitchFamily="34" charset="0"/>
              </a:rPr>
              <a:t>Web-address: </a:t>
            </a:r>
            <a:r>
              <a:rPr lang="en-US" sz="1900" dirty="0">
                <a:solidFill>
                  <a:prstClr val="black">
                    <a:hueOff val="0"/>
                    <a:satOff val="0"/>
                    <a:lumOff val="0"/>
                    <a:alphaOff val="0"/>
                  </a:prstClr>
                </a:solidFill>
                <a:latin typeface="Gill Sans MT" panose="020B0502020104020203" pitchFamily="34" charset="0"/>
                <a:hlinkClick r:id="rId2">
                  <a:extLst>
                    <a:ext uri="{A12FA001-AC4F-418D-AE19-62706E023703}">
                      <ahyp:hlinkClr xmlns:ahyp="http://schemas.microsoft.com/office/drawing/2018/hyperlinkcolor" val="tx"/>
                    </a:ext>
                  </a:extLst>
                </a:hlinkClick>
              </a:rPr>
              <a:t>https://unstats.un.org/unsd/undataforum/index.html</a:t>
            </a:r>
            <a:r>
              <a:rPr lang="en-US" sz="1900" dirty="0">
                <a:solidFill>
                  <a:prstClr val="black">
                    <a:hueOff val="0"/>
                    <a:satOff val="0"/>
                    <a:lumOff val="0"/>
                    <a:alphaOff val="0"/>
                  </a:prstClr>
                </a:solidFill>
                <a:latin typeface="Gill Sans MT" panose="020B0502020104020203" pitchFamily="34" charset="0"/>
              </a:rPr>
              <a:t> </a:t>
            </a:r>
          </a:p>
          <a:p>
            <a:endParaRPr lang="en-US" sz="1800" dirty="0"/>
          </a:p>
        </p:txBody>
      </p:sp>
      <p:sp>
        <p:nvSpPr>
          <p:cNvPr id="12" name="Oval 11">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77008" y="5228027"/>
            <a:ext cx="1107241" cy="10772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F749F97-22F4-4915-A23C-85F5EF98A4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3226" y="4029269"/>
            <a:ext cx="3247402" cy="1737360"/>
          </a:xfrm>
          <a:custGeom>
            <a:avLst/>
            <a:gdLst>
              <a:gd name="connsiteX0" fmla="*/ 126986 w 4221597"/>
              <a:gd name="connsiteY0" fmla="*/ 0 h 4303912"/>
              <a:gd name="connsiteX1" fmla="*/ 4094611 w 4221597"/>
              <a:gd name="connsiteY1" fmla="*/ 0 h 4303912"/>
              <a:gd name="connsiteX2" fmla="*/ 4221597 w 4221597"/>
              <a:gd name="connsiteY2" fmla="*/ 126986 h 4303912"/>
              <a:gd name="connsiteX3" fmla="*/ 4221597 w 4221597"/>
              <a:gd name="connsiteY3" fmla="*/ 4176926 h 4303912"/>
              <a:gd name="connsiteX4" fmla="*/ 4094611 w 4221597"/>
              <a:gd name="connsiteY4" fmla="*/ 4303912 h 4303912"/>
              <a:gd name="connsiteX5" fmla="*/ 126986 w 4221597"/>
              <a:gd name="connsiteY5" fmla="*/ 4303912 h 4303912"/>
              <a:gd name="connsiteX6" fmla="*/ 0 w 4221597"/>
              <a:gd name="connsiteY6" fmla="*/ 4176926 h 4303912"/>
              <a:gd name="connsiteX7" fmla="*/ 0 w 4221597"/>
              <a:gd name="connsiteY7" fmla="*/ 126986 h 4303912"/>
              <a:gd name="connsiteX8" fmla="*/ 126986 w 4221597"/>
              <a:gd name="connsiteY8" fmla="*/ 0 h 430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1597" h="4303912">
                <a:moveTo>
                  <a:pt x="126986" y="0"/>
                </a:moveTo>
                <a:lnTo>
                  <a:pt x="4094611" y="0"/>
                </a:lnTo>
                <a:cubicBezTo>
                  <a:pt x="4164743" y="0"/>
                  <a:pt x="4221597" y="56854"/>
                  <a:pt x="4221597" y="126986"/>
                </a:cubicBezTo>
                <a:lnTo>
                  <a:pt x="4221597" y="4176926"/>
                </a:lnTo>
                <a:cubicBezTo>
                  <a:pt x="4221597" y="4247058"/>
                  <a:pt x="4164743" y="4303912"/>
                  <a:pt x="4094611" y="4303912"/>
                </a:cubicBezTo>
                <a:lnTo>
                  <a:pt x="126986" y="4303912"/>
                </a:lnTo>
                <a:cubicBezTo>
                  <a:pt x="56854" y="4303912"/>
                  <a:pt x="0" y="4247058"/>
                  <a:pt x="0" y="4176926"/>
                </a:cubicBezTo>
                <a:lnTo>
                  <a:pt x="0" y="126986"/>
                </a:lnTo>
                <a:cubicBezTo>
                  <a:pt x="0" y="56854"/>
                  <a:pt x="56854" y="0"/>
                  <a:pt x="126986" y="0"/>
                </a:cubicBezTo>
                <a:close/>
              </a:path>
            </a:pathLst>
          </a:custGeom>
        </p:spPr>
      </p:pic>
      <p:sp>
        <p:nvSpPr>
          <p:cNvPr id="14" name="Arc 13">
            <a:extLst>
              <a:ext uri="{FF2B5EF4-FFF2-40B4-BE49-F238E27FC236}">
                <a16:creationId xmlns:a16="http://schemas.microsoft.com/office/drawing/2014/main" id="{72DEF309-605D-4117-9340-6D589B6C3A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986173" flipV="1">
            <a:off x="3930947" y="651615"/>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811846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1DFAB-5570-42A7-9262-CE308AAB01C6}"/>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A35808E-D41C-46E7-B51E-B15448AD8C35}"/>
              </a:ext>
            </a:extLst>
          </p:cNvPr>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r>
              <a:rPr lang="en-US" sz="4400" dirty="0">
                <a:latin typeface="Gill Sans MT" panose="020B0502020104020203" pitchFamily="34" charset="0"/>
              </a:rPr>
              <a:t>Thank you!</a:t>
            </a:r>
          </a:p>
          <a:p>
            <a:pPr marL="0" indent="0" algn="ctr">
              <a:buNone/>
            </a:pPr>
            <a:r>
              <a:rPr lang="en-US" sz="2000" dirty="0">
                <a:latin typeface="Gill Sans MT" panose="020B0502020104020203" pitchFamily="34" charset="0"/>
              </a:rPr>
              <a:t>mishabelkindas@opendatawatch.com</a:t>
            </a:r>
          </a:p>
        </p:txBody>
      </p:sp>
    </p:spTree>
    <p:extLst>
      <p:ext uri="{BB962C8B-B14F-4D97-AF65-F5344CB8AC3E}">
        <p14:creationId xmlns:p14="http://schemas.microsoft.com/office/powerpoint/2010/main" val="39097033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vidend">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otalTime>19</TotalTime>
  <Words>1757</Words>
  <Application>Microsoft Office PowerPoint</Application>
  <PresentationFormat>Widescreen</PresentationFormat>
  <Paragraphs>171</Paragraphs>
  <Slides>25</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vt:i4>
      </vt:variant>
    </vt:vector>
  </HeadingPairs>
  <TitlesOfParts>
    <vt:vector size="33" baseType="lpstr">
      <vt:lpstr>Arial</vt:lpstr>
      <vt:lpstr>Calibri</vt:lpstr>
      <vt:lpstr>Calibri Light</vt:lpstr>
      <vt:lpstr>Gill Sans MT</vt:lpstr>
      <vt:lpstr>Wingdings</vt:lpstr>
      <vt:lpstr>Wingdings 2</vt:lpstr>
      <vt:lpstr>Office Theme</vt:lpstr>
      <vt:lpstr>Dividend</vt:lpstr>
      <vt:lpstr>International Statistical System   Bishkek, January 23, 2020 </vt:lpstr>
      <vt:lpstr>UN Statistical Commission established in 1947 as one of the commissions under Economic and Social Council</vt:lpstr>
      <vt:lpstr>MEMBERSHIP IN UN STATISTICAL COMMISSION</vt:lpstr>
      <vt:lpstr>UN STATISTICAL COMMISSION ACTIVITIES &amp; DOCUMENTS</vt:lpstr>
      <vt:lpstr>    United Nations Statistics Division (UNSD)</vt:lpstr>
      <vt:lpstr> Committee for the Coordination of Statistical Activities (CCSA) established in September 2002</vt:lpstr>
      <vt:lpstr>UN Regional Commissions      4 regional commissions serve as secretariats for regional Statistical Commissions, while UNECE serves the Conference of European Statisticians </vt:lpstr>
      <vt:lpstr>UN Specialized Agencies  ILO statistics department - https://www.ilo.org/stat/lang--en/index.htm FAO statistics division - http://www.fao.org/about/who-we-are/departments/statistics-division/en/ WHO statistics directorate - https://www.who.int/healthinfo/statistics/en/ UNESCO Institute for Statistics - http://uis.unesco.org/ </vt:lpstr>
      <vt:lpstr>Multilateral Institutions </vt:lpstr>
      <vt:lpstr>Regional Development Banks and Specialized Banks </vt:lpstr>
      <vt:lpstr>Regional Agencies and Initiatives </vt:lpstr>
      <vt:lpstr>National Statistical Systems</vt:lpstr>
      <vt:lpstr>Paris21 (Partnership in Statistics in the 21st Century) established by the World Bank and Government of United Kingdom in 1999</vt:lpstr>
      <vt:lpstr>International Statistical Institute (ISI) and its Associations established in 1885 in London is one of the oldest professional organizations in the world</vt:lpstr>
      <vt:lpstr>Worldwide Statistical Programs</vt:lpstr>
      <vt:lpstr>Worldwide Statistical Programs (cont’d)</vt:lpstr>
      <vt:lpstr>Interlinkages in the World Statistical System</vt:lpstr>
      <vt:lpstr>Interlinkages in the World Statistical System (cont’d)</vt:lpstr>
      <vt:lpstr>Interlinkages in the World Statistical System (cont’d)</vt:lpstr>
      <vt:lpstr>Interlinkages in the World Statistical System (cont’d)</vt:lpstr>
      <vt:lpstr>Sustainable Development Goals – new requirements to the International Statistical System</vt:lpstr>
      <vt:lpstr>Sustainable Development Goals – new requirements to the International Statistical System (cont’d)</vt:lpstr>
      <vt:lpstr>Global Partnership for Sustainable Development Data</vt:lpstr>
      <vt:lpstr>World Data Forums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Statistical System   Bishkek, January 2020</dc:title>
  <dc:creator>Lilia Saetova</dc:creator>
  <cp:lastModifiedBy>Lilia Saetova</cp:lastModifiedBy>
  <cp:revision>6</cp:revision>
  <cp:lastPrinted>2020-01-22T10:31:07Z</cp:lastPrinted>
  <dcterms:created xsi:type="dcterms:W3CDTF">2020-01-21T04:02:33Z</dcterms:created>
  <dcterms:modified xsi:type="dcterms:W3CDTF">2020-01-22T10:35:25Z</dcterms:modified>
</cp:coreProperties>
</file>