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0" r:id="rId1"/>
  </p:sldMasterIdLst>
  <p:notesMasterIdLst>
    <p:notesMasterId r:id="rId19"/>
  </p:notesMasterIdLst>
  <p:handoutMasterIdLst>
    <p:handoutMasterId r:id="rId20"/>
  </p:handoutMasterIdLst>
  <p:sldIdLst>
    <p:sldId id="340" r:id="rId2"/>
    <p:sldId id="506" r:id="rId3"/>
    <p:sldId id="507" r:id="rId4"/>
    <p:sldId id="502" r:id="rId5"/>
    <p:sldId id="520" r:id="rId6"/>
    <p:sldId id="537" r:id="rId7"/>
    <p:sldId id="522" r:id="rId8"/>
    <p:sldId id="538" r:id="rId9"/>
    <p:sldId id="536" r:id="rId10"/>
    <p:sldId id="523" r:id="rId11"/>
    <p:sldId id="526" r:id="rId12"/>
    <p:sldId id="539" r:id="rId13"/>
    <p:sldId id="533" r:id="rId14"/>
    <p:sldId id="528" r:id="rId15"/>
    <p:sldId id="532" r:id="rId16"/>
    <p:sldId id="504" r:id="rId17"/>
    <p:sldId id="485" r:id="rId18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7D"/>
    <a:srgbClr val="4D9505"/>
    <a:srgbClr val="DD23AC"/>
    <a:srgbClr val="FF0000"/>
    <a:srgbClr val="FFCC00"/>
    <a:srgbClr val="FFFF9F"/>
    <a:srgbClr val="FF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0" autoAdjust="0"/>
    <p:restoredTop sz="99862" autoAdjust="0"/>
  </p:normalViewPr>
  <p:slideViewPr>
    <p:cSldViewPr>
      <p:cViewPr>
        <p:scale>
          <a:sx n="100" d="100"/>
          <a:sy n="100" d="100"/>
        </p:scale>
        <p:origin x="-1176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-7.7881619937694565E-3"/>
                  <c:y val="2.864550241804498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smtClean="0"/>
                      <a:t>1</a:t>
                    </a:r>
                    <a:r>
                      <a:rPr lang="ru-RU" b="1" smtClean="0"/>
                      <a:t> </a:t>
                    </a:r>
                    <a:r>
                      <a:rPr lang="en-US" b="1" smtClean="0"/>
                      <a:t>076,9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15264797507788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="1" smtClean="0"/>
                      <a:t>1</a:t>
                    </a:r>
                    <a:r>
                      <a:rPr lang="ru-RU" b="1" smtClean="0"/>
                      <a:t> </a:t>
                    </a:r>
                    <a:r>
                      <a:rPr lang="en-US" b="1" smtClean="0"/>
                      <a:t>006,1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616.79999999999995</c:v>
                </c:pt>
                <c:pt idx="1">
                  <c:v>851.7</c:v>
                </c:pt>
                <c:pt idx="2">
                  <c:v>1076.9000000000001</c:v>
                </c:pt>
                <c:pt idx="3">
                  <c:v>537.6</c:v>
                </c:pt>
                <c:pt idx="4">
                  <c:v>1006.1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1"/>
              <c:layout>
                <c:manualLayout>
                  <c:x val="9.34579439252336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903426791277258E-2"/>
                  <c:y val="3.12500000000000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4610591900311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 formatCode="0.0">
                  <c:v>724</c:v>
                </c:pt>
                <c:pt idx="1">
                  <c:v>707.5</c:v>
                </c:pt>
                <c:pt idx="2">
                  <c:v>673.1</c:v>
                </c:pt>
                <c:pt idx="3">
                  <c:v>939.1</c:v>
                </c:pt>
                <c:pt idx="4">
                  <c:v>779.9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1"/>
              <c:layout>
                <c:manualLayout>
                  <c:x val="7.7881619937694704E-3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881619937694704E-3"/>
                  <c:y val="-3.12500000000000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903426791277258E-2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-107.2</c:v>
                </c:pt>
                <c:pt idx="1">
                  <c:v>144.19999999999999</c:v>
                </c:pt>
                <c:pt idx="2">
                  <c:v>403.8</c:v>
                </c:pt>
                <c:pt idx="3">
                  <c:v>-401.5</c:v>
                </c:pt>
                <c:pt idx="4">
                  <c:v>226.2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350592"/>
        <c:axId val="96352512"/>
      </c:barChart>
      <c:catAx>
        <c:axId val="96350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t" anchorCtr="0"/>
          <a:lstStyle/>
          <a:p>
            <a:pPr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6352512"/>
        <c:crosses val="autoZero"/>
        <c:auto val="1"/>
        <c:lblAlgn val="ctr"/>
        <c:lblOffset val="100"/>
        <c:noMultiLvlLbl val="0"/>
      </c:catAx>
      <c:valAx>
        <c:axId val="96352512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63505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Собственный капитал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31</c:v>
                </c:pt>
                <c:pt idx="1">
                  <c:v>12.2</c:v>
                </c:pt>
                <c:pt idx="2" formatCode="0.0">
                  <c:v>3</c:v>
                </c:pt>
                <c:pt idx="3">
                  <c:v>2.6</c:v>
                </c:pt>
                <c:pt idx="4">
                  <c:v>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Реинвестированная прибыль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20.7</c:v>
                </c:pt>
                <c:pt idx="1">
                  <c:v>24.4</c:v>
                </c:pt>
                <c:pt idx="2">
                  <c:v>53.8</c:v>
                </c:pt>
                <c:pt idx="3">
                  <c:v>53.8</c:v>
                </c:pt>
                <c:pt idx="4">
                  <c:v>48.6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инвестиции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48.3</c:v>
                </c:pt>
                <c:pt idx="1">
                  <c:v>63.4</c:v>
                </c:pt>
                <c:pt idx="2">
                  <c:v>43.2</c:v>
                </c:pt>
                <c:pt idx="3">
                  <c:v>43.6</c:v>
                </c:pt>
                <c:pt idx="4">
                  <c:v>44.7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251008"/>
        <c:axId val="152332928"/>
      </c:barChart>
      <c:catAx>
        <c:axId val="152251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2332928"/>
        <c:crosses val="autoZero"/>
        <c:auto val="1"/>
        <c:lblAlgn val="ctr"/>
        <c:lblOffset val="100"/>
        <c:noMultiLvlLbl val="0"/>
      </c:catAx>
      <c:valAx>
        <c:axId val="152332928"/>
        <c:scaling>
          <c:orientation val="minMax"/>
        </c:scaling>
        <c:delete val="0"/>
        <c:axPos val="b"/>
        <c:majorGridlines/>
        <c:numFmt formatCode="0.0%" sourceLinked="0"/>
        <c:majorTickMark val="out"/>
        <c:minorTickMark val="none"/>
        <c:tickLblPos val="nextTo"/>
        <c:crossAx val="15225100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Добыча полезных ископаемых, обрабатывающие производства, геологоразведка, финансовое посредничество и страхование, информация и связь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80.3</c:v>
                </c:pt>
                <c:pt idx="1">
                  <c:v>84.2</c:v>
                </c:pt>
                <c:pt idx="2">
                  <c:v>88.2</c:v>
                </c:pt>
                <c:pt idx="3">
                  <c:v>89.5</c:v>
                </c:pt>
                <c:pt idx="4">
                  <c:v>86.6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Прочие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19.7</c:v>
                </c:pt>
                <c:pt idx="1">
                  <c:v>15.8</c:v>
                </c:pt>
                <c:pt idx="2">
                  <c:v>11.8</c:v>
                </c:pt>
                <c:pt idx="3">
                  <c:v>10.5</c:v>
                </c:pt>
                <c:pt idx="4">
                  <c:v>13.4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53760"/>
        <c:axId val="43655552"/>
      </c:barChart>
      <c:catAx>
        <c:axId val="43653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3655552"/>
        <c:crosses val="autoZero"/>
        <c:auto val="1"/>
        <c:lblAlgn val="ctr"/>
        <c:lblOffset val="100"/>
        <c:noMultiLvlLbl val="0"/>
      </c:catAx>
      <c:valAx>
        <c:axId val="43655552"/>
        <c:scaling>
          <c:orientation val="minMax"/>
        </c:scaling>
        <c:delete val="0"/>
        <c:axPos val="b"/>
        <c:majorGridlines/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3653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928770442156269"/>
          <c:y val="0.21188406869302429"/>
          <c:w val="0.6680912578235414"/>
          <c:h val="0.711657391691836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>
                <c:manualLayout>
                  <c:x val="-0.25840924692105793"/>
                  <c:y val="3.483513656966726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г.Бишкек 44,3%</a:t>
                    </a:r>
                    <a:endParaRPr lang="ru-RU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515435089844539"/>
                  <c:y val="-0.18552415723039417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31,1%</a:t>
                    </a:r>
                    <a:endParaRPr lang="ru-RU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9584494245911568"/>
                  <c:y val="0.18065081676842046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</a:t>
                    </a:r>
                    <a:r>
                      <a:rPr lang="ru-RU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 область 19,4%</a:t>
                    </a:r>
                    <a:endParaRPr lang="ru-RU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3"/>
                </a:solidFill>
                <a:ln w="25400" cap="flat" cmpd="sng" algn="ctr">
                  <a:solidFill>
                    <a:schemeClr val="accent3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4497032101756511"/>
                  <c:y val="8.161511879681396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Иссык-Кульская область</a:t>
                    </a:r>
                  </a:p>
                  <a:p>
                    <a:pPr>
                      <a:defRPr/>
                    </a:pPr>
                    <a:r>
                      <a:rPr lang="ru-RU"/>
                      <a:t> 4,0%</a:t>
                    </a:r>
                  </a:p>
                </c:rich>
              </c:tx>
              <c:spPr>
                <a:ln>
                  <a:solidFill>
                    <a:schemeClr val="tx1"/>
                  </a:solidFill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8982939632545931"/>
                  <c:y val="3.041622542791198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Другие</a:t>
                    </a:r>
                  </a:p>
                  <a:p>
                    <a:pPr>
                      <a:defRPr/>
                    </a:pPr>
                    <a:r>
                      <a:rPr lang="ru-RU"/>
                      <a:t>1,2%</a:t>
                    </a:r>
                  </a:p>
                </c:rich>
              </c:tx>
              <c:spPr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г.Бишкек</c:v>
                </c:pt>
                <c:pt idx="1">
                  <c:v>Чуйская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44.3</c:v>
                </c:pt>
                <c:pt idx="1">
                  <c:v>31.1</c:v>
                </c:pt>
                <c:pt idx="2">
                  <c:v>19.399999999999999</c:v>
                </c:pt>
                <c:pt idx="3">
                  <c:v>4</c:v>
                </c:pt>
                <c:pt idx="4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3"/>
            <c:bubble3D val="0"/>
            <c:explosion val="6"/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dirty="0" err="1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</a:t>
                    </a:r>
                    <a:r>
                      <a:rPr lang="ru-RU" sz="15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область 35,8%</a:t>
                    </a:r>
                    <a:endParaRPr lang="ru-RU" sz="15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3"/>
                </a:solidFill>
                <a:ln w="25400" cap="flat" cmpd="sng" algn="ctr">
                  <a:solidFill>
                    <a:schemeClr val="accent3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542231401402697E-2"/>
                  <c:y val="-0.19959038992745476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dirty="0" err="1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 32,8%</a:t>
                    </a:r>
                    <a:endParaRPr lang="ru-RU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Чуйская </a:t>
                    </a:r>
                    <a:r>
                      <a:rPr lang="ru-RU" sz="160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t>область 20,3%</a:t>
                    </a:r>
                    <a:endParaRPr lang="ru-RU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5580654877156751E-2"/>
                  <c:y val="0.17821758755452938"/>
                </c:manualLayout>
              </c:layout>
              <c:tx>
                <c:rich>
                  <a:bodyPr/>
                  <a:lstStyle/>
                  <a:p>
                    <a:pPr>
                      <a:defRPr sz="15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/>
                      <a:t>Иссык-Кульская </a:t>
                    </a:r>
                    <a:r>
                      <a:rPr lang="ru-RU" dirty="0" smtClean="0"/>
                      <a:t>область 0,6%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tx1"/>
                  </a:solidFill>
                </a:ln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691622563572998E-2"/>
                  <c:y val="-1.4679593994392863E-2"/>
                </c:manualLayout>
              </c:layout>
              <c:tx>
                <c:rich>
                  <a:bodyPr/>
                  <a:lstStyle/>
                  <a:p>
                    <a:pPr>
                      <a:defRPr sz="15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5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Талас-</a:t>
                    </a:r>
                    <a:r>
                      <a:rPr lang="ru-RU" sz="15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ская</a:t>
                    </a:r>
                    <a:r>
                      <a:rPr lang="ru-RU" sz="15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область </a:t>
                    </a:r>
                    <a:r>
                      <a:rPr lang="ru-RU" sz="15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10,5%</a:t>
                    </a:r>
                    <a:endParaRPr lang="ru-RU" sz="15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pPr>
                      <a:defRPr sz="15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Другие</a:t>
                    </a:r>
                  </a:p>
                  <a:p>
                    <a:pPr>
                      <a:defRPr sz="15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2,4%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Иссык-Кульская область</c:v>
                </c:pt>
                <c:pt idx="4">
                  <c:v>Таласская область</c:v>
                </c:pt>
                <c:pt idx="5">
                  <c:v>Другие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35.799999999999997</c:v>
                </c:pt>
                <c:pt idx="1">
                  <c:v>32.799999999999997</c:v>
                </c:pt>
                <c:pt idx="2">
                  <c:v>20.3</c:v>
                </c:pt>
                <c:pt idx="3">
                  <c:v>0.6</c:v>
                </c:pt>
                <c:pt idx="4">
                  <c:v>8.1</c:v>
                </c:pt>
                <c:pt idx="5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07774971524786E-2"/>
          <c:y val="4.4692737430167599E-2"/>
          <c:w val="0.85719977219828658"/>
          <c:h val="0.8578166102142260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Китай, Канада, Россия, Турция, Нидерланды, Турция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80.400000000000006</c:v>
                </c:pt>
                <c:pt idx="1">
                  <c:v>87</c:v>
                </c:pt>
                <c:pt idx="2">
                  <c:v>77</c:v>
                </c:pt>
                <c:pt idx="3" formatCode="General">
                  <c:v>77.900000000000006</c:v>
                </c:pt>
                <c:pt idx="4" formatCode="General">
                  <c:v>84.9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Другие страны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0.0</c:formatCode>
                <c:ptCount val="5"/>
                <c:pt idx="0" formatCode="General">
                  <c:v>19.600000000000001</c:v>
                </c:pt>
                <c:pt idx="1">
                  <c:v>13</c:v>
                </c:pt>
                <c:pt idx="2">
                  <c:v>23</c:v>
                </c:pt>
                <c:pt idx="3" formatCode="General">
                  <c:v>22.1</c:v>
                </c:pt>
                <c:pt idx="4" formatCode="General">
                  <c:v>15.1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98528"/>
        <c:axId val="44200320"/>
      </c:barChart>
      <c:catAx>
        <c:axId val="441985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4200320"/>
        <c:crosses val="autoZero"/>
        <c:auto val="1"/>
        <c:lblAlgn val="ctr"/>
        <c:lblOffset val="100"/>
        <c:noMultiLvlLbl val="0"/>
      </c:catAx>
      <c:valAx>
        <c:axId val="44200320"/>
        <c:scaling>
          <c:orientation val="minMax"/>
          <c:max val="1"/>
        </c:scaling>
        <c:delete val="0"/>
        <c:axPos val="b"/>
        <c:majorGridlines/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4198528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65E098-A2A1-4D5E-BE1F-79ADDE3DB46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998A1A-78E8-4162-BFFC-52193351EA4C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Arial" panose="020B0604020202020204" pitchFamily="34" charset="0"/>
              <a:cs typeface="Arial" panose="020B0604020202020204" pitchFamily="34" charset="0"/>
            </a:rPr>
            <a:t>Секторальные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27789A-B028-4DD4-B585-E3AA5D76F326}" type="parTrans" cxnId="{B7E8C492-710C-4A4C-B4AC-ADED45E8210C}">
      <dgm:prSet/>
      <dgm:spPr/>
      <dgm:t>
        <a:bodyPr/>
        <a:lstStyle/>
        <a:p>
          <a:endParaRPr lang="ru-RU"/>
        </a:p>
      </dgm:t>
    </dgm:pt>
    <dgm:pt modelId="{95F649DD-6731-4B92-ADCF-EC9CC7E6252E}" type="sibTrans" cxnId="{B7E8C492-710C-4A4C-B4AC-ADED45E8210C}">
      <dgm:prSet/>
      <dgm:spPr/>
      <dgm:t>
        <a:bodyPr/>
        <a:lstStyle/>
        <a:p>
          <a:endParaRPr lang="ru-RU"/>
        </a:p>
      </dgm:t>
    </dgm:pt>
    <dgm:pt modelId="{DE658B5D-971E-45F0-B3CB-5FB1BE17B0BE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Закон </a:t>
          </a:r>
          <a:r>
            <a:rPr lang="ru-RU" sz="1400" b="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  Республики об официальной статистике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109B3A-7E48-46A0-8180-B36EFF13FF36}" type="parTrans" cxnId="{82BD1A69-D5A4-4B93-AA26-D2B77E73CBBE}">
      <dgm:prSet/>
      <dgm:spPr/>
      <dgm:t>
        <a:bodyPr/>
        <a:lstStyle/>
        <a:p>
          <a:endParaRPr lang="ru-RU"/>
        </a:p>
      </dgm:t>
    </dgm:pt>
    <dgm:pt modelId="{1E55B522-ADF2-4AAE-8F9D-6BD6378BABA6}" type="sibTrans" cxnId="{82BD1A69-D5A4-4B93-AA26-D2B77E73CBBE}">
      <dgm:prSet/>
      <dgm:spPr/>
      <dgm:t>
        <a:bodyPr/>
        <a:lstStyle/>
        <a:p>
          <a:endParaRPr lang="ru-RU"/>
        </a:p>
      </dgm:t>
    </dgm:pt>
    <dgm:pt modelId="{DFAEC78B-20ED-414A-A9AF-69589DAF851A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Закон </a:t>
          </a:r>
          <a:r>
            <a:rPr lang="ru-RU" sz="1400" b="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Республики «Об инвестициях в </a:t>
          </a:r>
          <a:r>
            <a:rPr lang="ru-RU" sz="1400" b="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Республике»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2626-80D7-4819-A8FF-8D379C662C60}" type="parTrans" cxnId="{70AEF420-7ADD-4CDD-81A2-B882CA709F20}">
      <dgm:prSet/>
      <dgm:spPr/>
      <dgm:t>
        <a:bodyPr/>
        <a:lstStyle/>
        <a:p>
          <a:endParaRPr lang="ru-RU"/>
        </a:p>
      </dgm:t>
    </dgm:pt>
    <dgm:pt modelId="{E9824044-BC5C-493C-954F-689AAF778B4F}" type="sibTrans" cxnId="{70AEF420-7ADD-4CDD-81A2-B882CA709F20}">
      <dgm:prSet/>
      <dgm:spPr/>
      <dgm:t>
        <a:bodyPr/>
        <a:lstStyle/>
        <a:p>
          <a:endParaRPr lang="ru-RU"/>
        </a:p>
      </dgm:t>
    </dgm:pt>
    <dgm:pt modelId="{E73FD745-0122-404C-A923-FFA986673F4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Arial" panose="020B0604020202020204" pitchFamily="34" charset="0"/>
              <a:cs typeface="Arial" panose="020B0604020202020204" pitchFamily="34" charset="0"/>
            </a:rPr>
            <a:t>Национальные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812830-ABBC-4153-BBAC-3023ACF50407}" type="parTrans" cxnId="{F349F143-457E-436A-B26D-AE6C6C3D55A1}">
      <dgm:prSet/>
      <dgm:spPr/>
      <dgm:t>
        <a:bodyPr/>
        <a:lstStyle/>
        <a:p>
          <a:endParaRPr lang="ru-RU"/>
        </a:p>
      </dgm:t>
    </dgm:pt>
    <dgm:pt modelId="{362592BB-8DEF-4F7A-8424-232F5C46467D}" type="sibTrans" cxnId="{F349F143-457E-436A-B26D-AE6C6C3D55A1}">
      <dgm:prSet/>
      <dgm:spPr/>
      <dgm:t>
        <a:bodyPr/>
        <a:lstStyle/>
        <a:p>
          <a:endParaRPr lang="ru-RU"/>
        </a:p>
      </dgm:t>
    </dgm:pt>
    <dgm:pt modelId="{82C3AFD5-C254-48C6-874E-1C66D98FF8BD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Национальная стратегия развития 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Республики на 2018-2040 годы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E06396-52E4-4DF0-88C7-C1F9DD373AD8}" type="parTrans" cxnId="{33AC8CBC-ACB1-444B-B857-B0635DAE758D}">
      <dgm:prSet/>
      <dgm:spPr/>
      <dgm:t>
        <a:bodyPr/>
        <a:lstStyle/>
        <a:p>
          <a:endParaRPr lang="ru-RU"/>
        </a:p>
      </dgm:t>
    </dgm:pt>
    <dgm:pt modelId="{3401FA95-27BF-43E9-8027-95CBAA037FE4}" type="sibTrans" cxnId="{33AC8CBC-ACB1-444B-B857-B0635DAE758D}">
      <dgm:prSet/>
      <dgm:spPr/>
      <dgm:t>
        <a:bodyPr/>
        <a:lstStyle/>
        <a:p>
          <a:endParaRPr lang="ru-RU"/>
        </a:p>
      </dgm:t>
    </dgm:pt>
    <dgm:pt modelId="{0B0526FE-97F5-4EA6-A82B-45C8800C7E76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Arial" panose="020B0604020202020204" pitchFamily="34" charset="0"/>
              <a:cs typeface="Arial" panose="020B0604020202020204" pitchFamily="34" charset="0"/>
            </a:rPr>
            <a:t>Глобальные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030E22-7CBB-4B1E-B820-0D4D2F3AB266}" type="parTrans" cxnId="{B70098A1-19E6-4F6C-BF55-38627979CB8D}">
      <dgm:prSet/>
      <dgm:spPr/>
      <dgm:t>
        <a:bodyPr/>
        <a:lstStyle/>
        <a:p>
          <a:endParaRPr lang="ru-RU"/>
        </a:p>
      </dgm:t>
    </dgm:pt>
    <dgm:pt modelId="{28783979-9765-4DB9-B9EA-BA9977F616B6}" type="sibTrans" cxnId="{B70098A1-19E6-4F6C-BF55-38627979CB8D}">
      <dgm:prSet/>
      <dgm:spPr/>
      <dgm:t>
        <a:bodyPr/>
        <a:lstStyle/>
        <a:p>
          <a:endParaRPr lang="ru-RU"/>
        </a:p>
      </dgm:t>
    </dgm:pt>
    <dgm:pt modelId="{01686EDB-315A-4831-AEC5-B6ECEDE0F8D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altLang="ru-RU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Руководство по платежному балансу и международной инвестиционной позиции, шестое издание 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819286-7B87-4DF6-8050-E46DD92BCF50}" type="parTrans" cxnId="{2521AA95-2744-4A2C-A341-8CF52C5AB151}">
      <dgm:prSet/>
      <dgm:spPr/>
      <dgm:t>
        <a:bodyPr/>
        <a:lstStyle/>
        <a:p>
          <a:endParaRPr lang="ru-RU"/>
        </a:p>
      </dgm:t>
    </dgm:pt>
    <dgm:pt modelId="{31D5A0AC-406F-43E0-B82A-907BA4279308}" type="sibTrans" cxnId="{2521AA95-2744-4A2C-A341-8CF52C5AB151}">
      <dgm:prSet/>
      <dgm:spPr/>
      <dgm:t>
        <a:bodyPr/>
        <a:lstStyle/>
        <a:p>
          <a:endParaRPr lang="ru-RU"/>
        </a:p>
      </dgm:t>
    </dgm:pt>
    <dgm:pt modelId="{722F0AA3-03EB-45FF-9B33-2DC9AC77CD3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Среднесрочная программа развития официальной статистики </a:t>
          </a:r>
          <a:r>
            <a:rPr lang="ru-RU" sz="1400" b="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Республики на 2022-2026 годы</a:t>
          </a:r>
          <a:endParaRPr lang="ru-RU" sz="14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763641-06A2-47A5-AA71-E29D0B3F740E}" type="parTrans" cxnId="{FDAEDD22-DA28-420A-B4D2-A48DFD0AB0D8}">
      <dgm:prSet/>
      <dgm:spPr/>
      <dgm:t>
        <a:bodyPr/>
        <a:lstStyle/>
        <a:p>
          <a:endParaRPr lang="ru-RU"/>
        </a:p>
      </dgm:t>
    </dgm:pt>
    <dgm:pt modelId="{46002109-B46D-491A-ACFF-0FF63750D442}" type="sibTrans" cxnId="{FDAEDD22-DA28-420A-B4D2-A48DFD0AB0D8}">
      <dgm:prSet/>
      <dgm:spPr/>
      <dgm:t>
        <a:bodyPr/>
        <a:lstStyle/>
        <a:p>
          <a:endParaRPr lang="ru-RU"/>
        </a:p>
      </dgm:t>
    </dgm:pt>
    <dgm:pt modelId="{CFC1BAAC-795E-42B0-A609-1A1C5436BCEB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Статистическая программа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9F137-DEA8-45CD-8344-6B3FEF290C25}" type="parTrans" cxnId="{F431354B-3AD0-4975-99A3-CFF2CCC83615}">
      <dgm:prSet/>
      <dgm:spPr/>
      <dgm:t>
        <a:bodyPr/>
        <a:lstStyle/>
        <a:p>
          <a:endParaRPr lang="ru-RU"/>
        </a:p>
      </dgm:t>
    </dgm:pt>
    <dgm:pt modelId="{8A6864DC-E7A9-424D-B81B-F4EB07EF4CED}" type="sibTrans" cxnId="{F431354B-3AD0-4975-99A3-CFF2CCC83615}">
      <dgm:prSet/>
      <dgm:spPr/>
      <dgm:t>
        <a:bodyPr/>
        <a:lstStyle/>
        <a:p>
          <a:endParaRPr lang="ru-RU"/>
        </a:p>
      </dgm:t>
    </dgm:pt>
    <dgm:pt modelId="{F307B43D-ED02-456D-8D7E-7A8199FBD05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Программа по привлечению инвестиций в 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Кыргызскую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Республику на 2022-2026 годы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4128B1-1103-420F-809F-73E76B90CF2A}" type="parTrans" cxnId="{079736EC-84DE-47E1-8E03-A737EA2C68E8}">
      <dgm:prSet/>
      <dgm:spPr/>
      <dgm:t>
        <a:bodyPr/>
        <a:lstStyle/>
        <a:p>
          <a:endParaRPr lang="ru-RU"/>
        </a:p>
      </dgm:t>
    </dgm:pt>
    <dgm:pt modelId="{E92D955D-5A1A-40D6-A52D-F9DF8E1C932C}" type="sibTrans" cxnId="{079736EC-84DE-47E1-8E03-A737EA2C68E8}">
      <dgm:prSet/>
      <dgm:spPr/>
      <dgm:t>
        <a:bodyPr/>
        <a:lstStyle/>
        <a:p>
          <a:endParaRPr lang="ru-RU"/>
        </a:p>
      </dgm:t>
    </dgm:pt>
    <dgm:pt modelId="{77C1428F-4058-43F2-AD52-397D4812BFD3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4A08-4846-4F43-90A1-467494683EAB}" type="parTrans" cxnId="{F251A584-EB32-4444-8282-ABE0A79D5870}">
      <dgm:prSet/>
      <dgm:spPr/>
      <dgm:t>
        <a:bodyPr/>
        <a:lstStyle/>
        <a:p>
          <a:endParaRPr lang="ky-KG"/>
        </a:p>
      </dgm:t>
    </dgm:pt>
    <dgm:pt modelId="{4C37A6FC-BDD9-45EA-8EBD-ED8D3747C838}" type="sibTrans" cxnId="{F251A584-EB32-4444-8282-ABE0A79D5870}">
      <dgm:prSet/>
      <dgm:spPr/>
      <dgm:t>
        <a:bodyPr/>
        <a:lstStyle/>
        <a:p>
          <a:endParaRPr lang="ky-KG"/>
        </a:p>
      </dgm:t>
    </dgm:pt>
    <dgm:pt modelId="{D1809765-08C7-4458-9E66-C554E9919760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Методологическое положение</a:t>
          </a:r>
          <a:b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 по статистике инвестиций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9352A-EBA1-4A7D-909A-06FD467A70FB}" type="parTrans" cxnId="{E0B62580-CCBF-4B53-A7C9-F5B35443F1DC}">
      <dgm:prSet/>
      <dgm:spPr/>
      <dgm:t>
        <a:bodyPr/>
        <a:lstStyle/>
        <a:p>
          <a:endParaRPr lang="ru-RU"/>
        </a:p>
      </dgm:t>
    </dgm:pt>
    <dgm:pt modelId="{1EC83908-4E35-4A4A-A328-64BE93ED2571}" type="sibTrans" cxnId="{E0B62580-CCBF-4B53-A7C9-F5B35443F1DC}">
      <dgm:prSet/>
      <dgm:spPr/>
      <dgm:t>
        <a:bodyPr/>
        <a:lstStyle/>
        <a:p>
          <a:endParaRPr lang="ru-RU"/>
        </a:p>
      </dgm:t>
    </dgm:pt>
    <dgm:pt modelId="{CE11E526-4F9E-4785-AE5F-7949A10FDC9A}" type="pres">
      <dgm:prSet presAssocID="{2965E098-A2A1-4D5E-BE1F-79ADDE3DB46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1EDC65-9E2F-4463-9217-DD8A3F5979DA}" type="pres">
      <dgm:prSet presAssocID="{D8998A1A-78E8-4162-BFFC-52193351EA4C}" presName="composite" presStyleCnt="0"/>
      <dgm:spPr/>
    </dgm:pt>
    <dgm:pt modelId="{AD9A1C4F-63D2-4BA2-B92C-FED237D52CA7}" type="pres">
      <dgm:prSet presAssocID="{D8998A1A-78E8-4162-BFFC-52193351EA4C}" presName="parTx" presStyleLbl="alignNode1" presStyleIdx="0" presStyleCnt="3" custScaleX="1127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72CE0-168A-4012-A3F6-09E1A81EBB4B}" type="pres">
      <dgm:prSet presAssocID="{D8998A1A-78E8-4162-BFFC-52193351EA4C}" presName="desTx" presStyleLbl="alignAccFollowNode1" presStyleIdx="0" presStyleCnt="3" custScaleX="112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1B220-4CE0-491A-B435-5A172075D2DC}" type="pres">
      <dgm:prSet presAssocID="{95F649DD-6731-4B92-ADCF-EC9CC7E6252E}" presName="space" presStyleCnt="0"/>
      <dgm:spPr/>
    </dgm:pt>
    <dgm:pt modelId="{27D19D5F-231B-462E-A1B1-68A51CDC7AF4}" type="pres">
      <dgm:prSet presAssocID="{E73FD745-0122-404C-A923-FFA986673F48}" presName="composite" presStyleCnt="0"/>
      <dgm:spPr/>
    </dgm:pt>
    <dgm:pt modelId="{DC4F3E0F-2406-40C2-8406-E4D4675C3B68}" type="pres">
      <dgm:prSet presAssocID="{E73FD745-0122-404C-A923-FFA986673F4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3EEDFF-3833-4176-A27F-D58B4E8AF3C6}" type="pres">
      <dgm:prSet presAssocID="{E73FD745-0122-404C-A923-FFA986673F4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140B2-0425-476F-A1CC-32566D69F434}" type="pres">
      <dgm:prSet presAssocID="{362592BB-8DEF-4F7A-8424-232F5C46467D}" presName="space" presStyleCnt="0"/>
      <dgm:spPr/>
    </dgm:pt>
    <dgm:pt modelId="{440AAFBA-F6C5-49B6-91F4-FFCDC40EE3D2}" type="pres">
      <dgm:prSet presAssocID="{0B0526FE-97F5-4EA6-A82B-45C8800C7E76}" presName="composite" presStyleCnt="0"/>
      <dgm:spPr/>
    </dgm:pt>
    <dgm:pt modelId="{0C7E81C3-DDED-44A2-98B3-AE0DDA776FB5}" type="pres">
      <dgm:prSet presAssocID="{0B0526FE-97F5-4EA6-A82B-45C8800C7E7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BF5948-E890-4264-884C-88F3E9209B67}" type="pres">
      <dgm:prSet presAssocID="{0B0526FE-97F5-4EA6-A82B-45C8800C7E7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83CF17-AF1E-480B-AA98-E38E591541F7}" type="presOf" srcId="{F307B43D-ED02-456D-8D7E-7A8199FBD057}" destId="{813EEDFF-3833-4176-A27F-D58B4E8AF3C6}" srcOrd="0" destOrd="2" presId="urn:microsoft.com/office/officeart/2005/8/layout/hList1"/>
    <dgm:cxn modelId="{073FDE2A-FC10-4B95-AC1D-BA2D32F916FA}" type="presOf" srcId="{DFAEC78B-20ED-414A-A9AF-69589DAF851A}" destId="{77B72CE0-168A-4012-A3F6-09E1A81EBB4B}" srcOrd="0" destOrd="1" presId="urn:microsoft.com/office/officeart/2005/8/layout/hList1"/>
    <dgm:cxn modelId="{A367448B-2AA9-4198-B21D-C8DA75595C5E}" type="presOf" srcId="{E73FD745-0122-404C-A923-FFA986673F48}" destId="{DC4F3E0F-2406-40C2-8406-E4D4675C3B68}" srcOrd="0" destOrd="0" presId="urn:microsoft.com/office/officeart/2005/8/layout/hList1"/>
    <dgm:cxn modelId="{33AC8CBC-ACB1-444B-B857-B0635DAE758D}" srcId="{E73FD745-0122-404C-A923-FFA986673F48}" destId="{82C3AFD5-C254-48C6-874E-1C66D98FF8BD}" srcOrd="0" destOrd="0" parTransId="{7AE06396-52E4-4DF0-88C7-C1F9DD373AD8}" sibTransId="{3401FA95-27BF-43E9-8027-95CBAA037FE4}"/>
    <dgm:cxn modelId="{F431354B-3AD0-4975-99A3-CFF2CCC83615}" srcId="{D8998A1A-78E8-4162-BFFC-52193351EA4C}" destId="{CFC1BAAC-795E-42B0-A609-1A1C5436BCEB}" srcOrd="3" destOrd="0" parTransId="{E689F137-DEA8-45CD-8344-6B3FEF290C25}" sibTransId="{8A6864DC-E7A9-424D-B81B-F4EB07EF4CED}"/>
    <dgm:cxn modelId="{D952D2AD-A38B-490D-AAA2-432689748D8F}" type="presOf" srcId="{D8998A1A-78E8-4162-BFFC-52193351EA4C}" destId="{AD9A1C4F-63D2-4BA2-B92C-FED237D52CA7}" srcOrd="0" destOrd="0" presId="urn:microsoft.com/office/officeart/2005/8/layout/hList1"/>
    <dgm:cxn modelId="{E0B62580-CCBF-4B53-A7C9-F5B35443F1DC}" srcId="{D8998A1A-78E8-4162-BFFC-52193351EA4C}" destId="{D1809765-08C7-4458-9E66-C554E9919760}" srcOrd="4" destOrd="0" parTransId="{2BB9352A-EBA1-4A7D-909A-06FD467A70FB}" sibTransId="{1EC83908-4E35-4A4A-A328-64BE93ED2571}"/>
    <dgm:cxn modelId="{CD7230E4-450C-4265-B475-2A0AF30CB784}" type="presOf" srcId="{DE658B5D-971E-45F0-B3CB-5FB1BE17B0BE}" destId="{77B72CE0-168A-4012-A3F6-09E1A81EBB4B}" srcOrd="0" destOrd="0" presId="urn:microsoft.com/office/officeart/2005/8/layout/hList1"/>
    <dgm:cxn modelId="{7E34E09B-1636-4225-AEF2-9F1D983409C1}" type="presOf" srcId="{CFC1BAAC-795E-42B0-A609-1A1C5436BCEB}" destId="{77B72CE0-168A-4012-A3F6-09E1A81EBB4B}" srcOrd="0" destOrd="3" presId="urn:microsoft.com/office/officeart/2005/8/layout/hList1"/>
    <dgm:cxn modelId="{F2B55372-3178-4056-AEDD-27B674B8F30D}" type="presOf" srcId="{D1809765-08C7-4458-9E66-C554E9919760}" destId="{77B72CE0-168A-4012-A3F6-09E1A81EBB4B}" srcOrd="0" destOrd="4" presId="urn:microsoft.com/office/officeart/2005/8/layout/hList1"/>
    <dgm:cxn modelId="{B2D5671E-8313-4B0D-9D79-8B4E4E78AB84}" type="presOf" srcId="{0B0526FE-97F5-4EA6-A82B-45C8800C7E76}" destId="{0C7E81C3-DDED-44A2-98B3-AE0DDA776FB5}" srcOrd="0" destOrd="0" presId="urn:microsoft.com/office/officeart/2005/8/layout/hList1"/>
    <dgm:cxn modelId="{FDAEDD22-DA28-420A-B4D2-A48DFD0AB0D8}" srcId="{D8998A1A-78E8-4162-BFFC-52193351EA4C}" destId="{722F0AA3-03EB-45FF-9B33-2DC9AC77CD37}" srcOrd="2" destOrd="0" parTransId="{FF763641-06A2-47A5-AA71-E29D0B3F740E}" sibTransId="{46002109-B46D-491A-ACFF-0FF63750D442}"/>
    <dgm:cxn modelId="{82BD1A69-D5A4-4B93-AA26-D2B77E73CBBE}" srcId="{D8998A1A-78E8-4162-BFFC-52193351EA4C}" destId="{DE658B5D-971E-45F0-B3CB-5FB1BE17B0BE}" srcOrd="0" destOrd="0" parTransId="{0C109B3A-7E48-46A0-8180-B36EFF13FF36}" sibTransId="{1E55B522-ADF2-4AAE-8F9D-6BD6378BABA6}"/>
    <dgm:cxn modelId="{B70098A1-19E6-4F6C-BF55-38627979CB8D}" srcId="{2965E098-A2A1-4D5E-BE1F-79ADDE3DB46D}" destId="{0B0526FE-97F5-4EA6-A82B-45C8800C7E76}" srcOrd="2" destOrd="0" parTransId="{6B030E22-7CBB-4B1E-B820-0D4D2F3AB266}" sibTransId="{28783979-9765-4DB9-B9EA-BA9977F616B6}"/>
    <dgm:cxn modelId="{E1A477F9-9A91-4BCE-8486-BC6C76FE4A35}" type="presOf" srcId="{01686EDB-315A-4831-AEC5-B6ECEDE0F8D8}" destId="{84BF5948-E890-4264-884C-88F3E9209B67}" srcOrd="0" destOrd="0" presId="urn:microsoft.com/office/officeart/2005/8/layout/hList1"/>
    <dgm:cxn modelId="{5F608749-A733-4258-95E7-BDBA9A07D11C}" type="presOf" srcId="{722F0AA3-03EB-45FF-9B33-2DC9AC77CD37}" destId="{77B72CE0-168A-4012-A3F6-09E1A81EBB4B}" srcOrd="0" destOrd="2" presId="urn:microsoft.com/office/officeart/2005/8/layout/hList1"/>
    <dgm:cxn modelId="{079736EC-84DE-47E1-8E03-A737EA2C68E8}" srcId="{E73FD745-0122-404C-A923-FFA986673F48}" destId="{F307B43D-ED02-456D-8D7E-7A8199FBD057}" srcOrd="2" destOrd="0" parTransId="{4B4128B1-1103-420F-809F-73E76B90CF2A}" sibTransId="{E92D955D-5A1A-40D6-A52D-F9DF8E1C932C}"/>
    <dgm:cxn modelId="{70AEF420-7ADD-4CDD-81A2-B882CA709F20}" srcId="{D8998A1A-78E8-4162-BFFC-52193351EA4C}" destId="{DFAEC78B-20ED-414A-A9AF-69589DAF851A}" srcOrd="1" destOrd="0" parTransId="{B50A2626-80D7-4819-A8FF-8D379C662C60}" sibTransId="{E9824044-BC5C-493C-954F-689AAF778B4F}"/>
    <dgm:cxn modelId="{2521AA95-2744-4A2C-A341-8CF52C5AB151}" srcId="{0B0526FE-97F5-4EA6-A82B-45C8800C7E76}" destId="{01686EDB-315A-4831-AEC5-B6ECEDE0F8D8}" srcOrd="0" destOrd="0" parTransId="{27819286-7B87-4DF6-8050-E46DD92BCF50}" sibTransId="{31D5A0AC-406F-43E0-B82A-907BA4279308}"/>
    <dgm:cxn modelId="{9C2EB8DB-0C93-4B95-BC4C-9343D42DA8EA}" type="presOf" srcId="{2965E098-A2A1-4D5E-BE1F-79ADDE3DB46D}" destId="{CE11E526-4F9E-4785-AE5F-7949A10FDC9A}" srcOrd="0" destOrd="0" presId="urn:microsoft.com/office/officeart/2005/8/layout/hList1"/>
    <dgm:cxn modelId="{B7E8C492-710C-4A4C-B4AC-ADED45E8210C}" srcId="{2965E098-A2A1-4D5E-BE1F-79ADDE3DB46D}" destId="{D8998A1A-78E8-4162-BFFC-52193351EA4C}" srcOrd="0" destOrd="0" parTransId="{CA27789A-B028-4DD4-B585-E3AA5D76F326}" sibTransId="{95F649DD-6731-4B92-ADCF-EC9CC7E6252E}"/>
    <dgm:cxn modelId="{DEECED34-DE29-419E-8E93-4DC1CE39BF06}" type="presOf" srcId="{82C3AFD5-C254-48C6-874E-1C66D98FF8BD}" destId="{813EEDFF-3833-4176-A27F-D58B4E8AF3C6}" srcOrd="0" destOrd="0" presId="urn:microsoft.com/office/officeart/2005/8/layout/hList1"/>
    <dgm:cxn modelId="{F251A584-EB32-4444-8282-ABE0A79D5870}" srcId="{E73FD745-0122-404C-A923-FFA986673F48}" destId="{77C1428F-4058-43F2-AD52-397D4812BFD3}" srcOrd="1" destOrd="0" parTransId="{774C4A08-4846-4F43-90A1-467494683EAB}" sibTransId="{4C37A6FC-BDD9-45EA-8EBD-ED8D3747C838}"/>
    <dgm:cxn modelId="{F349F143-457E-436A-B26D-AE6C6C3D55A1}" srcId="{2965E098-A2A1-4D5E-BE1F-79ADDE3DB46D}" destId="{E73FD745-0122-404C-A923-FFA986673F48}" srcOrd="1" destOrd="0" parTransId="{8E812830-ABBC-4153-BBAC-3023ACF50407}" sibTransId="{362592BB-8DEF-4F7A-8424-232F5C46467D}"/>
    <dgm:cxn modelId="{EBDD25FC-D9CB-4F46-AC9E-21F2E20C4F11}" type="presOf" srcId="{77C1428F-4058-43F2-AD52-397D4812BFD3}" destId="{813EEDFF-3833-4176-A27F-D58B4E8AF3C6}" srcOrd="0" destOrd="1" presId="urn:microsoft.com/office/officeart/2005/8/layout/hList1"/>
    <dgm:cxn modelId="{1AC2400D-5D99-49C3-A118-78EE686C281C}" type="presParOf" srcId="{CE11E526-4F9E-4785-AE5F-7949A10FDC9A}" destId="{CD1EDC65-9E2F-4463-9217-DD8A3F5979DA}" srcOrd="0" destOrd="0" presId="urn:microsoft.com/office/officeart/2005/8/layout/hList1"/>
    <dgm:cxn modelId="{054883AD-241B-4AF8-B1FD-CCCE4F533AFD}" type="presParOf" srcId="{CD1EDC65-9E2F-4463-9217-DD8A3F5979DA}" destId="{AD9A1C4F-63D2-4BA2-B92C-FED237D52CA7}" srcOrd="0" destOrd="0" presId="urn:microsoft.com/office/officeart/2005/8/layout/hList1"/>
    <dgm:cxn modelId="{4B6ACF6B-D5AF-4C00-8761-F4E600C1475D}" type="presParOf" srcId="{CD1EDC65-9E2F-4463-9217-DD8A3F5979DA}" destId="{77B72CE0-168A-4012-A3F6-09E1A81EBB4B}" srcOrd="1" destOrd="0" presId="urn:microsoft.com/office/officeart/2005/8/layout/hList1"/>
    <dgm:cxn modelId="{BD346910-F940-4138-B7D0-5EF6CF695863}" type="presParOf" srcId="{CE11E526-4F9E-4785-AE5F-7949A10FDC9A}" destId="{B791B220-4CE0-491A-B435-5A172075D2DC}" srcOrd="1" destOrd="0" presId="urn:microsoft.com/office/officeart/2005/8/layout/hList1"/>
    <dgm:cxn modelId="{0F527808-7EA1-486F-A70A-754703854256}" type="presParOf" srcId="{CE11E526-4F9E-4785-AE5F-7949A10FDC9A}" destId="{27D19D5F-231B-462E-A1B1-68A51CDC7AF4}" srcOrd="2" destOrd="0" presId="urn:microsoft.com/office/officeart/2005/8/layout/hList1"/>
    <dgm:cxn modelId="{0E21B631-EE60-41B1-9361-DBB0F12AD0C2}" type="presParOf" srcId="{27D19D5F-231B-462E-A1B1-68A51CDC7AF4}" destId="{DC4F3E0F-2406-40C2-8406-E4D4675C3B68}" srcOrd="0" destOrd="0" presId="urn:microsoft.com/office/officeart/2005/8/layout/hList1"/>
    <dgm:cxn modelId="{A47E97A4-0587-42F0-8794-A7F24B29585F}" type="presParOf" srcId="{27D19D5F-231B-462E-A1B1-68A51CDC7AF4}" destId="{813EEDFF-3833-4176-A27F-D58B4E8AF3C6}" srcOrd="1" destOrd="0" presId="urn:microsoft.com/office/officeart/2005/8/layout/hList1"/>
    <dgm:cxn modelId="{137B0907-1F9F-41E1-94EF-937CBAF8B37C}" type="presParOf" srcId="{CE11E526-4F9E-4785-AE5F-7949A10FDC9A}" destId="{599140B2-0425-476F-A1CC-32566D69F434}" srcOrd="3" destOrd="0" presId="urn:microsoft.com/office/officeart/2005/8/layout/hList1"/>
    <dgm:cxn modelId="{C6D74FE2-7573-4FF2-B68E-097945FB2838}" type="presParOf" srcId="{CE11E526-4F9E-4785-AE5F-7949A10FDC9A}" destId="{440AAFBA-F6C5-49B6-91F4-FFCDC40EE3D2}" srcOrd="4" destOrd="0" presId="urn:microsoft.com/office/officeart/2005/8/layout/hList1"/>
    <dgm:cxn modelId="{E6E78888-11F2-4A08-B140-391299CE0627}" type="presParOf" srcId="{440AAFBA-F6C5-49B6-91F4-FFCDC40EE3D2}" destId="{0C7E81C3-DDED-44A2-98B3-AE0DDA776FB5}" srcOrd="0" destOrd="0" presId="urn:microsoft.com/office/officeart/2005/8/layout/hList1"/>
    <dgm:cxn modelId="{FA9F6BB2-EA8D-42D7-A993-8C624420657A}" type="presParOf" srcId="{440AAFBA-F6C5-49B6-91F4-FFCDC40EE3D2}" destId="{84BF5948-E890-4264-884C-88F3E9209B6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A1C4F-63D2-4BA2-B92C-FED237D52CA7}">
      <dsp:nvSpPr>
        <dsp:cNvPr id="0" name=""/>
        <dsp:cNvSpPr/>
      </dsp:nvSpPr>
      <dsp:spPr>
        <a:xfrm>
          <a:off x="4" y="367443"/>
          <a:ext cx="2823696" cy="100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Секторальные</a:t>
          </a:r>
          <a:endParaRPr lang="ru-RU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" y="367443"/>
        <a:ext cx="2823696" cy="1001621"/>
      </dsp:txXfrm>
    </dsp:sp>
    <dsp:sp modelId="{77B72CE0-168A-4012-A3F6-09E1A81EBB4B}">
      <dsp:nvSpPr>
        <dsp:cNvPr id="0" name=""/>
        <dsp:cNvSpPr/>
      </dsp:nvSpPr>
      <dsp:spPr>
        <a:xfrm>
          <a:off x="1006" y="1369064"/>
          <a:ext cx="2821692" cy="294401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Закон </a:t>
          </a:r>
          <a:r>
            <a:rPr lang="ru-RU" sz="1400" b="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 Республики об официальной статистике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Закон </a:t>
          </a:r>
          <a:r>
            <a:rPr lang="ru-RU" sz="1400" b="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Республики «Об инвестициях в </a:t>
          </a:r>
          <a:r>
            <a:rPr lang="ru-RU" sz="1400" b="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Республике»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Среднесрочная программа развития официальной статистики </a:t>
          </a:r>
          <a:r>
            <a:rPr lang="ru-RU" sz="1400" b="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Республики на 2022-2026 годы</a:t>
          </a:r>
          <a:endParaRPr lang="ru-RU" sz="14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Статистическая программа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Методологическое положение</a:t>
          </a:r>
          <a:b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 по статистике инвестиций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06" y="1369064"/>
        <a:ext cx="2821692" cy="2944012"/>
      </dsp:txXfrm>
    </dsp:sp>
    <dsp:sp modelId="{DC4F3E0F-2406-40C2-8406-E4D4675C3B68}">
      <dsp:nvSpPr>
        <dsp:cNvPr id="0" name=""/>
        <dsp:cNvSpPr/>
      </dsp:nvSpPr>
      <dsp:spPr>
        <a:xfrm>
          <a:off x="3174268" y="367443"/>
          <a:ext cx="2504053" cy="100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Национальные</a:t>
          </a:r>
          <a:endParaRPr lang="ru-RU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74268" y="367443"/>
        <a:ext cx="2504053" cy="1001621"/>
      </dsp:txXfrm>
    </dsp:sp>
    <dsp:sp modelId="{813EEDFF-3833-4176-A27F-D58B4E8AF3C6}">
      <dsp:nvSpPr>
        <dsp:cNvPr id="0" name=""/>
        <dsp:cNvSpPr/>
      </dsp:nvSpPr>
      <dsp:spPr>
        <a:xfrm>
          <a:off x="3174268" y="1369064"/>
          <a:ext cx="2504053" cy="294401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Национальная стратегия развития 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Кыргызской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Республики на 2018-2040 годы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Программа по привлечению инвестиций в 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Кыргызскую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Республику на 2022-2026 годы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74268" y="1369064"/>
        <a:ext cx="2504053" cy="2944012"/>
      </dsp:txXfrm>
    </dsp:sp>
    <dsp:sp modelId="{0C7E81C3-DDED-44A2-98B3-AE0DDA776FB5}">
      <dsp:nvSpPr>
        <dsp:cNvPr id="0" name=""/>
        <dsp:cNvSpPr/>
      </dsp:nvSpPr>
      <dsp:spPr>
        <a:xfrm>
          <a:off x="6028889" y="367443"/>
          <a:ext cx="2504053" cy="100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Глобальные</a:t>
          </a:r>
          <a:endParaRPr lang="ru-RU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28889" y="367443"/>
        <a:ext cx="2504053" cy="1001621"/>
      </dsp:txXfrm>
    </dsp:sp>
    <dsp:sp modelId="{84BF5948-E890-4264-884C-88F3E9209B67}">
      <dsp:nvSpPr>
        <dsp:cNvPr id="0" name=""/>
        <dsp:cNvSpPr/>
      </dsp:nvSpPr>
      <dsp:spPr>
        <a:xfrm>
          <a:off x="6028889" y="1369064"/>
          <a:ext cx="2504053" cy="294401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4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Руководство по платежному балансу и международной инвестиционной позиции, шестое издание 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28889" y="1369064"/>
        <a:ext cx="2504053" cy="294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0.08491</cdr:x>
      <cdr:y>0.02758</cdr:y>
    </cdr:from>
    <cdr:to>
      <cdr:x>0.81132</cdr:x>
      <cdr:y>0.09189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685800" y="125412"/>
          <a:ext cx="5867400" cy="2923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66FF"/>
          </a:solidFill>
        </a:ln>
        <a:effectLst xmlns:a="http://schemas.openxmlformats.org/drawingml/2006/main">
          <a:glow rad="101600">
            <a:schemeClr val="accent1">
              <a:satMod val="175000"/>
              <a:alpha val="40000"/>
            </a:schemeClr>
          </a:glo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just"/>
          <a:r>
            <a:rPr lang="ru-RU" sz="1300" dirty="0" smtClean="0"/>
            <a:t>Китай, Канада, Россия, Турция, Нидерланды, Казахстан</a:t>
          </a:r>
          <a:endParaRPr lang="ru-RU" sz="1300" dirty="0"/>
        </a:p>
      </cdr:txBody>
    </cdr:sp>
  </cdr:relSizeAnchor>
  <cdr:relSizeAnchor xmlns:cdr="http://schemas.openxmlformats.org/drawingml/2006/chartDrawing">
    <cdr:from>
      <cdr:x>0.82075</cdr:x>
      <cdr:y>0</cdr:y>
    </cdr:from>
    <cdr:to>
      <cdr:x>0.9434</cdr:x>
      <cdr:y>0.09462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629400" y="-1295400"/>
          <a:ext cx="990600" cy="44718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2">
              <a:lumMod val="40000"/>
              <a:lumOff val="60000"/>
            </a:schemeClr>
          </a:solidFill>
        </a:ln>
        <a:effectLst xmlns:a="http://schemas.openxmlformats.org/drawingml/2006/main">
          <a:glow rad="139700">
            <a:schemeClr val="accent1">
              <a:satMod val="175000"/>
              <a:alpha val="40000"/>
            </a:schemeClr>
          </a:glow>
        </a:effectLst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1" dirty="0" smtClean="0">
              <a:latin typeface="Arial" panose="020B0604020202020204" pitchFamily="34" charset="0"/>
              <a:cs typeface="Arial" panose="020B0604020202020204" pitchFamily="34" charset="0"/>
            </a:rPr>
            <a:t>Другие</a:t>
          </a:r>
        </a:p>
        <a:p xmlns:a="http://schemas.openxmlformats.org/drawingml/2006/main">
          <a:r>
            <a:rPr lang="ru-RU" sz="1300" b="1" dirty="0" smtClean="0">
              <a:latin typeface="Arial" panose="020B0604020202020204" pitchFamily="34" charset="0"/>
              <a:cs typeface="Arial" panose="020B0604020202020204" pitchFamily="34" charset="0"/>
            </a:rPr>
            <a:t>страны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D8F22D-82EC-40FD-949E-B3FF59680E5D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AAAEB6C-1235-48FA-BB38-4356D3A47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52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258AA4F-AD6E-4E25-AC25-581FD49E78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035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6947D8-6B93-47A9-840F-ADC74534E0D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8417C5-3A98-4AB7-B74F-211B6903487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CEFC2-B16D-4B47-B683-97E7A558F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3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BA147-B291-4B00-A155-385F7B6FA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5353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428D9-A5B7-443A-B353-F7877CC02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61802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68095-7AB8-4DE1-B00E-DAF3FB9BE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747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72F0D-0DF1-492F-BEB8-3E6D89664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1636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3BC24-57B3-4699-8DFC-CEAD7A123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4572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E3375-C32A-400B-A6ED-9A1D52B5E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39389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C5D60-40E6-498C-B98A-C5A81D0D2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49090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F926D-1BFD-4DD5-8C65-C9B2CA54A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3414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0174D-7118-4A94-9D67-6DF4B4AD7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0107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CE1A-2AB1-427E-9117-158893B6F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56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9D1D55-AAC6-4B9C-B378-08DA6CD0D8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stat.k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7167563" cy="1266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altLang="ru-RU" sz="2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Прямоугольник 5"/>
          <p:cNvSpPr>
            <a:spLocks noChangeArrowheads="1"/>
          </p:cNvSpPr>
          <p:nvPr/>
        </p:nvSpPr>
        <p:spPr bwMode="auto">
          <a:xfrm>
            <a:off x="762000" y="2209800"/>
            <a:ext cx="7467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dirty="0" smtClean="0">
                <a:latin typeface="Arial" charset="0"/>
              </a:rPr>
              <a:t>Поступление </a:t>
            </a:r>
            <a:r>
              <a:rPr lang="ru-RU" altLang="ru-RU" sz="3600" dirty="0">
                <a:latin typeface="Arial" charset="0"/>
              </a:rPr>
              <a:t>прямых иностранных инвестиций </a:t>
            </a:r>
            <a:br>
              <a:rPr lang="ru-RU" altLang="ru-RU" sz="3600" dirty="0">
                <a:latin typeface="Arial" charset="0"/>
              </a:rPr>
            </a:br>
            <a:r>
              <a:rPr lang="ru-RU" altLang="ru-RU" sz="3600" dirty="0" smtClean="0">
                <a:latin typeface="Arial" charset="0"/>
              </a:rPr>
              <a:t>в </a:t>
            </a:r>
            <a:r>
              <a:rPr lang="ru-RU" altLang="ru-RU" sz="3600" dirty="0" err="1" smtClean="0">
                <a:latin typeface="Arial" charset="0"/>
              </a:rPr>
              <a:t>Кыргызскую</a:t>
            </a:r>
            <a:r>
              <a:rPr lang="ru-RU" altLang="ru-RU" sz="3600" dirty="0" smtClean="0">
                <a:latin typeface="Arial" charset="0"/>
              </a:rPr>
              <a:t> Республику</a:t>
            </a:r>
            <a:endParaRPr lang="ru-RU" altLang="ru-RU" sz="3600" dirty="0">
              <a:latin typeface="Arial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533525" y="5867400"/>
            <a:ext cx="5943600" cy="609600"/>
          </a:xfrm>
          <a:prstGeom prst="rect">
            <a:avLst/>
          </a:prstGeom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ctr">
              <a:buFont typeface="Georgia" pitchFamily="18" charset="0"/>
              <a:buNone/>
              <a:defRPr/>
            </a:pP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Бирюкова Виктория  Ивановна</a:t>
            </a: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46037" indent="0" algn="ctr">
              <a:buFont typeface="Georgia" pitchFamily="18" charset="0"/>
              <a:buNone/>
              <a:defRPr/>
            </a:pP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Заведующая отделом статистики инвестиций</a:t>
            </a:r>
            <a:endParaRPr lang="ru-RU" sz="14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93725" y="228600"/>
            <a:ext cx="8064500" cy="1066800"/>
          </a:xfrm>
        </p:spPr>
        <p:txBody>
          <a:bodyPr/>
          <a:lstStyle/>
          <a:p>
            <a:r>
              <a:rPr lang="ky-KG" altLang="ru-RU" sz="2400" b="1" dirty="0" smtClean="0">
                <a:latin typeface="Arial" charset="0"/>
                <a:cs typeface="Arial" charset="0"/>
              </a:rPr>
              <a:t>Нормативно-правовая база и стратегические документы для формирования статистики прямых иностранных инвестиций</a:t>
            </a:r>
            <a:endParaRPr lang="ru-RU" altLang="ru-RU" sz="2400" dirty="0" smtClean="0">
              <a:latin typeface="Arial" charset="0"/>
              <a:cs typeface="Arial" charset="0"/>
            </a:endParaRPr>
          </a:p>
        </p:txBody>
      </p:sp>
      <p:sp>
        <p:nvSpPr>
          <p:cNvPr id="4099" name="Заголовок 1"/>
          <p:cNvSpPr txBox="1">
            <a:spLocks/>
          </p:cNvSpPr>
          <p:nvPr/>
        </p:nvSpPr>
        <p:spPr bwMode="auto">
          <a:xfrm>
            <a:off x="287338" y="1447800"/>
            <a:ext cx="8704261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450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5000">
              <a:solidFill>
                <a:srgbClr val="26262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altLang="ru-RU" sz="6400">
              <a:solidFill>
                <a:srgbClr val="26262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640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altLang="ru-RU" sz="6400">
              <a:solidFill>
                <a:srgbClr val="26262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altLang="ru-RU" sz="6400">
              <a:solidFill>
                <a:srgbClr val="262626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y-KG" altLang="ru-RU" sz="280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y-KG" altLang="ru-RU" sz="280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altLang="ru-RU" sz="280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altLang="ru-RU" sz="2800">
              <a:solidFill>
                <a:srgbClr val="26262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142038"/>
            <a:ext cx="62706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68432560"/>
              </p:ext>
            </p:extLst>
          </p:nvPr>
        </p:nvGraphicFramePr>
        <p:xfrm>
          <a:off x="287524" y="1268760"/>
          <a:ext cx="853294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102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515350" y="6334125"/>
            <a:ext cx="30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1AFC954-7FC0-4DC5-834C-DBBE56DFF62A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984250" y="635793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356350"/>
            <a:ext cx="30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B95B7CA-5C5A-4308-83F7-6ED3A4652A86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900113" y="115888"/>
            <a:ext cx="7559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charset="0"/>
              </a:rPr>
              <a:t>Текущая ситуация по сбору данных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charset="0"/>
              </a:rPr>
              <a:t>статистики прямых иностранных инвестиций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611188" y="1128713"/>
            <a:ext cx="3732212" cy="6762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Классификаторы</a:t>
            </a: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9938" y="1128713"/>
            <a:ext cx="4105275" cy="6762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статистической отчетности по прямым иностранным инвестициям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2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188" y="1804988"/>
            <a:ext cx="3732212" cy="3978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ru-RU" altLang="ru-RU" sz="1550" dirty="0">
                <a:solidFill>
                  <a:srgbClr val="820000"/>
                </a:solidFill>
                <a:cs typeface="Arial" panose="020B0604020202020204" pitchFamily="34" charset="0"/>
              </a:rPr>
              <a:t>ГКЭД (версия 3) </a:t>
            </a:r>
            <a:r>
              <a:rPr lang="ru-RU" altLang="ru-RU" sz="1550" dirty="0">
                <a:cs typeface="Arial" panose="020B0604020202020204" pitchFamily="34" charset="0"/>
              </a:rPr>
              <a:t>- Государственный классификатор видов экономической </a:t>
            </a:r>
            <a:r>
              <a:rPr lang="ru-RU" altLang="ru-RU" sz="1550" dirty="0" smtClean="0">
                <a:cs typeface="Arial" panose="020B0604020202020204" pitchFamily="34" charset="0"/>
              </a:rPr>
              <a:t>деятельности;</a:t>
            </a:r>
            <a:endParaRPr lang="ru-RU" altLang="ru-RU" sz="1550" dirty="0"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ru-RU" altLang="ru-RU" sz="1550" dirty="0">
                <a:solidFill>
                  <a:srgbClr val="820000"/>
                </a:solidFill>
                <a:cs typeface="Arial" panose="020B0604020202020204" pitchFamily="34" charset="0"/>
              </a:rPr>
              <a:t>СОАТЕ</a:t>
            </a:r>
            <a:r>
              <a:rPr lang="ru-RU" altLang="ru-RU" sz="1550" dirty="0">
                <a:cs typeface="Arial" panose="020B0604020202020204" pitchFamily="34" charset="0"/>
              </a:rPr>
              <a:t> - Государственный статистический классификатор системы обозначений объектов административно-территориальных  единиц</a:t>
            </a:r>
            <a:r>
              <a:rPr lang="ru-RU" altLang="ru-RU" sz="1550" dirty="0" smtClean="0"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ts val="600"/>
              </a:spcAft>
              <a:defRPr/>
            </a:pPr>
            <a:r>
              <a:rPr lang="ru-RU" sz="1550" dirty="0">
                <a:solidFill>
                  <a:srgbClr val="820000"/>
                </a:solidFill>
                <a:cs typeface="Arial" panose="020B0604020202020204" pitchFamily="34" charset="0"/>
              </a:rPr>
              <a:t>ГКОУ</a:t>
            </a:r>
            <a:r>
              <a:rPr lang="ru-RU" sz="1550" dirty="0"/>
              <a:t> - Государственный классификатор органов </a:t>
            </a:r>
            <a:r>
              <a:rPr lang="ru-RU" sz="1550" dirty="0" smtClean="0"/>
              <a:t>управления;</a:t>
            </a:r>
            <a:endParaRPr lang="ru-RU" altLang="ru-RU" sz="1550" dirty="0"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en-US" altLang="ru-RU" sz="1550" dirty="0" smtClean="0">
                <a:solidFill>
                  <a:srgbClr val="820000"/>
                </a:solidFill>
                <a:cs typeface="Arial" panose="020B0604020202020204" pitchFamily="34" charset="0"/>
              </a:rPr>
              <a:t>MKCM</a:t>
            </a:r>
            <a:r>
              <a:rPr lang="ru-RU" altLang="ru-RU" sz="1550" dirty="0" smtClean="0">
                <a:cs typeface="Arial" panose="020B0604020202020204" pitchFamily="34" charset="0"/>
              </a:rPr>
              <a:t> </a:t>
            </a:r>
            <a:r>
              <a:rPr lang="ru-RU" altLang="ru-RU" sz="1550" dirty="0">
                <a:cs typeface="Arial" panose="020B0604020202020204" pitchFamily="34" charset="0"/>
              </a:rPr>
              <a:t>- Международный классификатор стран мира; </a:t>
            </a:r>
          </a:p>
          <a:p>
            <a:pPr algn="just">
              <a:spcAft>
                <a:spcPts val="600"/>
              </a:spcAft>
              <a:defRPr/>
            </a:pPr>
            <a:r>
              <a:rPr lang="en-US" altLang="ru-RU" sz="1550" dirty="0">
                <a:solidFill>
                  <a:srgbClr val="820000"/>
                </a:solidFill>
                <a:cs typeface="Arial" panose="020B0604020202020204" pitchFamily="34" charset="0"/>
              </a:rPr>
              <a:t>MKB</a:t>
            </a:r>
            <a:r>
              <a:rPr lang="ru-RU" altLang="ru-RU" sz="1550" dirty="0">
                <a:cs typeface="Arial" panose="020B0604020202020204" pitchFamily="34" charset="0"/>
              </a:rPr>
              <a:t> - </a:t>
            </a:r>
            <a:r>
              <a:rPr lang="ru-RU" altLang="ru-RU" sz="15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классификатор валют</a:t>
            </a:r>
            <a:endParaRPr lang="ru-RU" altLang="ru-RU" sz="1550" dirty="0"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9938" y="1835150"/>
            <a:ext cx="4105275" cy="39084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ru-RU" sz="1400" b="0" dirty="0">
                <a:cs typeface="Arial" panose="020B0604020202020204" pitchFamily="34" charset="0"/>
              </a:rPr>
              <a:t>Сбор осуществляется на ежеквартальной и годовой основе, путем сплошного обследования предприятий и организации с участием иностранного капитала, а также предприятий и организаций с участием в капитале иностранного предприятия </a:t>
            </a:r>
            <a:r>
              <a:rPr lang="ru-RU" sz="1400" dirty="0">
                <a:cs typeface="Arial" panose="020B0604020202020204" pitchFamily="34" charset="0"/>
              </a:rPr>
              <a:t>по </a:t>
            </a:r>
            <a:r>
              <a:rPr lang="ru-RU" sz="1400"/>
              <a:t>форме </a:t>
            </a:r>
            <a:r>
              <a:rPr lang="ru-RU" sz="1400" smtClean="0"/>
              <a:t>официальной </a:t>
            </a:r>
            <a:r>
              <a:rPr lang="ru-RU" sz="1400" dirty="0"/>
              <a:t>статистической отчетности № 1-Инвест (квартальная, годовая) «Отчет об инвестициях»</a:t>
            </a:r>
            <a:r>
              <a:rPr lang="ru-RU" sz="1400" dirty="0">
                <a:cs typeface="Arial" panose="020B0604020202020204" pitchFamily="34" charset="0"/>
              </a:rPr>
              <a:t>; 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ru-RU" sz="1400" dirty="0"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ru-RU" sz="1400" b="0" dirty="0"/>
              <a:t>Учет данных по поступлению прямых иностранных инвестиций </a:t>
            </a:r>
            <a:r>
              <a:rPr lang="ru-RU" sz="1400" dirty="0"/>
              <a:t>ведется с 1995 года</a:t>
            </a:r>
            <a:r>
              <a:rPr lang="ru-RU" sz="1400" dirty="0">
                <a:cs typeface="Arial" panose="020B0604020202020204" pitchFamily="34" charset="0"/>
              </a:rPr>
              <a:t>; 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ru-RU" sz="1400" dirty="0"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Сбор статистических данных  по ПИИ осуществляется в формате </a:t>
            </a:r>
            <a:r>
              <a:rPr lang="ru-RU" sz="1400" i="1" dirty="0"/>
              <a:t>РПБ6 </a:t>
            </a:r>
            <a:r>
              <a:rPr lang="ru-RU" sz="1400" dirty="0"/>
              <a:t>на основе принципа активы/пассивы</a:t>
            </a:r>
            <a:r>
              <a:rPr lang="ru-RU" sz="1400" dirty="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356350"/>
            <a:ext cx="30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D65D870-35BE-4768-AC6D-467712005979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10243" name="Прямоугольник 5"/>
          <p:cNvSpPr>
            <a:spLocks noChangeArrowheads="1"/>
          </p:cNvSpPr>
          <p:nvPr/>
        </p:nvSpPr>
        <p:spPr bwMode="auto">
          <a:xfrm>
            <a:off x="577850" y="381000"/>
            <a:ext cx="82629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None/>
            </a:pPr>
            <a:r>
              <a:rPr lang="ru-RU" altLang="ru-RU" sz="2600" dirty="0">
                <a:latin typeface="Arial" charset="0"/>
              </a:rPr>
              <a:t>Формирование статистических данных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84213" y="2209800"/>
            <a:ext cx="7545387" cy="3581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структуре;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видам экономической деятельности;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территории;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странам;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валютам;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срочности (краткосрочные, долгосрочные)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ru-RU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4213" y="1143000"/>
            <a:ext cx="7545387" cy="830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46037">
              <a:buFont typeface="Georgia" pitchFamily="18" charset="0"/>
              <a:buNone/>
              <a:defRPr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Сводные итоги данных по статистике прямых иностранных инвестиций формируются по: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6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инвестиций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733099"/>
              </p:ext>
            </p:extLst>
          </p:nvPr>
        </p:nvGraphicFramePr>
        <p:xfrm>
          <a:off x="457200" y="1676400"/>
          <a:ext cx="8229600" cy="3296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43000"/>
                <a:gridCol w="1295400"/>
                <a:gridCol w="1219200"/>
                <a:gridCol w="1143000"/>
                <a:gridCol w="1143000"/>
              </a:tblGrid>
              <a:tr h="370837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18873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Приток прямых иностранных инвестиций, млн. долларов США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616,8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851,7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1 076,9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537,6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1 006,1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63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Приток прямых иностранных инвестиций,</a:t>
                      </a: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предыдущему году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187,2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27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6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инвестиций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024984"/>
              </p:ext>
            </p:extLst>
          </p:nvPr>
        </p:nvGraphicFramePr>
        <p:xfrm>
          <a:off x="457200" y="1676400"/>
          <a:ext cx="8229600" cy="302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43000"/>
                <a:gridCol w="1295400"/>
                <a:gridCol w="1219200"/>
                <a:gridCol w="1143000"/>
                <a:gridCol w="1143000"/>
              </a:tblGrid>
              <a:tr h="370837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18873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Отток прямых иностранных инвестиций, млн. долларов США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724,0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707,5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673,1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779,9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63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Отток прямых иностранных инвестиций,</a:t>
                      </a: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предыдущему году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139,5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734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181760"/>
              </p:ext>
            </p:extLst>
          </p:nvPr>
        </p:nvGraphicFramePr>
        <p:xfrm>
          <a:off x="457200" y="1524000"/>
          <a:ext cx="8229600" cy="2773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43000"/>
                <a:gridCol w="1295400"/>
                <a:gridCol w="1219200"/>
                <a:gridCol w="1143000"/>
                <a:gridCol w="1143000"/>
              </a:tblGrid>
              <a:tr h="336700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Приток прямых иностранных инвестиций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616,8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851,7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1 076,9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537,6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1 006,1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914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Отток прямых иностранных инвестиций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724,0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707,5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673,1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779,9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7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Сальдо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-107,2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144,2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403,8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-401,5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226,2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6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</a:t>
            </a:r>
            <a:r>
              <a:rPr lang="ru-RU" sz="26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</a:t>
            </a:r>
            <a:br>
              <a:rPr lang="ru-RU" sz="26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400" b="1" i="1" dirty="0">
                <a:solidFill>
                  <a:schemeClr val="bg1"/>
                </a:solidFill>
                <a:latin typeface="Arial" charset="0"/>
                <a:cs typeface="Arial" charset="0"/>
              </a:rPr>
              <a:t>(млн. долларов США)</a:t>
            </a:r>
            <a:endParaRPr lang="ru-RU" sz="1400" b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578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3048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6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</a:t>
            </a:r>
            <a:r>
              <a:rPr lang="ru-RU" sz="26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</a:t>
            </a:r>
            <a:br>
              <a:rPr lang="ru-RU" sz="26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400" b="1" i="1" dirty="0">
                <a:solidFill>
                  <a:schemeClr val="bg1"/>
                </a:solidFill>
                <a:latin typeface="Arial" charset="0"/>
                <a:cs typeface="Arial" charset="0"/>
              </a:rPr>
              <a:t>(млн. долларов США)</a:t>
            </a:r>
            <a:endParaRPr lang="ru-RU" sz="1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23989166"/>
              </p:ext>
            </p:extLst>
          </p:nvPr>
        </p:nvGraphicFramePr>
        <p:xfrm>
          <a:off x="533400" y="1397000"/>
          <a:ext cx="8153400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349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81000" y="152400"/>
            <a:ext cx="83820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ПРЯМЫХ ИНОСТРАННЫХ ИНВЕСТИЦИЙ</a:t>
            </a:r>
            <a:endParaRPr lang="ru-RU" alt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4800" y="1295400"/>
            <a:ext cx="2041525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</a:rPr>
              <a:t>Собственный капитал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133475" y="4343400"/>
            <a:ext cx="20574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Резервный </a:t>
            </a:r>
            <a:b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и прочий </a:t>
            </a:r>
            <a:b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капитал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667000" y="1295400"/>
            <a:ext cx="20574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</a:rPr>
              <a:t>Финансовый лизинг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953000" y="1295400"/>
            <a:ext cx="18288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</a:rPr>
              <a:t>Реинвестированная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</a:rPr>
              <a:t>прибыль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133475" y="2757487"/>
            <a:ext cx="2286000" cy="1038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Взносы в акционерный</a:t>
            </a:r>
            <a:b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(уставный) капитал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7086600" y="1295400"/>
            <a:ext cx="18288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 smtClean="0">
                <a:solidFill>
                  <a:schemeClr val="tx1"/>
                </a:solidFill>
                <a:latin typeface="Calibri" pitchFamily="34" charset="0"/>
              </a:rPr>
              <a:t>Прочие инвестиции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5562600" y="3810000"/>
            <a:ext cx="22860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Торговые кредиты/авансы 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5562600" y="2590800"/>
            <a:ext cx="22860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Кредиты, полученные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от нерезидентов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5562600" y="4648200"/>
            <a:ext cx="2286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Прочая кредиторская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задолженность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5562600" y="5562600"/>
            <a:ext cx="22987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libri" pitchFamily="34" charset="0"/>
              </a:rPr>
              <a:t>Прочие обязательства</a:t>
            </a: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838200" y="23622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828675" y="4876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828675" y="3276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8153400" y="2362200"/>
            <a:ext cx="3810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H="1">
            <a:off x="7848600" y="3124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 flipH="1">
            <a:off x="7848600" y="4152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1371600" y="10668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83820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58674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37338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13716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6" name="Line 26"/>
          <p:cNvSpPr>
            <a:spLocks noChangeShapeType="1"/>
          </p:cNvSpPr>
          <p:nvPr/>
        </p:nvSpPr>
        <p:spPr bwMode="auto">
          <a:xfrm flipH="1">
            <a:off x="7886700" y="5867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17" name="Line 27"/>
          <p:cNvSpPr>
            <a:spLocks noChangeShapeType="1"/>
          </p:cNvSpPr>
          <p:nvPr/>
        </p:nvSpPr>
        <p:spPr bwMode="auto">
          <a:xfrm flipH="1" flipV="1">
            <a:off x="7848600" y="5016500"/>
            <a:ext cx="304800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pic>
        <p:nvPicPr>
          <p:cNvPr id="821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9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515350" y="6334125"/>
            <a:ext cx="30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4ED1BD5-FA50-4EB5-8004-1B55F83EFF24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dirty="0" smtClean="0">
              <a:latin typeface="Arial" charset="0"/>
            </a:endParaRPr>
          </a:p>
        </p:txBody>
      </p:sp>
      <p:sp>
        <p:nvSpPr>
          <p:cNvPr id="8220" name="Rectangle 8"/>
          <p:cNvSpPr>
            <a:spLocks noChangeArrowheads="1"/>
          </p:cNvSpPr>
          <p:nvPr/>
        </p:nvSpPr>
        <p:spPr bwMode="auto">
          <a:xfrm>
            <a:off x="984250" y="635793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7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132223"/>
              </p:ext>
            </p:extLst>
          </p:nvPr>
        </p:nvGraphicFramePr>
        <p:xfrm>
          <a:off x="457200" y="15240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066800"/>
                <a:gridCol w="1219200"/>
                <a:gridCol w="1219200"/>
                <a:gridCol w="1143000"/>
                <a:gridCol w="1143000"/>
              </a:tblGrid>
              <a:tr h="3367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616,8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851,7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1 076,9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537,6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1 006,1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Собственный капитал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191,5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Финансовый лизинг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Реинвестированная прибыль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127,5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578,8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289,4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489,3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инвестиции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540,1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465,4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234,2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449,8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 полученные от нерезидентов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316,4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359,7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торговые кредиты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148,9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23,9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90,1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прочая кредиторская задолженность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Структура поступления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прямых 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иностранных </a:t>
            </a: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(млн. долларов США)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68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604388"/>
              </p:ext>
            </p:extLst>
          </p:nvPr>
        </p:nvGraphicFramePr>
        <p:xfrm>
          <a:off x="457200" y="15240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066800"/>
                <a:gridCol w="1219200"/>
                <a:gridCol w="1219200"/>
                <a:gridCol w="1143000"/>
                <a:gridCol w="1143000"/>
              </a:tblGrid>
              <a:tr h="3367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2" marB="45732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Собственный капитал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12,2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Финансовый лизинг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Реинвестированная прибыль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24,4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53,8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48,6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инвестиции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63,4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43,2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43,6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 полученные от нерезидентов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40,3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торговые кредиты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прочая кредиторская задолженность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Структура поступления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прямых 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иностранных </a:t>
            </a: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(в процентах  к итогу)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7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Структура поступления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прямых 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иностранных </a:t>
            </a: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(в процентах  к итогу)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88431280"/>
              </p:ext>
            </p:extLst>
          </p:nvPr>
        </p:nvGraphicFramePr>
        <p:xfrm>
          <a:off x="457200" y="1397000"/>
          <a:ext cx="8229600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5757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67200300"/>
              </p:ext>
            </p:extLst>
          </p:nvPr>
        </p:nvGraphicFramePr>
        <p:xfrm>
          <a:off x="361950" y="2057400"/>
          <a:ext cx="8229600" cy="391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иностранных </a:t>
            </a: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 видам экономической деятельности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(в процентах  к итогу)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1564243"/>
            <a:ext cx="6019800" cy="492443"/>
          </a:xfrm>
          <a:prstGeom prst="rect">
            <a:avLst/>
          </a:prstGeom>
          <a:noFill/>
          <a:ln>
            <a:solidFill>
              <a:srgbClr val="0066FF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Добыча полезных ископаемых, обрабатывающие производства, геологоразведка, финансовое посредничество, информация и связь</a:t>
            </a:r>
            <a:endParaRPr lang="ru-RU" sz="1300" dirty="0"/>
          </a:p>
        </p:txBody>
      </p:sp>
      <p:sp>
        <p:nvSpPr>
          <p:cNvPr id="9" name="TextBox 1"/>
          <p:cNvSpPr txBox="1"/>
          <p:nvPr/>
        </p:nvSpPr>
        <p:spPr>
          <a:xfrm>
            <a:off x="7238999" y="1618476"/>
            <a:ext cx="914391" cy="383975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</a:t>
            </a:r>
          </a:p>
        </p:txBody>
      </p:sp>
    </p:spTree>
    <p:extLst>
      <p:ext uri="{BB962C8B-B14F-4D97-AF65-F5344CB8AC3E}">
        <p14:creationId xmlns:p14="http://schemas.microsoft.com/office/powerpoint/2010/main" val="162832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41165854"/>
              </p:ext>
            </p:extLst>
          </p:nvPr>
        </p:nvGraphicFramePr>
        <p:xfrm>
          <a:off x="152400" y="1371600"/>
          <a:ext cx="4953000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10969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инвестиций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 регионам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(в процентах  к итогу)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678868364"/>
              </p:ext>
            </p:extLst>
          </p:nvPr>
        </p:nvGraphicFramePr>
        <p:xfrm>
          <a:off x="4191000" y="1447800"/>
          <a:ext cx="4648200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8322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pPr>
              <a:defRPr/>
            </a:pPr>
            <a:fld id="{9A83BC24-57B3-4699-8DFC-CEAD7A12313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Поступление прямых 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иностранных </a:t>
            </a: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инвестиций 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по странам</a:t>
            </a:r>
            <a:br>
              <a:rPr lang="ru-RU" sz="2400" b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rPr>
              <a:t>(в процентах  к итогу)</a:t>
            </a:r>
            <a:endParaRPr lang="ru-RU" sz="1800" b="1" i="1" dirty="0">
              <a:solidFill>
                <a:schemeClr val="bg1"/>
              </a:solidFill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861979506"/>
              </p:ext>
            </p:extLst>
          </p:nvPr>
        </p:nvGraphicFramePr>
        <p:xfrm>
          <a:off x="609600" y="1371600"/>
          <a:ext cx="8380412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550" y="6237288"/>
            <a:ext cx="687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716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3BABF9-56A5-4DBE-861A-88257A86CD58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15363" name="Заголовок 7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792162"/>
          </a:xfrm>
        </p:spPr>
        <p:txBody>
          <a:bodyPr/>
          <a:lstStyle/>
          <a:p>
            <a:r>
              <a:rPr lang="ru-RU" altLang="ru-RU" sz="2200" b="1" dirty="0" smtClean="0">
                <a:latin typeface="Arial" charset="0"/>
                <a:cs typeface="Arial" charset="0"/>
              </a:rPr>
              <a:t>Публикация и распространение информации</a:t>
            </a:r>
            <a:br>
              <a:rPr lang="ru-RU" altLang="ru-RU" sz="2200" b="1" dirty="0" smtClean="0">
                <a:latin typeface="Arial" charset="0"/>
                <a:cs typeface="Arial" charset="0"/>
              </a:rPr>
            </a:br>
            <a:r>
              <a:rPr lang="ru-RU" altLang="ru-RU" sz="2200" b="1" dirty="0" smtClean="0">
                <a:latin typeface="Arial" charset="0"/>
                <a:cs typeface="Arial" charset="0"/>
              </a:rPr>
              <a:t>по статистике прямых иностранных инвестиций</a:t>
            </a:r>
          </a:p>
        </p:txBody>
      </p:sp>
      <p:pic>
        <p:nvPicPr>
          <p:cNvPr id="153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8" y="1268413"/>
            <a:ext cx="4991100" cy="22502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143000" y="2362200"/>
            <a:ext cx="838200" cy="128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536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6119439"/>
            <a:ext cx="647700" cy="60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Прямоугольник 10"/>
          <p:cNvSpPr>
            <a:spLocks noChangeArrowheads="1"/>
          </p:cNvSpPr>
          <p:nvPr/>
        </p:nvSpPr>
        <p:spPr bwMode="auto">
          <a:xfrm>
            <a:off x="1316038" y="815975"/>
            <a:ext cx="157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u="sng">
                <a:latin typeface="Arial" charset="0"/>
                <a:hlinkClick r:id="rId4"/>
              </a:rPr>
              <a:t>www.stat.kg</a:t>
            </a:r>
            <a:endParaRPr lang="ru-RU" altLang="ru-RU" sz="1800">
              <a:latin typeface="Arial" charset="0"/>
            </a:endParaRPr>
          </a:p>
        </p:txBody>
      </p:sp>
      <p:sp>
        <p:nvSpPr>
          <p:cNvPr id="15373" name="Прямоугольник 16"/>
          <p:cNvSpPr>
            <a:spLocks noChangeArrowheads="1"/>
          </p:cNvSpPr>
          <p:nvPr/>
        </p:nvSpPr>
        <p:spPr bwMode="auto">
          <a:xfrm>
            <a:off x="6148388" y="885825"/>
            <a:ext cx="2701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u="sng">
                <a:latin typeface="Arial" charset="0"/>
              </a:rPr>
              <a:t>Публикации</a:t>
            </a:r>
            <a:r>
              <a:rPr lang="ru-RU" altLang="ru-RU" sz="1400" u="sng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Нацстаткома КР</a:t>
            </a:r>
            <a:endParaRPr lang="ru-RU" altLang="ru-RU" sz="1400">
              <a:latin typeface="Arial" charset="0"/>
            </a:endParaRPr>
          </a:p>
        </p:txBody>
      </p:sp>
      <p:pic>
        <p:nvPicPr>
          <p:cNvPr id="15374" name="Picture 45" descr="Публикац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193800"/>
            <a:ext cx="3000375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470275" y="1714500"/>
            <a:ext cx="32385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6"/>
          <a:stretch>
            <a:fillRect/>
          </a:stretch>
        </p:blipFill>
        <p:spPr>
          <a:xfrm>
            <a:off x="323850" y="3657600"/>
            <a:ext cx="4933950" cy="239315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BA2B906-C8ED-4837-B5D6-5FF4F27FD5CD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latin typeface="Arial" charset="0"/>
            </a:endParaRPr>
          </a:p>
        </p:txBody>
      </p:sp>
      <p:pic>
        <p:nvPicPr>
          <p:cNvPr id="1638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51550"/>
            <a:ext cx="7207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533400"/>
            <a:ext cx="8135937" cy="500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13040</TotalTime>
  <Words>729</Words>
  <Application>Microsoft Office PowerPoint</Application>
  <PresentationFormat>Экран (4:3)</PresentationFormat>
  <Paragraphs>423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Национальный статистический комитет Кыргызской Республики</vt:lpstr>
      <vt:lpstr>Нормативно-правовая база и стратегические документы для формирования статистики прямых иностранных инвестиций</vt:lpstr>
      <vt:lpstr>Презентация PowerPoint</vt:lpstr>
      <vt:lpstr>Презентация PowerPoint</vt:lpstr>
      <vt:lpstr>Поступление прямых иностранных инвестиций</vt:lpstr>
      <vt:lpstr>Поступление прямых иностранных инвестиций</vt:lpstr>
      <vt:lpstr>Поступление прямых иностранных инвестиций (млн. долларов США)</vt:lpstr>
      <vt:lpstr>Поступление прямых иностранных инвестиций (млн. долларов США)</vt:lpstr>
      <vt:lpstr>Презентация PowerPoint</vt:lpstr>
      <vt:lpstr>Структура поступления  прямых иностранных инвестиций (млн. долларов США)</vt:lpstr>
      <vt:lpstr>Структура поступления  прямых иностранных инвестиций (в процентах  к итогу)</vt:lpstr>
      <vt:lpstr>Структура поступления  прямых иностранных инвестиций (в процентах  к итогу)</vt:lpstr>
      <vt:lpstr>Поступление прямых иностранных инвестиций  по видам экономической деятельности (в процентах  к итогу)</vt:lpstr>
      <vt:lpstr>Презентация PowerPoint</vt:lpstr>
      <vt:lpstr>Поступление прямых иностранных инвестиций  по странам (в процентах  к итогу)</vt:lpstr>
      <vt:lpstr>Публикация и распространение информации по статистике прямых иностранных инвестиций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birukova</cp:lastModifiedBy>
  <cp:revision>876</cp:revision>
  <cp:lastPrinted>2022-10-25T06:44:36Z</cp:lastPrinted>
  <dcterms:created xsi:type="dcterms:W3CDTF">2009-04-16T08:20:23Z</dcterms:created>
  <dcterms:modified xsi:type="dcterms:W3CDTF">2022-10-26T04:36:54Z</dcterms:modified>
</cp:coreProperties>
</file>