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7" r:id="rId3"/>
    <p:sldId id="269" r:id="rId4"/>
    <p:sldId id="270" r:id="rId5"/>
    <p:sldId id="271" r:id="rId6"/>
    <p:sldId id="272" r:id="rId7"/>
    <p:sldId id="274" r:id="rId8"/>
    <p:sldId id="273" r:id="rId9"/>
    <p:sldId id="263" r:id="rId10"/>
    <p:sldId id="265" r:id="rId11"/>
    <p:sldId id="264" r:id="rId12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54;&#1058;&#1044;&#1045;&#1051;%20&#1089;&#1090;&#1072;&#1090;&#1080;&#1089;&#1090;&#1080;&#1082;&#1080;%20&#1042;&#1069;&#1044;\&#1055;&#1056;&#1045;&#1047;&#1045;&#1053;&#1058;&#1040;&#1062;&#1048;&#1071;\2019\&#1044;&#1072;&#1085;&#1085;&#1099;&#1077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831583552056"/>
          <c:y val="0.14167645879426158"/>
          <c:w val="0.64800349956255465"/>
          <c:h val="0.7388165257863793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"/>
                  <c:y val="-3.48376967319896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10433070866141"/>
                      <c:h val="0.1134489469389709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1666666666666567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999999999999897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8333333333333286E-2"/>
                  <c:y val="-3.6288848217284614E-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solidFill>
                <a:srgbClr val="5B9BD5">
                  <a:lumMod val="20000"/>
                  <a:lumOff val="8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'страны график'!$B$6:$B$14</c:f>
              <c:strCache>
                <c:ptCount val="9"/>
                <c:pt idx="0">
                  <c:v>Великобритания</c:v>
                </c:pt>
                <c:pt idx="1">
                  <c:v>Турция</c:v>
                </c:pt>
                <c:pt idx="2">
                  <c:v>Китай</c:v>
                </c:pt>
                <c:pt idx="3">
                  <c:v>Литва</c:v>
                </c:pt>
                <c:pt idx="4">
                  <c:v>Россия</c:v>
                </c:pt>
                <c:pt idx="5">
                  <c:v>Казахстан</c:v>
                </c:pt>
                <c:pt idx="6">
                  <c:v>Узбекистан</c:v>
                </c:pt>
                <c:pt idx="7">
                  <c:v>Таджикистан</c:v>
                </c:pt>
                <c:pt idx="8">
                  <c:v>Остальные страны</c:v>
                </c:pt>
              </c:strCache>
            </c:strRef>
          </c:cat>
          <c:val>
            <c:numRef>
              <c:f>'страны график'!$C$6:$C$14</c:f>
              <c:numCache>
                <c:formatCode>0.0</c:formatCode>
                <c:ptCount val="9"/>
                <c:pt idx="0">
                  <c:v>38</c:v>
                </c:pt>
                <c:pt idx="1">
                  <c:v>5.9</c:v>
                </c:pt>
                <c:pt idx="2">
                  <c:v>3.5</c:v>
                </c:pt>
                <c:pt idx="3">
                  <c:v>2.6</c:v>
                </c:pt>
                <c:pt idx="4">
                  <c:v>17.8</c:v>
                </c:pt>
                <c:pt idx="5">
                  <c:v>14</c:v>
                </c:pt>
                <c:pt idx="6">
                  <c:v>9</c:v>
                </c:pt>
                <c:pt idx="7">
                  <c:v>2.7</c:v>
                </c:pt>
                <c:pt idx="8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1811023622047"/>
          <c:y val="9.8014351131955307E-2"/>
          <c:w val="0.77339068758795315"/>
          <c:h val="0.8079789832568049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3333333333333322"/>
                  <c:y val="-5.74566885945944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777777777777779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6388888888888889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6111111111111108E-2"/>
                  <c:y val="-3.71778573259140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5000000000000005E-2"/>
                  <c:y val="4.39374677488075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8.3333333333333072E-3"/>
                  <c:y val="-1.6899026057233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7.2222222222222215E-2"/>
                  <c:y val="6.759610422893469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solidFill>
                <a:srgbClr val="5B9BD5">
                  <a:lumMod val="20000"/>
                  <a:lumOff val="8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'страны график'!$B$23:$B$31</c:f>
              <c:strCache>
                <c:ptCount val="9"/>
                <c:pt idx="0">
                  <c:v>Китай</c:v>
                </c:pt>
                <c:pt idx="1">
                  <c:v>Турция</c:v>
                </c:pt>
                <c:pt idx="2">
                  <c:v>США</c:v>
                </c:pt>
                <c:pt idx="3">
                  <c:v>Германия</c:v>
                </c:pt>
                <c:pt idx="4">
                  <c:v>Россия</c:v>
                </c:pt>
                <c:pt idx="5">
                  <c:v>Казахстан</c:v>
                </c:pt>
                <c:pt idx="6">
                  <c:v>Узбекистан</c:v>
                </c:pt>
                <c:pt idx="7">
                  <c:v>Япония</c:v>
                </c:pt>
                <c:pt idx="8">
                  <c:v>Остальные страны</c:v>
                </c:pt>
              </c:strCache>
            </c:strRef>
          </c:cat>
          <c:val>
            <c:numRef>
              <c:f>'страны график'!$C$23:$C$31</c:f>
              <c:numCache>
                <c:formatCode>0.0</c:formatCode>
                <c:ptCount val="9"/>
                <c:pt idx="0">
                  <c:v>39.6</c:v>
                </c:pt>
                <c:pt idx="1">
                  <c:v>5.9</c:v>
                </c:pt>
                <c:pt idx="2">
                  <c:v>2.6</c:v>
                </c:pt>
                <c:pt idx="3">
                  <c:v>1.5</c:v>
                </c:pt>
                <c:pt idx="4">
                  <c:v>25.3</c:v>
                </c:pt>
                <c:pt idx="5">
                  <c:v>10.199999999999999</c:v>
                </c:pt>
                <c:pt idx="6">
                  <c:v>3.6</c:v>
                </c:pt>
                <c:pt idx="7">
                  <c:v>1</c:v>
                </c:pt>
                <c:pt idx="8">
                  <c:v>10.3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'товары экспорт'!$B$106:$B$123</c:f>
              <c:strCache>
                <c:ptCount val="18"/>
                <c:pt idx="0">
                  <c:v>Золото</c:v>
                </c:pt>
                <c:pt idx="1">
                  <c:v>Нефть и нефтепродукты </c:v>
                </c:pt>
                <c:pt idx="2">
                  <c:v>Одежда трикотажная</c:v>
                </c:pt>
                <c:pt idx="3">
                  <c:v>Руды и концентраты драгоценных металлов</c:v>
                </c:pt>
                <c:pt idx="4">
                  <c:v>Отходы и лом медные</c:v>
                </c:pt>
                <c:pt idx="5">
                  <c:v>Овощи</c:v>
                </c:pt>
                <c:pt idx="6">
                  <c:v>Хлопок</c:v>
                </c:pt>
                <c:pt idx="7">
                  <c:v>Черные металлы</c:v>
                </c:pt>
                <c:pt idx="8">
                  <c:v>Оборудование и механические устройства</c:v>
                </c:pt>
                <c:pt idx="9">
                  <c:v>Транспортные средства и их части </c:v>
                </c:pt>
                <c:pt idx="10">
                  <c:v>Молоко и молочная продукция</c:v>
                </c:pt>
                <c:pt idx="11">
                  <c:v>Стекло и изделия из него​</c:v>
                </c:pt>
                <c:pt idx="12">
                  <c:v>Фрукты и орехи</c:v>
                </c:pt>
                <c:pt idx="13">
                  <c:v>Цемент</c:v>
                </c:pt>
                <c:pt idx="14">
                  <c:v>Обувь</c:v>
                </c:pt>
                <c:pt idx="15">
                  <c:v>Электрические машины и оборудование, их части</c:v>
                </c:pt>
                <c:pt idx="16">
                  <c:v>Пластмассы и изделия из них​​</c:v>
                </c:pt>
                <c:pt idx="17">
                  <c:v>Электроэнергия</c:v>
                </c:pt>
              </c:strCache>
            </c:strRef>
          </c:cat>
          <c:val>
            <c:numRef>
              <c:f>'товары экспорт'!$D$106:$D$123</c:f>
              <c:numCache>
                <c:formatCode>0.0</c:formatCode>
                <c:ptCount val="18"/>
                <c:pt idx="0">
                  <c:v>37.639636292434147</c:v>
                </c:pt>
                <c:pt idx="1">
                  <c:v>5.78358521928154</c:v>
                </c:pt>
                <c:pt idx="2">
                  <c:v>7.8073961526810827</c:v>
                </c:pt>
                <c:pt idx="3">
                  <c:v>7.0542334726393037</c:v>
                </c:pt>
                <c:pt idx="4">
                  <c:v>4.933927786904091</c:v>
                </c:pt>
                <c:pt idx="5">
                  <c:v>4.2621139891848179</c:v>
                </c:pt>
                <c:pt idx="6">
                  <c:v>2.1314261973459798</c:v>
                </c:pt>
                <c:pt idx="7">
                  <c:v>2.0187304428300341</c:v>
                </c:pt>
                <c:pt idx="8">
                  <c:v>1.985227970584359</c:v>
                </c:pt>
                <c:pt idx="9">
                  <c:v>1.8794142914021212</c:v>
                </c:pt>
                <c:pt idx="10">
                  <c:v>1.7943517904082062</c:v>
                </c:pt>
                <c:pt idx="11">
                  <c:v>1.8108160797708435</c:v>
                </c:pt>
                <c:pt idx="12">
                  <c:v>1.6508223640267317</c:v>
                </c:pt>
                <c:pt idx="13">
                  <c:v>1.4399372647054276</c:v>
                </c:pt>
                <c:pt idx="14">
                  <c:v>1.2873563355440159</c:v>
                </c:pt>
                <c:pt idx="15">
                  <c:v>1.2412555206196372</c:v>
                </c:pt>
                <c:pt idx="16">
                  <c:v>1.0268610967062219</c:v>
                </c:pt>
                <c:pt idx="17">
                  <c:v>0.92593885814937682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315381344"/>
        <c:axId val="315381736"/>
      </c:barChart>
      <c:catAx>
        <c:axId val="3153813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5381736"/>
        <c:crosses val="autoZero"/>
        <c:auto val="1"/>
        <c:lblAlgn val="ctr"/>
        <c:lblOffset val="100"/>
        <c:noMultiLvlLbl val="0"/>
      </c:catAx>
      <c:valAx>
        <c:axId val="315381736"/>
        <c:scaling>
          <c:orientation val="minMax"/>
        </c:scaling>
        <c:delete val="1"/>
        <c:axPos val="t"/>
        <c:numFmt formatCode="0.0" sourceLinked="1"/>
        <c:majorTickMark val="none"/>
        <c:minorTickMark val="none"/>
        <c:tickLblPos val="nextTo"/>
        <c:crossAx val="31538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'товары импорт'!$C$107:$C$123</c:f>
              <c:strCache>
                <c:ptCount val="17"/>
                <c:pt idx="0">
                  <c:v>Нефтепродукты </c:v>
                </c:pt>
                <c:pt idx="1">
                  <c:v>Оборудование и механические устройства</c:v>
                </c:pt>
                <c:pt idx="2">
                  <c:v>Одежда и принадлежности к ней</c:v>
                </c:pt>
                <c:pt idx="3">
                  <c:v>Обувь</c:v>
                </c:pt>
                <c:pt idx="4">
                  <c:v>Электрические машины и оборудование, их части</c:v>
                </c:pt>
                <c:pt idx="5">
                  <c:v>Черные металлы</c:v>
                </c:pt>
                <c:pt idx="6">
                  <c:v>Химические волокна и нити</c:v>
                </c:pt>
                <c:pt idx="7">
                  <c:v>Пластмассы и изделия из них​​</c:v>
                </c:pt>
                <c:pt idx="8">
                  <c:v>Фармацевтическая продукция</c:v>
                </c:pt>
                <c:pt idx="9">
                  <c:v>Транспортные средства и их части </c:v>
                </c:pt>
                <c:pt idx="10">
                  <c:v>Табачные изделия</c:v>
                </c:pt>
                <c:pt idx="11">
                  <c:v>Фрукты и орехи</c:v>
                </c:pt>
                <c:pt idx="12">
                  <c:v>Бумага и картон</c:v>
                </c:pt>
                <c:pt idx="13">
                  <c:v>Каучук, резина и изделия из них</c:v>
                </c:pt>
                <c:pt idx="14">
                  <c:v>Древесина и изделия из нее</c:v>
                </c:pt>
                <c:pt idx="15">
                  <c:v>Природный и сжиженный газы</c:v>
                </c:pt>
                <c:pt idx="16">
                  <c:v>Уголь каменный</c:v>
                </c:pt>
              </c:strCache>
            </c:strRef>
          </c:cat>
          <c:val>
            <c:numRef>
              <c:f>'товары импорт'!$E$107:$E$123</c:f>
              <c:numCache>
                <c:formatCode>0.0</c:formatCode>
                <c:ptCount val="17"/>
                <c:pt idx="0">
                  <c:v>11.040845375795788</c:v>
                </c:pt>
                <c:pt idx="1">
                  <c:v>9.4770226763074792</c:v>
                </c:pt>
                <c:pt idx="2">
                  <c:v>7.4514384645087555</c:v>
                </c:pt>
                <c:pt idx="3">
                  <c:v>6.2006720805967923</c:v>
                </c:pt>
                <c:pt idx="4">
                  <c:v>6.1306107667171883</c:v>
                </c:pt>
                <c:pt idx="5">
                  <c:v>5.6729937096195018</c:v>
                </c:pt>
                <c:pt idx="6">
                  <c:v>5.3989606233285743</c:v>
                </c:pt>
                <c:pt idx="7">
                  <c:v>3.4245419562098158</c:v>
                </c:pt>
                <c:pt idx="8">
                  <c:v>3.3257438577581255</c:v>
                </c:pt>
                <c:pt idx="9">
                  <c:v>3.163120639595665</c:v>
                </c:pt>
                <c:pt idx="10">
                  <c:v>1.6096195765710741</c:v>
                </c:pt>
                <c:pt idx="11">
                  <c:v>1.4236986249344994</c:v>
                </c:pt>
                <c:pt idx="12">
                  <c:v>1.2937793225198762</c:v>
                </c:pt>
                <c:pt idx="13">
                  <c:v>1.2483970845435759</c:v>
                </c:pt>
                <c:pt idx="14">
                  <c:v>1.2197244276139132</c:v>
                </c:pt>
                <c:pt idx="15">
                  <c:v>1.1706463426384099</c:v>
                </c:pt>
                <c:pt idx="16">
                  <c:v>0.35917234332185344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315382520"/>
        <c:axId val="315382912"/>
      </c:barChart>
      <c:catAx>
        <c:axId val="3153825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5382912"/>
        <c:crosses val="autoZero"/>
        <c:auto val="0"/>
        <c:lblAlgn val="ctr"/>
        <c:lblOffset val="100"/>
        <c:noMultiLvlLbl val="0"/>
      </c:catAx>
      <c:valAx>
        <c:axId val="315382912"/>
        <c:scaling>
          <c:orientation val="minMax"/>
        </c:scaling>
        <c:delete val="1"/>
        <c:axPos val="t"/>
        <c:numFmt formatCode="0.0" sourceLinked="1"/>
        <c:majorTickMark val="none"/>
        <c:minorTickMark val="none"/>
        <c:tickLblPos val="nextTo"/>
        <c:crossAx val="315382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товар!$E$131:$E$140</c:f>
              <c:strCache>
                <c:ptCount val="10"/>
                <c:pt idx="0">
                  <c:v>Нефть и нефтепродукты</c:v>
                </c:pt>
                <c:pt idx="1">
                  <c:v>Оборудование и механические устройства</c:v>
                </c:pt>
                <c:pt idx="2">
                  <c:v>Обувь</c:v>
                </c:pt>
                <c:pt idx="3">
                  <c:v>Электрические машины и оборудование</c:v>
                </c:pt>
                <c:pt idx="4">
                  <c:v>Изделия из недрагоценных металлов</c:v>
                </c:pt>
                <c:pt idx="5">
                  <c:v>Одежда</c:v>
                </c:pt>
                <c:pt idx="6">
                  <c:v>Черные металлы и изделия из них</c:v>
                </c:pt>
                <c:pt idx="7">
                  <c:v>Фармацевтическая продукция</c:v>
                </c:pt>
                <c:pt idx="8">
                  <c:v>Пластмассы и изделия из них​​</c:v>
                </c:pt>
                <c:pt idx="9">
                  <c:v>Химические нити и волокна</c:v>
                </c:pt>
              </c:strCache>
            </c:strRef>
          </c:cat>
          <c:val>
            <c:numRef>
              <c:f>товар!$F$131:$F$140</c:f>
              <c:numCache>
                <c:formatCode>General</c:formatCode>
                <c:ptCount val="10"/>
                <c:pt idx="0">
                  <c:v>12.4</c:v>
                </c:pt>
                <c:pt idx="1">
                  <c:v>8.3000000000000007</c:v>
                </c:pt>
                <c:pt idx="2">
                  <c:v>7.5</c:v>
                </c:pt>
                <c:pt idx="3">
                  <c:v>7.8</c:v>
                </c:pt>
                <c:pt idx="4">
                  <c:v>5.8</c:v>
                </c:pt>
                <c:pt idx="5">
                  <c:v>5.2</c:v>
                </c:pt>
                <c:pt idx="6">
                  <c:v>5.0999999999999996</c:v>
                </c:pt>
                <c:pt idx="7" formatCode="0.0">
                  <c:v>4</c:v>
                </c:pt>
                <c:pt idx="8">
                  <c:v>3.1</c:v>
                </c:pt>
                <c:pt idx="9" formatCode="0.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310053728"/>
        <c:axId val="310054120"/>
      </c:barChart>
      <c:catAx>
        <c:axId val="310053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0054120"/>
        <c:crosses val="autoZero"/>
        <c:auto val="1"/>
        <c:lblAlgn val="ctr"/>
        <c:lblOffset val="100"/>
        <c:noMultiLvlLbl val="0"/>
      </c:catAx>
      <c:valAx>
        <c:axId val="310054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005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товар!$M$131:$M$141</c:f>
              <c:strCache>
                <c:ptCount val="11"/>
                <c:pt idx="0">
                  <c:v>Золото</c:v>
                </c:pt>
                <c:pt idx="1">
                  <c:v>Руды и концентраты драгоценных металлов</c:v>
                </c:pt>
                <c:pt idx="2">
                  <c:v>Овощи</c:v>
                </c:pt>
                <c:pt idx="3">
                  <c:v>Одежда</c:v>
                </c:pt>
                <c:pt idx="4">
                  <c:v>Отходы и лом медные</c:v>
                </c:pt>
                <c:pt idx="5">
                  <c:v>Фрукты и орехи</c:v>
                </c:pt>
                <c:pt idx="6">
                  <c:v>Хлопок</c:v>
                </c:pt>
                <c:pt idx="7">
                  <c:v>Обувь</c:v>
                </c:pt>
                <c:pt idx="8">
                  <c:v>Косметические или туалетные средства</c:v>
                </c:pt>
                <c:pt idx="9">
                  <c:v>Табак и табачные изделия</c:v>
                </c:pt>
                <c:pt idx="10">
                  <c:v>Цемент </c:v>
                </c:pt>
              </c:strCache>
            </c:strRef>
          </c:cat>
          <c:val>
            <c:numRef>
              <c:f>товар!$N$131:$N$141</c:f>
              <c:numCache>
                <c:formatCode>General</c:formatCode>
                <c:ptCount val="11"/>
                <c:pt idx="0">
                  <c:v>35.700000000000003</c:v>
                </c:pt>
                <c:pt idx="1">
                  <c:v>8.6999999999999993</c:v>
                </c:pt>
                <c:pt idx="2">
                  <c:v>6.7</c:v>
                </c:pt>
                <c:pt idx="3">
                  <c:v>5.7</c:v>
                </c:pt>
                <c:pt idx="4">
                  <c:v>3.2</c:v>
                </c:pt>
                <c:pt idx="5">
                  <c:v>2.4</c:v>
                </c:pt>
                <c:pt idx="6">
                  <c:v>2.1</c:v>
                </c:pt>
                <c:pt idx="7">
                  <c:v>1.7</c:v>
                </c:pt>
                <c:pt idx="8">
                  <c:v>1.7</c:v>
                </c:pt>
                <c:pt idx="9">
                  <c:v>1.1000000000000001</c:v>
                </c:pt>
                <c:pt idx="10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10054904"/>
        <c:axId val="310055296"/>
      </c:barChart>
      <c:catAx>
        <c:axId val="310054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0055296"/>
        <c:crosses val="autoZero"/>
        <c:auto val="1"/>
        <c:lblAlgn val="ctr"/>
        <c:lblOffset val="100"/>
        <c:noMultiLvlLbl val="0"/>
      </c:catAx>
      <c:valAx>
        <c:axId val="310055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0054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03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84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1725" y="1241425"/>
            <a:ext cx="4465638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0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10.04.2019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10.04.2019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10.04.2019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153749" y="2674367"/>
            <a:ext cx="8865319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2400" b="1" dirty="0" smtClean="0"/>
              <a:t>О предварительных итогах внешней и взаимной торговли товарами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2400" b="1" dirty="0" err="1" smtClean="0"/>
              <a:t>Кыргызской</a:t>
            </a:r>
            <a:r>
              <a:rPr lang="ru-RU" altLang="ko-KR" sz="2400" b="1" dirty="0" smtClean="0"/>
              <a:t> </a:t>
            </a:r>
            <a:r>
              <a:rPr lang="ru-RU" altLang="ko-KR" sz="2400" b="1" dirty="0"/>
              <a:t>Республики </a:t>
            </a:r>
            <a:endParaRPr lang="ru-RU" altLang="ko-KR" sz="2400" b="1" dirty="0" smtClean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2400" b="1" dirty="0" smtClean="0"/>
              <a:t>за 2018 год и январь-февраль 2019 года </a:t>
            </a: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586054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 b="1" dirty="0">
                <a:solidFill>
                  <a:schemeClr val="accent4">
                    <a:lumMod val="75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pl-PL" altLang="ru-RU" sz="2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5372556" y="5102531"/>
            <a:ext cx="3388672" cy="93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/>
              <a:t>Отдел статистики внешней торговли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/>
              <a:t>Сулайманова</a:t>
            </a:r>
            <a:r>
              <a:rPr lang="ru-RU" altLang="ru-RU" sz="1400" dirty="0"/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/>
              <a:t>11 апреля 2019 </a:t>
            </a:r>
            <a:r>
              <a:rPr lang="ru-RU" altLang="ru-RU" sz="1400" dirty="0"/>
              <a:t>года</a:t>
            </a:r>
            <a:endParaRPr lang="en-US" altLang="ru-RU" sz="1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90476" y="365127"/>
            <a:ext cx="6051849" cy="1075256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Внешняя и взаимная торговля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товарами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Республики за 2018 год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266124"/>
              </p:ext>
            </p:extLst>
          </p:nvPr>
        </p:nvGraphicFramePr>
        <p:xfrm>
          <a:off x="1914861" y="1436646"/>
          <a:ext cx="5769461" cy="491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691"/>
                <a:gridCol w="1136125"/>
                <a:gridCol w="1040452"/>
                <a:gridCol w="1116193"/>
              </a:tblGrid>
              <a:tr h="344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итогу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в % к 2017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Торговый оборот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6 672,0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6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2 789,2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315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2 345,1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4 326,9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1 764,6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305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4 907,4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60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2 904,9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1 776,7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3 130,7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7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4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3224" y="182247"/>
            <a:ext cx="8070288" cy="517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страны-партнеры в 2018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год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3224" y="888410"/>
            <a:ext cx="4156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География распределения экспорта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53099" y="888410"/>
            <a:ext cx="41395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География распределения импорта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297555"/>
              </p:ext>
            </p:extLst>
          </p:nvPr>
        </p:nvGraphicFramePr>
        <p:xfrm>
          <a:off x="48267" y="1528501"/>
          <a:ext cx="4572000" cy="4010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544360"/>
              </p:ext>
            </p:extLst>
          </p:nvPr>
        </p:nvGraphicFramePr>
        <p:xfrm>
          <a:off x="4964654" y="1553062"/>
          <a:ext cx="4071770" cy="4026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9264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29340" y="2385405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9340" y="499287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95654" y="2600714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095654" y="530105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9472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79472" y="647389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7038" y="244511"/>
            <a:ext cx="86746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основных товаров </a:t>
            </a:r>
            <a:r>
              <a:rPr lang="ru-RU" sz="2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Республики </a:t>
            </a:r>
            <a:b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2018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году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процентах, доля товара в общем объеме </a:t>
            </a:r>
            <a:r>
              <a:rPr lang="ru-RU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экспорта)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348220"/>
              </p:ext>
            </p:extLst>
          </p:nvPr>
        </p:nvGraphicFramePr>
        <p:xfrm>
          <a:off x="463680" y="1558261"/>
          <a:ext cx="7884253" cy="479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466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2301" y="111292"/>
            <a:ext cx="86584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Импорт основных товаров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2018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процентах, доля товара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общем объеме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импорта)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122951"/>
              </p:ext>
            </p:extLst>
          </p:nvPr>
        </p:nvGraphicFramePr>
        <p:xfrm>
          <a:off x="322728" y="1433511"/>
          <a:ext cx="8111267" cy="492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157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2301" y="111292"/>
            <a:ext cx="86584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Объемы экспорта и импорта товаров в 2018 году по  видам экономической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algn="ctr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(млн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. долларов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США)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54280"/>
              </p:ext>
            </p:extLst>
          </p:nvPr>
        </p:nvGraphicFramePr>
        <p:xfrm>
          <a:off x="749298" y="1219288"/>
          <a:ext cx="7766051" cy="5201197"/>
        </p:xfrm>
        <a:graphic>
          <a:graphicData uri="http://schemas.openxmlformats.org/drawingml/2006/table">
            <a:tbl>
              <a:tblPr/>
              <a:tblGrid>
                <a:gridCol w="3562114"/>
                <a:gridCol w="1141528"/>
                <a:gridCol w="990240"/>
                <a:gridCol w="1081929"/>
                <a:gridCol w="990240"/>
              </a:tblGrid>
              <a:tr h="423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22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2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4 907,4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86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9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хозяйство,  лесное хозяйство и рыбоводство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7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Добыча полезных ископаемых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57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Обрабатывающие производства (обрабатывающая промышленность)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1 321,7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4 678,3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74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(снабжение) электроэнергией, газом, паром и </a:t>
                      </a:r>
                      <a:r>
                        <a:rPr lang="ru-RU" sz="1400" b="0" i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кондицированным</a:t>
                      </a:r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воздухом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63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Водоснабжение, очистка, обработка отходов и получение вторичного сырья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Информация и связь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4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Искусство, развлечение и отдых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86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8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130" y="246724"/>
            <a:ext cx="84966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взаимной торговли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  со странами ЕАЭС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2018г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(млн. долларов США)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65280"/>
              </p:ext>
            </p:extLst>
          </p:nvPr>
        </p:nvGraphicFramePr>
        <p:xfrm>
          <a:off x="199360" y="1869260"/>
          <a:ext cx="8755915" cy="3895299"/>
        </p:xfrm>
        <a:graphic>
          <a:graphicData uri="http://schemas.openxmlformats.org/drawingml/2006/table">
            <a:tbl>
              <a:tblPr/>
              <a:tblGrid>
                <a:gridCol w="1096908"/>
                <a:gridCol w="890431"/>
                <a:gridCol w="879857"/>
                <a:gridCol w="891613"/>
                <a:gridCol w="838529"/>
                <a:gridCol w="793647"/>
                <a:gridCol w="877528"/>
                <a:gridCol w="871075"/>
                <a:gridCol w="755088"/>
                <a:gridCol w="861239"/>
              </a:tblGrid>
              <a:tr h="296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 взаимной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торговли -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6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товаро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-оборота с ЕАЭС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прошлому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8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2345,1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97,5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568,4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105,0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1776,7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89,9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35,8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41,1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98,7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749,3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95,0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247,2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43,5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92,1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502,0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28,3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96,5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6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1554,0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66,3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103,7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314,1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55,3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1239,9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</a:rPr>
                        <a:t>69,8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</a:rPr>
                        <a:t>100,6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23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2200" y="225427"/>
            <a:ext cx="7423150" cy="1075256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Внешняя и взаимная торговля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товарами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январь-февраль 2019 года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354266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33434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986261"/>
              </p:ext>
            </p:extLst>
          </p:nvPr>
        </p:nvGraphicFramePr>
        <p:xfrm>
          <a:off x="1203661" y="1357232"/>
          <a:ext cx="6492539" cy="491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9939"/>
                <a:gridCol w="1244600"/>
                <a:gridCol w="1193800"/>
                <a:gridCol w="1854200"/>
              </a:tblGrid>
              <a:tr h="344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Январь-февраль 2019г.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итогу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</a:t>
                      </a:r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-февр. 2019г.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</a:t>
                      </a:r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янв-февр.2018г.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Торговый оборот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88,9</a:t>
                      </a:r>
                    </a:p>
                  </a:txBody>
                  <a:tcPr marL="9525" marR="9525" marT="9525" marB="0" anchor="b"/>
                </a:tc>
              </a:tr>
              <a:tr h="246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370,2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91,5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87,1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15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89,3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578,2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88,7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99,7</a:t>
                      </a:r>
                    </a:p>
                  </a:txBody>
                  <a:tcPr marL="9525" marR="9525" marT="9525" marB="0" anchor="b"/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76,8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131,3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75,2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161,5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117,4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85,5</a:t>
                      </a:r>
                    </a:p>
                  </a:txBody>
                  <a:tcPr marL="9525" marR="9525" marT="9525" marB="0" anchor="b"/>
                </a:tc>
              </a:tr>
              <a:tr h="2660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265,5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40,9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вне СНГ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383,1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59,1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78,2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страны ЕАЭС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231,9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95,1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6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третьи страны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416,7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81,0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7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4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2548050"/>
              </p:ext>
            </p:extLst>
          </p:nvPr>
        </p:nvGraphicFramePr>
        <p:xfrm>
          <a:off x="3078846" y="3467100"/>
          <a:ext cx="6045200" cy="2935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5061" y="3828534"/>
            <a:ext cx="32824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Импорт основных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товаров</a:t>
            </a:r>
          </a:p>
          <a:p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процентах, доля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товара</a:t>
            </a:r>
          </a:p>
          <a:p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 общем объеме импорта)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33770" y="551934"/>
            <a:ext cx="334835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Экспорт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основных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товаров</a:t>
            </a:r>
          </a:p>
          <a:p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процентах, доля товара</a:t>
            </a:r>
          </a:p>
          <a:p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в общем объеме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экспорта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201499"/>
              </p:ext>
            </p:extLst>
          </p:nvPr>
        </p:nvGraphicFramePr>
        <p:xfrm>
          <a:off x="463680" y="358750"/>
          <a:ext cx="5576512" cy="307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41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130" y="246724"/>
            <a:ext cx="84966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взаимной торговли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  со странами ЕАЭС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январе -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феврале 2019г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(млн. долларов США)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76803"/>
              </p:ext>
            </p:extLst>
          </p:nvPr>
        </p:nvGraphicFramePr>
        <p:xfrm>
          <a:off x="199360" y="1869260"/>
          <a:ext cx="8755915" cy="3895299"/>
        </p:xfrm>
        <a:graphic>
          <a:graphicData uri="http://schemas.openxmlformats.org/drawingml/2006/table">
            <a:tbl>
              <a:tblPr/>
              <a:tblGrid>
                <a:gridCol w="1096908"/>
                <a:gridCol w="890431"/>
                <a:gridCol w="879857"/>
                <a:gridCol w="891613"/>
                <a:gridCol w="838529"/>
                <a:gridCol w="793647"/>
                <a:gridCol w="877528"/>
                <a:gridCol w="871075"/>
                <a:gridCol w="755088"/>
                <a:gridCol w="861239"/>
              </a:tblGrid>
              <a:tr h="296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 взаимной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торговли -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6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тыс.долл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товаро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-оборота с ЕАЭС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тыс.долл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процентах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тыс.долл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страны в общем объеме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импорта с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ЕАЭС, в процентах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соответст-вующему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периоду прошлого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8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6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58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72" y="6490078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439" y="1960520"/>
            <a:ext cx="687746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Отдел статистики внешней торговли </a:t>
            </a: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благодарит Вас за внимание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Вопросы ?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</TotalTime>
  <Words>784</Words>
  <Application>Microsoft Office PowerPoint</Application>
  <PresentationFormat>Экран (4:3)</PresentationFormat>
  <Paragraphs>412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맑은 고딕</vt:lpstr>
      <vt:lpstr>Arial</vt:lpstr>
      <vt:lpstr>Arial Cyr</vt:lpstr>
      <vt:lpstr>Calibri</vt:lpstr>
      <vt:lpstr>Calibri Light</vt:lpstr>
      <vt:lpstr>Kyrghyz Times</vt:lpstr>
      <vt:lpstr>Times New Roman</vt:lpstr>
      <vt:lpstr>Wingdings</vt:lpstr>
      <vt:lpstr>Тема Office</vt:lpstr>
      <vt:lpstr>Презентация PowerPoint</vt:lpstr>
      <vt:lpstr>Внешняя и взаимная торговля товарами  Кыргызской Республики за 2018 год </vt:lpstr>
      <vt:lpstr>Основные страны-партнеры в 2018 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Внешняя и взаимная торговля товарами  Кыргызской Республики  за январь-февраль 2019 года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Gsulaimanova</cp:lastModifiedBy>
  <cp:revision>64</cp:revision>
  <cp:lastPrinted>2018-10-29T10:59:41Z</cp:lastPrinted>
  <dcterms:created xsi:type="dcterms:W3CDTF">2018-10-19T10:18:22Z</dcterms:created>
  <dcterms:modified xsi:type="dcterms:W3CDTF">2019-04-10T10:06:39Z</dcterms:modified>
</cp:coreProperties>
</file>