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0" r:id="rId1"/>
    <p:sldMasterId id="2147483782" r:id="rId2"/>
  </p:sldMasterIdLst>
  <p:notesMasterIdLst>
    <p:notesMasterId r:id="rId24"/>
  </p:notesMasterIdLst>
  <p:sldIdLst>
    <p:sldId id="256" r:id="rId3"/>
    <p:sldId id="257" r:id="rId4"/>
    <p:sldId id="258" r:id="rId5"/>
    <p:sldId id="259" r:id="rId6"/>
    <p:sldId id="260" r:id="rId7"/>
    <p:sldId id="261" r:id="rId8"/>
    <p:sldId id="265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w Cen MT" pitchFamily="34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w Cen MT" pitchFamily="34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w Cen MT" pitchFamily="34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w Cen MT" pitchFamily="34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w Cen MT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w Cen MT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w Cen MT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w Cen MT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w Cen MT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37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6092" autoAdjust="0"/>
  </p:normalViewPr>
  <p:slideViewPr>
    <p:cSldViewPr snapToGrid="0">
      <p:cViewPr>
        <p:scale>
          <a:sx n="71" d="100"/>
          <a:sy n="71" d="100"/>
        </p:scale>
        <p:origin x="-702" y="-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754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D:\Lora%202017\&#1044;&#1077;&#1084;&#1086;&#1075;&#1088;&#1072;&#1092;&#1080;&#1095;&#1077;&#1089;&#1082;&#1080;&#1081;%20&#1086;&#1073;&#1079;&#1086;&#1088;%20&#1070;&#1053;&#1060;&#1055;&#1040;\&#1054;&#1041;&#1047;&#1054;&#1056;\&#1056;&#1072;&#1079;&#1076;&#1077;&#1083;%204.4.2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D:\Lora%202017\&#1044;&#1077;&#1084;&#1086;&#1075;&#1088;&#1072;&#1092;&#1080;&#1095;&#1077;&#1089;&#1082;&#1080;&#1081;%20&#1086;&#1073;&#1079;&#1086;&#1088;%20&#1070;&#1053;&#1060;&#1055;&#1040;\&#1054;&#1041;&#1047;&#1054;&#1056;\&#1056;&#1072;&#1079;&#1076;&#1077;&#1083;%204.4.2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D:\Lora%202017\&#1044;&#1077;&#1084;&#1086;&#1075;&#1088;&#1072;&#1092;&#1080;&#1095;&#1077;&#1089;&#1082;&#1080;&#1081;%20&#1086;&#1073;&#1079;&#1086;&#1088;%20&#1070;&#1053;&#1060;&#1055;&#1040;\&#1054;&#1041;&#1047;&#1054;&#1056;\&#1056;&#1072;&#1079;&#1076;&#1077;&#1083;%204.4.2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D:\Lora%202017\&#1044;&#1077;&#1084;&#1086;&#1075;&#1088;&#1072;&#1092;&#1080;&#1095;&#1077;&#1089;&#1082;&#1080;&#1081;%20&#1086;&#1073;&#1079;&#1086;&#1088;%20&#1070;&#1053;&#1060;&#1055;&#1040;\&#1054;&#1041;&#1047;&#1054;&#1056;\&#1056;&#1072;&#1079;&#1076;&#1077;&#1083;%204.4.2.xlsx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D:\Lora%202017\&#1044;&#1077;&#1084;&#1086;&#1075;&#1088;&#1072;&#1092;&#1080;&#1095;&#1077;&#1089;&#1082;&#1080;&#1081;%20&#1086;&#1073;&#1079;&#1086;&#1088;%20&#1070;&#1053;&#1060;&#1055;&#1040;\&#1054;&#1041;&#1047;&#1054;&#1056;\&#1056;&#1072;&#1079;&#1076;&#1077;&#1083;%204.4.2.xlsx" TargetMode="External"/><Relationship Id="rId1" Type="http://schemas.openxmlformats.org/officeDocument/2006/relationships/themeOverride" Target="../theme/themeOverrid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3365923675719855E-2"/>
          <c:y val="6.2745141099704499E-2"/>
          <c:w val="0.90572929001296465"/>
          <c:h val="0.83030527327407067"/>
        </c:manualLayout>
      </c:layout>
      <c:lineChart>
        <c:grouping val="standard"/>
        <c:varyColors val="0"/>
        <c:ser>
          <c:idx val="0"/>
          <c:order val="0"/>
          <c:tx>
            <c:strRef>
              <c:f>'[Диаграмма в Microsoft Word]граф 27'!$A$5</c:f>
              <c:strCache>
                <c:ptCount val="1"/>
                <c:pt idx="0">
                  <c:v>Число выданных временных охранных ордеров, единиц</c:v>
                </c:pt>
              </c:strCache>
            </c:strRef>
          </c:tx>
          <c:spPr>
            <a:ln w="47625"/>
          </c:spPr>
          <c:dPt>
            <c:idx val="4"/>
            <c:marker>
              <c:symbol val="diamond"/>
              <c:size val="14"/>
              <c:spPr>
                <a:solidFill>
                  <a:srgbClr val="FF0000"/>
                </a:solidFill>
              </c:spPr>
            </c:marker>
            <c:bubble3D val="0"/>
          </c:dPt>
          <c:dPt>
            <c:idx val="5"/>
            <c:marker>
              <c:symbol val="diamond"/>
              <c:size val="14"/>
              <c:spPr>
                <a:solidFill>
                  <a:srgbClr val="FF0000"/>
                </a:solidFill>
              </c:spPr>
            </c:marker>
            <c:bubble3D val="0"/>
          </c:dPt>
          <c:dPt>
            <c:idx val="11"/>
            <c:marker>
              <c:symbol val="diamond"/>
              <c:size val="14"/>
              <c:spPr>
                <a:solidFill>
                  <a:srgbClr val="FF0000"/>
                </a:solidFill>
              </c:spPr>
            </c:marker>
            <c:bubble3D val="0"/>
          </c:dPt>
          <c:dPt>
            <c:idx val="12"/>
            <c:marker>
              <c:symbol val="diamond"/>
              <c:size val="14"/>
              <c:spPr>
                <a:solidFill>
                  <a:srgbClr val="FF0000"/>
                </a:solidFill>
              </c:spPr>
            </c:marker>
            <c:bubble3D val="0"/>
          </c:dPt>
          <c:dLbls>
            <c:dLbl>
              <c:idx val="0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4.935083114610684E-2"/>
                  <c:y val="-6.43401866433362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dLblPos val="b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'[Диаграмма в Microsoft Word]граф 27'!$B$4:$N$4</c:f>
              <c:numCache>
                <c:formatCode>General</c:formatCode>
                <c:ptCount val="13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</c:numCache>
            </c:numRef>
          </c:cat>
          <c:val>
            <c:numRef>
              <c:f>'[Диаграмма в Microsoft Word]граф 27'!$B$5:$N$5</c:f>
              <c:numCache>
                <c:formatCode>General</c:formatCode>
                <c:ptCount val="13"/>
                <c:pt idx="0">
                  <c:v>62</c:v>
                </c:pt>
                <c:pt idx="1">
                  <c:v>101</c:v>
                </c:pt>
                <c:pt idx="2">
                  <c:v>13</c:v>
                </c:pt>
                <c:pt idx="3">
                  <c:v>116</c:v>
                </c:pt>
                <c:pt idx="4">
                  <c:v>1114</c:v>
                </c:pt>
                <c:pt idx="5">
                  <c:v>2052</c:v>
                </c:pt>
                <c:pt idx="6">
                  <c:v>1775</c:v>
                </c:pt>
                <c:pt idx="7">
                  <c:v>1798</c:v>
                </c:pt>
                <c:pt idx="8">
                  <c:v>2415</c:v>
                </c:pt>
                <c:pt idx="9" formatCode="#,##0">
                  <c:v>2327</c:v>
                </c:pt>
                <c:pt idx="10" formatCode="#,##0">
                  <c:v>2619</c:v>
                </c:pt>
                <c:pt idx="11" formatCode="#,##0">
                  <c:v>3358</c:v>
                </c:pt>
                <c:pt idx="12" formatCode="#,##0">
                  <c:v>6966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3158784"/>
        <c:axId val="113160576"/>
      </c:lineChart>
      <c:catAx>
        <c:axId val="1131587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3160576"/>
        <c:crosses val="autoZero"/>
        <c:auto val="1"/>
        <c:lblAlgn val="ctr"/>
        <c:lblOffset val="100"/>
        <c:noMultiLvlLbl val="0"/>
      </c:catAx>
      <c:valAx>
        <c:axId val="1131605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31587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Лист1!$B$9</c:f>
              <c:strCache>
                <c:ptCount val="1"/>
                <c:pt idx="0">
                  <c:v>Оконченные дела из числа рассмотренных УД по СН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Лист1!$C$3:$H$3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Лист1!$C$9:$H$9</c:f>
              <c:numCache>
                <c:formatCode>General</c:formatCode>
                <c:ptCount val="6"/>
                <c:pt idx="0">
                  <c:v>229</c:v>
                </c:pt>
                <c:pt idx="1">
                  <c:v>206</c:v>
                </c:pt>
                <c:pt idx="2">
                  <c:v>194</c:v>
                </c:pt>
                <c:pt idx="3">
                  <c:v>262</c:v>
                </c:pt>
                <c:pt idx="4">
                  <c:v>253</c:v>
                </c:pt>
                <c:pt idx="5">
                  <c:v>314</c:v>
                </c:pt>
              </c:numCache>
            </c:numRef>
          </c:val>
        </c:ser>
        <c:ser>
          <c:idx val="1"/>
          <c:order val="1"/>
          <c:tx>
            <c:strRef>
              <c:f>Лист1!$B$10</c:f>
              <c:strCache>
                <c:ptCount val="1"/>
                <c:pt idx="0">
                  <c:v>преступления против жизни и здоровья</c:v>
                </c:pt>
              </c:strCache>
            </c:strRef>
          </c:tx>
          <c:invertIfNegative val="0"/>
          <c:cat>
            <c:numRef>
              <c:f>Лист1!$C$3:$H$3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Лист1!$C$10:$H$10</c:f>
              <c:numCache>
                <c:formatCode>General</c:formatCode>
                <c:ptCount val="6"/>
                <c:pt idx="0">
                  <c:v>159</c:v>
                </c:pt>
                <c:pt idx="1">
                  <c:v>139</c:v>
                </c:pt>
                <c:pt idx="2">
                  <c:v>145</c:v>
                </c:pt>
                <c:pt idx="3">
                  <c:v>197</c:v>
                </c:pt>
                <c:pt idx="4">
                  <c:v>202</c:v>
                </c:pt>
                <c:pt idx="5">
                  <c:v>255</c:v>
                </c:pt>
              </c:numCache>
            </c:numRef>
          </c:val>
        </c:ser>
        <c:ser>
          <c:idx val="2"/>
          <c:order val="2"/>
          <c:tx>
            <c:strRef>
              <c:f>Лист1!$B$11</c:f>
              <c:strCache>
                <c:ptCount val="1"/>
                <c:pt idx="0">
                  <c:v>преступления против половой неприкосновенности</c:v>
                </c:pt>
              </c:strCache>
            </c:strRef>
          </c:tx>
          <c:invertIfNegative val="0"/>
          <c:cat>
            <c:numRef>
              <c:f>Лист1!$C$3:$H$3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Лист1!$C$11:$H$11</c:f>
              <c:numCache>
                <c:formatCode>General</c:formatCode>
                <c:ptCount val="6"/>
                <c:pt idx="0">
                  <c:v>8</c:v>
                </c:pt>
                <c:pt idx="1">
                  <c:v>9</c:v>
                </c:pt>
                <c:pt idx="2">
                  <c:v>5</c:v>
                </c:pt>
                <c:pt idx="3">
                  <c:v>16</c:v>
                </c:pt>
                <c:pt idx="4">
                  <c:v>17</c:v>
                </c:pt>
                <c:pt idx="5">
                  <c:v>13</c:v>
                </c:pt>
              </c:numCache>
            </c:numRef>
          </c:val>
        </c:ser>
        <c:ser>
          <c:idx val="3"/>
          <c:order val="3"/>
          <c:tx>
            <c:strRef>
              <c:f>Лист1!$B$12</c:f>
              <c:strCache>
                <c:ptCount val="1"/>
                <c:pt idx="0">
                  <c:v>преступления против семьи и несовершеннолетних </c:v>
                </c:pt>
              </c:strCache>
            </c:strRef>
          </c:tx>
          <c:invertIfNegative val="0"/>
          <c:cat>
            <c:numRef>
              <c:f>Лист1!$C$3:$H$3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Лист1!$C$12:$H$12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4</c:v>
                </c:pt>
                <c:pt idx="5">
                  <c:v>0</c:v>
                </c:pt>
              </c:numCache>
            </c:numRef>
          </c:val>
        </c:ser>
        <c:ser>
          <c:idx val="4"/>
          <c:order val="4"/>
          <c:tx>
            <c:strRef>
              <c:f>Лист1!$B$13</c:f>
              <c:strCache>
                <c:ptCount val="1"/>
                <c:pt idx="0">
                  <c:v>преступления против общественной безопасности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Лист1!$C$3:$H$3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Лист1!$C$13:$H$13</c:f>
              <c:numCache>
                <c:formatCode>General</c:formatCode>
                <c:ptCount val="6"/>
                <c:pt idx="0">
                  <c:v>57</c:v>
                </c:pt>
                <c:pt idx="1">
                  <c:v>57</c:v>
                </c:pt>
                <c:pt idx="2">
                  <c:v>41</c:v>
                </c:pt>
                <c:pt idx="3">
                  <c:v>45</c:v>
                </c:pt>
                <c:pt idx="4">
                  <c:v>30</c:v>
                </c:pt>
                <c:pt idx="5">
                  <c:v>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514560"/>
        <c:axId val="72520448"/>
      </c:barChart>
      <c:catAx>
        <c:axId val="72514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2520448"/>
        <c:crosses val="autoZero"/>
        <c:auto val="1"/>
        <c:lblAlgn val="ctr"/>
        <c:lblOffset val="100"/>
        <c:noMultiLvlLbl val="0"/>
      </c:catAx>
      <c:valAx>
        <c:axId val="725204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25145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5738948188845114"/>
          <c:y val="0.17348316154358256"/>
          <c:w val="0.33477122324480552"/>
          <c:h val="0.7813135602947590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'граф 28'!$A$8</c:f>
              <c:strCache>
                <c:ptCount val="1"/>
                <c:pt idx="0">
                  <c:v>Кыргызская Республика 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'граф 28'!$B$6:$H$7</c:f>
              <c:multiLvlStrCache>
                <c:ptCount val="7"/>
                <c:lvl>
                  <c:pt idx="0">
                    <c:v>муж </c:v>
                  </c:pt>
                  <c:pt idx="1">
                    <c:v>жена </c:v>
                  </c:pt>
                  <c:pt idx="2">
                    <c:v>отец </c:v>
                  </c:pt>
                  <c:pt idx="3">
                    <c:v>мать </c:v>
                  </c:pt>
                  <c:pt idx="4">
                    <c:v>сын </c:v>
                  </c:pt>
                  <c:pt idx="5">
                    <c:v>дочь </c:v>
                  </c:pt>
                  <c:pt idx="6">
                    <c:v>др.родств.</c:v>
                  </c:pt>
                </c:lvl>
                <c:lvl>
                  <c:pt idx="1">
                    <c:v>Родственные связи с потерпевшим </c:v>
                  </c:pt>
                </c:lvl>
              </c:multiLvlStrCache>
            </c:multiLvlStrRef>
          </c:cat>
          <c:val>
            <c:numRef>
              <c:f>'граф 28'!$B$8:$H$8</c:f>
              <c:numCache>
                <c:formatCode>General</c:formatCode>
                <c:ptCount val="7"/>
                <c:pt idx="0">
                  <c:v>1164</c:v>
                </c:pt>
                <c:pt idx="1">
                  <c:v>16</c:v>
                </c:pt>
                <c:pt idx="2">
                  <c:v>55</c:v>
                </c:pt>
                <c:pt idx="3">
                  <c:v>9</c:v>
                </c:pt>
                <c:pt idx="4">
                  <c:v>290</c:v>
                </c:pt>
                <c:pt idx="5">
                  <c:v>9</c:v>
                </c:pt>
                <c:pt idx="6">
                  <c:v>189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94664576"/>
        <c:axId val="69079808"/>
      </c:barChart>
      <c:catAx>
        <c:axId val="9466457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69079808"/>
        <c:crosses val="autoZero"/>
        <c:auto val="1"/>
        <c:lblAlgn val="ctr"/>
        <c:lblOffset val="100"/>
        <c:noMultiLvlLbl val="0"/>
      </c:catAx>
      <c:valAx>
        <c:axId val="690798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946645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000"/>
      </a:pPr>
      <a:endParaRPr lang="ru-RU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txPr>
        <a:bodyPr/>
        <a:lstStyle/>
        <a:p>
          <a:pPr>
            <a:defRPr sz="1400"/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'граф 29'!$A$11</c:f>
              <c:strCache>
                <c:ptCount val="1"/>
                <c:pt idx="0">
                  <c:v> Число лиц, обратившихся по факту насилия в семье в организации здравоохранения, оказывающие медицинскую и профилактическую помощь ЦСМ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'граф 29'!$B$7:$G$7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'граф 29'!$B$11:$G$11</c:f>
              <c:numCache>
                <c:formatCode>General</c:formatCode>
                <c:ptCount val="6"/>
                <c:pt idx="0">
                  <c:v>579</c:v>
                </c:pt>
                <c:pt idx="1">
                  <c:v>870</c:v>
                </c:pt>
                <c:pt idx="2">
                  <c:v>772</c:v>
                </c:pt>
                <c:pt idx="3">
                  <c:v>821</c:v>
                </c:pt>
                <c:pt idx="4">
                  <c:v>828</c:v>
                </c:pt>
                <c:pt idx="5">
                  <c:v>879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69081344"/>
        <c:axId val="69102976"/>
      </c:barChart>
      <c:catAx>
        <c:axId val="69081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69102976"/>
        <c:crosses val="autoZero"/>
        <c:auto val="1"/>
        <c:lblAlgn val="ctr"/>
        <c:lblOffset val="100"/>
        <c:noMultiLvlLbl val="0"/>
      </c:catAx>
      <c:valAx>
        <c:axId val="6910297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690813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txPr>
        <a:bodyPr/>
        <a:lstStyle/>
        <a:p>
          <a:pPr>
            <a:defRPr sz="1400"/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'граф 29'!$A$10</c:f>
              <c:strCache>
                <c:ptCount val="1"/>
                <c:pt idx="0">
                  <c:v>Число лиц, обратившихся по факту насилия в семье в фельдшерско-акушерские пункты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'граф 29'!$B$7:$G$7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'граф 29'!$B$10:$G$10</c:f>
              <c:numCache>
                <c:formatCode>General</c:formatCode>
                <c:ptCount val="6"/>
                <c:pt idx="0">
                  <c:v>77</c:v>
                </c:pt>
                <c:pt idx="1">
                  <c:v>236</c:v>
                </c:pt>
                <c:pt idx="2">
                  <c:v>22</c:v>
                </c:pt>
                <c:pt idx="3">
                  <c:v>96</c:v>
                </c:pt>
                <c:pt idx="4">
                  <c:v>40</c:v>
                </c:pt>
                <c:pt idx="5">
                  <c:v>20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69123072"/>
        <c:axId val="95573120"/>
      </c:barChart>
      <c:catAx>
        <c:axId val="69123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95573120"/>
        <c:crosses val="autoZero"/>
        <c:auto val="1"/>
        <c:lblAlgn val="ctr"/>
        <c:lblOffset val="100"/>
        <c:noMultiLvlLbl val="0"/>
      </c:catAx>
      <c:valAx>
        <c:axId val="9557312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691230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txPr>
        <a:bodyPr/>
        <a:lstStyle/>
        <a:p>
          <a:pPr>
            <a:defRPr sz="1400"/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'граф 29'!$A$12</c:f>
              <c:strCache>
                <c:ptCount val="1"/>
                <c:pt idx="0">
                  <c:v>Число лиц, обратившихся по факту насилия в семье в станции (в отделения, больницы) скорой медицинской помощи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'граф 29'!$B$7:$G$7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'граф 29'!$B$12:$G$12</c:f>
              <c:numCache>
                <c:formatCode>General</c:formatCode>
                <c:ptCount val="6"/>
                <c:pt idx="0">
                  <c:v>637</c:v>
                </c:pt>
                <c:pt idx="1">
                  <c:v>515</c:v>
                </c:pt>
                <c:pt idx="2">
                  <c:v>774</c:v>
                </c:pt>
                <c:pt idx="3">
                  <c:v>1183</c:v>
                </c:pt>
                <c:pt idx="4">
                  <c:v>896</c:v>
                </c:pt>
                <c:pt idx="5">
                  <c:v>613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95580928"/>
        <c:axId val="95599232"/>
      </c:barChart>
      <c:catAx>
        <c:axId val="95580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95599232"/>
        <c:crosses val="autoZero"/>
        <c:auto val="1"/>
        <c:lblAlgn val="ctr"/>
        <c:lblOffset val="100"/>
        <c:noMultiLvlLbl val="0"/>
      </c:catAx>
      <c:valAx>
        <c:axId val="9559923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955809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txPr>
        <a:bodyPr/>
        <a:lstStyle/>
        <a:p>
          <a:pPr>
            <a:defRPr sz="1400"/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'граф 29'!$A$9</c:f>
              <c:strCache>
                <c:ptCount val="1"/>
                <c:pt idx="0">
                  <c:v>Число лиц, обратившихся по факту насилия в семье в отделы судебно-медицинской экспертизы 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'граф 29'!$B$7:$G$7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'граф 29'!$B$9:$G$9</c:f>
              <c:numCache>
                <c:formatCode>General</c:formatCode>
                <c:ptCount val="6"/>
                <c:pt idx="0">
                  <c:v>1479</c:v>
                </c:pt>
                <c:pt idx="1">
                  <c:v>1546</c:v>
                </c:pt>
                <c:pt idx="2">
                  <c:v>2024</c:v>
                </c:pt>
                <c:pt idx="3">
                  <c:v>2697</c:v>
                </c:pt>
                <c:pt idx="4">
                  <c:v>2753</c:v>
                </c:pt>
                <c:pt idx="5">
                  <c:v>1038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0152960"/>
        <c:axId val="30171520"/>
      </c:barChart>
      <c:catAx>
        <c:axId val="30152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30171520"/>
        <c:crosses val="autoZero"/>
        <c:auto val="1"/>
        <c:lblAlgn val="ctr"/>
        <c:lblOffset val="100"/>
        <c:noMultiLvlLbl val="0"/>
      </c:catAx>
      <c:valAx>
        <c:axId val="3017152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01529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9B1714B-071C-4EC1-8D04-DD99E3D521F9}" type="datetimeFigureOut">
              <a:rPr lang="ru-RU"/>
              <a:pPr>
                <a:defRPr/>
              </a:pPr>
              <a:t>16.06.2017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DBC65EC-2CDE-477A-A93F-323E41671C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0624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ADC69F-4329-40A8-9BF3-6427D87EF505}" type="slidenum">
              <a:rPr lang="ru-RU" altLang="ru-R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altLang="ru-RU" smtClean="0"/>
              <a:t>В Кыргызской Республике насилие в отношении женщин и девочек принимает различные формы, такие как семейное насилие (физическое, психологическое, сексуальное экономическое), изнасилования, ранние браки, похищение женщин для вступления в брак, многоженство, торговля женщинами и принуждение к проституции. </a:t>
            </a:r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1F0C789-E564-4659-9D3D-ABC5E60227DA}" type="slidenum">
              <a:rPr lang="ru-RU" altLang="ru-R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altLang="ru-RU" smtClean="0"/>
              <a:t>До настоящего времени учет и отчетность в сфере СН осуществляется в соответствии с требованиями ЗКР «О социально-правовой защите от насилия в семье», который с 27 апреля т.г. утратил силу. </a:t>
            </a:r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0DDF05-28A4-48A1-924C-3D2DAEA723BA}" type="slidenum">
              <a:rPr lang="ru-RU" altLang="ru-R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altLang="ru-RU" smtClean="0"/>
              <a:t>Преступления против семьи и несовершеннолетних: Многоженство, Принуждение к вступлению в фактические брачные отношения с лицом, не достигшим семнадцатилетнего возраста, Принуждение женщины к вступлению в брак, похищение женщины для вступления в брак или воспрепятствование вступлению в брак и др.</a:t>
            </a:r>
          </a:p>
          <a:p>
            <a:pPr>
              <a:spcBef>
                <a:spcPct val="0"/>
              </a:spcBef>
            </a:pPr>
            <a:endParaRPr lang="ru-RU" altLang="ru-RU" smtClean="0"/>
          </a:p>
          <a:p>
            <a:pPr>
              <a:spcBef>
                <a:spcPct val="0"/>
              </a:spcBef>
            </a:pPr>
            <a:r>
              <a:rPr lang="ru-RU" altLang="ru-RU" smtClean="0"/>
              <a:t>Против общ. Безопасности – терроризм и др.</a:t>
            </a:r>
          </a:p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66A35F0-B3B1-4263-8385-2B522D45E04B}" type="slidenum">
              <a:rPr lang="ru-RU" altLang="ru-R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 userDrawn="1"/>
        </p:nvSpPr>
        <p:spPr>
          <a:xfrm>
            <a:off x="0" y="0"/>
            <a:ext cx="12192000" cy="39782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5" name="Straight Connector 7"/>
          <p:cNvCxnSpPr/>
          <p:nvPr/>
        </p:nvCxnSpPr>
        <p:spPr>
          <a:xfrm flipV="1">
            <a:off x="8386763" y="5264150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4442" y="1575251"/>
            <a:ext cx="10631073" cy="1681295"/>
          </a:xfrm>
        </p:spPr>
        <p:txBody>
          <a:bodyPr/>
          <a:lstStyle>
            <a:lvl1pPr algn="ctr">
              <a:defRPr sz="5000" spc="200" baseline="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 smtClean="0"/>
            </a:lvl1pPr>
          </a:lstStyle>
          <a:p>
            <a:pPr>
              <a:defRPr/>
            </a:pPr>
            <a:fld id="{242411E9-E5EB-4D5F-9CD5-08C2053063C7}" type="datetimeFigureOut">
              <a:rPr lang="en-US"/>
              <a:pPr>
                <a:defRPr/>
              </a:pPr>
              <a:t>6/16/2017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DB3F11-CB31-4CE6-BEC1-3BFFE2D3E0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209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28"/>
          <a:stretch>
            <a:fillRect/>
          </a:stretch>
        </p:blipFill>
        <p:spPr bwMode="auto">
          <a:xfrm>
            <a:off x="0" y="0"/>
            <a:ext cx="6778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339" y="232290"/>
            <a:ext cx="9720072" cy="1035036"/>
          </a:xfrm>
        </p:spPr>
        <p:txBody>
          <a:bodyPr/>
          <a:lstStyle>
            <a:lvl1pPr>
              <a:defRPr sz="3600" cap="none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0170" y="2350169"/>
            <a:ext cx="9720073" cy="4023360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9235B-A700-4D62-BE7B-92B8119A639B}" type="datetimeFigureOut">
              <a:rPr lang="en-US"/>
              <a:pPr>
                <a:defRPr/>
              </a:pPr>
              <a:t>6/16/2017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AC981-73A5-403D-AF73-86774CE0D1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46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>
          <a:xfrm>
            <a:off x="0" y="0"/>
            <a:ext cx="12192000" cy="4572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Oval 5"/>
          <p:cNvSpPr/>
          <p:nvPr/>
        </p:nvSpPr>
        <p:spPr>
          <a:xfrm>
            <a:off x="0" y="0"/>
            <a:ext cx="12192000" cy="4572000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7"/>
          <p:cNvCxnSpPr/>
          <p:nvPr/>
        </p:nvCxnSpPr>
        <p:spPr>
          <a:xfrm flipV="1">
            <a:off x="8386763" y="5264150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/>
          <a:lstStyle>
            <a:lvl1pPr algn="r">
              <a:defRPr sz="50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A132E5-0E1B-4D77-9CF8-E98E04A4605D}" type="datetimeFigureOut">
              <a:rPr lang="en-US"/>
              <a:pPr>
                <a:defRPr/>
              </a:pPr>
              <a:t>6/16/2017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EA022-7C27-4D8D-98BC-35A625CABE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535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90E9B5-A7F6-4E76-B7A6-919B95F87322}" type="datetimeFigureOut">
              <a:rPr lang="en-US"/>
              <a:pPr>
                <a:defRPr/>
              </a:pPr>
              <a:t>6/16/2017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D88E2F-51B1-47B7-929E-18D6CDFE939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078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E1F12-CEC3-4A8C-A99F-63CE52EA24A7}" type="datetimeFigureOut">
              <a:rPr lang="en-US"/>
              <a:pPr>
                <a:defRPr/>
              </a:pPr>
              <a:t>6/16/2017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DF1FB-A8DC-48AB-B056-E31506DFFE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568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D2E23-E956-4CCC-A1F5-90206A3982D4}" type="datetimeFigureOut">
              <a:rPr lang="en-US"/>
              <a:pPr>
                <a:defRPr/>
              </a:pPr>
              <a:t>6/16/2017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4C0AA-AB4B-4B0F-9315-06300FAAA0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551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9BF45-463A-4D6A-AC2D-CC97171B5B04}" type="datetimeFigureOut">
              <a:rPr lang="en-US"/>
              <a:pPr>
                <a:defRPr/>
              </a:pPr>
              <a:t>6/16/2017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39218-78EF-4982-9D4F-D25A7C7A355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947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362E0-CC52-4DC6-A494-934199C22BA5}" type="datetimeFigureOut">
              <a:rPr lang="en-US"/>
              <a:pPr>
                <a:defRPr/>
              </a:pPr>
              <a:t>6/16/2017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86085-4F9F-4CEA-9ABD-87716D2FCA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785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7"/>
          <p:cNvCxnSpPr/>
          <p:nvPr/>
        </p:nvCxnSpPr>
        <p:spPr>
          <a:xfrm flipV="1">
            <a:off x="8386763" y="5264150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/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009FD-9FD6-4520-A710-E18435244D39}" type="datetimeFigureOut">
              <a:rPr lang="en-US"/>
              <a:pPr>
                <a:defRPr/>
              </a:pPr>
              <a:t>6/16/2017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F5457-5DEA-4A7B-90CA-BCF0B363EE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252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B67A2-2824-47B4-B87B-6C3F6D717E3D}" type="datetimeFigureOut">
              <a:rPr lang="en-US"/>
              <a:pPr>
                <a:defRPr/>
              </a:pPr>
              <a:t>6/16/2017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5480C-647F-4188-8ABB-A3707254242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069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/>
          <p:nvPr/>
        </p:nvCxnSpPr>
        <p:spPr>
          <a:xfrm rot="5400000" flipV="1">
            <a:off x="10058400" y="58738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3F13FC-238D-432F-BCD8-B525D4A482B0}" type="datetimeFigureOut">
              <a:rPr lang="en-US"/>
              <a:pPr>
                <a:defRPr/>
              </a:pPr>
              <a:t>6/16/2017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72C16-7367-4B63-8B80-C4C50CB687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0969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C31BA-5359-403A-832E-6000224C2E4C}" type="datetimeFigureOut">
              <a:rPr lang="ru-RU"/>
              <a:pPr>
                <a:defRPr/>
              </a:pPr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636F5-73F5-4CB5-9EFA-E8EE4163C0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5691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687C44-2420-47B0-9A88-CCFCF5D744E2}" type="datetimeFigureOut">
              <a:rPr lang="ru-RU"/>
              <a:pPr>
                <a:defRPr/>
              </a:pPr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F62AB-F561-4476-8644-A86B8CFEE8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559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5AB6C-8ABF-4A4F-B938-69F6F22562A1}" type="datetimeFigureOut">
              <a:rPr lang="ru-RU"/>
              <a:pPr>
                <a:defRPr/>
              </a:pPr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24C43-48EC-4C5E-9D95-C49B3F40F7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3155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3E76EC-FEC5-4320-91F2-2AECE43DD555}" type="datetimeFigureOut">
              <a:rPr lang="ru-RU"/>
              <a:pPr>
                <a:defRPr/>
              </a:pPr>
              <a:t>16.06.2017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12A803-E8CD-4CA9-8EC4-8A9F75680F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264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E96343-F2A4-47A0-82B4-C82A06EFFA94}" type="datetimeFigureOut">
              <a:rPr lang="ru-RU"/>
              <a:pPr>
                <a:defRPr/>
              </a:pPr>
              <a:t>16.06.2017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2F545-E9D0-4D97-AA77-21869079D0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4546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A6B0D-9785-4728-907E-8291BB5A20A1}" type="datetimeFigureOut">
              <a:rPr lang="ru-RU"/>
              <a:pPr>
                <a:defRPr/>
              </a:pPr>
              <a:t>16.06.2017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CBD2C-4350-42FC-A466-78273A9CBE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2455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9FA55-FD2D-4707-AE43-DAEFD2E14846}" type="datetimeFigureOut">
              <a:rPr lang="ru-RU"/>
              <a:pPr>
                <a:defRPr/>
              </a:pPr>
              <a:t>16.06.2017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8540BF-FA8F-4833-80B4-95AEA01F57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0790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74AF2E-43FD-4A0E-A901-FD0C066B44F8}" type="datetimeFigureOut">
              <a:rPr lang="ru-RU"/>
              <a:pPr>
                <a:defRPr/>
              </a:pPr>
              <a:t>16.06.2017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12048-8976-4D5C-9E83-7FAA808A50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4469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53376-054C-4A08-911C-05BC56657AA3}" type="datetimeFigureOut">
              <a:rPr lang="ru-RU"/>
              <a:pPr>
                <a:defRPr/>
              </a:pPr>
              <a:t>16.06.2017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9E8B2-419A-4B89-9305-18BD0AFFF8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2216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822130-AE50-4AAD-A1B4-AFEC72BF77CE}" type="datetimeFigureOut">
              <a:rPr lang="ru-RU"/>
              <a:pPr>
                <a:defRPr/>
              </a:pPr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0B789-727C-4C18-ABC1-25FC697301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7916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F36C2C-DF21-4319-8B76-DBCC6BB106D6}" type="datetimeFigureOut">
              <a:rPr lang="ru-RU"/>
              <a:pPr>
                <a:defRPr/>
              </a:pPr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B955D-E640-4773-97D6-BA2AC57E49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491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20775" y="88900"/>
            <a:ext cx="9720263" cy="946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23938" y="2286000"/>
            <a:ext cx="9720262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3938" y="6470650"/>
            <a:ext cx="2154237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07F35566-F053-4D99-8A5B-A567253B909E}" type="datetimeFigureOut">
              <a:rPr lang="en-US"/>
              <a:pPr>
                <a:defRPr/>
              </a:pPr>
              <a:t>6/16/2017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3463" y="6470650"/>
            <a:ext cx="5900737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cap="all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863" y="6470650"/>
            <a:ext cx="973137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B1889D9F-236C-4E85-9522-71593AD93B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00" r:id="rId4"/>
    <p:sldLayoutId id="2147483801" r:id="rId5"/>
    <p:sldLayoutId id="2147483802" r:id="rId6"/>
    <p:sldLayoutId id="2147483819" r:id="rId7"/>
    <p:sldLayoutId id="2147483803" r:id="rId8"/>
    <p:sldLayoutId id="2147483820" r:id="rId9"/>
    <p:sldLayoutId id="2147483804" r:id="rId10"/>
    <p:sldLayoutId id="2147483821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3600" b="1" kern="1200" cap="all" spc="100">
          <a:solidFill>
            <a:srgbClr val="0D0D0D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3600" b="1">
          <a:solidFill>
            <a:srgbClr val="0D0D0D"/>
          </a:solidFill>
          <a:latin typeface="Tw Cen MT Condensed" pitchFamily="34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3600" b="1">
          <a:solidFill>
            <a:srgbClr val="0D0D0D"/>
          </a:solidFill>
          <a:latin typeface="Tw Cen MT Condensed" pitchFamily="34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3600" b="1">
          <a:solidFill>
            <a:srgbClr val="0D0D0D"/>
          </a:solidFill>
          <a:latin typeface="Tw Cen MT Condensed" pitchFamily="34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3600" b="1">
          <a:solidFill>
            <a:srgbClr val="0D0D0D"/>
          </a:solidFill>
          <a:latin typeface="Tw Cen MT Condensed" pitchFamily="34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 b="1">
          <a:solidFill>
            <a:srgbClr val="0D0D0D"/>
          </a:solidFill>
          <a:latin typeface="Tw Cen MT Condensed" pitchFamily="34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 b="1">
          <a:solidFill>
            <a:srgbClr val="0D0D0D"/>
          </a:solidFill>
          <a:latin typeface="Tw Cen MT Condensed" pitchFamily="34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 b="1">
          <a:solidFill>
            <a:srgbClr val="0D0D0D"/>
          </a:solidFill>
          <a:latin typeface="Tw Cen MT Condensed" pitchFamily="34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 b="1">
          <a:solidFill>
            <a:srgbClr val="0D0D0D"/>
          </a:solidFill>
          <a:latin typeface="Tw Cen MT Condensed" pitchFamily="34" charset="0"/>
        </a:defRPr>
      </a:lvl9pPr>
    </p:titleStyle>
    <p:bodyStyle>
      <a:lvl1pPr marL="90488" indent="-90488" algn="l" rtl="0" fontAlgn="base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13" indent="-136525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447675" indent="-136525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3725" indent="-136525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6288" indent="-136525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0A526F1-E87F-4354-AAE8-3B484A4D5BDC}" type="datetimeFigureOut">
              <a:rPr lang="ru-RU"/>
              <a:pPr>
                <a:defRPr/>
              </a:pPr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EA0A149-567E-4852-9539-1E0EFD778D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oleObject" Target="../embeddings/Microsoft_Excel_97-2003_Worksheet2.xls"/><Relationship Id="rId7" Type="http://schemas.openxmlformats.org/officeDocument/2006/relationships/chart" Target="../charts/chart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3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4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5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6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7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71625" y="434975"/>
            <a:ext cx="8678863" cy="2155825"/>
          </a:xfrm>
        </p:spPr>
        <p:txBody>
          <a:bodyPr/>
          <a:lstStyle/>
          <a:p>
            <a:pPr algn="l" fontAlgn="auto">
              <a:spcAft>
                <a:spcPts val="0"/>
              </a:spcAft>
              <a:defRPr/>
            </a:pPr>
            <a:r>
              <a:rPr lang="ru-RU" sz="4400" cap="none" dirty="0" smtClean="0"/>
              <a:t>Национальная система учета и отчетности по гендерному и семейному насилию:</a:t>
            </a:r>
            <a:r>
              <a:rPr lang="ru-RU" cap="none" dirty="0" smtClean="0"/>
              <a:t> </a:t>
            </a:r>
            <a:endParaRPr lang="ru-RU" sz="4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29050" y="2551113"/>
            <a:ext cx="5964238" cy="8302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cs typeface="+mn-cs"/>
              </a:rPr>
              <a:t>достижения и вызовы</a:t>
            </a:r>
          </a:p>
        </p:txBody>
      </p:sp>
      <p:sp>
        <p:nvSpPr>
          <p:cNvPr id="9220" name="Прямоугольник 6"/>
          <p:cNvSpPr>
            <a:spLocks noChangeArrowheads="1"/>
          </p:cNvSpPr>
          <p:nvPr/>
        </p:nvSpPr>
        <p:spPr bwMode="auto">
          <a:xfrm>
            <a:off x="561975" y="5118100"/>
            <a:ext cx="71215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r>
              <a:rPr lang="ru-RU" altLang="ru-RU" sz="2800" b="1">
                <a:latin typeface="Calibri" pitchFamily="34" charset="0"/>
              </a:rPr>
              <a:t>Статистика преступности: тенденции и перспективы развития</a:t>
            </a:r>
          </a:p>
          <a:p>
            <a:r>
              <a:rPr lang="ru-RU" altLang="ru-RU" sz="2800" b="1">
                <a:latin typeface="Calibri" pitchFamily="34" charset="0"/>
              </a:rPr>
              <a:t>Бишкек, 20-21 июня 2017</a:t>
            </a:r>
          </a:p>
        </p:txBody>
      </p:sp>
      <p:sp>
        <p:nvSpPr>
          <p:cNvPr id="9221" name="Прямоугольник 7"/>
          <p:cNvSpPr>
            <a:spLocks noChangeArrowheads="1"/>
          </p:cNvSpPr>
          <p:nvPr/>
        </p:nvSpPr>
        <p:spPr bwMode="auto">
          <a:xfrm>
            <a:off x="8807450" y="5802313"/>
            <a:ext cx="23415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r>
              <a:rPr lang="ru-RU" altLang="ru-RU" sz="2800" b="1">
                <a:latin typeface="Calibri" pitchFamily="34" charset="0"/>
              </a:rPr>
              <a:t>Илибезова Л.</a:t>
            </a:r>
          </a:p>
        </p:txBody>
      </p:sp>
      <p:pic>
        <p:nvPicPr>
          <p:cNvPr id="9222" name="Picture 2" descr="https://upload.wikimedia.org/wikipedia/commons/e/e5/Ornament_pattern_of_Kyrgyzsta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00500"/>
            <a:ext cx="120634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0438" y="0"/>
            <a:ext cx="9720262" cy="150018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Наиболее  распространенные формы ГН в </a:t>
            </a:r>
            <a:r>
              <a:rPr lang="ru-RU" dirty="0"/>
              <a:t>К</a:t>
            </a:r>
            <a:r>
              <a:rPr lang="ru-RU" dirty="0" smtClean="0"/>
              <a:t>ыргызской Республике</a:t>
            </a:r>
            <a:endParaRPr lang="ru-RU" dirty="0"/>
          </a:p>
        </p:txBody>
      </p:sp>
      <p:sp>
        <p:nvSpPr>
          <p:cNvPr id="10243" name="Объект 2"/>
          <p:cNvSpPr>
            <a:spLocks noGrp="1"/>
          </p:cNvSpPr>
          <p:nvPr>
            <p:ph idx="1"/>
          </p:nvPr>
        </p:nvSpPr>
        <p:spPr>
          <a:xfrm>
            <a:off x="1023938" y="1844675"/>
            <a:ext cx="9720262" cy="4464050"/>
          </a:xfrm>
        </p:spPr>
        <p:txBody>
          <a:bodyPr/>
          <a:lstStyle/>
          <a:p>
            <a:pPr>
              <a:spcBef>
                <a:spcPts val="3000"/>
              </a:spcBef>
            </a:pPr>
            <a:r>
              <a:rPr lang="ru-RU" altLang="ru-RU" sz="2800" b="1" smtClean="0"/>
              <a:t>Семейное насилие </a:t>
            </a:r>
            <a:r>
              <a:rPr lang="ru-RU" altLang="ru-RU" sz="2800" smtClean="0"/>
              <a:t>(физическое, психологическое, сексуальное экономическое)</a:t>
            </a:r>
          </a:p>
          <a:p>
            <a:pPr>
              <a:spcBef>
                <a:spcPts val="3000"/>
              </a:spcBef>
            </a:pPr>
            <a:r>
              <a:rPr lang="ru-RU" altLang="ru-RU" sz="2800" b="1" smtClean="0"/>
              <a:t>Дискриминационные брачные практики: </a:t>
            </a:r>
            <a:r>
              <a:rPr lang="ru-RU" altLang="ru-RU" sz="2800" smtClean="0"/>
              <a:t>ранние браки, похищение женщин для вступления в брак, многоженство;</a:t>
            </a:r>
          </a:p>
          <a:p>
            <a:pPr>
              <a:spcBef>
                <a:spcPts val="3000"/>
              </a:spcBef>
            </a:pPr>
            <a:r>
              <a:rPr lang="ru-RU" altLang="ru-RU" sz="2800" b="1" smtClean="0"/>
              <a:t>Половые преступления </a:t>
            </a:r>
          </a:p>
          <a:p>
            <a:pPr>
              <a:spcBef>
                <a:spcPts val="3000"/>
              </a:spcBef>
            </a:pPr>
            <a:r>
              <a:rPr lang="ru-RU" altLang="ru-RU" sz="2800" b="1" smtClean="0"/>
              <a:t>Торговля женщинами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900" y="231775"/>
            <a:ext cx="9720263" cy="10350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Национальная система учета случаев</a:t>
            </a:r>
            <a:br>
              <a:rPr lang="ru-RU" dirty="0"/>
            </a:br>
            <a:r>
              <a:rPr lang="ru-RU" dirty="0"/>
              <a:t> семейного </a:t>
            </a:r>
            <a:r>
              <a:rPr lang="ru-RU" dirty="0" smtClean="0"/>
              <a:t>насилия (2004-2016) </a:t>
            </a:r>
            <a:endParaRPr lang="ru-RU" dirty="0"/>
          </a:p>
        </p:txBody>
      </p:sp>
      <p:sp>
        <p:nvSpPr>
          <p:cNvPr id="11267" name="Объект 2"/>
          <p:cNvSpPr>
            <a:spLocks noGrp="1"/>
          </p:cNvSpPr>
          <p:nvPr>
            <p:ph idx="1"/>
          </p:nvPr>
        </p:nvSpPr>
        <p:spPr>
          <a:xfrm>
            <a:off x="1039813" y="2349500"/>
            <a:ext cx="10253662" cy="4024313"/>
          </a:xfrm>
        </p:spPr>
        <p:txBody>
          <a:bodyPr/>
          <a:lstStyle/>
          <a:p>
            <a:endParaRPr lang="ru-RU" altLang="ru-RU" smtClean="0"/>
          </a:p>
        </p:txBody>
      </p:sp>
      <p:grpSp>
        <p:nvGrpSpPr>
          <p:cNvPr id="11268" name="Group 5"/>
          <p:cNvGrpSpPr>
            <a:grpSpLocks/>
          </p:cNvGrpSpPr>
          <p:nvPr/>
        </p:nvGrpSpPr>
        <p:grpSpPr bwMode="auto">
          <a:xfrm>
            <a:off x="1266825" y="2060575"/>
            <a:ext cx="9791700" cy="3390900"/>
            <a:chOff x="1475" y="6993"/>
            <a:chExt cx="15301" cy="2342"/>
          </a:xfrm>
        </p:grpSpPr>
        <p:sp>
          <p:nvSpPr>
            <p:cNvPr id="5" name="AutoShape 6"/>
            <p:cNvSpPr>
              <a:spLocks noChangeArrowheads="1"/>
            </p:cNvSpPr>
            <p:nvPr/>
          </p:nvSpPr>
          <p:spPr bwMode="auto">
            <a:xfrm>
              <a:off x="3455" y="6993"/>
              <a:ext cx="10729" cy="51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 dirty="0"/>
                <a:t>НСК</a:t>
              </a:r>
            </a:p>
          </p:txBody>
        </p:sp>
        <p:sp>
          <p:nvSpPr>
            <p:cNvPr id="6" name="AutoShape 7"/>
            <p:cNvSpPr>
              <a:spLocks noChangeArrowheads="1"/>
            </p:cNvSpPr>
            <p:nvPr/>
          </p:nvSpPr>
          <p:spPr bwMode="auto">
            <a:xfrm>
              <a:off x="1475" y="8411"/>
              <a:ext cx="1980" cy="90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>
                <a:latin typeface="Arial" charset="0"/>
                <a:cs typeface="Times New Roman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dirty="0">
                  <a:latin typeface="Arial" charset="0"/>
                  <a:cs typeface="Times New Roman" pitchFamily="18" charset="0"/>
                </a:rPr>
                <a:t>ВС, СД</a:t>
              </a:r>
              <a:endParaRPr lang="ru-RU" sz="2000" b="1" dirty="0">
                <a:latin typeface="Arial" charset="0"/>
              </a:endParaRPr>
            </a:p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>
                <a:latin typeface="Arial" charset="0"/>
              </a:endParaRPr>
            </a:p>
          </p:txBody>
        </p:sp>
        <p:sp>
          <p:nvSpPr>
            <p:cNvPr id="7" name="AutoShape 8"/>
            <p:cNvSpPr>
              <a:spLocks noChangeArrowheads="1"/>
            </p:cNvSpPr>
            <p:nvPr/>
          </p:nvSpPr>
          <p:spPr bwMode="auto">
            <a:xfrm>
              <a:off x="3635" y="8411"/>
              <a:ext cx="1980" cy="90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>
                <a:latin typeface="Arial" charset="0"/>
                <a:cs typeface="Times New Roman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dirty="0">
                  <a:latin typeface="Arial" charset="0"/>
                  <a:cs typeface="Times New Roman" pitchFamily="18" charset="0"/>
                </a:rPr>
                <a:t>МВД</a:t>
              </a:r>
              <a:endParaRPr lang="ru-RU" sz="2000" b="1" dirty="0">
                <a:latin typeface="Arial" charset="0"/>
              </a:endParaRPr>
            </a:p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>
                <a:latin typeface="Arial" charset="0"/>
              </a:endParaRPr>
            </a:p>
          </p:txBody>
        </p:sp>
        <p:sp>
          <p:nvSpPr>
            <p:cNvPr id="8" name="AutoShape 9"/>
            <p:cNvSpPr>
              <a:spLocks noChangeArrowheads="1"/>
            </p:cNvSpPr>
            <p:nvPr/>
          </p:nvSpPr>
          <p:spPr bwMode="auto">
            <a:xfrm>
              <a:off x="5795" y="8411"/>
              <a:ext cx="1980" cy="90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>
                <a:latin typeface="Arial" charset="0"/>
                <a:cs typeface="Times New Roman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dirty="0">
                  <a:latin typeface="Arial" charset="0"/>
                  <a:cs typeface="Times New Roman" pitchFamily="18" charset="0"/>
                </a:rPr>
                <a:t>МЗ</a:t>
              </a:r>
              <a:endParaRPr lang="ru-RU" sz="2000" b="1" dirty="0">
                <a:latin typeface="Arial" charset="0"/>
              </a:endParaRPr>
            </a:p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>
                <a:latin typeface="Arial" charset="0"/>
              </a:endParaRPr>
            </a:p>
          </p:txBody>
        </p:sp>
        <p:sp>
          <p:nvSpPr>
            <p:cNvPr id="9" name="AutoShape 10"/>
            <p:cNvSpPr>
              <a:spLocks noChangeArrowheads="1"/>
            </p:cNvSpPr>
            <p:nvPr/>
          </p:nvSpPr>
          <p:spPr bwMode="auto">
            <a:xfrm>
              <a:off x="8037" y="8435"/>
              <a:ext cx="1980" cy="90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>
                  <a:latin typeface="Arial" charset="0"/>
                  <a:cs typeface="Times New Roman" pitchFamily="18" charset="0"/>
                </a:rPr>
                <a:t>ОМСУ</a:t>
              </a:r>
              <a:endParaRPr lang="ru-RU" b="1" dirty="0">
                <a:latin typeface="Arial" charset="0"/>
              </a:endParaRPr>
            </a:p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>
                  <a:latin typeface="Arial" charset="0"/>
                  <a:cs typeface="Times New Roman" pitchFamily="18" charset="0"/>
                </a:rPr>
                <a:t>(суды аксакалов)</a:t>
              </a:r>
              <a:endParaRPr lang="ru-RU" b="1" dirty="0">
                <a:latin typeface="Arial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>
                <a:latin typeface="Arial" charset="0"/>
                <a:cs typeface="Times New Roman" pitchFamily="18" charset="0"/>
              </a:endParaRPr>
            </a:p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>
                <a:latin typeface="Arial" charset="0"/>
              </a:endParaRPr>
            </a:p>
          </p:txBody>
        </p:sp>
        <p:sp>
          <p:nvSpPr>
            <p:cNvPr id="10" name="AutoShape 11"/>
            <p:cNvSpPr>
              <a:spLocks noChangeArrowheads="1"/>
            </p:cNvSpPr>
            <p:nvPr/>
          </p:nvSpPr>
          <p:spPr bwMode="auto">
            <a:xfrm>
              <a:off x="10403" y="8435"/>
              <a:ext cx="1926" cy="876"/>
            </a:xfrm>
            <a:prstGeom prst="roundRect">
              <a:avLst>
                <a:gd name="adj" fmla="val 25115"/>
              </a:avLst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>
                <a:latin typeface="Arial" charset="0"/>
                <a:cs typeface="Times New Roman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dirty="0">
                  <a:latin typeface="Arial" charset="0"/>
                  <a:cs typeface="Times New Roman" pitchFamily="18" charset="0"/>
                </a:rPr>
                <a:t>КЦ</a:t>
              </a:r>
              <a:endParaRPr lang="ru-RU" sz="2000" b="1" dirty="0">
                <a:latin typeface="Arial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>
                <a:latin typeface="Arial" charset="0"/>
              </a:endParaRPr>
            </a:p>
          </p:txBody>
        </p:sp>
        <p:sp>
          <p:nvSpPr>
            <p:cNvPr id="11" name="AutoShape 12"/>
            <p:cNvSpPr>
              <a:spLocks noChangeArrowheads="1"/>
            </p:cNvSpPr>
            <p:nvPr/>
          </p:nvSpPr>
          <p:spPr bwMode="auto">
            <a:xfrm>
              <a:off x="12576" y="8486"/>
              <a:ext cx="1980" cy="843"/>
            </a:xfrm>
            <a:prstGeom prst="roundRect">
              <a:avLst>
                <a:gd name="adj" fmla="val 16667"/>
              </a:avLst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1">
              <a:schemeClr val="accent5"/>
            </a:lnRef>
            <a:fillRef idx="1002">
              <a:schemeClr val="lt1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>
                <a:latin typeface="Arial" charset="0"/>
                <a:cs typeface="Times New Roman" pitchFamily="18" charset="0"/>
              </a:endParaRPr>
            </a:p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dirty="0" err="1">
                  <a:latin typeface="Arial" charset="0"/>
                  <a:cs typeface="Times New Roman" pitchFamily="18" charset="0"/>
                </a:rPr>
                <a:t>МОиН</a:t>
              </a:r>
              <a:endParaRPr lang="ru-RU" sz="2000" b="1" dirty="0">
                <a:latin typeface="Arial" charset="0"/>
              </a:endParaRPr>
            </a:p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 dirty="0">
                <a:latin typeface="Arial" charset="0"/>
              </a:endParaRPr>
            </a:p>
          </p:txBody>
        </p:sp>
        <p:sp>
          <p:nvSpPr>
            <p:cNvPr id="12" name="AutoShape 13"/>
            <p:cNvSpPr>
              <a:spLocks noChangeArrowheads="1"/>
            </p:cNvSpPr>
            <p:nvPr/>
          </p:nvSpPr>
          <p:spPr bwMode="auto">
            <a:xfrm>
              <a:off x="14796" y="8486"/>
              <a:ext cx="1980" cy="849"/>
            </a:xfrm>
            <a:prstGeom prst="roundRect">
              <a:avLst>
                <a:gd name="adj" fmla="val 16667"/>
              </a:avLst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1">
              <a:schemeClr val="accent5"/>
            </a:lnRef>
            <a:fillRef idx="1002">
              <a:schemeClr val="lt1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 err="1">
                  <a:latin typeface="Arial" charset="0"/>
                  <a:cs typeface="Times New Roman" pitchFamily="18" charset="0"/>
                </a:rPr>
                <a:t>Терр</a:t>
              </a:r>
              <a:r>
                <a:rPr lang="ru-RU" sz="1400" b="1" dirty="0">
                  <a:latin typeface="Arial" charset="0"/>
                  <a:cs typeface="Times New Roman" pitchFamily="18" charset="0"/>
                </a:rPr>
                <a:t>.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latin typeface="Arial" charset="0"/>
                  <a:cs typeface="Times New Roman" pitchFamily="18" charset="0"/>
                </a:rPr>
                <a:t>орг. соц.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latin typeface="Arial" charset="0"/>
                  <a:cs typeface="Times New Roman" pitchFamily="18" charset="0"/>
                </a:rPr>
                <a:t>защиты</a:t>
              </a:r>
              <a:endParaRPr lang="ru-RU" sz="1400" b="1" dirty="0">
                <a:latin typeface="Arial" charset="0"/>
              </a:endParaRPr>
            </a:p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b="1" dirty="0">
                <a:latin typeface="Arial" charset="0"/>
              </a:endParaRPr>
            </a:p>
          </p:txBody>
        </p:sp>
        <p:grpSp>
          <p:nvGrpSpPr>
            <p:cNvPr id="11289" name="Group 14"/>
            <p:cNvGrpSpPr>
              <a:grpSpLocks/>
            </p:cNvGrpSpPr>
            <p:nvPr/>
          </p:nvGrpSpPr>
          <p:grpSpPr bwMode="auto">
            <a:xfrm>
              <a:off x="2034" y="7871"/>
              <a:ext cx="8640" cy="540"/>
              <a:chOff x="2034" y="7871"/>
              <a:chExt cx="8640" cy="540"/>
            </a:xfrm>
          </p:grpSpPr>
          <p:sp>
            <p:nvSpPr>
              <p:cNvPr id="14" name="Line 16"/>
              <p:cNvSpPr>
                <a:spLocks noChangeShapeType="1"/>
              </p:cNvSpPr>
              <p:nvPr/>
            </p:nvSpPr>
            <p:spPr bwMode="auto">
              <a:xfrm>
                <a:off x="2033" y="7871"/>
                <a:ext cx="8640" cy="0"/>
              </a:xfrm>
              <a:prstGeom prst="line">
                <a:avLst/>
              </a:prstGeom>
              <a:noFill/>
              <a:ln w="28575">
                <a:solidFill>
                  <a:schemeClr val="accent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n>
                    <a:solidFill>
                      <a:srgbClr val="FF0000"/>
                    </a:solidFill>
                  </a:ln>
                  <a:latin typeface="+mn-lt"/>
                  <a:cs typeface="+mn-cs"/>
                </a:endParaRPr>
              </a:p>
            </p:txBody>
          </p:sp>
          <p:sp>
            <p:nvSpPr>
              <p:cNvPr id="15" name="Line 17"/>
              <p:cNvSpPr>
                <a:spLocks noChangeShapeType="1"/>
              </p:cNvSpPr>
              <p:nvPr/>
            </p:nvSpPr>
            <p:spPr bwMode="auto">
              <a:xfrm>
                <a:off x="2033" y="7871"/>
                <a:ext cx="0" cy="539"/>
              </a:xfrm>
              <a:prstGeom prst="line">
                <a:avLst/>
              </a:prstGeom>
              <a:ln w="38100">
                <a:solidFill>
                  <a:schemeClr val="accent4"/>
                </a:solidFill>
                <a:headEnd/>
                <a:tailEnd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n w="76200">
                    <a:solidFill>
                      <a:srgbClr val="FF0000"/>
                    </a:solidFill>
                  </a:ln>
                </a:endParaRPr>
              </a:p>
            </p:txBody>
          </p:sp>
          <p:sp>
            <p:nvSpPr>
              <p:cNvPr id="17" name="Line 19"/>
              <p:cNvSpPr>
                <a:spLocks noChangeShapeType="1"/>
              </p:cNvSpPr>
              <p:nvPr/>
            </p:nvSpPr>
            <p:spPr bwMode="auto">
              <a:xfrm>
                <a:off x="8334" y="7871"/>
                <a:ext cx="0" cy="539"/>
              </a:xfrm>
              <a:prstGeom prst="line">
                <a:avLst/>
              </a:prstGeom>
              <a:ln w="38100">
                <a:solidFill>
                  <a:schemeClr val="accent4"/>
                </a:solidFill>
                <a:headEnd/>
                <a:tailEnd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n w="76200">
                    <a:solidFill>
                      <a:srgbClr val="FF0000"/>
                    </a:solidFill>
                  </a:ln>
                </a:endParaRPr>
              </a:p>
            </p:txBody>
          </p:sp>
          <p:sp>
            <p:nvSpPr>
              <p:cNvPr id="19" name="Line 21"/>
              <p:cNvSpPr>
                <a:spLocks noChangeShapeType="1"/>
              </p:cNvSpPr>
              <p:nvPr/>
            </p:nvSpPr>
            <p:spPr bwMode="auto">
              <a:xfrm>
                <a:off x="10673" y="7871"/>
                <a:ext cx="0" cy="539"/>
              </a:xfrm>
              <a:prstGeom prst="line">
                <a:avLst/>
              </a:prstGeom>
              <a:ln w="38100">
                <a:solidFill>
                  <a:schemeClr val="accent4"/>
                </a:solidFill>
                <a:headEnd/>
                <a:tailEnd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n w="76200">
                    <a:solidFill>
                      <a:srgbClr val="FF0000"/>
                    </a:solidFill>
                  </a:ln>
                </a:endParaRPr>
              </a:p>
            </p:txBody>
          </p:sp>
          <p:sp>
            <p:nvSpPr>
              <p:cNvPr id="20" name="Line 22"/>
              <p:cNvSpPr>
                <a:spLocks noChangeShapeType="1"/>
              </p:cNvSpPr>
              <p:nvPr/>
            </p:nvSpPr>
            <p:spPr bwMode="auto">
              <a:xfrm>
                <a:off x="6533" y="7871"/>
                <a:ext cx="0" cy="539"/>
              </a:xfrm>
              <a:prstGeom prst="line">
                <a:avLst/>
              </a:prstGeom>
              <a:ln w="38100">
                <a:solidFill>
                  <a:schemeClr val="accent4"/>
                </a:solidFill>
                <a:headEnd/>
                <a:tailEnd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n w="76200">
                    <a:solidFill>
                      <a:srgbClr val="FF0000"/>
                    </a:solidFill>
                  </a:ln>
                </a:endParaRPr>
              </a:p>
            </p:txBody>
          </p:sp>
          <p:sp>
            <p:nvSpPr>
              <p:cNvPr id="21" name="Line 23"/>
              <p:cNvSpPr>
                <a:spLocks noChangeShapeType="1"/>
              </p:cNvSpPr>
              <p:nvPr/>
            </p:nvSpPr>
            <p:spPr bwMode="auto">
              <a:xfrm>
                <a:off x="4372" y="7871"/>
                <a:ext cx="0" cy="539"/>
              </a:xfrm>
              <a:prstGeom prst="line">
                <a:avLst/>
              </a:prstGeom>
              <a:ln w="38100">
                <a:solidFill>
                  <a:schemeClr val="accent4"/>
                </a:solidFill>
                <a:headEnd/>
                <a:tailEnd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n w="76200">
                    <a:solidFill>
                      <a:srgbClr val="FF0000"/>
                    </a:solidFill>
                  </a:ln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900" y="231775"/>
            <a:ext cx="9720263" cy="10350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Система сбора судебной статистики </a:t>
            </a:r>
            <a:r>
              <a:rPr lang="ru-RU" dirty="0" smtClean="0"/>
              <a:t>по СН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>
          <a:xfrm>
            <a:off x="1039813" y="2349500"/>
            <a:ext cx="9720262" cy="4024313"/>
          </a:xfrm>
        </p:spPr>
        <p:txBody>
          <a:bodyPr/>
          <a:lstStyle/>
          <a:p>
            <a:endParaRPr lang="ru-RU" altLang="ru-RU" dirty="0" smtClean="0"/>
          </a:p>
        </p:txBody>
      </p:sp>
      <p:grpSp>
        <p:nvGrpSpPr>
          <p:cNvPr id="12292" name="Group 1"/>
          <p:cNvGrpSpPr>
            <a:grpSpLocks noChangeAspect="1"/>
          </p:cNvGrpSpPr>
          <p:nvPr/>
        </p:nvGrpSpPr>
        <p:grpSpPr bwMode="auto">
          <a:xfrm>
            <a:off x="1062038" y="174625"/>
            <a:ext cx="9040812" cy="6291263"/>
            <a:chOff x="-81" y="-53"/>
            <a:chExt cx="9439" cy="7570"/>
          </a:xfrm>
        </p:grpSpPr>
        <p:sp>
          <p:nvSpPr>
            <p:cNvPr id="12293" name="AutoShape 365"/>
            <p:cNvSpPr>
              <a:spLocks noChangeAspect="1" noChangeArrowheads="1" noTextEdit="1"/>
            </p:cNvSpPr>
            <p:nvPr/>
          </p:nvSpPr>
          <p:spPr bwMode="auto">
            <a:xfrm>
              <a:off x="-81" y="-38"/>
              <a:ext cx="9362" cy="7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294" name="Rectangle 364"/>
            <p:cNvSpPr>
              <a:spLocks noChangeArrowheads="1"/>
            </p:cNvSpPr>
            <p:nvPr/>
          </p:nvSpPr>
          <p:spPr bwMode="auto">
            <a:xfrm>
              <a:off x="-2" y="-53"/>
              <a:ext cx="9360" cy="6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endParaRPr lang="ru-RU" altLang="ru-RU" sz="1000">
                <a:latin typeface="Calibri" pitchFamily="34" charset="0"/>
              </a:endParaRPr>
            </a:p>
          </p:txBody>
        </p:sp>
        <p:grpSp>
          <p:nvGrpSpPr>
            <p:cNvPr id="12295" name="Group 361"/>
            <p:cNvGrpSpPr>
              <a:grpSpLocks/>
            </p:cNvGrpSpPr>
            <p:nvPr/>
          </p:nvGrpSpPr>
          <p:grpSpPr bwMode="auto">
            <a:xfrm>
              <a:off x="3418" y="4807"/>
              <a:ext cx="1260" cy="900"/>
              <a:chOff x="3647" y="5343"/>
              <a:chExt cx="1101" cy="378"/>
            </a:xfrm>
          </p:grpSpPr>
          <p:sp>
            <p:nvSpPr>
              <p:cNvPr id="12652" name="Rectangle 363"/>
              <p:cNvSpPr>
                <a:spLocks noChangeArrowheads="1"/>
              </p:cNvSpPr>
              <p:nvPr/>
            </p:nvSpPr>
            <p:spPr bwMode="auto">
              <a:xfrm>
                <a:off x="3647" y="5343"/>
                <a:ext cx="1101" cy="378"/>
              </a:xfrm>
              <a:prstGeom prst="rect">
                <a:avLst/>
              </a:prstGeom>
              <a:solidFill>
                <a:srgbClr val="CCFF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9pPr>
              </a:lstStyle>
              <a:p>
                <a:endParaRPr lang="ru-RU" altLang="ru-RU" sz="1000">
                  <a:latin typeface="Calibri" pitchFamily="34" charset="0"/>
                </a:endParaRPr>
              </a:p>
            </p:txBody>
          </p:sp>
          <p:sp>
            <p:nvSpPr>
              <p:cNvPr id="12653" name="Rectangle 362"/>
              <p:cNvSpPr>
                <a:spLocks noChangeArrowheads="1"/>
              </p:cNvSpPr>
              <p:nvPr/>
            </p:nvSpPr>
            <p:spPr bwMode="auto">
              <a:xfrm>
                <a:off x="3647" y="5343"/>
                <a:ext cx="1101" cy="378"/>
              </a:xfrm>
              <a:prstGeom prst="rect">
                <a:avLst/>
              </a:prstGeom>
              <a:noFill/>
              <a:ln w="3810" cap="rnd">
                <a:solidFill>
                  <a:srgbClr val="009999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9pPr>
              </a:lstStyle>
              <a:p>
                <a:endParaRPr lang="ru-RU" altLang="ru-RU" sz="1000">
                  <a:latin typeface="Calibri" pitchFamily="34" charset="0"/>
                </a:endParaRPr>
              </a:p>
            </p:txBody>
          </p:sp>
        </p:grpSp>
        <p:sp>
          <p:nvSpPr>
            <p:cNvPr id="12296" name="Rectangle 360"/>
            <p:cNvSpPr>
              <a:spLocks noChangeArrowheads="1"/>
            </p:cNvSpPr>
            <p:nvPr/>
          </p:nvSpPr>
          <p:spPr bwMode="auto">
            <a:xfrm>
              <a:off x="3430" y="4807"/>
              <a:ext cx="1333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Arial" charset="0"/>
                  <a:ea typeface="Calibri" pitchFamily="34" charset="0"/>
                </a:rPr>
                <a:t>Районные</a:t>
              </a:r>
              <a:r>
                <a:rPr lang="ru-RU" altLang="ru-RU" sz="1000" b="1">
                  <a:solidFill>
                    <a:srgbClr val="000000"/>
                  </a:solidFill>
                  <a:latin typeface="Arial" charset="0"/>
                  <a:ea typeface="Calibri" pitchFamily="34" charset="0"/>
                </a:rPr>
                <a:t> суды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297" name="Rectangle 358"/>
            <p:cNvSpPr>
              <a:spLocks noChangeArrowheads="1"/>
            </p:cNvSpPr>
            <p:nvPr/>
          </p:nvSpPr>
          <p:spPr bwMode="auto">
            <a:xfrm>
              <a:off x="3465" y="4987"/>
              <a:ext cx="1213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ru-RU" altLang="ru-RU" sz="1000" b="1">
                  <a:solidFill>
                    <a:srgbClr val="000000"/>
                  </a:solidFill>
                  <a:latin typeface="Arial" charset="0"/>
                  <a:ea typeface="Calibri" pitchFamily="34" charset="0"/>
                </a:rPr>
                <a:t>       г</a:t>
              </a:r>
              <a:r>
                <a:rPr lang="en-US" altLang="ru-RU" sz="1000" b="1">
                  <a:solidFill>
                    <a:srgbClr val="000000"/>
                  </a:solidFill>
                  <a:latin typeface="Arial" charset="0"/>
                  <a:ea typeface="Calibri" pitchFamily="34" charset="0"/>
                </a:rPr>
                <a:t>Бишкек,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  <a:p>
              <a:pPr defTabSz="914400" eaLnBrk="0" hangingPunct="0"/>
              <a:r>
                <a:rPr lang="en-US" altLang="ru-RU" sz="1000" b="1">
                  <a:solidFill>
                    <a:srgbClr val="000000"/>
                  </a:solidFill>
                  <a:latin typeface="Arial" charset="0"/>
                  <a:ea typeface="Calibri" pitchFamily="34" charset="0"/>
                </a:rPr>
                <a:t>Бишкекский гор</a:t>
              </a:r>
              <a:r>
                <a:rPr lang="ru-RU" altLang="ru-RU" sz="1000" b="1">
                  <a:solidFill>
                    <a:srgbClr val="000000"/>
                  </a:solidFill>
                  <a:latin typeface="Arial" charset="0"/>
                  <a:ea typeface="Calibri" pitchFamily="34" charset="0"/>
                </a:rPr>
                <a:t>.</a:t>
              </a:r>
              <a:r>
                <a:rPr lang="en-US" altLang="ru-RU" sz="1000" b="1">
                  <a:solidFill>
                    <a:srgbClr val="000000"/>
                  </a:solidFill>
                  <a:latin typeface="Arial" charset="0"/>
                  <a:ea typeface="Calibri" pitchFamily="34" charset="0"/>
                </a:rPr>
                <a:t> суд</a:t>
              </a:r>
              <a:endParaRPr lang="en-US" altLang="ru-RU" sz="1000">
                <a:latin typeface="Arial" charset="0"/>
              </a:endParaRPr>
            </a:p>
          </p:txBody>
        </p:sp>
        <p:sp>
          <p:nvSpPr>
            <p:cNvPr id="12298" name="Rectangle 357"/>
            <p:cNvSpPr>
              <a:spLocks noChangeArrowheads="1"/>
            </p:cNvSpPr>
            <p:nvPr/>
          </p:nvSpPr>
          <p:spPr bwMode="auto">
            <a:xfrm>
              <a:off x="4103" y="5507"/>
              <a:ext cx="37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Arial" charset="0"/>
                  <a:ea typeface="Calibri" pitchFamily="34" charset="0"/>
                </a:rPr>
                <a:t>.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299" name="Rectangle 356"/>
            <p:cNvSpPr>
              <a:spLocks noChangeArrowheads="1"/>
            </p:cNvSpPr>
            <p:nvPr/>
          </p:nvSpPr>
          <p:spPr bwMode="auto">
            <a:xfrm>
              <a:off x="3418" y="5167"/>
              <a:ext cx="1260" cy="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endParaRPr lang="ru-RU" altLang="ru-RU" sz="1000">
                <a:latin typeface="Arial" charset="0"/>
              </a:endParaRPr>
            </a:p>
          </p:txBody>
        </p:sp>
        <p:grpSp>
          <p:nvGrpSpPr>
            <p:cNvPr id="12300" name="Group 353"/>
            <p:cNvGrpSpPr>
              <a:grpSpLocks/>
            </p:cNvGrpSpPr>
            <p:nvPr/>
          </p:nvGrpSpPr>
          <p:grpSpPr bwMode="auto">
            <a:xfrm>
              <a:off x="6300" y="4807"/>
              <a:ext cx="1030" cy="917"/>
              <a:chOff x="6300" y="5343"/>
              <a:chExt cx="1030" cy="381"/>
            </a:xfrm>
          </p:grpSpPr>
          <p:sp>
            <p:nvSpPr>
              <p:cNvPr id="12650" name="Rectangle 355"/>
              <p:cNvSpPr>
                <a:spLocks noChangeArrowheads="1"/>
              </p:cNvSpPr>
              <p:nvPr/>
            </p:nvSpPr>
            <p:spPr bwMode="auto">
              <a:xfrm>
                <a:off x="6300" y="5343"/>
                <a:ext cx="1030" cy="381"/>
              </a:xfrm>
              <a:prstGeom prst="rect">
                <a:avLst/>
              </a:pr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9pPr>
              </a:lstStyle>
              <a:p>
                <a:endParaRPr lang="ru-RU" altLang="ru-RU" sz="1000">
                  <a:latin typeface="Calibri" pitchFamily="34" charset="0"/>
                </a:endParaRPr>
              </a:p>
            </p:txBody>
          </p:sp>
          <p:sp>
            <p:nvSpPr>
              <p:cNvPr id="12651" name="Rectangle 354"/>
              <p:cNvSpPr>
                <a:spLocks noChangeArrowheads="1"/>
              </p:cNvSpPr>
              <p:nvPr/>
            </p:nvSpPr>
            <p:spPr bwMode="auto">
              <a:xfrm>
                <a:off x="6300" y="5343"/>
                <a:ext cx="1030" cy="381"/>
              </a:xfrm>
              <a:prstGeom prst="rect">
                <a:avLst/>
              </a:prstGeom>
              <a:noFill/>
              <a:ln w="4445" cap="rnd">
                <a:solidFill>
                  <a:srgbClr val="009999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9pPr>
              </a:lstStyle>
              <a:p>
                <a:endParaRPr lang="ru-RU" altLang="ru-RU" sz="1000">
                  <a:latin typeface="Calibri" pitchFamily="34" charset="0"/>
                </a:endParaRPr>
              </a:p>
            </p:txBody>
          </p:sp>
        </p:grpSp>
        <p:sp>
          <p:nvSpPr>
            <p:cNvPr id="12301" name="Rectangle 352"/>
            <p:cNvSpPr>
              <a:spLocks noChangeArrowheads="1"/>
            </p:cNvSpPr>
            <p:nvPr/>
          </p:nvSpPr>
          <p:spPr bwMode="auto">
            <a:xfrm>
              <a:off x="6337" y="4807"/>
              <a:ext cx="1337" cy="1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ru-RU" altLang="ru-RU" sz="1000" b="1">
                  <a:solidFill>
                    <a:srgbClr val="000000"/>
                  </a:solidFill>
                  <a:latin typeface="Arial" charset="0"/>
                  <a:ea typeface="Calibri" pitchFamily="34" charset="0"/>
                </a:rPr>
                <a:t>Военный суд  КР</a:t>
              </a:r>
              <a:endParaRPr lang="ru-RU" altLang="ru-RU" sz="1000">
                <a:latin typeface="Arial" charset="0"/>
                <a:ea typeface="Calibri" pitchFamily="34" charset="0"/>
              </a:endParaRPr>
            </a:p>
            <a:p>
              <a:pPr defTabSz="914400" eaLnBrk="0" hangingPunct="0"/>
              <a:r>
                <a:rPr lang="ru-RU" altLang="ru-RU" sz="1000" b="1">
                  <a:solidFill>
                    <a:srgbClr val="000000"/>
                  </a:solidFill>
                  <a:latin typeface="Arial" charset="0"/>
                  <a:ea typeface="Calibri" pitchFamily="34" charset="0"/>
                </a:rPr>
                <a:t>Бишкекский гарнизонный суд</a:t>
              </a:r>
              <a:endParaRPr lang="ru-RU" altLang="ru-RU" sz="1000">
                <a:latin typeface="Arial" charset="0"/>
              </a:endParaRPr>
            </a:p>
          </p:txBody>
        </p:sp>
        <p:sp>
          <p:nvSpPr>
            <p:cNvPr id="12302" name="Rectangle 351"/>
            <p:cNvSpPr>
              <a:spLocks noChangeArrowheads="1"/>
            </p:cNvSpPr>
            <p:nvPr/>
          </p:nvSpPr>
          <p:spPr bwMode="auto">
            <a:xfrm>
              <a:off x="6599" y="5507"/>
              <a:ext cx="0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endParaRPr lang="ru-RU" altLang="ru-RU" sz="1000">
                <a:latin typeface="Arial" charset="0"/>
              </a:endParaRPr>
            </a:p>
          </p:txBody>
        </p:sp>
        <p:grpSp>
          <p:nvGrpSpPr>
            <p:cNvPr id="12303" name="Group 348"/>
            <p:cNvGrpSpPr>
              <a:grpSpLocks/>
            </p:cNvGrpSpPr>
            <p:nvPr/>
          </p:nvGrpSpPr>
          <p:grpSpPr bwMode="auto">
            <a:xfrm>
              <a:off x="4899" y="4807"/>
              <a:ext cx="1294" cy="916"/>
              <a:chOff x="4899" y="5343"/>
              <a:chExt cx="1294" cy="380"/>
            </a:xfrm>
          </p:grpSpPr>
          <p:sp>
            <p:nvSpPr>
              <p:cNvPr id="12648" name="Rectangle 350"/>
              <p:cNvSpPr>
                <a:spLocks noChangeArrowheads="1"/>
              </p:cNvSpPr>
              <p:nvPr/>
            </p:nvSpPr>
            <p:spPr bwMode="auto">
              <a:xfrm>
                <a:off x="4899" y="5343"/>
                <a:ext cx="1294" cy="380"/>
              </a:xfrm>
              <a:prstGeom prst="rect">
                <a:avLst/>
              </a:prstGeom>
              <a:solidFill>
                <a:srgbClr val="99FF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9pPr>
              </a:lstStyle>
              <a:p>
                <a:pPr algn="ctr"/>
                <a:endParaRPr lang="ru-RU" altLang="ru-RU" sz="1000">
                  <a:latin typeface="Calibri" pitchFamily="34" charset="0"/>
                </a:endParaRPr>
              </a:p>
            </p:txBody>
          </p:sp>
          <p:sp>
            <p:nvSpPr>
              <p:cNvPr id="12649" name="Rectangle 349"/>
              <p:cNvSpPr>
                <a:spLocks noChangeArrowheads="1"/>
              </p:cNvSpPr>
              <p:nvPr/>
            </p:nvSpPr>
            <p:spPr bwMode="auto">
              <a:xfrm>
                <a:off x="4899" y="5343"/>
                <a:ext cx="1294" cy="380"/>
              </a:xfrm>
              <a:prstGeom prst="rect">
                <a:avLst/>
              </a:prstGeom>
              <a:noFill/>
              <a:ln w="3810" cap="rnd">
                <a:solidFill>
                  <a:srgbClr val="009999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9pPr>
              </a:lstStyle>
              <a:p>
                <a:endParaRPr lang="ru-RU" altLang="ru-RU" sz="1000">
                  <a:latin typeface="Calibri" pitchFamily="34" charset="0"/>
                </a:endParaRPr>
              </a:p>
            </p:txBody>
          </p:sp>
        </p:grpSp>
        <p:sp>
          <p:nvSpPr>
            <p:cNvPr id="12304" name="Rectangle 347"/>
            <p:cNvSpPr>
              <a:spLocks noChangeArrowheads="1"/>
            </p:cNvSpPr>
            <p:nvPr/>
          </p:nvSpPr>
          <p:spPr bwMode="auto">
            <a:xfrm>
              <a:off x="4913" y="4807"/>
              <a:ext cx="1205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algn="ctr" defTabSz="914400"/>
              <a:r>
                <a:rPr lang="en-US" altLang="ru-RU" sz="1000" b="1">
                  <a:solidFill>
                    <a:srgbClr val="000000"/>
                  </a:solidFill>
                  <a:latin typeface="Arial" charset="0"/>
                  <a:ea typeface="Calibri" pitchFamily="34" charset="0"/>
                </a:rPr>
                <a:t>Межрайонный суд г.Бишкек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05" name="Rectangle 346"/>
            <p:cNvSpPr>
              <a:spLocks noChangeArrowheads="1"/>
            </p:cNvSpPr>
            <p:nvPr/>
          </p:nvSpPr>
          <p:spPr bwMode="auto">
            <a:xfrm>
              <a:off x="4958" y="5507"/>
              <a:ext cx="0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endParaRPr lang="ru-RU" altLang="ru-RU" sz="1000">
                <a:latin typeface="Arial" charset="0"/>
              </a:endParaRPr>
            </a:p>
          </p:txBody>
        </p:sp>
        <p:sp>
          <p:nvSpPr>
            <p:cNvPr id="12306" name="Rectangle 345"/>
            <p:cNvSpPr>
              <a:spLocks noChangeArrowheads="1"/>
            </p:cNvSpPr>
            <p:nvPr/>
          </p:nvSpPr>
          <p:spPr bwMode="auto">
            <a:xfrm>
              <a:off x="5703" y="5507"/>
              <a:ext cx="0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endParaRPr lang="ru-RU" altLang="ru-RU" sz="1000">
                <a:latin typeface="Arial" charset="0"/>
              </a:endParaRPr>
            </a:p>
          </p:txBody>
        </p:sp>
        <p:grpSp>
          <p:nvGrpSpPr>
            <p:cNvPr id="12307" name="Group 342"/>
            <p:cNvGrpSpPr>
              <a:grpSpLocks/>
            </p:cNvGrpSpPr>
            <p:nvPr/>
          </p:nvGrpSpPr>
          <p:grpSpPr bwMode="auto">
            <a:xfrm>
              <a:off x="1978" y="6247"/>
              <a:ext cx="1100" cy="540"/>
              <a:chOff x="7553" y="5343"/>
              <a:chExt cx="1100" cy="386"/>
            </a:xfrm>
          </p:grpSpPr>
          <p:sp>
            <p:nvSpPr>
              <p:cNvPr id="12646" name="Rectangle 344"/>
              <p:cNvSpPr>
                <a:spLocks noChangeArrowheads="1"/>
              </p:cNvSpPr>
              <p:nvPr/>
            </p:nvSpPr>
            <p:spPr bwMode="auto">
              <a:xfrm>
                <a:off x="7553" y="5343"/>
                <a:ext cx="1100" cy="386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9pPr>
              </a:lstStyle>
              <a:p>
                <a:endParaRPr lang="ru-RU" altLang="ru-RU" sz="1000">
                  <a:latin typeface="Calibri" pitchFamily="34" charset="0"/>
                </a:endParaRPr>
              </a:p>
            </p:txBody>
          </p:sp>
          <p:sp>
            <p:nvSpPr>
              <p:cNvPr id="12647" name="Rectangle 343"/>
              <p:cNvSpPr>
                <a:spLocks noChangeArrowheads="1"/>
              </p:cNvSpPr>
              <p:nvPr/>
            </p:nvSpPr>
            <p:spPr bwMode="auto">
              <a:xfrm>
                <a:off x="7553" y="5343"/>
                <a:ext cx="1100" cy="386"/>
              </a:xfrm>
              <a:prstGeom prst="rect">
                <a:avLst/>
              </a:prstGeom>
              <a:noFill/>
              <a:ln w="4445" cap="rnd">
                <a:solidFill>
                  <a:srgbClr val="009999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9pPr>
              </a:lstStyle>
              <a:p>
                <a:endParaRPr lang="ru-RU" altLang="ru-RU" sz="1000">
                  <a:latin typeface="Calibri" pitchFamily="34" charset="0"/>
                </a:endParaRPr>
              </a:p>
            </p:txBody>
          </p:sp>
        </p:grpSp>
        <p:sp>
          <p:nvSpPr>
            <p:cNvPr id="12308" name="Rectangle 341"/>
            <p:cNvSpPr>
              <a:spLocks noChangeArrowheads="1"/>
            </p:cNvSpPr>
            <p:nvPr/>
          </p:nvSpPr>
          <p:spPr bwMode="auto">
            <a:xfrm>
              <a:off x="2158" y="6247"/>
              <a:ext cx="752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Arial" charset="0"/>
                  <a:ea typeface="Calibri" pitchFamily="34" charset="0"/>
                </a:rPr>
                <a:t>Областные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09" name="Rectangle 340"/>
            <p:cNvSpPr>
              <a:spLocks noChangeArrowheads="1"/>
            </p:cNvSpPr>
            <p:nvPr/>
          </p:nvSpPr>
          <p:spPr bwMode="auto">
            <a:xfrm>
              <a:off x="2338" y="6607"/>
              <a:ext cx="346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Arial" charset="0"/>
                  <a:ea typeface="Calibri" pitchFamily="34" charset="0"/>
                </a:rPr>
                <a:t>суды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10" name="Freeform 339"/>
            <p:cNvSpPr>
              <a:spLocks noEditPoints="1"/>
            </p:cNvSpPr>
            <p:nvPr/>
          </p:nvSpPr>
          <p:spPr bwMode="auto">
            <a:xfrm>
              <a:off x="4116" y="3528"/>
              <a:ext cx="179" cy="1279"/>
            </a:xfrm>
            <a:custGeom>
              <a:avLst/>
              <a:gdLst>
                <a:gd name="T0" fmla="*/ 60 w 117"/>
                <a:gd name="T1" fmla="*/ 1279 h 1671"/>
                <a:gd name="T2" fmla="*/ 60 w 117"/>
                <a:gd name="T3" fmla="*/ 73 h 1671"/>
                <a:gd name="T4" fmla="*/ 119 w 117"/>
                <a:gd name="T5" fmla="*/ 73 h 1671"/>
                <a:gd name="T6" fmla="*/ 119 w 117"/>
                <a:gd name="T7" fmla="*/ 1279 h 1671"/>
                <a:gd name="T8" fmla="*/ 60 w 117"/>
                <a:gd name="T9" fmla="*/ 1279 h 1671"/>
                <a:gd name="T10" fmla="*/ 0 w 117"/>
                <a:gd name="T11" fmla="*/ 88 h 1671"/>
                <a:gd name="T12" fmla="*/ 89 w 117"/>
                <a:gd name="T13" fmla="*/ 0 h 1671"/>
                <a:gd name="T14" fmla="*/ 179 w 117"/>
                <a:gd name="T15" fmla="*/ 88 h 1671"/>
                <a:gd name="T16" fmla="*/ 0 w 117"/>
                <a:gd name="T17" fmla="*/ 88 h 167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7" h="1671">
                  <a:moveTo>
                    <a:pt x="39" y="1671"/>
                  </a:moveTo>
                  <a:lnTo>
                    <a:pt x="39" y="96"/>
                  </a:lnTo>
                  <a:lnTo>
                    <a:pt x="78" y="96"/>
                  </a:lnTo>
                  <a:lnTo>
                    <a:pt x="78" y="1671"/>
                  </a:lnTo>
                  <a:lnTo>
                    <a:pt x="39" y="1671"/>
                  </a:lnTo>
                  <a:close/>
                  <a:moveTo>
                    <a:pt x="0" y="115"/>
                  </a:moveTo>
                  <a:lnTo>
                    <a:pt x="58" y="0"/>
                  </a:lnTo>
                  <a:lnTo>
                    <a:pt x="117" y="115"/>
                  </a:lnTo>
                  <a:lnTo>
                    <a:pt x="0" y="115"/>
                  </a:lnTo>
                  <a:close/>
                </a:path>
              </a:pathLst>
            </a:custGeom>
            <a:solidFill>
              <a:srgbClr val="71BFC5"/>
            </a:solidFill>
            <a:ln w="1905">
              <a:solidFill>
                <a:srgbClr val="71BFC5"/>
              </a:solidFill>
              <a:bevel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11" name="Freeform 338"/>
            <p:cNvSpPr>
              <a:spLocks noEditPoints="1"/>
            </p:cNvSpPr>
            <p:nvPr/>
          </p:nvSpPr>
          <p:spPr bwMode="auto">
            <a:xfrm>
              <a:off x="5020" y="3528"/>
              <a:ext cx="378" cy="1279"/>
            </a:xfrm>
            <a:custGeom>
              <a:avLst/>
              <a:gdLst>
                <a:gd name="T0" fmla="*/ 349 w 488"/>
                <a:gd name="T1" fmla="*/ 1279 h 1676"/>
                <a:gd name="T2" fmla="*/ 26 w 488"/>
                <a:gd name="T3" fmla="*/ 75 h 1676"/>
                <a:gd name="T4" fmla="*/ 55 w 488"/>
                <a:gd name="T5" fmla="*/ 67 h 1676"/>
                <a:gd name="T6" fmla="*/ 378 w 488"/>
                <a:gd name="T7" fmla="*/ 1271 h 1676"/>
                <a:gd name="T8" fmla="*/ 349 w 488"/>
                <a:gd name="T9" fmla="*/ 1279 h 1676"/>
                <a:gd name="T10" fmla="*/ 0 w 488"/>
                <a:gd name="T11" fmla="*/ 96 h 1676"/>
                <a:gd name="T12" fmla="*/ 21 w 488"/>
                <a:gd name="T13" fmla="*/ 0 h 1676"/>
                <a:gd name="T14" fmla="*/ 88 w 488"/>
                <a:gd name="T15" fmla="*/ 74 h 1676"/>
                <a:gd name="T16" fmla="*/ 0 w 488"/>
                <a:gd name="T17" fmla="*/ 96 h 16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88" h="1676">
                  <a:moveTo>
                    <a:pt x="450" y="1676"/>
                  </a:moveTo>
                  <a:lnTo>
                    <a:pt x="33" y="98"/>
                  </a:lnTo>
                  <a:lnTo>
                    <a:pt x="71" y="88"/>
                  </a:lnTo>
                  <a:lnTo>
                    <a:pt x="488" y="1666"/>
                  </a:lnTo>
                  <a:lnTo>
                    <a:pt x="450" y="1676"/>
                  </a:lnTo>
                  <a:close/>
                  <a:moveTo>
                    <a:pt x="0" y="126"/>
                  </a:moveTo>
                  <a:lnTo>
                    <a:pt x="27" y="0"/>
                  </a:lnTo>
                  <a:lnTo>
                    <a:pt x="113" y="97"/>
                  </a:lnTo>
                  <a:lnTo>
                    <a:pt x="0" y="126"/>
                  </a:lnTo>
                  <a:close/>
                </a:path>
              </a:pathLst>
            </a:custGeom>
            <a:solidFill>
              <a:srgbClr val="99FF33"/>
            </a:solidFill>
            <a:ln w="1905">
              <a:solidFill>
                <a:srgbClr val="99FF33"/>
              </a:solidFill>
              <a:bevel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12" name="Freeform 337"/>
            <p:cNvSpPr>
              <a:spLocks noEditPoints="1"/>
            </p:cNvSpPr>
            <p:nvPr/>
          </p:nvSpPr>
          <p:spPr bwMode="auto">
            <a:xfrm>
              <a:off x="5268" y="3528"/>
              <a:ext cx="1390" cy="1279"/>
            </a:xfrm>
            <a:custGeom>
              <a:avLst/>
              <a:gdLst>
                <a:gd name="T0" fmla="*/ 1354 w 1196"/>
                <a:gd name="T1" fmla="*/ 1279 h 1537"/>
                <a:gd name="T2" fmla="*/ 51 w 1196"/>
                <a:gd name="T3" fmla="*/ 73 h 1537"/>
                <a:gd name="T4" fmla="*/ 87 w 1196"/>
                <a:gd name="T5" fmla="*/ 54 h 1537"/>
                <a:gd name="T6" fmla="*/ 1390 w 1196"/>
                <a:gd name="T7" fmla="*/ 1260 h 1537"/>
                <a:gd name="T8" fmla="*/ 1354 w 1196"/>
                <a:gd name="T9" fmla="*/ 1279 h 1537"/>
                <a:gd name="T10" fmla="*/ 29 w 1196"/>
                <a:gd name="T11" fmla="*/ 106 h 1537"/>
                <a:gd name="T12" fmla="*/ 0 w 1196"/>
                <a:gd name="T13" fmla="*/ 0 h 1537"/>
                <a:gd name="T14" fmla="*/ 137 w 1196"/>
                <a:gd name="T15" fmla="*/ 47 h 1537"/>
                <a:gd name="T16" fmla="*/ 29 w 1196"/>
                <a:gd name="T17" fmla="*/ 106 h 153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96" h="1537">
                  <a:moveTo>
                    <a:pt x="1165" y="1537"/>
                  </a:moveTo>
                  <a:lnTo>
                    <a:pt x="44" y="88"/>
                  </a:lnTo>
                  <a:lnTo>
                    <a:pt x="75" y="65"/>
                  </a:lnTo>
                  <a:lnTo>
                    <a:pt x="1196" y="1514"/>
                  </a:lnTo>
                  <a:lnTo>
                    <a:pt x="1165" y="1537"/>
                  </a:lnTo>
                  <a:close/>
                  <a:moveTo>
                    <a:pt x="25" y="127"/>
                  </a:moveTo>
                  <a:lnTo>
                    <a:pt x="0" y="0"/>
                  </a:lnTo>
                  <a:lnTo>
                    <a:pt x="118" y="57"/>
                  </a:lnTo>
                  <a:lnTo>
                    <a:pt x="25" y="127"/>
                  </a:lnTo>
                  <a:close/>
                </a:path>
              </a:pathLst>
            </a:custGeom>
            <a:solidFill>
              <a:srgbClr val="009999"/>
            </a:solidFill>
            <a:ln w="1905">
              <a:solidFill>
                <a:srgbClr val="009999"/>
              </a:solidFill>
              <a:bevel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13" name="Freeform 336"/>
            <p:cNvSpPr>
              <a:spLocks noEditPoints="1"/>
            </p:cNvSpPr>
            <p:nvPr/>
          </p:nvSpPr>
          <p:spPr bwMode="auto">
            <a:xfrm>
              <a:off x="2158" y="4987"/>
              <a:ext cx="360" cy="1260"/>
            </a:xfrm>
            <a:custGeom>
              <a:avLst/>
              <a:gdLst>
                <a:gd name="T0" fmla="*/ 355 w 1856"/>
                <a:gd name="T1" fmla="*/ 1260 h 1612"/>
                <a:gd name="T2" fmla="*/ 12 w 1856"/>
                <a:gd name="T3" fmla="*/ 61 h 1612"/>
                <a:gd name="T4" fmla="*/ 17 w 1856"/>
                <a:gd name="T5" fmla="*/ 38 h 1612"/>
                <a:gd name="T6" fmla="*/ 360 w 1856"/>
                <a:gd name="T7" fmla="*/ 1237 h 1612"/>
                <a:gd name="T8" fmla="*/ 355 w 1856"/>
                <a:gd name="T9" fmla="*/ 1260 h 1612"/>
                <a:gd name="T10" fmla="*/ 10 w 1856"/>
                <a:gd name="T11" fmla="*/ 93 h 1612"/>
                <a:gd name="T12" fmla="*/ 0 w 1856"/>
                <a:gd name="T13" fmla="*/ 0 h 1612"/>
                <a:gd name="T14" fmla="*/ 25 w 1856"/>
                <a:gd name="T15" fmla="*/ 26 h 1612"/>
                <a:gd name="T16" fmla="*/ 10 w 1856"/>
                <a:gd name="T17" fmla="*/ 93 h 16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56" h="1612">
                  <a:moveTo>
                    <a:pt x="1830" y="1612"/>
                  </a:moveTo>
                  <a:lnTo>
                    <a:pt x="61" y="78"/>
                  </a:lnTo>
                  <a:lnTo>
                    <a:pt x="86" y="49"/>
                  </a:lnTo>
                  <a:lnTo>
                    <a:pt x="1856" y="1583"/>
                  </a:lnTo>
                  <a:lnTo>
                    <a:pt x="1830" y="1612"/>
                  </a:lnTo>
                  <a:close/>
                  <a:moveTo>
                    <a:pt x="49" y="119"/>
                  </a:moveTo>
                  <a:lnTo>
                    <a:pt x="0" y="0"/>
                  </a:lnTo>
                  <a:lnTo>
                    <a:pt x="127" y="33"/>
                  </a:lnTo>
                  <a:lnTo>
                    <a:pt x="49" y="119"/>
                  </a:lnTo>
                  <a:close/>
                </a:path>
              </a:pathLst>
            </a:custGeom>
            <a:solidFill>
              <a:srgbClr val="FFCC00"/>
            </a:solidFill>
            <a:ln w="5080">
              <a:solidFill>
                <a:srgbClr val="FFCC00"/>
              </a:solidFill>
              <a:bevel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14" name="Freeform 335"/>
            <p:cNvSpPr>
              <a:spLocks noEditPoints="1"/>
            </p:cNvSpPr>
            <p:nvPr/>
          </p:nvSpPr>
          <p:spPr bwMode="auto">
            <a:xfrm>
              <a:off x="1078" y="4987"/>
              <a:ext cx="117" cy="1089"/>
            </a:xfrm>
            <a:custGeom>
              <a:avLst/>
              <a:gdLst>
                <a:gd name="T0" fmla="*/ 39 w 117"/>
                <a:gd name="T1" fmla="*/ 1089 h 1089"/>
                <a:gd name="T2" fmla="*/ 39 w 117"/>
                <a:gd name="T3" fmla="*/ 97 h 1089"/>
                <a:gd name="T4" fmla="*/ 78 w 117"/>
                <a:gd name="T5" fmla="*/ 97 h 1089"/>
                <a:gd name="T6" fmla="*/ 78 w 117"/>
                <a:gd name="T7" fmla="*/ 1089 h 1089"/>
                <a:gd name="T8" fmla="*/ 39 w 117"/>
                <a:gd name="T9" fmla="*/ 1089 h 1089"/>
                <a:gd name="T10" fmla="*/ 0 w 117"/>
                <a:gd name="T11" fmla="*/ 116 h 1089"/>
                <a:gd name="T12" fmla="*/ 59 w 117"/>
                <a:gd name="T13" fmla="*/ 0 h 1089"/>
                <a:gd name="T14" fmla="*/ 117 w 117"/>
                <a:gd name="T15" fmla="*/ 116 h 1089"/>
                <a:gd name="T16" fmla="*/ 0 w 117"/>
                <a:gd name="T17" fmla="*/ 116 h 108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7" h="1089">
                  <a:moveTo>
                    <a:pt x="39" y="1089"/>
                  </a:moveTo>
                  <a:lnTo>
                    <a:pt x="39" y="97"/>
                  </a:lnTo>
                  <a:lnTo>
                    <a:pt x="78" y="97"/>
                  </a:lnTo>
                  <a:lnTo>
                    <a:pt x="78" y="1089"/>
                  </a:lnTo>
                  <a:lnTo>
                    <a:pt x="39" y="1089"/>
                  </a:lnTo>
                  <a:close/>
                  <a:moveTo>
                    <a:pt x="0" y="116"/>
                  </a:moveTo>
                  <a:lnTo>
                    <a:pt x="59" y="0"/>
                  </a:lnTo>
                  <a:lnTo>
                    <a:pt x="117" y="116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3A888E"/>
            </a:solidFill>
            <a:ln w="1905">
              <a:solidFill>
                <a:srgbClr val="3A888E"/>
              </a:solidFill>
              <a:bevel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15" name="Freeform 334"/>
            <p:cNvSpPr>
              <a:spLocks noEditPoints="1"/>
            </p:cNvSpPr>
            <p:nvPr/>
          </p:nvSpPr>
          <p:spPr bwMode="auto">
            <a:xfrm>
              <a:off x="2382" y="3528"/>
              <a:ext cx="1265" cy="960"/>
            </a:xfrm>
            <a:custGeom>
              <a:avLst/>
              <a:gdLst>
                <a:gd name="T0" fmla="*/ 0 w 1265"/>
                <a:gd name="T1" fmla="*/ 929 h 960"/>
                <a:gd name="T2" fmla="*/ 1175 w 1265"/>
                <a:gd name="T3" fmla="*/ 43 h 960"/>
                <a:gd name="T4" fmla="*/ 1199 w 1265"/>
                <a:gd name="T5" fmla="*/ 74 h 960"/>
                <a:gd name="T6" fmla="*/ 24 w 1265"/>
                <a:gd name="T7" fmla="*/ 960 h 960"/>
                <a:gd name="T8" fmla="*/ 0 w 1265"/>
                <a:gd name="T9" fmla="*/ 929 h 960"/>
                <a:gd name="T10" fmla="*/ 1136 w 1265"/>
                <a:gd name="T11" fmla="*/ 24 h 960"/>
                <a:gd name="T12" fmla="*/ 1265 w 1265"/>
                <a:gd name="T13" fmla="*/ 0 h 960"/>
                <a:gd name="T14" fmla="*/ 1207 w 1265"/>
                <a:gd name="T15" fmla="*/ 116 h 960"/>
                <a:gd name="T16" fmla="*/ 1136 w 1265"/>
                <a:gd name="T17" fmla="*/ 24 h 96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65" h="960">
                  <a:moveTo>
                    <a:pt x="0" y="929"/>
                  </a:moveTo>
                  <a:lnTo>
                    <a:pt x="1175" y="43"/>
                  </a:lnTo>
                  <a:lnTo>
                    <a:pt x="1199" y="74"/>
                  </a:lnTo>
                  <a:lnTo>
                    <a:pt x="24" y="960"/>
                  </a:lnTo>
                  <a:lnTo>
                    <a:pt x="0" y="929"/>
                  </a:lnTo>
                  <a:close/>
                  <a:moveTo>
                    <a:pt x="1136" y="24"/>
                  </a:moveTo>
                  <a:lnTo>
                    <a:pt x="1265" y="0"/>
                  </a:lnTo>
                  <a:lnTo>
                    <a:pt x="1207" y="116"/>
                  </a:lnTo>
                  <a:lnTo>
                    <a:pt x="1136" y="24"/>
                  </a:lnTo>
                  <a:close/>
                </a:path>
              </a:pathLst>
            </a:custGeom>
            <a:solidFill>
              <a:srgbClr val="9966FF"/>
            </a:solidFill>
            <a:ln w="1905">
              <a:solidFill>
                <a:srgbClr val="9966FF"/>
              </a:solidFill>
              <a:bevel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16" name="Line 333"/>
            <p:cNvSpPr>
              <a:spLocks noChangeShapeType="1"/>
            </p:cNvSpPr>
            <p:nvPr/>
          </p:nvSpPr>
          <p:spPr bwMode="auto">
            <a:xfrm>
              <a:off x="403" y="696"/>
              <a:ext cx="2875" cy="0"/>
            </a:xfrm>
            <a:prstGeom prst="line">
              <a:avLst/>
            </a:prstGeom>
            <a:noFill/>
            <a:ln w="63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17" name="Rectangle 331"/>
            <p:cNvSpPr>
              <a:spLocks noChangeArrowheads="1"/>
            </p:cNvSpPr>
            <p:nvPr/>
          </p:nvSpPr>
          <p:spPr bwMode="auto">
            <a:xfrm>
              <a:off x="4493" y="-53"/>
              <a:ext cx="0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endParaRPr lang="ru-RU" altLang="ru-RU" sz="1000">
                <a:latin typeface="Arial" charset="0"/>
              </a:endParaRPr>
            </a:p>
          </p:txBody>
        </p:sp>
        <p:grpSp>
          <p:nvGrpSpPr>
            <p:cNvPr id="12318" name="Group 321"/>
            <p:cNvGrpSpPr>
              <a:grpSpLocks/>
            </p:cNvGrpSpPr>
            <p:nvPr/>
          </p:nvGrpSpPr>
          <p:grpSpPr bwMode="auto">
            <a:xfrm>
              <a:off x="538" y="5167"/>
              <a:ext cx="442" cy="509"/>
              <a:chOff x="1731" y="5126"/>
              <a:chExt cx="442" cy="509"/>
            </a:xfrm>
          </p:grpSpPr>
          <p:sp>
            <p:nvSpPr>
              <p:cNvPr id="12638" name="Freeform 329"/>
              <p:cNvSpPr>
                <a:spLocks/>
              </p:cNvSpPr>
              <p:nvPr/>
            </p:nvSpPr>
            <p:spPr bwMode="auto">
              <a:xfrm>
                <a:off x="1731" y="5126"/>
                <a:ext cx="442" cy="509"/>
              </a:xfrm>
              <a:custGeom>
                <a:avLst/>
                <a:gdLst>
                  <a:gd name="T0" fmla="*/ 83 w 2266"/>
                  <a:gd name="T1" fmla="*/ 0 h 2650"/>
                  <a:gd name="T2" fmla="*/ 55 w 2266"/>
                  <a:gd name="T3" fmla="*/ 27 h 2650"/>
                  <a:gd name="T4" fmla="*/ 55 w 2266"/>
                  <a:gd name="T5" fmla="*/ 455 h 2650"/>
                  <a:gd name="T6" fmla="*/ 28 w 2266"/>
                  <a:gd name="T7" fmla="*/ 455 h 2650"/>
                  <a:gd name="T8" fmla="*/ 0 w 2266"/>
                  <a:gd name="T9" fmla="*/ 482 h 2650"/>
                  <a:gd name="T10" fmla="*/ 28 w 2266"/>
                  <a:gd name="T11" fmla="*/ 509 h 2650"/>
                  <a:gd name="T12" fmla="*/ 359 w 2266"/>
                  <a:gd name="T13" fmla="*/ 509 h 2650"/>
                  <a:gd name="T14" fmla="*/ 387 w 2266"/>
                  <a:gd name="T15" fmla="*/ 482 h 2650"/>
                  <a:gd name="T16" fmla="*/ 387 w 2266"/>
                  <a:gd name="T17" fmla="*/ 54 h 2650"/>
                  <a:gd name="T18" fmla="*/ 414 w 2266"/>
                  <a:gd name="T19" fmla="*/ 54 h 2650"/>
                  <a:gd name="T20" fmla="*/ 442 w 2266"/>
                  <a:gd name="T21" fmla="*/ 27 h 2650"/>
                  <a:gd name="T22" fmla="*/ 414 w 2266"/>
                  <a:gd name="T23" fmla="*/ 0 h 2650"/>
                  <a:gd name="T24" fmla="*/ 83 w 2266"/>
                  <a:gd name="T25" fmla="*/ 0 h 265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266" h="2650">
                    <a:moveTo>
                      <a:pt x="425" y="0"/>
                    </a:moveTo>
                    <a:cubicBezTo>
                      <a:pt x="347" y="0"/>
                      <a:pt x="283" y="64"/>
                      <a:pt x="283" y="142"/>
                    </a:cubicBezTo>
                    <a:lnTo>
                      <a:pt x="283" y="2367"/>
                    </a:lnTo>
                    <a:lnTo>
                      <a:pt x="141" y="2367"/>
                    </a:lnTo>
                    <a:cubicBezTo>
                      <a:pt x="63" y="2367"/>
                      <a:pt x="0" y="2430"/>
                      <a:pt x="0" y="2508"/>
                    </a:cubicBezTo>
                    <a:cubicBezTo>
                      <a:pt x="0" y="2587"/>
                      <a:pt x="63" y="2650"/>
                      <a:pt x="141" y="2650"/>
                    </a:cubicBezTo>
                    <a:lnTo>
                      <a:pt x="1841" y="2650"/>
                    </a:lnTo>
                    <a:cubicBezTo>
                      <a:pt x="1920" y="2650"/>
                      <a:pt x="1983" y="2587"/>
                      <a:pt x="1983" y="2508"/>
                    </a:cubicBezTo>
                    <a:lnTo>
                      <a:pt x="1983" y="283"/>
                    </a:lnTo>
                    <a:lnTo>
                      <a:pt x="2125" y="283"/>
                    </a:lnTo>
                    <a:cubicBezTo>
                      <a:pt x="2203" y="283"/>
                      <a:pt x="2266" y="220"/>
                      <a:pt x="2266" y="142"/>
                    </a:cubicBezTo>
                    <a:cubicBezTo>
                      <a:pt x="2266" y="64"/>
                      <a:pt x="2203" y="0"/>
                      <a:pt x="2125" y="0"/>
                    </a:cubicBezTo>
                    <a:lnTo>
                      <a:pt x="425" y="0"/>
                    </a:lnTo>
                    <a:close/>
                  </a:path>
                </a:pathLst>
              </a:custGeom>
              <a:solidFill>
                <a:srgbClr val="BBE0E3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39" name="Freeform 328"/>
              <p:cNvSpPr>
                <a:spLocks/>
              </p:cNvSpPr>
              <p:nvPr/>
            </p:nvSpPr>
            <p:spPr bwMode="auto">
              <a:xfrm>
                <a:off x="1800" y="5153"/>
                <a:ext cx="41" cy="27"/>
              </a:xfrm>
              <a:custGeom>
                <a:avLst/>
                <a:gdLst>
                  <a:gd name="T0" fmla="*/ 41 w 212"/>
                  <a:gd name="T1" fmla="*/ 0 h 141"/>
                  <a:gd name="T2" fmla="*/ 14 w 212"/>
                  <a:gd name="T3" fmla="*/ 27 h 141"/>
                  <a:gd name="T4" fmla="*/ 0 w 212"/>
                  <a:gd name="T5" fmla="*/ 14 h 141"/>
                  <a:gd name="T6" fmla="*/ 14 w 212"/>
                  <a:gd name="T7" fmla="*/ 0 h 14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2" h="141">
                    <a:moveTo>
                      <a:pt x="212" y="0"/>
                    </a:moveTo>
                    <a:cubicBezTo>
                      <a:pt x="212" y="78"/>
                      <a:pt x="149" y="141"/>
                      <a:pt x="71" y="141"/>
                    </a:cubicBezTo>
                    <a:cubicBezTo>
                      <a:pt x="32" y="141"/>
                      <a:pt x="0" y="110"/>
                      <a:pt x="0" y="71"/>
                    </a:cubicBezTo>
                    <a:cubicBezTo>
                      <a:pt x="0" y="31"/>
                      <a:pt x="32" y="0"/>
                      <a:pt x="71" y="0"/>
                    </a:cubicBezTo>
                  </a:path>
                </a:pathLst>
              </a:custGeom>
              <a:solidFill>
                <a:srgbClr val="96B4B7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40" name="Freeform 327"/>
              <p:cNvSpPr>
                <a:spLocks/>
              </p:cNvSpPr>
              <p:nvPr/>
            </p:nvSpPr>
            <p:spPr bwMode="auto">
              <a:xfrm>
                <a:off x="1731" y="5580"/>
                <a:ext cx="55" cy="55"/>
              </a:xfrm>
              <a:custGeom>
                <a:avLst/>
                <a:gdLst>
                  <a:gd name="T0" fmla="*/ 27 w 283"/>
                  <a:gd name="T1" fmla="*/ 0 h 283"/>
                  <a:gd name="T2" fmla="*/ 0 w 283"/>
                  <a:gd name="T3" fmla="*/ 27 h 283"/>
                  <a:gd name="T4" fmla="*/ 27 w 283"/>
                  <a:gd name="T5" fmla="*/ 55 h 283"/>
                  <a:gd name="T6" fmla="*/ 55 w 283"/>
                  <a:gd name="T7" fmla="*/ 27 h 283"/>
                  <a:gd name="T8" fmla="*/ 27 w 283"/>
                  <a:gd name="T9" fmla="*/ 27 h 283"/>
                  <a:gd name="T10" fmla="*/ 41 w 283"/>
                  <a:gd name="T11" fmla="*/ 14 h 283"/>
                  <a:gd name="T12" fmla="*/ 27 w 283"/>
                  <a:gd name="T13" fmla="*/ 0 h 28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3" h="283">
                    <a:moveTo>
                      <a:pt x="141" y="0"/>
                    </a:moveTo>
                    <a:cubicBezTo>
                      <a:pt x="63" y="0"/>
                      <a:pt x="0" y="63"/>
                      <a:pt x="0" y="141"/>
                    </a:cubicBezTo>
                    <a:cubicBezTo>
                      <a:pt x="0" y="220"/>
                      <a:pt x="63" y="283"/>
                      <a:pt x="141" y="283"/>
                    </a:cubicBezTo>
                    <a:cubicBezTo>
                      <a:pt x="220" y="283"/>
                      <a:pt x="283" y="220"/>
                      <a:pt x="283" y="141"/>
                    </a:cubicBezTo>
                    <a:lnTo>
                      <a:pt x="141" y="141"/>
                    </a:lnTo>
                    <a:cubicBezTo>
                      <a:pt x="181" y="141"/>
                      <a:pt x="212" y="110"/>
                      <a:pt x="212" y="71"/>
                    </a:cubicBezTo>
                    <a:cubicBezTo>
                      <a:pt x="212" y="31"/>
                      <a:pt x="181" y="0"/>
                      <a:pt x="141" y="0"/>
                    </a:cubicBezTo>
                  </a:path>
                </a:pathLst>
              </a:custGeom>
              <a:solidFill>
                <a:srgbClr val="96B4B7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41" name="Freeform 326"/>
              <p:cNvSpPr>
                <a:spLocks/>
              </p:cNvSpPr>
              <p:nvPr/>
            </p:nvSpPr>
            <p:spPr bwMode="auto">
              <a:xfrm>
                <a:off x="1731" y="5126"/>
                <a:ext cx="442" cy="509"/>
              </a:xfrm>
              <a:custGeom>
                <a:avLst/>
                <a:gdLst>
                  <a:gd name="T0" fmla="*/ 83 w 2266"/>
                  <a:gd name="T1" fmla="*/ 0 h 2650"/>
                  <a:gd name="T2" fmla="*/ 55 w 2266"/>
                  <a:gd name="T3" fmla="*/ 27 h 2650"/>
                  <a:gd name="T4" fmla="*/ 55 w 2266"/>
                  <a:gd name="T5" fmla="*/ 455 h 2650"/>
                  <a:gd name="T6" fmla="*/ 28 w 2266"/>
                  <a:gd name="T7" fmla="*/ 455 h 2650"/>
                  <a:gd name="T8" fmla="*/ 0 w 2266"/>
                  <a:gd name="T9" fmla="*/ 482 h 2650"/>
                  <a:gd name="T10" fmla="*/ 28 w 2266"/>
                  <a:gd name="T11" fmla="*/ 509 h 2650"/>
                  <a:gd name="T12" fmla="*/ 359 w 2266"/>
                  <a:gd name="T13" fmla="*/ 509 h 2650"/>
                  <a:gd name="T14" fmla="*/ 387 w 2266"/>
                  <a:gd name="T15" fmla="*/ 482 h 2650"/>
                  <a:gd name="T16" fmla="*/ 387 w 2266"/>
                  <a:gd name="T17" fmla="*/ 54 h 2650"/>
                  <a:gd name="T18" fmla="*/ 414 w 2266"/>
                  <a:gd name="T19" fmla="*/ 54 h 2650"/>
                  <a:gd name="T20" fmla="*/ 442 w 2266"/>
                  <a:gd name="T21" fmla="*/ 27 h 2650"/>
                  <a:gd name="T22" fmla="*/ 414 w 2266"/>
                  <a:gd name="T23" fmla="*/ 0 h 2650"/>
                  <a:gd name="T24" fmla="*/ 83 w 2266"/>
                  <a:gd name="T25" fmla="*/ 0 h 265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266" h="2650">
                    <a:moveTo>
                      <a:pt x="425" y="0"/>
                    </a:moveTo>
                    <a:cubicBezTo>
                      <a:pt x="347" y="0"/>
                      <a:pt x="283" y="64"/>
                      <a:pt x="283" y="142"/>
                    </a:cubicBezTo>
                    <a:lnTo>
                      <a:pt x="283" y="2367"/>
                    </a:lnTo>
                    <a:lnTo>
                      <a:pt x="141" y="2367"/>
                    </a:lnTo>
                    <a:cubicBezTo>
                      <a:pt x="63" y="2367"/>
                      <a:pt x="0" y="2430"/>
                      <a:pt x="0" y="2508"/>
                    </a:cubicBezTo>
                    <a:cubicBezTo>
                      <a:pt x="0" y="2587"/>
                      <a:pt x="63" y="2650"/>
                      <a:pt x="141" y="2650"/>
                    </a:cubicBezTo>
                    <a:lnTo>
                      <a:pt x="1841" y="2650"/>
                    </a:lnTo>
                    <a:cubicBezTo>
                      <a:pt x="1920" y="2650"/>
                      <a:pt x="1983" y="2587"/>
                      <a:pt x="1983" y="2508"/>
                    </a:cubicBezTo>
                    <a:lnTo>
                      <a:pt x="1983" y="283"/>
                    </a:lnTo>
                    <a:lnTo>
                      <a:pt x="2125" y="283"/>
                    </a:lnTo>
                    <a:cubicBezTo>
                      <a:pt x="2203" y="283"/>
                      <a:pt x="2266" y="220"/>
                      <a:pt x="2266" y="142"/>
                    </a:cubicBezTo>
                    <a:cubicBezTo>
                      <a:pt x="2266" y="64"/>
                      <a:pt x="2203" y="0"/>
                      <a:pt x="2125" y="0"/>
                    </a:cubicBezTo>
                    <a:lnTo>
                      <a:pt x="425" y="0"/>
                    </a:lnTo>
                    <a:close/>
                  </a:path>
                </a:pathLst>
              </a:custGeom>
              <a:noFill/>
              <a:ln w="635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42" name="Freeform 325"/>
              <p:cNvSpPr>
                <a:spLocks/>
              </p:cNvSpPr>
              <p:nvPr/>
            </p:nvSpPr>
            <p:spPr bwMode="auto">
              <a:xfrm>
                <a:off x="1800" y="5126"/>
                <a:ext cx="41" cy="54"/>
              </a:xfrm>
              <a:custGeom>
                <a:avLst/>
                <a:gdLst>
                  <a:gd name="T0" fmla="*/ 14 w 212"/>
                  <a:gd name="T1" fmla="*/ 0 h 283"/>
                  <a:gd name="T2" fmla="*/ 41 w 212"/>
                  <a:gd name="T3" fmla="*/ 27 h 283"/>
                  <a:gd name="T4" fmla="*/ 14 w 212"/>
                  <a:gd name="T5" fmla="*/ 54 h 283"/>
                  <a:gd name="T6" fmla="*/ 0 w 212"/>
                  <a:gd name="T7" fmla="*/ 41 h 283"/>
                  <a:gd name="T8" fmla="*/ 14 w 212"/>
                  <a:gd name="T9" fmla="*/ 27 h 283"/>
                  <a:gd name="T10" fmla="*/ 41 w 212"/>
                  <a:gd name="T11" fmla="*/ 27 h 28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2" h="283">
                    <a:moveTo>
                      <a:pt x="71" y="0"/>
                    </a:moveTo>
                    <a:cubicBezTo>
                      <a:pt x="149" y="0"/>
                      <a:pt x="212" y="64"/>
                      <a:pt x="212" y="142"/>
                    </a:cubicBezTo>
                    <a:cubicBezTo>
                      <a:pt x="212" y="220"/>
                      <a:pt x="149" y="283"/>
                      <a:pt x="71" y="283"/>
                    </a:cubicBezTo>
                    <a:cubicBezTo>
                      <a:pt x="32" y="283"/>
                      <a:pt x="0" y="252"/>
                      <a:pt x="0" y="213"/>
                    </a:cubicBezTo>
                    <a:cubicBezTo>
                      <a:pt x="0" y="173"/>
                      <a:pt x="32" y="142"/>
                      <a:pt x="71" y="142"/>
                    </a:cubicBezTo>
                    <a:lnTo>
                      <a:pt x="212" y="142"/>
                    </a:lnTo>
                  </a:path>
                </a:pathLst>
              </a:custGeom>
              <a:noFill/>
              <a:ln w="635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43" name="Line 324"/>
              <p:cNvSpPr>
                <a:spLocks noChangeShapeType="1"/>
              </p:cNvSpPr>
              <p:nvPr/>
            </p:nvSpPr>
            <p:spPr bwMode="auto">
              <a:xfrm>
                <a:off x="1814" y="5180"/>
                <a:ext cx="303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44" name="Freeform 323"/>
              <p:cNvSpPr>
                <a:spLocks/>
              </p:cNvSpPr>
              <p:nvPr/>
            </p:nvSpPr>
            <p:spPr bwMode="auto">
              <a:xfrm>
                <a:off x="1758" y="5580"/>
                <a:ext cx="28" cy="55"/>
              </a:xfrm>
              <a:custGeom>
                <a:avLst/>
                <a:gdLst>
                  <a:gd name="T0" fmla="*/ 0 w 142"/>
                  <a:gd name="T1" fmla="*/ 55 h 283"/>
                  <a:gd name="T2" fmla="*/ 28 w 142"/>
                  <a:gd name="T3" fmla="*/ 27 h 283"/>
                  <a:gd name="T4" fmla="*/ 28 w 142"/>
                  <a:gd name="T5" fmla="*/ 0 h 28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42" h="283">
                    <a:moveTo>
                      <a:pt x="0" y="283"/>
                    </a:moveTo>
                    <a:cubicBezTo>
                      <a:pt x="79" y="283"/>
                      <a:pt x="142" y="220"/>
                      <a:pt x="142" y="141"/>
                    </a:cubicBezTo>
                    <a:lnTo>
                      <a:pt x="142" y="0"/>
                    </a:lnTo>
                  </a:path>
                </a:pathLst>
              </a:custGeom>
              <a:noFill/>
              <a:ln w="635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45" name="Freeform 322"/>
              <p:cNvSpPr>
                <a:spLocks/>
              </p:cNvSpPr>
              <p:nvPr/>
            </p:nvSpPr>
            <p:spPr bwMode="auto">
              <a:xfrm>
                <a:off x="1758" y="5580"/>
                <a:ext cx="28" cy="27"/>
              </a:xfrm>
              <a:custGeom>
                <a:avLst/>
                <a:gdLst>
                  <a:gd name="T0" fmla="*/ 0 w 142"/>
                  <a:gd name="T1" fmla="*/ 0 h 141"/>
                  <a:gd name="T2" fmla="*/ 14 w 142"/>
                  <a:gd name="T3" fmla="*/ 14 h 141"/>
                  <a:gd name="T4" fmla="*/ 0 w 142"/>
                  <a:gd name="T5" fmla="*/ 27 h 141"/>
                  <a:gd name="T6" fmla="*/ 28 w 142"/>
                  <a:gd name="T7" fmla="*/ 27 h 14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2" h="141">
                    <a:moveTo>
                      <a:pt x="0" y="0"/>
                    </a:moveTo>
                    <a:cubicBezTo>
                      <a:pt x="40" y="0"/>
                      <a:pt x="71" y="31"/>
                      <a:pt x="71" y="71"/>
                    </a:cubicBezTo>
                    <a:cubicBezTo>
                      <a:pt x="71" y="110"/>
                      <a:pt x="40" y="141"/>
                      <a:pt x="0" y="141"/>
                    </a:cubicBezTo>
                    <a:lnTo>
                      <a:pt x="142" y="141"/>
                    </a:lnTo>
                  </a:path>
                </a:pathLst>
              </a:custGeom>
              <a:noFill/>
              <a:ln w="635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2319" name="Group 318"/>
            <p:cNvGrpSpPr>
              <a:grpSpLocks/>
            </p:cNvGrpSpPr>
            <p:nvPr/>
          </p:nvGrpSpPr>
          <p:grpSpPr bwMode="auto">
            <a:xfrm>
              <a:off x="551" y="6142"/>
              <a:ext cx="1253" cy="653"/>
              <a:chOff x="551" y="6142"/>
              <a:chExt cx="1253" cy="653"/>
            </a:xfrm>
          </p:grpSpPr>
          <p:sp>
            <p:nvSpPr>
              <p:cNvPr id="12636" name="Rectangle 320"/>
              <p:cNvSpPr>
                <a:spLocks noChangeArrowheads="1"/>
              </p:cNvSpPr>
              <p:nvPr/>
            </p:nvSpPr>
            <p:spPr bwMode="auto">
              <a:xfrm>
                <a:off x="551" y="6142"/>
                <a:ext cx="1253" cy="653"/>
              </a:xfrm>
              <a:prstGeom prst="rect">
                <a:avLst/>
              </a:prstGeom>
              <a:solidFill>
                <a:srgbClr val="BBE0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9pPr>
              </a:lstStyle>
              <a:p>
                <a:endParaRPr lang="ru-RU" altLang="ru-RU" sz="1000">
                  <a:latin typeface="Calibri" pitchFamily="34" charset="0"/>
                </a:endParaRPr>
              </a:p>
            </p:txBody>
          </p:sp>
          <p:sp>
            <p:nvSpPr>
              <p:cNvPr id="12637" name="Rectangle 319"/>
              <p:cNvSpPr>
                <a:spLocks noChangeArrowheads="1"/>
              </p:cNvSpPr>
              <p:nvPr/>
            </p:nvSpPr>
            <p:spPr bwMode="auto">
              <a:xfrm>
                <a:off x="551" y="6142"/>
                <a:ext cx="1253" cy="653"/>
              </a:xfrm>
              <a:prstGeom prst="rect">
                <a:avLst/>
              </a:prstGeom>
              <a:noFill/>
              <a:ln w="6350" cap="rnd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9pPr>
              </a:lstStyle>
              <a:p>
                <a:endParaRPr lang="ru-RU" altLang="ru-RU" sz="1000">
                  <a:latin typeface="Calibri" pitchFamily="34" charset="0"/>
                </a:endParaRPr>
              </a:p>
            </p:txBody>
          </p:sp>
        </p:grpSp>
        <p:sp>
          <p:nvSpPr>
            <p:cNvPr id="12320" name="Rectangle 317"/>
            <p:cNvSpPr>
              <a:spLocks noChangeArrowheads="1"/>
            </p:cNvSpPr>
            <p:nvPr/>
          </p:nvSpPr>
          <p:spPr bwMode="auto">
            <a:xfrm>
              <a:off x="665" y="6399"/>
              <a:ext cx="675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Arial" charset="0"/>
                  <a:ea typeface="Calibri" pitchFamily="34" charset="0"/>
                </a:rPr>
                <a:t>Районные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21" name="Rectangle 316"/>
            <p:cNvSpPr>
              <a:spLocks noChangeArrowheads="1"/>
            </p:cNvSpPr>
            <p:nvPr/>
          </p:nvSpPr>
          <p:spPr bwMode="auto">
            <a:xfrm>
              <a:off x="1357" y="6399"/>
              <a:ext cx="346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Arial" charset="0"/>
                  <a:ea typeface="Calibri" pitchFamily="34" charset="0"/>
                </a:rPr>
                <a:t>суды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grpSp>
          <p:nvGrpSpPr>
            <p:cNvPr id="12322" name="Group 313"/>
            <p:cNvGrpSpPr>
              <a:grpSpLocks/>
            </p:cNvGrpSpPr>
            <p:nvPr/>
          </p:nvGrpSpPr>
          <p:grpSpPr bwMode="auto">
            <a:xfrm>
              <a:off x="1066" y="4183"/>
              <a:ext cx="1255" cy="725"/>
              <a:chOff x="1066" y="4183"/>
              <a:chExt cx="1255" cy="725"/>
            </a:xfrm>
          </p:grpSpPr>
          <p:sp>
            <p:nvSpPr>
              <p:cNvPr id="12634" name="Rectangle 315"/>
              <p:cNvSpPr>
                <a:spLocks noChangeArrowheads="1"/>
              </p:cNvSpPr>
              <p:nvPr/>
            </p:nvSpPr>
            <p:spPr bwMode="auto">
              <a:xfrm>
                <a:off x="1066" y="4183"/>
                <a:ext cx="1255" cy="725"/>
              </a:xfrm>
              <a:prstGeom prst="rect">
                <a:avLst/>
              </a:prstGeom>
              <a:solidFill>
                <a:srgbClr val="99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9pPr>
              </a:lstStyle>
              <a:p>
                <a:endParaRPr lang="ru-RU" altLang="ru-RU" sz="1000">
                  <a:latin typeface="Calibri" pitchFamily="34" charset="0"/>
                </a:endParaRPr>
              </a:p>
            </p:txBody>
          </p:sp>
          <p:sp>
            <p:nvSpPr>
              <p:cNvPr id="12635" name="Rectangle 314"/>
              <p:cNvSpPr>
                <a:spLocks noChangeArrowheads="1"/>
              </p:cNvSpPr>
              <p:nvPr/>
            </p:nvSpPr>
            <p:spPr bwMode="auto">
              <a:xfrm>
                <a:off x="1066" y="4183"/>
                <a:ext cx="1255" cy="725"/>
              </a:xfrm>
              <a:prstGeom prst="rect">
                <a:avLst/>
              </a:prstGeom>
              <a:noFill/>
              <a:ln w="6350" cap="rnd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9pPr>
              </a:lstStyle>
              <a:p>
                <a:endParaRPr lang="ru-RU" altLang="ru-RU" sz="1000">
                  <a:latin typeface="Calibri" pitchFamily="34" charset="0"/>
                </a:endParaRPr>
              </a:p>
            </p:txBody>
          </p:sp>
        </p:grpSp>
        <p:sp>
          <p:nvSpPr>
            <p:cNvPr id="12323" name="Rectangle 312"/>
            <p:cNvSpPr>
              <a:spLocks noChangeArrowheads="1"/>
            </p:cNvSpPr>
            <p:nvPr/>
          </p:nvSpPr>
          <p:spPr bwMode="auto">
            <a:xfrm>
              <a:off x="1310" y="4321"/>
              <a:ext cx="752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Arial" charset="0"/>
                  <a:ea typeface="Calibri" pitchFamily="34" charset="0"/>
                </a:rPr>
                <a:t>Областные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24" name="Rectangle 311"/>
            <p:cNvSpPr>
              <a:spLocks noChangeArrowheads="1"/>
            </p:cNvSpPr>
            <p:nvPr/>
          </p:nvSpPr>
          <p:spPr bwMode="auto">
            <a:xfrm>
              <a:off x="1310" y="4475"/>
              <a:ext cx="792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Arial" charset="0"/>
                  <a:ea typeface="Calibri" pitchFamily="34" charset="0"/>
                </a:rPr>
                <a:t>управления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25" name="Rectangle 310"/>
            <p:cNvSpPr>
              <a:spLocks noChangeArrowheads="1"/>
            </p:cNvSpPr>
            <p:nvPr/>
          </p:nvSpPr>
          <p:spPr bwMode="auto">
            <a:xfrm>
              <a:off x="1519" y="4628"/>
              <a:ext cx="192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Arial" charset="0"/>
                  <a:ea typeface="Calibri" pitchFamily="34" charset="0"/>
                </a:rPr>
                <a:t>СД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26" name="Rectangle 309"/>
            <p:cNvSpPr>
              <a:spLocks noChangeArrowheads="1"/>
            </p:cNvSpPr>
            <p:nvPr/>
          </p:nvSpPr>
          <p:spPr bwMode="auto">
            <a:xfrm>
              <a:off x="1741" y="4628"/>
              <a:ext cx="171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Arial" charset="0"/>
                  <a:ea typeface="Calibri" pitchFamily="34" charset="0"/>
                </a:rPr>
                <a:t>КР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grpSp>
          <p:nvGrpSpPr>
            <p:cNvPr id="12327" name="Group 300"/>
            <p:cNvGrpSpPr>
              <a:grpSpLocks/>
            </p:cNvGrpSpPr>
            <p:nvPr/>
          </p:nvGrpSpPr>
          <p:grpSpPr bwMode="auto">
            <a:xfrm>
              <a:off x="2615" y="3819"/>
              <a:ext cx="442" cy="509"/>
              <a:chOff x="2615" y="3819"/>
              <a:chExt cx="442" cy="509"/>
            </a:xfrm>
          </p:grpSpPr>
          <p:sp>
            <p:nvSpPr>
              <p:cNvPr id="12626" name="Freeform 308"/>
              <p:cNvSpPr>
                <a:spLocks/>
              </p:cNvSpPr>
              <p:nvPr/>
            </p:nvSpPr>
            <p:spPr bwMode="auto">
              <a:xfrm>
                <a:off x="2615" y="3819"/>
                <a:ext cx="442" cy="509"/>
              </a:xfrm>
              <a:custGeom>
                <a:avLst/>
                <a:gdLst>
                  <a:gd name="T0" fmla="*/ 83 w 2267"/>
                  <a:gd name="T1" fmla="*/ 0 h 2650"/>
                  <a:gd name="T2" fmla="*/ 55 w 2267"/>
                  <a:gd name="T3" fmla="*/ 27 h 2650"/>
                  <a:gd name="T4" fmla="*/ 55 w 2267"/>
                  <a:gd name="T5" fmla="*/ 455 h 2650"/>
                  <a:gd name="T6" fmla="*/ 28 w 2267"/>
                  <a:gd name="T7" fmla="*/ 455 h 2650"/>
                  <a:gd name="T8" fmla="*/ 0 w 2267"/>
                  <a:gd name="T9" fmla="*/ 482 h 2650"/>
                  <a:gd name="T10" fmla="*/ 28 w 2267"/>
                  <a:gd name="T11" fmla="*/ 509 h 2650"/>
                  <a:gd name="T12" fmla="*/ 359 w 2267"/>
                  <a:gd name="T13" fmla="*/ 509 h 2650"/>
                  <a:gd name="T14" fmla="*/ 387 w 2267"/>
                  <a:gd name="T15" fmla="*/ 482 h 2650"/>
                  <a:gd name="T16" fmla="*/ 387 w 2267"/>
                  <a:gd name="T17" fmla="*/ 54 h 2650"/>
                  <a:gd name="T18" fmla="*/ 414 w 2267"/>
                  <a:gd name="T19" fmla="*/ 54 h 2650"/>
                  <a:gd name="T20" fmla="*/ 442 w 2267"/>
                  <a:gd name="T21" fmla="*/ 27 h 2650"/>
                  <a:gd name="T22" fmla="*/ 414 w 2267"/>
                  <a:gd name="T23" fmla="*/ 0 h 2650"/>
                  <a:gd name="T24" fmla="*/ 83 w 2267"/>
                  <a:gd name="T25" fmla="*/ 0 h 265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267" h="2650">
                    <a:moveTo>
                      <a:pt x="425" y="0"/>
                    </a:moveTo>
                    <a:cubicBezTo>
                      <a:pt x="347" y="0"/>
                      <a:pt x="283" y="64"/>
                      <a:pt x="283" y="142"/>
                    </a:cubicBezTo>
                    <a:lnTo>
                      <a:pt x="283" y="2367"/>
                    </a:lnTo>
                    <a:lnTo>
                      <a:pt x="142" y="2367"/>
                    </a:lnTo>
                    <a:cubicBezTo>
                      <a:pt x="64" y="2367"/>
                      <a:pt x="0" y="2430"/>
                      <a:pt x="0" y="2508"/>
                    </a:cubicBezTo>
                    <a:cubicBezTo>
                      <a:pt x="0" y="2587"/>
                      <a:pt x="64" y="2650"/>
                      <a:pt x="142" y="2650"/>
                    </a:cubicBezTo>
                    <a:lnTo>
                      <a:pt x="1842" y="2650"/>
                    </a:lnTo>
                    <a:cubicBezTo>
                      <a:pt x="1920" y="2650"/>
                      <a:pt x="1983" y="2587"/>
                      <a:pt x="1983" y="2508"/>
                    </a:cubicBezTo>
                    <a:lnTo>
                      <a:pt x="1983" y="283"/>
                    </a:lnTo>
                    <a:lnTo>
                      <a:pt x="2125" y="283"/>
                    </a:lnTo>
                    <a:cubicBezTo>
                      <a:pt x="2203" y="283"/>
                      <a:pt x="2267" y="220"/>
                      <a:pt x="2267" y="142"/>
                    </a:cubicBezTo>
                    <a:cubicBezTo>
                      <a:pt x="2267" y="64"/>
                      <a:pt x="2203" y="0"/>
                      <a:pt x="2125" y="0"/>
                    </a:cubicBezTo>
                    <a:lnTo>
                      <a:pt x="425" y="0"/>
                    </a:lnTo>
                    <a:close/>
                  </a:path>
                </a:pathLst>
              </a:custGeom>
              <a:solidFill>
                <a:srgbClr val="9966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27" name="Freeform 307"/>
              <p:cNvSpPr>
                <a:spLocks/>
              </p:cNvSpPr>
              <p:nvPr/>
            </p:nvSpPr>
            <p:spPr bwMode="auto">
              <a:xfrm>
                <a:off x="2684" y="3847"/>
                <a:ext cx="41" cy="27"/>
              </a:xfrm>
              <a:custGeom>
                <a:avLst/>
                <a:gdLst>
                  <a:gd name="T0" fmla="*/ 41 w 213"/>
                  <a:gd name="T1" fmla="*/ 0 h 141"/>
                  <a:gd name="T2" fmla="*/ 14 w 213"/>
                  <a:gd name="T3" fmla="*/ 27 h 141"/>
                  <a:gd name="T4" fmla="*/ 0 w 213"/>
                  <a:gd name="T5" fmla="*/ 14 h 141"/>
                  <a:gd name="T6" fmla="*/ 14 w 213"/>
                  <a:gd name="T7" fmla="*/ 0 h 14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3" h="141">
                    <a:moveTo>
                      <a:pt x="213" y="0"/>
                    </a:moveTo>
                    <a:cubicBezTo>
                      <a:pt x="213" y="78"/>
                      <a:pt x="149" y="141"/>
                      <a:pt x="71" y="141"/>
                    </a:cubicBezTo>
                    <a:cubicBezTo>
                      <a:pt x="32" y="141"/>
                      <a:pt x="0" y="110"/>
                      <a:pt x="0" y="71"/>
                    </a:cubicBezTo>
                    <a:cubicBezTo>
                      <a:pt x="0" y="31"/>
                      <a:pt x="32" y="0"/>
                      <a:pt x="71" y="0"/>
                    </a:cubicBezTo>
                  </a:path>
                </a:pathLst>
              </a:custGeom>
              <a:solidFill>
                <a:srgbClr val="7B52CD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28" name="Freeform 306"/>
              <p:cNvSpPr>
                <a:spLocks/>
              </p:cNvSpPr>
              <p:nvPr/>
            </p:nvSpPr>
            <p:spPr bwMode="auto">
              <a:xfrm>
                <a:off x="2615" y="4274"/>
                <a:ext cx="55" cy="54"/>
              </a:xfrm>
              <a:custGeom>
                <a:avLst/>
                <a:gdLst>
                  <a:gd name="T0" fmla="*/ 28 w 283"/>
                  <a:gd name="T1" fmla="*/ 0 h 283"/>
                  <a:gd name="T2" fmla="*/ 0 w 283"/>
                  <a:gd name="T3" fmla="*/ 27 h 283"/>
                  <a:gd name="T4" fmla="*/ 28 w 283"/>
                  <a:gd name="T5" fmla="*/ 54 h 283"/>
                  <a:gd name="T6" fmla="*/ 55 w 283"/>
                  <a:gd name="T7" fmla="*/ 27 h 283"/>
                  <a:gd name="T8" fmla="*/ 28 w 283"/>
                  <a:gd name="T9" fmla="*/ 27 h 283"/>
                  <a:gd name="T10" fmla="*/ 41 w 283"/>
                  <a:gd name="T11" fmla="*/ 14 h 283"/>
                  <a:gd name="T12" fmla="*/ 28 w 283"/>
                  <a:gd name="T13" fmla="*/ 0 h 28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3" h="283">
                    <a:moveTo>
                      <a:pt x="142" y="0"/>
                    </a:moveTo>
                    <a:cubicBezTo>
                      <a:pt x="64" y="0"/>
                      <a:pt x="0" y="63"/>
                      <a:pt x="0" y="141"/>
                    </a:cubicBezTo>
                    <a:cubicBezTo>
                      <a:pt x="0" y="220"/>
                      <a:pt x="64" y="283"/>
                      <a:pt x="142" y="283"/>
                    </a:cubicBezTo>
                    <a:cubicBezTo>
                      <a:pt x="220" y="283"/>
                      <a:pt x="283" y="220"/>
                      <a:pt x="283" y="141"/>
                    </a:cubicBezTo>
                    <a:lnTo>
                      <a:pt x="142" y="141"/>
                    </a:lnTo>
                    <a:cubicBezTo>
                      <a:pt x="181" y="141"/>
                      <a:pt x="213" y="110"/>
                      <a:pt x="213" y="71"/>
                    </a:cubicBezTo>
                    <a:cubicBezTo>
                      <a:pt x="213" y="31"/>
                      <a:pt x="181" y="0"/>
                      <a:pt x="142" y="0"/>
                    </a:cubicBezTo>
                  </a:path>
                </a:pathLst>
              </a:custGeom>
              <a:solidFill>
                <a:srgbClr val="7B52CD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29" name="Freeform 305"/>
              <p:cNvSpPr>
                <a:spLocks/>
              </p:cNvSpPr>
              <p:nvPr/>
            </p:nvSpPr>
            <p:spPr bwMode="auto">
              <a:xfrm>
                <a:off x="2615" y="3819"/>
                <a:ext cx="442" cy="509"/>
              </a:xfrm>
              <a:custGeom>
                <a:avLst/>
                <a:gdLst>
                  <a:gd name="T0" fmla="*/ 83 w 2267"/>
                  <a:gd name="T1" fmla="*/ 0 h 2650"/>
                  <a:gd name="T2" fmla="*/ 55 w 2267"/>
                  <a:gd name="T3" fmla="*/ 27 h 2650"/>
                  <a:gd name="T4" fmla="*/ 55 w 2267"/>
                  <a:gd name="T5" fmla="*/ 455 h 2650"/>
                  <a:gd name="T6" fmla="*/ 28 w 2267"/>
                  <a:gd name="T7" fmla="*/ 455 h 2650"/>
                  <a:gd name="T8" fmla="*/ 0 w 2267"/>
                  <a:gd name="T9" fmla="*/ 482 h 2650"/>
                  <a:gd name="T10" fmla="*/ 28 w 2267"/>
                  <a:gd name="T11" fmla="*/ 509 h 2650"/>
                  <a:gd name="T12" fmla="*/ 359 w 2267"/>
                  <a:gd name="T13" fmla="*/ 509 h 2650"/>
                  <a:gd name="T14" fmla="*/ 387 w 2267"/>
                  <a:gd name="T15" fmla="*/ 482 h 2650"/>
                  <a:gd name="T16" fmla="*/ 387 w 2267"/>
                  <a:gd name="T17" fmla="*/ 54 h 2650"/>
                  <a:gd name="T18" fmla="*/ 414 w 2267"/>
                  <a:gd name="T19" fmla="*/ 54 h 2650"/>
                  <a:gd name="T20" fmla="*/ 442 w 2267"/>
                  <a:gd name="T21" fmla="*/ 27 h 2650"/>
                  <a:gd name="T22" fmla="*/ 414 w 2267"/>
                  <a:gd name="T23" fmla="*/ 0 h 2650"/>
                  <a:gd name="T24" fmla="*/ 83 w 2267"/>
                  <a:gd name="T25" fmla="*/ 0 h 265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267" h="2650">
                    <a:moveTo>
                      <a:pt x="425" y="0"/>
                    </a:moveTo>
                    <a:cubicBezTo>
                      <a:pt x="347" y="0"/>
                      <a:pt x="283" y="64"/>
                      <a:pt x="283" y="142"/>
                    </a:cubicBezTo>
                    <a:lnTo>
                      <a:pt x="283" y="2367"/>
                    </a:lnTo>
                    <a:lnTo>
                      <a:pt x="142" y="2367"/>
                    </a:lnTo>
                    <a:cubicBezTo>
                      <a:pt x="64" y="2367"/>
                      <a:pt x="0" y="2430"/>
                      <a:pt x="0" y="2508"/>
                    </a:cubicBezTo>
                    <a:cubicBezTo>
                      <a:pt x="0" y="2587"/>
                      <a:pt x="64" y="2650"/>
                      <a:pt x="142" y="2650"/>
                    </a:cubicBezTo>
                    <a:lnTo>
                      <a:pt x="1842" y="2650"/>
                    </a:lnTo>
                    <a:cubicBezTo>
                      <a:pt x="1920" y="2650"/>
                      <a:pt x="1983" y="2587"/>
                      <a:pt x="1983" y="2508"/>
                    </a:cubicBezTo>
                    <a:lnTo>
                      <a:pt x="1983" y="283"/>
                    </a:lnTo>
                    <a:lnTo>
                      <a:pt x="2125" y="283"/>
                    </a:lnTo>
                    <a:cubicBezTo>
                      <a:pt x="2203" y="283"/>
                      <a:pt x="2267" y="220"/>
                      <a:pt x="2267" y="142"/>
                    </a:cubicBezTo>
                    <a:cubicBezTo>
                      <a:pt x="2267" y="64"/>
                      <a:pt x="2203" y="0"/>
                      <a:pt x="2125" y="0"/>
                    </a:cubicBezTo>
                    <a:lnTo>
                      <a:pt x="425" y="0"/>
                    </a:lnTo>
                    <a:close/>
                  </a:path>
                </a:pathLst>
              </a:custGeom>
              <a:noFill/>
              <a:ln w="635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30" name="Freeform 304"/>
              <p:cNvSpPr>
                <a:spLocks/>
              </p:cNvSpPr>
              <p:nvPr/>
            </p:nvSpPr>
            <p:spPr bwMode="auto">
              <a:xfrm>
                <a:off x="2684" y="3819"/>
                <a:ext cx="41" cy="55"/>
              </a:xfrm>
              <a:custGeom>
                <a:avLst/>
                <a:gdLst>
                  <a:gd name="T0" fmla="*/ 14 w 213"/>
                  <a:gd name="T1" fmla="*/ 0 h 283"/>
                  <a:gd name="T2" fmla="*/ 41 w 213"/>
                  <a:gd name="T3" fmla="*/ 28 h 283"/>
                  <a:gd name="T4" fmla="*/ 14 w 213"/>
                  <a:gd name="T5" fmla="*/ 55 h 283"/>
                  <a:gd name="T6" fmla="*/ 0 w 213"/>
                  <a:gd name="T7" fmla="*/ 41 h 283"/>
                  <a:gd name="T8" fmla="*/ 14 w 213"/>
                  <a:gd name="T9" fmla="*/ 28 h 283"/>
                  <a:gd name="T10" fmla="*/ 41 w 213"/>
                  <a:gd name="T11" fmla="*/ 28 h 28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3" h="283">
                    <a:moveTo>
                      <a:pt x="71" y="0"/>
                    </a:moveTo>
                    <a:cubicBezTo>
                      <a:pt x="149" y="0"/>
                      <a:pt x="213" y="64"/>
                      <a:pt x="213" y="142"/>
                    </a:cubicBezTo>
                    <a:cubicBezTo>
                      <a:pt x="213" y="220"/>
                      <a:pt x="149" y="283"/>
                      <a:pt x="71" y="283"/>
                    </a:cubicBezTo>
                    <a:cubicBezTo>
                      <a:pt x="32" y="283"/>
                      <a:pt x="0" y="252"/>
                      <a:pt x="0" y="213"/>
                    </a:cubicBezTo>
                    <a:cubicBezTo>
                      <a:pt x="0" y="173"/>
                      <a:pt x="32" y="142"/>
                      <a:pt x="71" y="142"/>
                    </a:cubicBezTo>
                    <a:lnTo>
                      <a:pt x="213" y="142"/>
                    </a:lnTo>
                  </a:path>
                </a:pathLst>
              </a:custGeom>
              <a:noFill/>
              <a:ln w="635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31" name="Line 303"/>
              <p:cNvSpPr>
                <a:spLocks noChangeShapeType="1"/>
              </p:cNvSpPr>
              <p:nvPr/>
            </p:nvSpPr>
            <p:spPr bwMode="auto">
              <a:xfrm>
                <a:off x="2698" y="3874"/>
                <a:ext cx="303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32" name="Freeform 302"/>
              <p:cNvSpPr>
                <a:spLocks/>
              </p:cNvSpPr>
              <p:nvPr/>
            </p:nvSpPr>
            <p:spPr bwMode="auto">
              <a:xfrm>
                <a:off x="2642" y="4274"/>
                <a:ext cx="28" cy="54"/>
              </a:xfrm>
              <a:custGeom>
                <a:avLst/>
                <a:gdLst>
                  <a:gd name="T0" fmla="*/ 0 w 141"/>
                  <a:gd name="T1" fmla="*/ 54 h 283"/>
                  <a:gd name="T2" fmla="*/ 28 w 141"/>
                  <a:gd name="T3" fmla="*/ 27 h 283"/>
                  <a:gd name="T4" fmla="*/ 28 w 141"/>
                  <a:gd name="T5" fmla="*/ 0 h 28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41" h="283">
                    <a:moveTo>
                      <a:pt x="0" y="283"/>
                    </a:moveTo>
                    <a:cubicBezTo>
                      <a:pt x="78" y="283"/>
                      <a:pt x="141" y="220"/>
                      <a:pt x="141" y="141"/>
                    </a:cubicBezTo>
                    <a:lnTo>
                      <a:pt x="141" y="0"/>
                    </a:lnTo>
                  </a:path>
                </a:pathLst>
              </a:custGeom>
              <a:noFill/>
              <a:ln w="635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33" name="Freeform 301"/>
              <p:cNvSpPr>
                <a:spLocks/>
              </p:cNvSpPr>
              <p:nvPr/>
            </p:nvSpPr>
            <p:spPr bwMode="auto">
              <a:xfrm>
                <a:off x="2642" y="4274"/>
                <a:ext cx="28" cy="27"/>
              </a:xfrm>
              <a:custGeom>
                <a:avLst/>
                <a:gdLst>
                  <a:gd name="T0" fmla="*/ 0 w 141"/>
                  <a:gd name="T1" fmla="*/ 0 h 141"/>
                  <a:gd name="T2" fmla="*/ 14 w 141"/>
                  <a:gd name="T3" fmla="*/ 14 h 141"/>
                  <a:gd name="T4" fmla="*/ 0 w 141"/>
                  <a:gd name="T5" fmla="*/ 27 h 141"/>
                  <a:gd name="T6" fmla="*/ 28 w 141"/>
                  <a:gd name="T7" fmla="*/ 27 h 14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1" h="141">
                    <a:moveTo>
                      <a:pt x="0" y="0"/>
                    </a:moveTo>
                    <a:cubicBezTo>
                      <a:pt x="39" y="0"/>
                      <a:pt x="71" y="31"/>
                      <a:pt x="71" y="71"/>
                    </a:cubicBezTo>
                    <a:cubicBezTo>
                      <a:pt x="71" y="110"/>
                      <a:pt x="39" y="141"/>
                      <a:pt x="0" y="141"/>
                    </a:cubicBezTo>
                    <a:lnTo>
                      <a:pt x="141" y="141"/>
                    </a:lnTo>
                  </a:path>
                </a:pathLst>
              </a:custGeom>
              <a:noFill/>
              <a:ln w="635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2328" name="Group 291"/>
            <p:cNvGrpSpPr>
              <a:grpSpLocks/>
            </p:cNvGrpSpPr>
            <p:nvPr/>
          </p:nvGrpSpPr>
          <p:grpSpPr bwMode="auto">
            <a:xfrm>
              <a:off x="5758" y="3907"/>
              <a:ext cx="442" cy="509"/>
              <a:chOff x="5710" y="4183"/>
              <a:chExt cx="442" cy="509"/>
            </a:xfrm>
          </p:grpSpPr>
          <p:sp>
            <p:nvSpPr>
              <p:cNvPr id="12618" name="Freeform 299"/>
              <p:cNvSpPr>
                <a:spLocks/>
              </p:cNvSpPr>
              <p:nvPr/>
            </p:nvSpPr>
            <p:spPr bwMode="auto">
              <a:xfrm>
                <a:off x="5710" y="4183"/>
                <a:ext cx="442" cy="509"/>
              </a:xfrm>
              <a:custGeom>
                <a:avLst/>
                <a:gdLst>
                  <a:gd name="T0" fmla="*/ 83 w 2267"/>
                  <a:gd name="T1" fmla="*/ 0 h 2650"/>
                  <a:gd name="T2" fmla="*/ 55 w 2267"/>
                  <a:gd name="T3" fmla="*/ 27 h 2650"/>
                  <a:gd name="T4" fmla="*/ 55 w 2267"/>
                  <a:gd name="T5" fmla="*/ 454 h 2650"/>
                  <a:gd name="T6" fmla="*/ 28 w 2267"/>
                  <a:gd name="T7" fmla="*/ 454 h 2650"/>
                  <a:gd name="T8" fmla="*/ 0 w 2267"/>
                  <a:gd name="T9" fmla="*/ 482 h 2650"/>
                  <a:gd name="T10" fmla="*/ 28 w 2267"/>
                  <a:gd name="T11" fmla="*/ 509 h 2650"/>
                  <a:gd name="T12" fmla="*/ 359 w 2267"/>
                  <a:gd name="T13" fmla="*/ 509 h 2650"/>
                  <a:gd name="T14" fmla="*/ 387 w 2267"/>
                  <a:gd name="T15" fmla="*/ 482 h 2650"/>
                  <a:gd name="T16" fmla="*/ 387 w 2267"/>
                  <a:gd name="T17" fmla="*/ 54 h 2650"/>
                  <a:gd name="T18" fmla="*/ 414 w 2267"/>
                  <a:gd name="T19" fmla="*/ 54 h 2650"/>
                  <a:gd name="T20" fmla="*/ 442 w 2267"/>
                  <a:gd name="T21" fmla="*/ 27 h 2650"/>
                  <a:gd name="T22" fmla="*/ 414 w 2267"/>
                  <a:gd name="T23" fmla="*/ 0 h 2650"/>
                  <a:gd name="T24" fmla="*/ 83 w 2267"/>
                  <a:gd name="T25" fmla="*/ 0 h 265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267" h="2650">
                    <a:moveTo>
                      <a:pt x="425" y="0"/>
                    </a:moveTo>
                    <a:cubicBezTo>
                      <a:pt x="347" y="0"/>
                      <a:pt x="283" y="63"/>
                      <a:pt x="283" y="141"/>
                    </a:cubicBezTo>
                    <a:lnTo>
                      <a:pt x="283" y="2366"/>
                    </a:lnTo>
                    <a:lnTo>
                      <a:pt x="142" y="2366"/>
                    </a:lnTo>
                    <a:cubicBezTo>
                      <a:pt x="64" y="2366"/>
                      <a:pt x="0" y="2430"/>
                      <a:pt x="0" y="2508"/>
                    </a:cubicBezTo>
                    <a:cubicBezTo>
                      <a:pt x="0" y="2586"/>
                      <a:pt x="64" y="2650"/>
                      <a:pt x="142" y="2650"/>
                    </a:cubicBezTo>
                    <a:lnTo>
                      <a:pt x="1842" y="2650"/>
                    </a:lnTo>
                    <a:cubicBezTo>
                      <a:pt x="1920" y="2650"/>
                      <a:pt x="1983" y="2586"/>
                      <a:pt x="1983" y="2508"/>
                    </a:cubicBezTo>
                    <a:lnTo>
                      <a:pt x="1983" y="283"/>
                    </a:lnTo>
                    <a:lnTo>
                      <a:pt x="2125" y="283"/>
                    </a:lnTo>
                    <a:cubicBezTo>
                      <a:pt x="2203" y="283"/>
                      <a:pt x="2267" y="220"/>
                      <a:pt x="2267" y="141"/>
                    </a:cubicBezTo>
                    <a:cubicBezTo>
                      <a:pt x="2267" y="63"/>
                      <a:pt x="2203" y="0"/>
                      <a:pt x="2125" y="0"/>
                    </a:cubicBezTo>
                    <a:lnTo>
                      <a:pt x="425" y="0"/>
                    </a:lnTo>
                    <a:close/>
                  </a:path>
                </a:pathLst>
              </a:custGeom>
              <a:solidFill>
                <a:srgbClr val="0099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19" name="Freeform 298"/>
              <p:cNvSpPr>
                <a:spLocks/>
              </p:cNvSpPr>
              <p:nvPr/>
            </p:nvSpPr>
            <p:spPr bwMode="auto">
              <a:xfrm>
                <a:off x="5779" y="4210"/>
                <a:ext cx="42" cy="27"/>
              </a:xfrm>
              <a:custGeom>
                <a:avLst/>
                <a:gdLst>
                  <a:gd name="T0" fmla="*/ 42 w 213"/>
                  <a:gd name="T1" fmla="*/ 0 h 142"/>
                  <a:gd name="T2" fmla="*/ 14 w 213"/>
                  <a:gd name="T3" fmla="*/ 27 h 142"/>
                  <a:gd name="T4" fmla="*/ 0 w 213"/>
                  <a:gd name="T5" fmla="*/ 14 h 142"/>
                  <a:gd name="T6" fmla="*/ 14 w 213"/>
                  <a:gd name="T7" fmla="*/ 0 h 14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3" h="142">
                    <a:moveTo>
                      <a:pt x="213" y="0"/>
                    </a:moveTo>
                    <a:cubicBezTo>
                      <a:pt x="213" y="79"/>
                      <a:pt x="149" y="142"/>
                      <a:pt x="71" y="142"/>
                    </a:cubicBezTo>
                    <a:cubicBezTo>
                      <a:pt x="32" y="142"/>
                      <a:pt x="0" y="110"/>
                      <a:pt x="0" y="71"/>
                    </a:cubicBezTo>
                    <a:cubicBezTo>
                      <a:pt x="0" y="32"/>
                      <a:pt x="32" y="0"/>
                      <a:pt x="71" y="0"/>
                    </a:cubicBezTo>
                  </a:path>
                </a:pathLst>
              </a:custGeom>
              <a:solidFill>
                <a:srgbClr val="007BCD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20" name="Freeform 297"/>
              <p:cNvSpPr>
                <a:spLocks/>
              </p:cNvSpPr>
              <p:nvPr/>
            </p:nvSpPr>
            <p:spPr bwMode="auto">
              <a:xfrm>
                <a:off x="5710" y="4637"/>
                <a:ext cx="55" cy="55"/>
              </a:xfrm>
              <a:custGeom>
                <a:avLst/>
                <a:gdLst>
                  <a:gd name="T0" fmla="*/ 28 w 283"/>
                  <a:gd name="T1" fmla="*/ 0 h 284"/>
                  <a:gd name="T2" fmla="*/ 0 w 283"/>
                  <a:gd name="T3" fmla="*/ 28 h 284"/>
                  <a:gd name="T4" fmla="*/ 28 w 283"/>
                  <a:gd name="T5" fmla="*/ 55 h 284"/>
                  <a:gd name="T6" fmla="*/ 55 w 283"/>
                  <a:gd name="T7" fmla="*/ 28 h 284"/>
                  <a:gd name="T8" fmla="*/ 28 w 283"/>
                  <a:gd name="T9" fmla="*/ 28 h 284"/>
                  <a:gd name="T10" fmla="*/ 41 w 283"/>
                  <a:gd name="T11" fmla="*/ 14 h 284"/>
                  <a:gd name="T12" fmla="*/ 28 w 283"/>
                  <a:gd name="T13" fmla="*/ 0 h 28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3" h="284">
                    <a:moveTo>
                      <a:pt x="142" y="0"/>
                    </a:moveTo>
                    <a:cubicBezTo>
                      <a:pt x="64" y="0"/>
                      <a:pt x="0" y="64"/>
                      <a:pt x="0" y="142"/>
                    </a:cubicBezTo>
                    <a:cubicBezTo>
                      <a:pt x="0" y="220"/>
                      <a:pt x="64" y="284"/>
                      <a:pt x="142" y="284"/>
                    </a:cubicBezTo>
                    <a:cubicBezTo>
                      <a:pt x="220" y="284"/>
                      <a:pt x="283" y="220"/>
                      <a:pt x="283" y="142"/>
                    </a:cubicBezTo>
                    <a:lnTo>
                      <a:pt x="142" y="142"/>
                    </a:lnTo>
                    <a:cubicBezTo>
                      <a:pt x="181" y="142"/>
                      <a:pt x="213" y="110"/>
                      <a:pt x="213" y="71"/>
                    </a:cubicBezTo>
                    <a:cubicBezTo>
                      <a:pt x="213" y="32"/>
                      <a:pt x="181" y="0"/>
                      <a:pt x="142" y="0"/>
                    </a:cubicBezTo>
                  </a:path>
                </a:pathLst>
              </a:custGeom>
              <a:solidFill>
                <a:srgbClr val="007BCD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21" name="Freeform 296"/>
              <p:cNvSpPr>
                <a:spLocks/>
              </p:cNvSpPr>
              <p:nvPr/>
            </p:nvSpPr>
            <p:spPr bwMode="auto">
              <a:xfrm>
                <a:off x="5710" y="4183"/>
                <a:ext cx="442" cy="509"/>
              </a:xfrm>
              <a:custGeom>
                <a:avLst/>
                <a:gdLst>
                  <a:gd name="T0" fmla="*/ 83 w 2267"/>
                  <a:gd name="T1" fmla="*/ 0 h 2650"/>
                  <a:gd name="T2" fmla="*/ 55 w 2267"/>
                  <a:gd name="T3" fmla="*/ 27 h 2650"/>
                  <a:gd name="T4" fmla="*/ 55 w 2267"/>
                  <a:gd name="T5" fmla="*/ 454 h 2650"/>
                  <a:gd name="T6" fmla="*/ 28 w 2267"/>
                  <a:gd name="T7" fmla="*/ 454 h 2650"/>
                  <a:gd name="T8" fmla="*/ 0 w 2267"/>
                  <a:gd name="T9" fmla="*/ 482 h 2650"/>
                  <a:gd name="T10" fmla="*/ 28 w 2267"/>
                  <a:gd name="T11" fmla="*/ 509 h 2650"/>
                  <a:gd name="T12" fmla="*/ 359 w 2267"/>
                  <a:gd name="T13" fmla="*/ 509 h 2650"/>
                  <a:gd name="T14" fmla="*/ 387 w 2267"/>
                  <a:gd name="T15" fmla="*/ 482 h 2650"/>
                  <a:gd name="T16" fmla="*/ 387 w 2267"/>
                  <a:gd name="T17" fmla="*/ 54 h 2650"/>
                  <a:gd name="T18" fmla="*/ 414 w 2267"/>
                  <a:gd name="T19" fmla="*/ 54 h 2650"/>
                  <a:gd name="T20" fmla="*/ 442 w 2267"/>
                  <a:gd name="T21" fmla="*/ 27 h 2650"/>
                  <a:gd name="T22" fmla="*/ 414 w 2267"/>
                  <a:gd name="T23" fmla="*/ 0 h 2650"/>
                  <a:gd name="T24" fmla="*/ 83 w 2267"/>
                  <a:gd name="T25" fmla="*/ 0 h 265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267" h="2650">
                    <a:moveTo>
                      <a:pt x="425" y="0"/>
                    </a:moveTo>
                    <a:cubicBezTo>
                      <a:pt x="347" y="0"/>
                      <a:pt x="283" y="63"/>
                      <a:pt x="283" y="141"/>
                    </a:cubicBezTo>
                    <a:lnTo>
                      <a:pt x="283" y="2366"/>
                    </a:lnTo>
                    <a:lnTo>
                      <a:pt x="142" y="2366"/>
                    </a:lnTo>
                    <a:cubicBezTo>
                      <a:pt x="64" y="2366"/>
                      <a:pt x="0" y="2430"/>
                      <a:pt x="0" y="2508"/>
                    </a:cubicBezTo>
                    <a:cubicBezTo>
                      <a:pt x="0" y="2586"/>
                      <a:pt x="64" y="2650"/>
                      <a:pt x="142" y="2650"/>
                    </a:cubicBezTo>
                    <a:lnTo>
                      <a:pt x="1842" y="2650"/>
                    </a:lnTo>
                    <a:cubicBezTo>
                      <a:pt x="1920" y="2650"/>
                      <a:pt x="1983" y="2586"/>
                      <a:pt x="1983" y="2508"/>
                    </a:cubicBezTo>
                    <a:lnTo>
                      <a:pt x="1983" y="283"/>
                    </a:lnTo>
                    <a:lnTo>
                      <a:pt x="2125" y="283"/>
                    </a:lnTo>
                    <a:cubicBezTo>
                      <a:pt x="2203" y="283"/>
                      <a:pt x="2267" y="220"/>
                      <a:pt x="2267" y="141"/>
                    </a:cubicBezTo>
                    <a:cubicBezTo>
                      <a:pt x="2267" y="63"/>
                      <a:pt x="2203" y="0"/>
                      <a:pt x="2125" y="0"/>
                    </a:cubicBezTo>
                    <a:lnTo>
                      <a:pt x="425" y="0"/>
                    </a:lnTo>
                    <a:close/>
                  </a:path>
                </a:pathLst>
              </a:custGeom>
              <a:noFill/>
              <a:ln w="635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22" name="Freeform 295"/>
              <p:cNvSpPr>
                <a:spLocks/>
              </p:cNvSpPr>
              <p:nvPr/>
            </p:nvSpPr>
            <p:spPr bwMode="auto">
              <a:xfrm>
                <a:off x="5779" y="4183"/>
                <a:ext cx="42" cy="54"/>
              </a:xfrm>
              <a:custGeom>
                <a:avLst/>
                <a:gdLst>
                  <a:gd name="T0" fmla="*/ 14 w 213"/>
                  <a:gd name="T1" fmla="*/ 0 h 283"/>
                  <a:gd name="T2" fmla="*/ 42 w 213"/>
                  <a:gd name="T3" fmla="*/ 27 h 283"/>
                  <a:gd name="T4" fmla="*/ 14 w 213"/>
                  <a:gd name="T5" fmla="*/ 54 h 283"/>
                  <a:gd name="T6" fmla="*/ 0 w 213"/>
                  <a:gd name="T7" fmla="*/ 40 h 283"/>
                  <a:gd name="T8" fmla="*/ 14 w 213"/>
                  <a:gd name="T9" fmla="*/ 27 h 283"/>
                  <a:gd name="T10" fmla="*/ 42 w 213"/>
                  <a:gd name="T11" fmla="*/ 27 h 28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3" h="283">
                    <a:moveTo>
                      <a:pt x="71" y="0"/>
                    </a:moveTo>
                    <a:cubicBezTo>
                      <a:pt x="149" y="0"/>
                      <a:pt x="213" y="63"/>
                      <a:pt x="213" y="141"/>
                    </a:cubicBezTo>
                    <a:cubicBezTo>
                      <a:pt x="213" y="220"/>
                      <a:pt x="149" y="283"/>
                      <a:pt x="71" y="283"/>
                    </a:cubicBezTo>
                    <a:cubicBezTo>
                      <a:pt x="32" y="283"/>
                      <a:pt x="0" y="251"/>
                      <a:pt x="0" y="212"/>
                    </a:cubicBezTo>
                    <a:cubicBezTo>
                      <a:pt x="0" y="173"/>
                      <a:pt x="32" y="141"/>
                      <a:pt x="71" y="141"/>
                    </a:cubicBezTo>
                    <a:lnTo>
                      <a:pt x="213" y="141"/>
                    </a:lnTo>
                  </a:path>
                </a:pathLst>
              </a:custGeom>
              <a:noFill/>
              <a:ln w="635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23" name="Line 294"/>
              <p:cNvSpPr>
                <a:spLocks noChangeShapeType="1"/>
              </p:cNvSpPr>
              <p:nvPr/>
            </p:nvSpPr>
            <p:spPr bwMode="auto">
              <a:xfrm>
                <a:off x="5793" y="4237"/>
                <a:ext cx="304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24" name="Freeform 293"/>
              <p:cNvSpPr>
                <a:spLocks/>
              </p:cNvSpPr>
              <p:nvPr/>
            </p:nvSpPr>
            <p:spPr bwMode="auto">
              <a:xfrm>
                <a:off x="5738" y="4637"/>
                <a:ext cx="27" cy="55"/>
              </a:xfrm>
              <a:custGeom>
                <a:avLst/>
                <a:gdLst>
                  <a:gd name="T0" fmla="*/ 0 w 141"/>
                  <a:gd name="T1" fmla="*/ 55 h 284"/>
                  <a:gd name="T2" fmla="*/ 27 w 141"/>
                  <a:gd name="T3" fmla="*/ 28 h 284"/>
                  <a:gd name="T4" fmla="*/ 27 w 141"/>
                  <a:gd name="T5" fmla="*/ 0 h 28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41" h="284">
                    <a:moveTo>
                      <a:pt x="0" y="284"/>
                    </a:moveTo>
                    <a:cubicBezTo>
                      <a:pt x="78" y="284"/>
                      <a:pt x="141" y="220"/>
                      <a:pt x="141" y="142"/>
                    </a:cubicBezTo>
                    <a:lnTo>
                      <a:pt x="141" y="0"/>
                    </a:lnTo>
                  </a:path>
                </a:pathLst>
              </a:custGeom>
              <a:noFill/>
              <a:ln w="635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25" name="Freeform 292"/>
              <p:cNvSpPr>
                <a:spLocks/>
              </p:cNvSpPr>
              <p:nvPr/>
            </p:nvSpPr>
            <p:spPr bwMode="auto">
              <a:xfrm>
                <a:off x="5738" y="4637"/>
                <a:ext cx="27" cy="28"/>
              </a:xfrm>
              <a:custGeom>
                <a:avLst/>
                <a:gdLst>
                  <a:gd name="T0" fmla="*/ 0 w 141"/>
                  <a:gd name="T1" fmla="*/ 0 h 142"/>
                  <a:gd name="T2" fmla="*/ 14 w 141"/>
                  <a:gd name="T3" fmla="*/ 14 h 142"/>
                  <a:gd name="T4" fmla="*/ 0 w 141"/>
                  <a:gd name="T5" fmla="*/ 28 h 142"/>
                  <a:gd name="T6" fmla="*/ 27 w 141"/>
                  <a:gd name="T7" fmla="*/ 28 h 14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1" h="142">
                    <a:moveTo>
                      <a:pt x="0" y="0"/>
                    </a:moveTo>
                    <a:cubicBezTo>
                      <a:pt x="39" y="0"/>
                      <a:pt x="71" y="32"/>
                      <a:pt x="71" y="71"/>
                    </a:cubicBezTo>
                    <a:cubicBezTo>
                      <a:pt x="71" y="110"/>
                      <a:pt x="39" y="142"/>
                      <a:pt x="0" y="142"/>
                    </a:cubicBezTo>
                    <a:lnTo>
                      <a:pt x="141" y="142"/>
                    </a:lnTo>
                  </a:path>
                </a:pathLst>
              </a:custGeom>
              <a:noFill/>
              <a:ln w="635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2329" name="Group 282"/>
            <p:cNvGrpSpPr>
              <a:grpSpLocks/>
            </p:cNvGrpSpPr>
            <p:nvPr/>
          </p:nvGrpSpPr>
          <p:grpSpPr bwMode="auto">
            <a:xfrm>
              <a:off x="4858" y="3907"/>
              <a:ext cx="441" cy="509"/>
              <a:chOff x="4973" y="4327"/>
              <a:chExt cx="441" cy="509"/>
            </a:xfrm>
          </p:grpSpPr>
          <p:sp>
            <p:nvSpPr>
              <p:cNvPr id="12610" name="Freeform 290"/>
              <p:cNvSpPr>
                <a:spLocks/>
              </p:cNvSpPr>
              <p:nvPr/>
            </p:nvSpPr>
            <p:spPr bwMode="auto">
              <a:xfrm>
                <a:off x="4973" y="4327"/>
                <a:ext cx="441" cy="509"/>
              </a:xfrm>
              <a:custGeom>
                <a:avLst/>
                <a:gdLst>
                  <a:gd name="T0" fmla="*/ 83 w 2266"/>
                  <a:gd name="T1" fmla="*/ 0 h 2650"/>
                  <a:gd name="T2" fmla="*/ 55 w 2266"/>
                  <a:gd name="T3" fmla="*/ 27 h 2650"/>
                  <a:gd name="T4" fmla="*/ 55 w 2266"/>
                  <a:gd name="T5" fmla="*/ 454 h 2650"/>
                  <a:gd name="T6" fmla="*/ 27 w 2266"/>
                  <a:gd name="T7" fmla="*/ 454 h 2650"/>
                  <a:gd name="T8" fmla="*/ 0 w 2266"/>
                  <a:gd name="T9" fmla="*/ 482 h 2650"/>
                  <a:gd name="T10" fmla="*/ 27 w 2266"/>
                  <a:gd name="T11" fmla="*/ 509 h 2650"/>
                  <a:gd name="T12" fmla="*/ 358 w 2266"/>
                  <a:gd name="T13" fmla="*/ 509 h 2650"/>
                  <a:gd name="T14" fmla="*/ 386 w 2266"/>
                  <a:gd name="T15" fmla="*/ 482 h 2650"/>
                  <a:gd name="T16" fmla="*/ 386 w 2266"/>
                  <a:gd name="T17" fmla="*/ 54 h 2650"/>
                  <a:gd name="T18" fmla="*/ 414 w 2266"/>
                  <a:gd name="T19" fmla="*/ 54 h 2650"/>
                  <a:gd name="T20" fmla="*/ 441 w 2266"/>
                  <a:gd name="T21" fmla="*/ 27 h 2650"/>
                  <a:gd name="T22" fmla="*/ 414 w 2266"/>
                  <a:gd name="T23" fmla="*/ 0 h 2650"/>
                  <a:gd name="T24" fmla="*/ 83 w 2266"/>
                  <a:gd name="T25" fmla="*/ 0 h 265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266" h="2650">
                    <a:moveTo>
                      <a:pt x="425" y="0"/>
                    </a:moveTo>
                    <a:cubicBezTo>
                      <a:pt x="347" y="0"/>
                      <a:pt x="283" y="63"/>
                      <a:pt x="283" y="141"/>
                    </a:cubicBezTo>
                    <a:lnTo>
                      <a:pt x="283" y="2366"/>
                    </a:lnTo>
                    <a:lnTo>
                      <a:pt x="141" y="2366"/>
                    </a:lnTo>
                    <a:cubicBezTo>
                      <a:pt x="63" y="2366"/>
                      <a:pt x="0" y="2430"/>
                      <a:pt x="0" y="2508"/>
                    </a:cubicBezTo>
                    <a:cubicBezTo>
                      <a:pt x="0" y="2586"/>
                      <a:pt x="63" y="2650"/>
                      <a:pt x="141" y="2650"/>
                    </a:cubicBezTo>
                    <a:lnTo>
                      <a:pt x="1841" y="2650"/>
                    </a:lnTo>
                    <a:cubicBezTo>
                      <a:pt x="1920" y="2650"/>
                      <a:pt x="1983" y="2586"/>
                      <a:pt x="1983" y="2508"/>
                    </a:cubicBezTo>
                    <a:lnTo>
                      <a:pt x="1983" y="283"/>
                    </a:lnTo>
                    <a:lnTo>
                      <a:pt x="2125" y="283"/>
                    </a:lnTo>
                    <a:cubicBezTo>
                      <a:pt x="2203" y="283"/>
                      <a:pt x="2266" y="220"/>
                      <a:pt x="2266" y="141"/>
                    </a:cubicBezTo>
                    <a:cubicBezTo>
                      <a:pt x="2266" y="63"/>
                      <a:pt x="2203" y="0"/>
                      <a:pt x="2125" y="0"/>
                    </a:cubicBezTo>
                    <a:lnTo>
                      <a:pt x="425" y="0"/>
                    </a:lnTo>
                    <a:close/>
                  </a:path>
                </a:pathLst>
              </a:custGeom>
              <a:solidFill>
                <a:srgbClr val="99FF33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11" name="Freeform 289"/>
              <p:cNvSpPr>
                <a:spLocks/>
              </p:cNvSpPr>
              <p:nvPr/>
            </p:nvSpPr>
            <p:spPr bwMode="auto">
              <a:xfrm>
                <a:off x="5042" y="4354"/>
                <a:ext cx="41" cy="27"/>
              </a:xfrm>
              <a:custGeom>
                <a:avLst/>
                <a:gdLst>
                  <a:gd name="T0" fmla="*/ 41 w 212"/>
                  <a:gd name="T1" fmla="*/ 0 h 142"/>
                  <a:gd name="T2" fmla="*/ 14 w 212"/>
                  <a:gd name="T3" fmla="*/ 27 h 142"/>
                  <a:gd name="T4" fmla="*/ 0 w 212"/>
                  <a:gd name="T5" fmla="*/ 14 h 142"/>
                  <a:gd name="T6" fmla="*/ 14 w 212"/>
                  <a:gd name="T7" fmla="*/ 0 h 14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2" h="142">
                    <a:moveTo>
                      <a:pt x="212" y="0"/>
                    </a:moveTo>
                    <a:cubicBezTo>
                      <a:pt x="212" y="79"/>
                      <a:pt x="149" y="142"/>
                      <a:pt x="71" y="142"/>
                    </a:cubicBezTo>
                    <a:cubicBezTo>
                      <a:pt x="32" y="142"/>
                      <a:pt x="0" y="110"/>
                      <a:pt x="0" y="71"/>
                    </a:cubicBezTo>
                    <a:cubicBezTo>
                      <a:pt x="0" y="32"/>
                      <a:pt x="32" y="0"/>
                      <a:pt x="71" y="0"/>
                    </a:cubicBezTo>
                  </a:path>
                </a:pathLst>
              </a:custGeom>
              <a:solidFill>
                <a:srgbClr val="7BCD29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12" name="Freeform 288"/>
              <p:cNvSpPr>
                <a:spLocks/>
              </p:cNvSpPr>
              <p:nvPr/>
            </p:nvSpPr>
            <p:spPr bwMode="auto">
              <a:xfrm>
                <a:off x="4973" y="4781"/>
                <a:ext cx="55" cy="55"/>
              </a:xfrm>
              <a:custGeom>
                <a:avLst/>
                <a:gdLst>
                  <a:gd name="T0" fmla="*/ 27 w 283"/>
                  <a:gd name="T1" fmla="*/ 0 h 284"/>
                  <a:gd name="T2" fmla="*/ 0 w 283"/>
                  <a:gd name="T3" fmla="*/ 28 h 284"/>
                  <a:gd name="T4" fmla="*/ 27 w 283"/>
                  <a:gd name="T5" fmla="*/ 55 h 284"/>
                  <a:gd name="T6" fmla="*/ 55 w 283"/>
                  <a:gd name="T7" fmla="*/ 28 h 284"/>
                  <a:gd name="T8" fmla="*/ 27 w 283"/>
                  <a:gd name="T9" fmla="*/ 28 h 284"/>
                  <a:gd name="T10" fmla="*/ 41 w 283"/>
                  <a:gd name="T11" fmla="*/ 14 h 284"/>
                  <a:gd name="T12" fmla="*/ 27 w 283"/>
                  <a:gd name="T13" fmla="*/ 0 h 28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3" h="284">
                    <a:moveTo>
                      <a:pt x="141" y="0"/>
                    </a:moveTo>
                    <a:cubicBezTo>
                      <a:pt x="63" y="0"/>
                      <a:pt x="0" y="64"/>
                      <a:pt x="0" y="142"/>
                    </a:cubicBezTo>
                    <a:cubicBezTo>
                      <a:pt x="0" y="220"/>
                      <a:pt x="63" y="284"/>
                      <a:pt x="141" y="284"/>
                    </a:cubicBezTo>
                    <a:cubicBezTo>
                      <a:pt x="220" y="284"/>
                      <a:pt x="283" y="220"/>
                      <a:pt x="283" y="142"/>
                    </a:cubicBezTo>
                    <a:lnTo>
                      <a:pt x="141" y="142"/>
                    </a:lnTo>
                    <a:cubicBezTo>
                      <a:pt x="181" y="142"/>
                      <a:pt x="212" y="110"/>
                      <a:pt x="212" y="71"/>
                    </a:cubicBezTo>
                    <a:cubicBezTo>
                      <a:pt x="212" y="32"/>
                      <a:pt x="181" y="0"/>
                      <a:pt x="141" y="0"/>
                    </a:cubicBezTo>
                  </a:path>
                </a:pathLst>
              </a:custGeom>
              <a:solidFill>
                <a:srgbClr val="7BCD29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13" name="Freeform 287"/>
              <p:cNvSpPr>
                <a:spLocks/>
              </p:cNvSpPr>
              <p:nvPr/>
            </p:nvSpPr>
            <p:spPr bwMode="auto">
              <a:xfrm>
                <a:off x="4973" y="4327"/>
                <a:ext cx="441" cy="509"/>
              </a:xfrm>
              <a:custGeom>
                <a:avLst/>
                <a:gdLst>
                  <a:gd name="T0" fmla="*/ 83 w 2266"/>
                  <a:gd name="T1" fmla="*/ 0 h 2650"/>
                  <a:gd name="T2" fmla="*/ 55 w 2266"/>
                  <a:gd name="T3" fmla="*/ 27 h 2650"/>
                  <a:gd name="T4" fmla="*/ 55 w 2266"/>
                  <a:gd name="T5" fmla="*/ 454 h 2650"/>
                  <a:gd name="T6" fmla="*/ 27 w 2266"/>
                  <a:gd name="T7" fmla="*/ 454 h 2650"/>
                  <a:gd name="T8" fmla="*/ 0 w 2266"/>
                  <a:gd name="T9" fmla="*/ 482 h 2650"/>
                  <a:gd name="T10" fmla="*/ 27 w 2266"/>
                  <a:gd name="T11" fmla="*/ 509 h 2650"/>
                  <a:gd name="T12" fmla="*/ 358 w 2266"/>
                  <a:gd name="T13" fmla="*/ 509 h 2650"/>
                  <a:gd name="T14" fmla="*/ 386 w 2266"/>
                  <a:gd name="T15" fmla="*/ 482 h 2650"/>
                  <a:gd name="T16" fmla="*/ 386 w 2266"/>
                  <a:gd name="T17" fmla="*/ 54 h 2650"/>
                  <a:gd name="T18" fmla="*/ 414 w 2266"/>
                  <a:gd name="T19" fmla="*/ 54 h 2650"/>
                  <a:gd name="T20" fmla="*/ 441 w 2266"/>
                  <a:gd name="T21" fmla="*/ 27 h 2650"/>
                  <a:gd name="T22" fmla="*/ 414 w 2266"/>
                  <a:gd name="T23" fmla="*/ 0 h 2650"/>
                  <a:gd name="T24" fmla="*/ 83 w 2266"/>
                  <a:gd name="T25" fmla="*/ 0 h 265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266" h="2650">
                    <a:moveTo>
                      <a:pt x="425" y="0"/>
                    </a:moveTo>
                    <a:cubicBezTo>
                      <a:pt x="347" y="0"/>
                      <a:pt x="283" y="63"/>
                      <a:pt x="283" y="141"/>
                    </a:cubicBezTo>
                    <a:lnTo>
                      <a:pt x="283" y="2366"/>
                    </a:lnTo>
                    <a:lnTo>
                      <a:pt x="141" y="2366"/>
                    </a:lnTo>
                    <a:cubicBezTo>
                      <a:pt x="63" y="2366"/>
                      <a:pt x="0" y="2430"/>
                      <a:pt x="0" y="2508"/>
                    </a:cubicBezTo>
                    <a:cubicBezTo>
                      <a:pt x="0" y="2586"/>
                      <a:pt x="63" y="2650"/>
                      <a:pt x="141" y="2650"/>
                    </a:cubicBezTo>
                    <a:lnTo>
                      <a:pt x="1841" y="2650"/>
                    </a:lnTo>
                    <a:cubicBezTo>
                      <a:pt x="1920" y="2650"/>
                      <a:pt x="1983" y="2586"/>
                      <a:pt x="1983" y="2508"/>
                    </a:cubicBezTo>
                    <a:lnTo>
                      <a:pt x="1983" y="283"/>
                    </a:lnTo>
                    <a:lnTo>
                      <a:pt x="2125" y="283"/>
                    </a:lnTo>
                    <a:cubicBezTo>
                      <a:pt x="2203" y="283"/>
                      <a:pt x="2266" y="220"/>
                      <a:pt x="2266" y="141"/>
                    </a:cubicBezTo>
                    <a:cubicBezTo>
                      <a:pt x="2266" y="63"/>
                      <a:pt x="2203" y="0"/>
                      <a:pt x="2125" y="0"/>
                    </a:cubicBezTo>
                    <a:lnTo>
                      <a:pt x="425" y="0"/>
                    </a:lnTo>
                    <a:close/>
                  </a:path>
                </a:pathLst>
              </a:custGeom>
              <a:noFill/>
              <a:ln w="635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14" name="Freeform 286"/>
              <p:cNvSpPr>
                <a:spLocks/>
              </p:cNvSpPr>
              <p:nvPr/>
            </p:nvSpPr>
            <p:spPr bwMode="auto">
              <a:xfrm>
                <a:off x="5042" y="4327"/>
                <a:ext cx="41" cy="54"/>
              </a:xfrm>
              <a:custGeom>
                <a:avLst/>
                <a:gdLst>
                  <a:gd name="T0" fmla="*/ 14 w 212"/>
                  <a:gd name="T1" fmla="*/ 0 h 283"/>
                  <a:gd name="T2" fmla="*/ 41 w 212"/>
                  <a:gd name="T3" fmla="*/ 27 h 283"/>
                  <a:gd name="T4" fmla="*/ 14 w 212"/>
                  <a:gd name="T5" fmla="*/ 54 h 283"/>
                  <a:gd name="T6" fmla="*/ 0 w 212"/>
                  <a:gd name="T7" fmla="*/ 40 h 283"/>
                  <a:gd name="T8" fmla="*/ 14 w 212"/>
                  <a:gd name="T9" fmla="*/ 27 h 283"/>
                  <a:gd name="T10" fmla="*/ 41 w 212"/>
                  <a:gd name="T11" fmla="*/ 27 h 28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2" h="283">
                    <a:moveTo>
                      <a:pt x="71" y="0"/>
                    </a:moveTo>
                    <a:cubicBezTo>
                      <a:pt x="149" y="0"/>
                      <a:pt x="212" y="63"/>
                      <a:pt x="212" y="141"/>
                    </a:cubicBezTo>
                    <a:cubicBezTo>
                      <a:pt x="212" y="220"/>
                      <a:pt x="149" y="283"/>
                      <a:pt x="71" y="283"/>
                    </a:cubicBezTo>
                    <a:cubicBezTo>
                      <a:pt x="32" y="283"/>
                      <a:pt x="0" y="251"/>
                      <a:pt x="0" y="212"/>
                    </a:cubicBezTo>
                    <a:cubicBezTo>
                      <a:pt x="0" y="173"/>
                      <a:pt x="32" y="141"/>
                      <a:pt x="71" y="141"/>
                    </a:cubicBezTo>
                    <a:lnTo>
                      <a:pt x="212" y="141"/>
                    </a:lnTo>
                  </a:path>
                </a:pathLst>
              </a:custGeom>
              <a:noFill/>
              <a:ln w="635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15" name="Line 285"/>
              <p:cNvSpPr>
                <a:spLocks noChangeShapeType="1"/>
              </p:cNvSpPr>
              <p:nvPr/>
            </p:nvSpPr>
            <p:spPr bwMode="auto">
              <a:xfrm>
                <a:off x="5055" y="4381"/>
                <a:ext cx="304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16" name="Freeform 284"/>
              <p:cNvSpPr>
                <a:spLocks/>
              </p:cNvSpPr>
              <p:nvPr/>
            </p:nvSpPr>
            <p:spPr bwMode="auto">
              <a:xfrm>
                <a:off x="5000" y="4781"/>
                <a:ext cx="28" cy="55"/>
              </a:xfrm>
              <a:custGeom>
                <a:avLst/>
                <a:gdLst>
                  <a:gd name="T0" fmla="*/ 0 w 142"/>
                  <a:gd name="T1" fmla="*/ 55 h 284"/>
                  <a:gd name="T2" fmla="*/ 28 w 142"/>
                  <a:gd name="T3" fmla="*/ 28 h 284"/>
                  <a:gd name="T4" fmla="*/ 28 w 142"/>
                  <a:gd name="T5" fmla="*/ 0 h 28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42" h="284">
                    <a:moveTo>
                      <a:pt x="0" y="284"/>
                    </a:moveTo>
                    <a:cubicBezTo>
                      <a:pt x="79" y="284"/>
                      <a:pt x="142" y="220"/>
                      <a:pt x="142" y="142"/>
                    </a:cubicBezTo>
                    <a:lnTo>
                      <a:pt x="142" y="0"/>
                    </a:lnTo>
                  </a:path>
                </a:pathLst>
              </a:custGeom>
              <a:noFill/>
              <a:ln w="635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17" name="Freeform 283"/>
              <p:cNvSpPr>
                <a:spLocks/>
              </p:cNvSpPr>
              <p:nvPr/>
            </p:nvSpPr>
            <p:spPr bwMode="auto">
              <a:xfrm>
                <a:off x="5000" y="4781"/>
                <a:ext cx="28" cy="28"/>
              </a:xfrm>
              <a:custGeom>
                <a:avLst/>
                <a:gdLst>
                  <a:gd name="T0" fmla="*/ 0 w 142"/>
                  <a:gd name="T1" fmla="*/ 0 h 142"/>
                  <a:gd name="T2" fmla="*/ 14 w 142"/>
                  <a:gd name="T3" fmla="*/ 14 h 142"/>
                  <a:gd name="T4" fmla="*/ 0 w 142"/>
                  <a:gd name="T5" fmla="*/ 28 h 142"/>
                  <a:gd name="T6" fmla="*/ 28 w 142"/>
                  <a:gd name="T7" fmla="*/ 28 h 14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2" h="142">
                    <a:moveTo>
                      <a:pt x="0" y="0"/>
                    </a:moveTo>
                    <a:cubicBezTo>
                      <a:pt x="40" y="0"/>
                      <a:pt x="71" y="32"/>
                      <a:pt x="71" y="71"/>
                    </a:cubicBezTo>
                    <a:cubicBezTo>
                      <a:pt x="71" y="110"/>
                      <a:pt x="40" y="142"/>
                      <a:pt x="0" y="142"/>
                    </a:cubicBezTo>
                    <a:lnTo>
                      <a:pt x="142" y="142"/>
                    </a:lnTo>
                  </a:path>
                </a:pathLst>
              </a:custGeom>
              <a:noFill/>
              <a:ln w="635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2330" name="Group 273"/>
            <p:cNvGrpSpPr>
              <a:grpSpLocks/>
            </p:cNvGrpSpPr>
            <p:nvPr/>
          </p:nvGrpSpPr>
          <p:grpSpPr bwMode="auto">
            <a:xfrm>
              <a:off x="3958" y="3907"/>
              <a:ext cx="442" cy="509"/>
              <a:chOff x="3941" y="4472"/>
              <a:chExt cx="442" cy="509"/>
            </a:xfrm>
          </p:grpSpPr>
          <p:sp>
            <p:nvSpPr>
              <p:cNvPr id="12602" name="Freeform 281"/>
              <p:cNvSpPr>
                <a:spLocks/>
              </p:cNvSpPr>
              <p:nvPr/>
            </p:nvSpPr>
            <p:spPr bwMode="auto">
              <a:xfrm>
                <a:off x="3941" y="4472"/>
                <a:ext cx="442" cy="509"/>
              </a:xfrm>
              <a:custGeom>
                <a:avLst/>
                <a:gdLst>
                  <a:gd name="T0" fmla="*/ 83 w 2267"/>
                  <a:gd name="T1" fmla="*/ 0 h 2650"/>
                  <a:gd name="T2" fmla="*/ 55 w 2267"/>
                  <a:gd name="T3" fmla="*/ 27 h 2650"/>
                  <a:gd name="T4" fmla="*/ 55 w 2267"/>
                  <a:gd name="T5" fmla="*/ 455 h 2650"/>
                  <a:gd name="T6" fmla="*/ 28 w 2267"/>
                  <a:gd name="T7" fmla="*/ 455 h 2650"/>
                  <a:gd name="T8" fmla="*/ 0 w 2267"/>
                  <a:gd name="T9" fmla="*/ 482 h 2650"/>
                  <a:gd name="T10" fmla="*/ 28 w 2267"/>
                  <a:gd name="T11" fmla="*/ 509 h 2650"/>
                  <a:gd name="T12" fmla="*/ 359 w 2267"/>
                  <a:gd name="T13" fmla="*/ 509 h 2650"/>
                  <a:gd name="T14" fmla="*/ 387 w 2267"/>
                  <a:gd name="T15" fmla="*/ 482 h 2650"/>
                  <a:gd name="T16" fmla="*/ 387 w 2267"/>
                  <a:gd name="T17" fmla="*/ 54 h 2650"/>
                  <a:gd name="T18" fmla="*/ 414 w 2267"/>
                  <a:gd name="T19" fmla="*/ 54 h 2650"/>
                  <a:gd name="T20" fmla="*/ 442 w 2267"/>
                  <a:gd name="T21" fmla="*/ 27 h 2650"/>
                  <a:gd name="T22" fmla="*/ 414 w 2267"/>
                  <a:gd name="T23" fmla="*/ 0 h 2650"/>
                  <a:gd name="T24" fmla="*/ 83 w 2267"/>
                  <a:gd name="T25" fmla="*/ 0 h 265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267" h="2650">
                    <a:moveTo>
                      <a:pt x="425" y="0"/>
                    </a:moveTo>
                    <a:cubicBezTo>
                      <a:pt x="347" y="0"/>
                      <a:pt x="283" y="64"/>
                      <a:pt x="283" y="142"/>
                    </a:cubicBezTo>
                    <a:lnTo>
                      <a:pt x="283" y="2367"/>
                    </a:lnTo>
                    <a:lnTo>
                      <a:pt x="142" y="2367"/>
                    </a:lnTo>
                    <a:cubicBezTo>
                      <a:pt x="64" y="2367"/>
                      <a:pt x="0" y="2430"/>
                      <a:pt x="0" y="2508"/>
                    </a:cubicBezTo>
                    <a:cubicBezTo>
                      <a:pt x="0" y="2587"/>
                      <a:pt x="64" y="2650"/>
                      <a:pt x="142" y="2650"/>
                    </a:cubicBezTo>
                    <a:lnTo>
                      <a:pt x="1842" y="2650"/>
                    </a:lnTo>
                    <a:cubicBezTo>
                      <a:pt x="1920" y="2650"/>
                      <a:pt x="1983" y="2587"/>
                      <a:pt x="1983" y="2508"/>
                    </a:cubicBezTo>
                    <a:lnTo>
                      <a:pt x="1983" y="283"/>
                    </a:lnTo>
                    <a:lnTo>
                      <a:pt x="2125" y="283"/>
                    </a:lnTo>
                    <a:cubicBezTo>
                      <a:pt x="2203" y="283"/>
                      <a:pt x="2267" y="220"/>
                      <a:pt x="2267" y="142"/>
                    </a:cubicBezTo>
                    <a:cubicBezTo>
                      <a:pt x="2267" y="64"/>
                      <a:pt x="2203" y="0"/>
                      <a:pt x="2125" y="0"/>
                    </a:cubicBezTo>
                    <a:lnTo>
                      <a:pt x="425" y="0"/>
                    </a:lnTo>
                    <a:close/>
                  </a:path>
                </a:pathLst>
              </a:custGeom>
              <a:solidFill>
                <a:srgbClr val="CC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03" name="Freeform 280"/>
              <p:cNvSpPr>
                <a:spLocks/>
              </p:cNvSpPr>
              <p:nvPr/>
            </p:nvSpPr>
            <p:spPr bwMode="auto">
              <a:xfrm>
                <a:off x="4010" y="4500"/>
                <a:ext cx="41" cy="27"/>
              </a:xfrm>
              <a:custGeom>
                <a:avLst/>
                <a:gdLst>
                  <a:gd name="T0" fmla="*/ 41 w 213"/>
                  <a:gd name="T1" fmla="*/ 0 h 141"/>
                  <a:gd name="T2" fmla="*/ 14 w 213"/>
                  <a:gd name="T3" fmla="*/ 27 h 141"/>
                  <a:gd name="T4" fmla="*/ 0 w 213"/>
                  <a:gd name="T5" fmla="*/ 14 h 141"/>
                  <a:gd name="T6" fmla="*/ 14 w 213"/>
                  <a:gd name="T7" fmla="*/ 0 h 14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3" h="141">
                    <a:moveTo>
                      <a:pt x="213" y="0"/>
                    </a:moveTo>
                    <a:cubicBezTo>
                      <a:pt x="213" y="78"/>
                      <a:pt x="149" y="141"/>
                      <a:pt x="71" y="141"/>
                    </a:cubicBezTo>
                    <a:cubicBezTo>
                      <a:pt x="32" y="141"/>
                      <a:pt x="0" y="110"/>
                      <a:pt x="0" y="71"/>
                    </a:cubicBezTo>
                    <a:cubicBezTo>
                      <a:pt x="0" y="31"/>
                      <a:pt x="32" y="0"/>
                      <a:pt x="71" y="0"/>
                    </a:cubicBezTo>
                  </a:path>
                </a:pathLst>
              </a:custGeom>
              <a:solidFill>
                <a:srgbClr val="A4CDCD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04" name="Freeform 279"/>
              <p:cNvSpPr>
                <a:spLocks/>
              </p:cNvSpPr>
              <p:nvPr/>
            </p:nvSpPr>
            <p:spPr bwMode="auto">
              <a:xfrm>
                <a:off x="3941" y="4927"/>
                <a:ext cx="55" cy="54"/>
              </a:xfrm>
              <a:custGeom>
                <a:avLst/>
                <a:gdLst>
                  <a:gd name="T0" fmla="*/ 28 w 283"/>
                  <a:gd name="T1" fmla="*/ 0 h 283"/>
                  <a:gd name="T2" fmla="*/ 0 w 283"/>
                  <a:gd name="T3" fmla="*/ 27 h 283"/>
                  <a:gd name="T4" fmla="*/ 28 w 283"/>
                  <a:gd name="T5" fmla="*/ 54 h 283"/>
                  <a:gd name="T6" fmla="*/ 55 w 283"/>
                  <a:gd name="T7" fmla="*/ 27 h 283"/>
                  <a:gd name="T8" fmla="*/ 28 w 283"/>
                  <a:gd name="T9" fmla="*/ 27 h 283"/>
                  <a:gd name="T10" fmla="*/ 41 w 283"/>
                  <a:gd name="T11" fmla="*/ 14 h 283"/>
                  <a:gd name="T12" fmla="*/ 28 w 283"/>
                  <a:gd name="T13" fmla="*/ 0 h 28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3" h="283">
                    <a:moveTo>
                      <a:pt x="142" y="0"/>
                    </a:moveTo>
                    <a:cubicBezTo>
                      <a:pt x="64" y="0"/>
                      <a:pt x="0" y="63"/>
                      <a:pt x="0" y="141"/>
                    </a:cubicBezTo>
                    <a:cubicBezTo>
                      <a:pt x="0" y="220"/>
                      <a:pt x="64" y="283"/>
                      <a:pt x="142" y="283"/>
                    </a:cubicBezTo>
                    <a:cubicBezTo>
                      <a:pt x="220" y="283"/>
                      <a:pt x="283" y="220"/>
                      <a:pt x="283" y="141"/>
                    </a:cubicBezTo>
                    <a:lnTo>
                      <a:pt x="142" y="141"/>
                    </a:lnTo>
                    <a:cubicBezTo>
                      <a:pt x="181" y="141"/>
                      <a:pt x="213" y="110"/>
                      <a:pt x="213" y="71"/>
                    </a:cubicBezTo>
                    <a:cubicBezTo>
                      <a:pt x="213" y="31"/>
                      <a:pt x="181" y="0"/>
                      <a:pt x="142" y="0"/>
                    </a:cubicBezTo>
                  </a:path>
                </a:pathLst>
              </a:custGeom>
              <a:solidFill>
                <a:srgbClr val="A4CDCD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05" name="Freeform 278"/>
              <p:cNvSpPr>
                <a:spLocks/>
              </p:cNvSpPr>
              <p:nvPr/>
            </p:nvSpPr>
            <p:spPr bwMode="auto">
              <a:xfrm>
                <a:off x="3941" y="4472"/>
                <a:ext cx="442" cy="509"/>
              </a:xfrm>
              <a:custGeom>
                <a:avLst/>
                <a:gdLst>
                  <a:gd name="T0" fmla="*/ 83 w 2267"/>
                  <a:gd name="T1" fmla="*/ 0 h 2650"/>
                  <a:gd name="T2" fmla="*/ 55 w 2267"/>
                  <a:gd name="T3" fmla="*/ 27 h 2650"/>
                  <a:gd name="T4" fmla="*/ 55 w 2267"/>
                  <a:gd name="T5" fmla="*/ 455 h 2650"/>
                  <a:gd name="T6" fmla="*/ 28 w 2267"/>
                  <a:gd name="T7" fmla="*/ 455 h 2650"/>
                  <a:gd name="T8" fmla="*/ 0 w 2267"/>
                  <a:gd name="T9" fmla="*/ 482 h 2650"/>
                  <a:gd name="T10" fmla="*/ 28 w 2267"/>
                  <a:gd name="T11" fmla="*/ 509 h 2650"/>
                  <a:gd name="T12" fmla="*/ 359 w 2267"/>
                  <a:gd name="T13" fmla="*/ 509 h 2650"/>
                  <a:gd name="T14" fmla="*/ 387 w 2267"/>
                  <a:gd name="T15" fmla="*/ 482 h 2650"/>
                  <a:gd name="T16" fmla="*/ 387 w 2267"/>
                  <a:gd name="T17" fmla="*/ 54 h 2650"/>
                  <a:gd name="T18" fmla="*/ 414 w 2267"/>
                  <a:gd name="T19" fmla="*/ 54 h 2650"/>
                  <a:gd name="T20" fmla="*/ 442 w 2267"/>
                  <a:gd name="T21" fmla="*/ 27 h 2650"/>
                  <a:gd name="T22" fmla="*/ 414 w 2267"/>
                  <a:gd name="T23" fmla="*/ 0 h 2650"/>
                  <a:gd name="T24" fmla="*/ 83 w 2267"/>
                  <a:gd name="T25" fmla="*/ 0 h 265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267" h="2650">
                    <a:moveTo>
                      <a:pt x="425" y="0"/>
                    </a:moveTo>
                    <a:cubicBezTo>
                      <a:pt x="347" y="0"/>
                      <a:pt x="283" y="64"/>
                      <a:pt x="283" y="142"/>
                    </a:cubicBezTo>
                    <a:lnTo>
                      <a:pt x="283" y="2367"/>
                    </a:lnTo>
                    <a:lnTo>
                      <a:pt x="142" y="2367"/>
                    </a:lnTo>
                    <a:cubicBezTo>
                      <a:pt x="64" y="2367"/>
                      <a:pt x="0" y="2430"/>
                      <a:pt x="0" y="2508"/>
                    </a:cubicBezTo>
                    <a:cubicBezTo>
                      <a:pt x="0" y="2587"/>
                      <a:pt x="64" y="2650"/>
                      <a:pt x="142" y="2650"/>
                    </a:cubicBezTo>
                    <a:lnTo>
                      <a:pt x="1842" y="2650"/>
                    </a:lnTo>
                    <a:cubicBezTo>
                      <a:pt x="1920" y="2650"/>
                      <a:pt x="1983" y="2587"/>
                      <a:pt x="1983" y="2508"/>
                    </a:cubicBezTo>
                    <a:lnTo>
                      <a:pt x="1983" y="283"/>
                    </a:lnTo>
                    <a:lnTo>
                      <a:pt x="2125" y="283"/>
                    </a:lnTo>
                    <a:cubicBezTo>
                      <a:pt x="2203" y="283"/>
                      <a:pt x="2267" y="220"/>
                      <a:pt x="2267" y="142"/>
                    </a:cubicBezTo>
                    <a:cubicBezTo>
                      <a:pt x="2267" y="64"/>
                      <a:pt x="2203" y="0"/>
                      <a:pt x="2125" y="0"/>
                    </a:cubicBezTo>
                    <a:lnTo>
                      <a:pt x="425" y="0"/>
                    </a:lnTo>
                    <a:close/>
                  </a:path>
                </a:pathLst>
              </a:custGeom>
              <a:noFill/>
              <a:ln w="635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06" name="Freeform 277"/>
              <p:cNvSpPr>
                <a:spLocks/>
              </p:cNvSpPr>
              <p:nvPr/>
            </p:nvSpPr>
            <p:spPr bwMode="auto">
              <a:xfrm>
                <a:off x="4010" y="4472"/>
                <a:ext cx="41" cy="55"/>
              </a:xfrm>
              <a:custGeom>
                <a:avLst/>
                <a:gdLst>
                  <a:gd name="T0" fmla="*/ 14 w 213"/>
                  <a:gd name="T1" fmla="*/ 0 h 283"/>
                  <a:gd name="T2" fmla="*/ 41 w 213"/>
                  <a:gd name="T3" fmla="*/ 28 h 283"/>
                  <a:gd name="T4" fmla="*/ 14 w 213"/>
                  <a:gd name="T5" fmla="*/ 55 h 283"/>
                  <a:gd name="T6" fmla="*/ 0 w 213"/>
                  <a:gd name="T7" fmla="*/ 41 h 283"/>
                  <a:gd name="T8" fmla="*/ 14 w 213"/>
                  <a:gd name="T9" fmla="*/ 28 h 283"/>
                  <a:gd name="T10" fmla="*/ 41 w 213"/>
                  <a:gd name="T11" fmla="*/ 28 h 28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3" h="283">
                    <a:moveTo>
                      <a:pt x="71" y="0"/>
                    </a:moveTo>
                    <a:cubicBezTo>
                      <a:pt x="149" y="0"/>
                      <a:pt x="213" y="64"/>
                      <a:pt x="213" y="142"/>
                    </a:cubicBezTo>
                    <a:cubicBezTo>
                      <a:pt x="213" y="220"/>
                      <a:pt x="149" y="283"/>
                      <a:pt x="71" y="283"/>
                    </a:cubicBezTo>
                    <a:cubicBezTo>
                      <a:pt x="32" y="283"/>
                      <a:pt x="0" y="252"/>
                      <a:pt x="0" y="213"/>
                    </a:cubicBezTo>
                    <a:cubicBezTo>
                      <a:pt x="0" y="173"/>
                      <a:pt x="32" y="142"/>
                      <a:pt x="71" y="142"/>
                    </a:cubicBezTo>
                    <a:lnTo>
                      <a:pt x="213" y="142"/>
                    </a:lnTo>
                  </a:path>
                </a:pathLst>
              </a:custGeom>
              <a:noFill/>
              <a:ln w="635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07" name="Line 276"/>
              <p:cNvSpPr>
                <a:spLocks noChangeShapeType="1"/>
              </p:cNvSpPr>
              <p:nvPr/>
            </p:nvSpPr>
            <p:spPr bwMode="auto">
              <a:xfrm>
                <a:off x="4024" y="4527"/>
                <a:ext cx="303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08" name="Freeform 275"/>
              <p:cNvSpPr>
                <a:spLocks/>
              </p:cNvSpPr>
              <p:nvPr/>
            </p:nvSpPr>
            <p:spPr bwMode="auto">
              <a:xfrm>
                <a:off x="3968" y="4927"/>
                <a:ext cx="28" cy="54"/>
              </a:xfrm>
              <a:custGeom>
                <a:avLst/>
                <a:gdLst>
                  <a:gd name="T0" fmla="*/ 0 w 141"/>
                  <a:gd name="T1" fmla="*/ 54 h 283"/>
                  <a:gd name="T2" fmla="*/ 28 w 141"/>
                  <a:gd name="T3" fmla="*/ 27 h 283"/>
                  <a:gd name="T4" fmla="*/ 28 w 141"/>
                  <a:gd name="T5" fmla="*/ 0 h 28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41" h="283">
                    <a:moveTo>
                      <a:pt x="0" y="283"/>
                    </a:moveTo>
                    <a:cubicBezTo>
                      <a:pt x="78" y="283"/>
                      <a:pt x="141" y="220"/>
                      <a:pt x="141" y="141"/>
                    </a:cubicBezTo>
                    <a:lnTo>
                      <a:pt x="141" y="0"/>
                    </a:lnTo>
                  </a:path>
                </a:pathLst>
              </a:custGeom>
              <a:noFill/>
              <a:ln w="635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09" name="Freeform 274"/>
              <p:cNvSpPr>
                <a:spLocks/>
              </p:cNvSpPr>
              <p:nvPr/>
            </p:nvSpPr>
            <p:spPr bwMode="auto">
              <a:xfrm>
                <a:off x="3968" y="4927"/>
                <a:ext cx="28" cy="27"/>
              </a:xfrm>
              <a:custGeom>
                <a:avLst/>
                <a:gdLst>
                  <a:gd name="T0" fmla="*/ 0 w 141"/>
                  <a:gd name="T1" fmla="*/ 0 h 141"/>
                  <a:gd name="T2" fmla="*/ 14 w 141"/>
                  <a:gd name="T3" fmla="*/ 14 h 141"/>
                  <a:gd name="T4" fmla="*/ 0 w 141"/>
                  <a:gd name="T5" fmla="*/ 27 h 141"/>
                  <a:gd name="T6" fmla="*/ 28 w 141"/>
                  <a:gd name="T7" fmla="*/ 27 h 14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1" h="141">
                    <a:moveTo>
                      <a:pt x="0" y="0"/>
                    </a:moveTo>
                    <a:cubicBezTo>
                      <a:pt x="39" y="0"/>
                      <a:pt x="71" y="31"/>
                      <a:pt x="71" y="71"/>
                    </a:cubicBezTo>
                    <a:cubicBezTo>
                      <a:pt x="71" y="110"/>
                      <a:pt x="39" y="141"/>
                      <a:pt x="0" y="141"/>
                    </a:cubicBezTo>
                    <a:lnTo>
                      <a:pt x="141" y="141"/>
                    </a:lnTo>
                  </a:path>
                </a:pathLst>
              </a:custGeom>
              <a:noFill/>
              <a:ln w="635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2331" name="Group 264"/>
            <p:cNvGrpSpPr>
              <a:grpSpLocks/>
            </p:cNvGrpSpPr>
            <p:nvPr/>
          </p:nvGrpSpPr>
          <p:grpSpPr bwMode="auto">
            <a:xfrm>
              <a:off x="1438" y="5167"/>
              <a:ext cx="442" cy="509"/>
              <a:chOff x="6669" y="4109"/>
              <a:chExt cx="442" cy="509"/>
            </a:xfrm>
          </p:grpSpPr>
          <p:sp>
            <p:nvSpPr>
              <p:cNvPr id="12594" name="Freeform 272"/>
              <p:cNvSpPr>
                <a:spLocks/>
              </p:cNvSpPr>
              <p:nvPr/>
            </p:nvSpPr>
            <p:spPr bwMode="auto">
              <a:xfrm>
                <a:off x="6669" y="4109"/>
                <a:ext cx="442" cy="509"/>
              </a:xfrm>
              <a:custGeom>
                <a:avLst/>
                <a:gdLst>
                  <a:gd name="T0" fmla="*/ 83 w 1133"/>
                  <a:gd name="T1" fmla="*/ 0 h 1325"/>
                  <a:gd name="T2" fmla="*/ 55 w 1133"/>
                  <a:gd name="T3" fmla="*/ 27 h 1325"/>
                  <a:gd name="T4" fmla="*/ 55 w 1133"/>
                  <a:gd name="T5" fmla="*/ 455 h 1325"/>
                  <a:gd name="T6" fmla="*/ 27 w 1133"/>
                  <a:gd name="T7" fmla="*/ 455 h 1325"/>
                  <a:gd name="T8" fmla="*/ 0 w 1133"/>
                  <a:gd name="T9" fmla="*/ 482 h 1325"/>
                  <a:gd name="T10" fmla="*/ 27 w 1133"/>
                  <a:gd name="T11" fmla="*/ 509 h 1325"/>
                  <a:gd name="T12" fmla="*/ 359 w 1133"/>
                  <a:gd name="T13" fmla="*/ 509 h 1325"/>
                  <a:gd name="T14" fmla="*/ 387 w 1133"/>
                  <a:gd name="T15" fmla="*/ 482 h 1325"/>
                  <a:gd name="T16" fmla="*/ 387 w 1133"/>
                  <a:gd name="T17" fmla="*/ 55 h 1325"/>
                  <a:gd name="T18" fmla="*/ 414 w 1133"/>
                  <a:gd name="T19" fmla="*/ 55 h 1325"/>
                  <a:gd name="T20" fmla="*/ 442 w 1133"/>
                  <a:gd name="T21" fmla="*/ 27 h 1325"/>
                  <a:gd name="T22" fmla="*/ 414 w 1133"/>
                  <a:gd name="T23" fmla="*/ 0 h 1325"/>
                  <a:gd name="T24" fmla="*/ 83 w 1133"/>
                  <a:gd name="T25" fmla="*/ 0 h 13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133" h="1325">
                    <a:moveTo>
                      <a:pt x="212" y="0"/>
                    </a:moveTo>
                    <a:cubicBezTo>
                      <a:pt x="173" y="0"/>
                      <a:pt x="141" y="32"/>
                      <a:pt x="141" y="71"/>
                    </a:cubicBezTo>
                    <a:lnTo>
                      <a:pt x="141" y="1184"/>
                    </a:lnTo>
                    <a:lnTo>
                      <a:pt x="70" y="1184"/>
                    </a:lnTo>
                    <a:cubicBezTo>
                      <a:pt x="31" y="1184"/>
                      <a:pt x="0" y="1215"/>
                      <a:pt x="0" y="1255"/>
                    </a:cubicBezTo>
                    <a:cubicBezTo>
                      <a:pt x="0" y="1294"/>
                      <a:pt x="31" y="1325"/>
                      <a:pt x="70" y="1325"/>
                    </a:cubicBezTo>
                    <a:lnTo>
                      <a:pt x="920" y="1325"/>
                    </a:lnTo>
                    <a:cubicBezTo>
                      <a:pt x="960" y="1325"/>
                      <a:pt x="991" y="1294"/>
                      <a:pt x="991" y="1255"/>
                    </a:cubicBezTo>
                    <a:lnTo>
                      <a:pt x="991" y="142"/>
                    </a:lnTo>
                    <a:lnTo>
                      <a:pt x="1062" y="142"/>
                    </a:lnTo>
                    <a:cubicBezTo>
                      <a:pt x="1101" y="142"/>
                      <a:pt x="1133" y="110"/>
                      <a:pt x="1133" y="71"/>
                    </a:cubicBezTo>
                    <a:cubicBezTo>
                      <a:pt x="1133" y="32"/>
                      <a:pt x="1101" y="0"/>
                      <a:pt x="1062" y="0"/>
                    </a:cubicBezTo>
                    <a:lnTo>
                      <a:pt x="212" y="0"/>
                    </a:lnTo>
                    <a:close/>
                  </a:path>
                </a:pathLst>
              </a:custGeom>
              <a:solidFill>
                <a:srgbClr val="FFCC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95" name="Freeform 271"/>
              <p:cNvSpPr>
                <a:spLocks/>
              </p:cNvSpPr>
              <p:nvPr/>
            </p:nvSpPr>
            <p:spPr bwMode="auto">
              <a:xfrm>
                <a:off x="6738" y="4136"/>
                <a:ext cx="42" cy="28"/>
              </a:xfrm>
              <a:custGeom>
                <a:avLst/>
                <a:gdLst>
                  <a:gd name="T0" fmla="*/ 42 w 106"/>
                  <a:gd name="T1" fmla="*/ 0 h 71"/>
                  <a:gd name="T2" fmla="*/ 14 w 106"/>
                  <a:gd name="T3" fmla="*/ 28 h 71"/>
                  <a:gd name="T4" fmla="*/ 0 w 106"/>
                  <a:gd name="T5" fmla="*/ 14 h 71"/>
                  <a:gd name="T6" fmla="*/ 14 w 106"/>
                  <a:gd name="T7" fmla="*/ 0 h 7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6" h="71">
                    <a:moveTo>
                      <a:pt x="106" y="0"/>
                    </a:moveTo>
                    <a:cubicBezTo>
                      <a:pt x="106" y="39"/>
                      <a:pt x="74" y="71"/>
                      <a:pt x="35" y="71"/>
                    </a:cubicBezTo>
                    <a:cubicBezTo>
                      <a:pt x="16" y="71"/>
                      <a:pt x="0" y="55"/>
                      <a:pt x="0" y="36"/>
                    </a:cubicBezTo>
                    <a:cubicBezTo>
                      <a:pt x="0" y="16"/>
                      <a:pt x="16" y="0"/>
                      <a:pt x="35" y="0"/>
                    </a:cubicBezTo>
                  </a:path>
                </a:pathLst>
              </a:custGeom>
              <a:solidFill>
                <a:srgbClr val="CDA4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96" name="Freeform 270"/>
              <p:cNvSpPr>
                <a:spLocks/>
              </p:cNvSpPr>
              <p:nvPr/>
            </p:nvSpPr>
            <p:spPr bwMode="auto">
              <a:xfrm>
                <a:off x="6669" y="4564"/>
                <a:ext cx="55" cy="54"/>
              </a:xfrm>
              <a:custGeom>
                <a:avLst/>
                <a:gdLst>
                  <a:gd name="T0" fmla="*/ 27 w 141"/>
                  <a:gd name="T1" fmla="*/ 0 h 141"/>
                  <a:gd name="T2" fmla="*/ 0 w 141"/>
                  <a:gd name="T3" fmla="*/ 27 h 141"/>
                  <a:gd name="T4" fmla="*/ 27 w 141"/>
                  <a:gd name="T5" fmla="*/ 54 h 141"/>
                  <a:gd name="T6" fmla="*/ 55 w 141"/>
                  <a:gd name="T7" fmla="*/ 27 h 141"/>
                  <a:gd name="T8" fmla="*/ 27 w 141"/>
                  <a:gd name="T9" fmla="*/ 27 h 141"/>
                  <a:gd name="T10" fmla="*/ 41 w 141"/>
                  <a:gd name="T11" fmla="*/ 13 h 141"/>
                  <a:gd name="T12" fmla="*/ 27 w 141"/>
                  <a:gd name="T13" fmla="*/ 0 h 1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41" h="141">
                    <a:moveTo>
                      <a:pt x="70" y="0"/>
                    </a:moveTo>
                    <a:cubicBezTo>
                      <a:pt x="31" y="0"/>
                      <a:pt x="0" y="31"/>
                      <a:pt x="0" y="71"/>
                    </a:cubicBezTo>
                    <a:cubicBezTo>
                      <a:pt x="0" y="110"/>
                      <a:pt x="31" y="141"/>
                      <a:pt x="70" y="141"/>
                    </a:cubicBezTo>
                    <a:cubicBezTo>
                      <a:pt x="110" y="141"/>
                      <a:pt x="141" y="110"/>
                      <a:pt x="141" y="71"/>
                    </a:cubicBezTo>
                    <a:lnTo>
                      <a:pt x="70" y="71"/>
                    </a:lnTo>
                    <a:cubicBezTo>
                      <a:pt x="90" y="71"/>
                      <a:pt x="106" y="55"/>
                      <a:pt x="106" y="35"/>
                    </a:cubicBezTo>
                    <a:cubicBezTo>
                      <a:pt x="106" y="16"/>
                      <a:pt x="90" y="0"/>
                      <a:pt x="70" y="0"/>
                    </a:cubicBezTo>
                  </a:path>
                </a:pathLst>
              </a:custGeom>
              <a:solidFill>
                <a:srgbClr val="CDA4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97" name="Freeform 269"/>
              <p:cNvSpPr>
                <a:spLocks/>
              </p:cNvSpPr>
              <p:nvPr/>
            </p:nvSpPr>
            <p:spPr bwMode="auto">
              <a:xfrm>
                <a:off x="6669" y="4109"/>
                <a:ext cx="442" cy="509"/>
              </a:xfrm>
              <a:custGeom>
                <a:avLst/>
                <a:gdLst>
                  <a:gd name="T0" fmla="*/ 83 w 1133"/>
                  <a:gd name="T1" fmla="*/ 0 h 1325"/>
                  <a:gd name="T2" fmla="*/ 55 w 1133"/>
                  <a:gd name="T3" fmla="*/ 27 h 1325"/>
                  <a:gd name="T4" fmla="*/ 55 w 1133"/>
                  <a:gd name="T5" fmla="*/ 455 h 1325"/>
                  <a:gd name="T6" fmla="*/ 27 w 1133"/>
                  <a:gd name="T7" fmla="*/ 455 h 1325"/>
                  <a:gd name="T8" fmla="*/ 0 w 1133"/>
                  <a:gd name="T9" fmla="*/ 482 h 1325"/>
                  <a:gd name="T10" fmla="*/ 27 w 1133"/>
                  <a:gd name="T11" fmla="*/ 509 h 1325"/>
                  <a:gd name="T12" fmla="*/ 359 w 1133"/>
                  <a:gd name="T13" fmla="*/ 509 h 1325"/>
                  <a:gd name="T14" fmla="*/ 387 w 1133"/>
                  <a:gd name="T15" fmla="*/ 482 h 1325"/>
                  <a:gd name="T16" fmla="*/ 387 w 1133"/>
                  <a:gd name="T17" fmla="*/ 55 h 1325"/>
                  <a:gd name="T18" fmla="*/ 414 w 1133"/>
                  <a:gd name="T19" fmla="*/ 55 h 1325"/>
                  <a:gd name="T20" fmla="*/ 442 w 1133"/>
                  <a:gd name="T21" fmla="*/ 27 h 1325"/>
                  <a:gd name="T22" fmla="*/ 414 w 1133"/>
                  <a:gd name="T23" fmla="*/ 0 h 1325"/>
                  <a:gd name="T24" fmla="*/ 83 w 1133"/>
                  <a:gd name="T25" fmla="*/ 0 h 13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133" h="1325">
                    <a:moveTo>
                      <a:pt x="212" y="0"/>
                    </a:moveTo>
                    <a:cubicBezTo>
                      <a:pt x="173" y="0"/>
                      <a:pt x="141" y="32"/>
                      <a:pt x="141" y="71"/>
                    </a:cubicBezTo>
                    <a:lnTo>
                      <a:pt x="141" y="1184"/>
                    </a:lnTo>
                    <a:lnTo>
                      <a:pt x="70" y="1184"/>
                    </a:lnTo>
                    <a:cubicBezTo>
                      <a:pt x="31" y="1184"/>
                      <a:pt x="0" y="1215"/>
                      <a:pt x="0" y="1255"/>
                    </a:cubicBezTo>
                    <a:cubicBezTo>
                      <a:pt x="0" y="1294"/>
                      <a:pt x="31" y="1325"/>
                      <a:pt x="70" y="1325"/>
                    </a:cubicBezTo>
                    <a:lnTo>
                      <a:pt x="920" y="1325"/>
                    </a:lnTo>
                    <a:cubicBezTo>
                      <a:pt x="960" y="1325"/>
                      <a:pt x="991" y="1294"/>
                      <a:pt x="991" y="1255"/>
                    </a:cubicBezTo>
                    <a:lnTo>
                      <a:pt x="991" y="142"/>
                    </a:lnTo>
                    <a:lnTo>
                      <a:pt x="1062" y="142"/>
                    </a:lnTo>
                    <a:cubicBezTo>
                      <a:pt x="1101" y="142"/>
                      <a:pt x="1133" y="110"/>
                      <a:pt x="1133" y="71"/>
                    </a:cubicBezTo>
                    <a:cubicBezTo>
                      <a:pt x="1133" y="32"/>
                      <a:pt x="1101" y="0"/>
                      <a:pt x="1062" y="0"/>
                    </a:cubicBezTo>
                    <a:lnTo>
                      <a:pt x="212" y="0"/>
                    </a:lnTo>
                    <a:close/>
                  </a:path>
                </a:pathLst>
              </a:custGeom>
              <a:noFill/>
              <a:ln w="635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98" name="Freeform 268"/>
              <p:cNvSpPr>
                <a:spLocks/>
              </p:cNvSpPr>
              <p:nvPr/>
            </p:nvSpPr>
            <p:spPr bwMode="auto">
              <a:xfrm>
                <a:off x="6738" y="4109"/>
                <a:ext cx="42" cy="55"/>
              </a:xfrm>
              <a:custGeom>
                <a:avLst/>
                <a:gdLst>
                  <a:gd name="T0" fmla="*/ 14 w 106"/>
                  <a:gd name="T1" fmla="*/ 0 h 142"/>
                  <a:gd name="T2" fmla="*/ 42 w 106"/>
                  <a:gd name="T3" fmla="*/ 28 h 142"/>
                  <a:gd name="T4" fmla="*/ 14 w 106"/>
                  <a:gd name="T5" fmla="*/ 55 h 142"/>
                  <a:gd name="T6" fmla="*/ 0 w 106"/>
                  <a:gd name="T7" fmla="*/ 41 h 142"/>
                  <a:gd name="T8" fmla="*/ 14 w 106"/>
                  <a:gd name="T9" fmla="*/ 28 h 142"/>
                  <a:gd name="T10" fmla="*/ 42 w 106"/>
                  <a:gd name="T11" fmla="*/ 28 h 14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6" h="142">
                    <a:moveTo>
                      <a:pt x="35" y="0"/>
                    </a:moveTo>
                    <a:cubicBezTo>
                      <a:pt x="74" y="0"/>
                      <a:pt x="106" y="32"/>
                      <a:pt x="106" y="71"/>
                    </a:cubicBezTo>
                    <a:cubicBezTo>
                      <a:pt x="106" y="110"/>
                      <a:pt x="74" y="142"/>
                      <a:pt x="35" y="142"/>
                    </a:cubicBezTo>
                    <a:cubicBezTo>
                      <a:pt x="16" y="142"/>
                      <a:pt x="0" y="126"/>
                      <a:pt x="0" y="107"/>
                    </a:cubicBezTo>
                    <a:cubicBezTo>
                      <a:pt x="0" y="87"/>
                      <a:pt x="16" y="71"/>
                      <a:pt x="35" y="71"/>
                    </a:cubicBezTo>
                    <a:lnTo>
                      <a:pt x="106" y="71"/>
                    </a:lnTo>
                  </a:path>
                </a:pathLst>
              </a:custGeom>
              <a:noFill/>
              <a:ln w="635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99" name="Line 267"/>
              <p:cNvSpPr>
                <a:spLocks noChangeShapeType="1"/>
              </p:cNvSpPr>
              <p:nvPr/>
            </p:nvSpPr>
            <p:spPr bwMode="auto">
              <a:xfrm>
                <a:off x="6752" y="4164"/>
                <a:ext cx="304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00" name="Freeform 266"/>
              <p:cNvSpPr>
                <a:spLocks/>
              </p:cNvSpPr>
              <p:nvPr/>
            </p:nvSpPr>
            <p:spPr bwMode="auto">
              <a:xfrm>
                <a:off x="6697" y="4564"/>
                <a:ext cx="27" cy="54"/>
              </a:xfrm>
              <a:custGeom>
                <a:avLst/>
                <a:gdLst>
                  <a:gd name="T0" fmla="*/ 0 w 71"/>
                  <a:gd name="T1" fmla="*/ 54 h 141"/>
                  <a:gd name="T2" fmla="*/ 27 w 71"/>
                  <a:gd name="T3" fmla="*/ 27 h 141"/>
                  <a:gd name="T4" fmla="*/ 27 w 71"/>
                  <a:gd name="T5" fmla="*/ 0 h 14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1" h="141">
                    <a:moveTo>
                      <a:pt x="0" y="141"/>
                    </a:moveTo>
                    <a:cubicBezTo>
                      <a:pt x="40" y="141"/>
                      <a:pt x="71" y="110"/>
                      <a:pt x="71" y="71"/>
                    </a:cubicBezTo>
                    <a:lnTo>
                      <a:pt x="71" y="0"/>
                    </a:lnTo>
                  </a:path>
                </a:pathLst>
              </a:custGeom>
              <a:noFill/>
              <a:ln w="635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601" name="Freeform 265"/>
              <p:cNvSpPr>
                <a:spLocks/>
              </p:cNvSpPr>
              <p:nvPr/>
            </p:nvSpPr>
            <p:spPr bwMode="auto">
              <a:xfrm>
                <a:off x="6697" y="4564"/>
                <a:ext cx="27" cy="27"/>
              </a:xfrm>
              <a:custGeom>
                <a:avLst/>
                <a:gdLst>
                  <a:gd name="T0" fmla="*/ 0 w 71"/>
                  <a:gd name="T1" fmla="*/ 0 h 71"/>
                  <a:gd name="T2" fmla="*/ 14 w 71"/>
                  <a:gd name="T3" fmla="*/ 13 h 71"/>
                  <a:gd name="T4" fmla="*/ 0 w 71"/>
                  <a:gd name="T5" fmla="*/ 27 h 71"/>
                  <a:gd name="T6" fmla="*/ 27 w 71"/>
                  <a:gd name="T7" fmla="*/ 27 h 7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1" h="71">
                    <a:moveTo>
                      <a:pt x="0" y="0"/>
                    </a:moveTo>
                    <a:cubicBezTo>
                      <a:pt x="20" y="0"/>
                      <a:pt x="36" y="16"/>
                      <a:pt x="36" y="35"/>
                    </a:cubicBezTo>
                    <a:cubicBezTo>
                      <a:pt x="36" y="55"/>
                      <a:pt x="20" y="71"/>
                      <a:pt x="0" y="71"/>
                    </a:cubicBezTo>
                    <a:lnTo>
                      <a:pt x="71" y="71"/>
                    </a:lnTo>
                  </a:path>
                </a:pathLst>
              </a:custGeom>
              <a:noFill/>
              <a:ln w="635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2332" name="Group 261"/>
            <p:cNvGrpSpPr>
              <a:grpSpLocks/>
            </p:cNvGrpSpPr>
            <p:nvPr/>
          </p:nvGrpSpPr>
          <p:grpSpPr bwMode="auto">
            <a:xfrm>
              <a:off x="3057" y="2440"/>
              <a:ext cx="2874" cy="1016"/>
              <a:chOff x="3057" y="2440"/>
              <a:chExt cx="2874" cy="1016"/>
            </a:xfrm>
          </p:grpSpPr>
          <p:sp>
            <p:nvSpPr>
              <p:cNvPr id="304" name="Rectangle 263"/>
              <p:cNvSpPr>
                <a:spLocks noChangeArrowheads="1"/>
              </p:cNvSpPr>
              <p:nvPr/>
            </p:nvSpPr>
            <p:spPr bwMode="auto">
              <a:xfrm>
                <a:off x="3056" y="2440"/>
                <a:ext cx="2874" cy="1016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000">
                  <a:latin typeface="+mn-lt"/>
                  <a:cs typeface="+mn-cs"/>
                </a:endParaRPr>
              </a:p>
            </p:txBody>
          </p:sp>
          <p:sp>
            <p:nvSpPr>
              <p:cNvPr id="12593" name="Rectangle 262"/>
              <p:cNvSpPr>
                <a:spLocks noChangeArrowheads="1"/>
              </p:cNvSpPr>
              <p:nvPr/>
            </p:nvSpPr>
            <p:spPr bwMode="auto">
              <a:xfrm>
                <a:off x="3057" y="2440"/>
                <a:ext cx="2874" cy="1016"/>
              </a:xfrm>
              <a:prstGeom prst="rect">
                <a:avLst/>
              </a:prstGeom>
              <a:noFill/>
              <a:ln w="6350" cap="rnd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9pPr>
              </a:lstStyle>
              <a:p>
                <a:endParaRPr lang="ru-RU" altLang="ru-RU" sz="1000">
                  <a:latin typeface="Calibri" pitchFamily="34" charset="0"/>
                </a:endParaRPr>
              </a:p>
            </p:txBody>
          </p:sp>
        </p:grpSp>
        <p:grpSp>
          <p:nvGrpSpPr>
            <p:cNvPr id="12333" name="Group 215"/>
            <p:cNvGrpSpPr>
              <a:grpSpLocks/>
            </p:cNvGrpSpPr>
            <p:nvPr/>
          </p:nvGrpSpPr>
          <p:grpSpPr bwMode="auto">
            <a:xfrm>
              <a:off x="3190" y="3037"/>
              <a:ext cx="853" cy="318"/>
              <a:chOff x="3190" y="3037"/>
              <a:chExt cx="853" cy="318"/>
            </a:xfrm>
          </p:grpSpPr>
          <p:sp>
            <p:nvSpPr>
              <p:cNvPr id="12547" name="Freeform 260"/>
              <p:cNvSpPr>
                <a:spLocks/>
              </p:cNvSpPr>
              <p:nvPr/>
            </p:nvSpPr>
            <p:spPr bwMode="auto">
              <a:xfrm>
                <a:off x="3716" y="3037"/>
                <a:ext cx="327" cy="318"/>
              </a:xfrm>
              <a:custGeom>
                <a:avLst/>
                <a:gdLst>
                  <a:gd name="T0" fmla="*/ 0 w 327"/>
                  <a:gd name="T1" fmla="*/ 239 h 318"/>
                  <a:gd name="T2" fmla="*/ 61 w 327"/>
                  <a:gd name="T3" fmla="*/ 239 h 318"/>
                  <a:gd name="T4" fmla="*/ 113 w 327"/>
                  <a:gd name="T5" fmla="*/ 248 h 318"/>
                  <a:gd name="T6" fmla="*/ 113 w 327"/>
                  <a:gd name="T7" fmla="*/ 258 h 318"/>
                  <a:gd name="T8" fmla="*/ 61 w 327"/>
                  <a:gd name="T9" fmla="*/ 258 h 318"/>
                  <a:gd name="T10" fmla="*/ 61 w 327"/>
                  <a:gd name="T11" fmla="*/ 268 h 318"/>
                  <a:gd name="T12" fmla="*/ 20 w 327"/>
                  <a:gd name="T13" fmla="*/ 268 h 318"/>
                  <a:gd name="T14" fmla="*/ 20 w 327"/>
                  <a:gd name="T15" fmla="*/ 318 h 318"/>
                  <a:gd name="T16" fmla="*/ 307 w 327"/>
                  <a:gd name="T17" fmla="*/ 318 h 318"/>
                  <a:gd name="T18" fmla="*/ 307 w 327"/>
                  <a:gd name="T19" fmla="*/ 268 h 318"/>
                  <a:gd name="T20" fmla="*/ 265 w 327"/>
                  <a:gd name="T21" fmla="*/ 268 h 318"/>
                  <a:gd name="T22" fmla="*/ 265 w 327"/>
                  <a:gd name="T23" fmla="*/ 258 h 318"/>
                  <a:gd name="T24" fmla="*/ 215 w 327"/>
                  <a:gd name="T25" fmla="*/ 258 h 318"/>
                  <a:gd name="T26" fmla="*/ 215 w 327"/>
                  <a:gd name="T27" fmla="*/ 248 h 318"/>
                  <a:gd name="T28" fmla="*/ 265 w 327"/>
                  <a:gd name="T29" fmla="*/ 239 h 318"/>
                  <a:gd name="T30" fmla="*/ 327 w 327"/>
                  <a:gd name="T31" fmla="*/ 239 h 318"/>
                  <a:gd name="T32" fmla="*/ 327 w 327"/>
                  <a:gd name="T33" fmla="*/ 0 h 318"/>
                  <a:gd name="T34" fmla="*/ 0 w 327"/>
                  <a:gd name="T35" fmla="*/ 0 h 318"/>
                  <a:gd name="T36" fmla="*/ 0 w 327"/>
                  <a:gd name="T37" fmla="*/ 239 h 31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27" h="318">
                    <a:moveTo>
                      <a:pt x="0" y="239"/>
                    </a:moveTo>
                    <a:lnTo>
                      <a:pt x="61" y="239"/>
                    </a:lnTo>
                    <a:lnTo>
                      <a:pt x="113" y="248"/>
                    </a:lnTo>
                    <a:lnTo>
                      <a:pt x="113" y="258"/>
                    </a:lnTo>
                    <a:lnTo>
                      <a:pt x="61" y="258"/>
                    </a:lnTo>
                    <a:lnTo>
                      <a:pt x="61" y="268"/>
                    </a:lnTo>
                    <a:lnTo>
                      <a:pt x="20" y="268"/>
                    </a:lnTo>
                    <a:lnTo>
                      <a:pt x="20" y="318"/>
                    </a:lnTo>
                    <a:lnTo>
                      <a:pt x="307" y="318"/>
                    </a:lnTo>
                    <a:lnTo>
                      <a:pt x="307" y="268"/>
                    </a:lnTo>
                    <a:lnTo>
                      <a:pt x="265" y="268"/>
                    </a:lnTo>
                    <a:lnTo>
                      <a:pt x="265" y="258"/>
                    </a:lnTo>
                    <a:lnTo>
                      <a:pt x="215" y="258"/>
                    </a:lnTo>
                    <a:lnTo>
                      <a:pt x="215" y="248"/>
                    </a:lnTo>
                    <a:lnTo>
                      <a:pt x="265" y="239"/>
                    </a:lnTo>
                    <a:lnTo>
                      <a:pt x="327" y="239"/>
                    </a:lnTo>
                    <a:lnTo>
                      <a:pt x="327" y="0"/>
                    </a:lnTo>
                    <a:lnTo>
                      <a:pt x="0" y="0"/>
                    </a:lnTo>
                    <a:lnTo>
                      <a:pt x="0" y="2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48" name="Line 259"/>
              <p:cNvSpPr>
                <a:spLocks noChangeShapeType="1"/>
              </p:cNvSpPr>
              <p:nvPr/>
            </p:nvSpPr>
            <p:spPr bwMode="auto">
              <a:xfrm>
                <a:off x="3778" y="3304"/>
                <a:ext cx="203" cy="2"/>
              </a:xfrm>
              <a:prstGeom prst="line">
                <a:avLst/>
              </a:prstGeom>
              <a:noFill/>
              <a:ln w="381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49" name="Freeform 258"/>
              <p:cNvSpPr>
                <a:spLocks/>
              </p:cNvSpPr>
              <p:nvPr/>
            </p:nvSpPr>
            <p:spPr bwMode="auto">
              <a:xfrm>
                <a:off x="3716" y="3037"/>
                <a:ext cx="327" cy="318"/>
              </a:xfrm>
              <a:custGeom>
                <a:avLst/>
                <a:gdLst>
                  <a:gd name="T0" fmla="*/ 0 w 327"/>
                  <a:gd name="T1" fmla="*/ 239 h 318"/>
                  <a:gd name="T2" fmla="*/ 61 w 327"/>
                  <a:gd name="T3" fmla="*/ 239 h 318"/>
                  <a:gd name="T4" fmla="*/ 113 w 327"/>
                  <a:gd name="T5" fmla="*/ 248 h 318"/>
                  <a:gd name="T6" fmla="*/ 113 w 327"/>
                  <a:gd name="T7" fmla="*/ 258 h 318"/>
                  <a:gd name="T8" fmla="*/ 61 w 327"/>
                  <a:gd name="T9" fmla="*/ 258 h 318"/>
                  <a:gd name="T10" fmla="*/ 61 w 327"/>
                  <a:gd name="T11" fmla="*/ 268 h 318"/>
                  <a:gd name="T12" fmla="*/ 20 w 327"/>
                  <a:gd name="T13" fmla="*/ 268 h 318"/>
                  <a:gd name="T14" fmla="*/ 20 w 327"/>
                  <a:gd name="T15" fmla="*/ 318 h 318"/>
                  <a:gd name="T16" fmla="*/ 307 w 327"/>
                  <a:gd name="T17" fmla="*/ 318 h 318"/>
                  <a:gd name="T18" fmla="*/ 307 w 327"/>
                  <a:gd name="T19" fmla="*/ 268 h 318"/>
                  <a:gd name="T20" fmla="*/ 265 w 327"/>
                  <a:gd name="T21" fmla="*/ 268 h 318"/>
                  <a:gd name="T22" fmla="*/ 265 w 327"/>
                  <a:gd name="T23" fmla="*/ 258 h 318"/>
                  <a:gd name="T24" fmla="*/ 215 w 327"/>
                  <a:gd name="T25" fmla="*/ 258 h 318"/>
                  <a:gd name="T26" fmla="*/ 215 w 327"/>
                  <a:gd name="T27" fmla="*/ 248 h 318"/>
                  <a:gd name="T28" fmla="*/ 265 w 327"/>
                  <a:gd name="T29" fmla="*/ 239 h 318"/>
                  <a:gd name="T30" fmla="*/ 327 w 327"/>
                  <a:gd name="T31" fmla="*/ 239 h 318"/>
                  <a:gd name="T32" fmla="*/ 327 w 327"/>
                  <a:gd name="T33" fmla="*/ 0 h 318"/>
                  <a:gd name="T34" fmla="*/ 0 w 327"/>
                  <a:gd name="T35" fmla="*/ 0 h 318"/>
                  <a:gd name="T36" fmla="*/ 0 w 327"/>
                  <a:gd name="T37" fmla="*/ 239 h 31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27" h="318">
                    <a:moveTo>
                      <a:pt x="0" y="239"/>
                    </a:moveTo>
                    <a:lnTo>
                      <a:pt x="61" y="239"/>
                    </a:lnTo>
                    <a:lnTo>
                      <a:pt x="113" y="248"/>
                    </a:lnTo>
                    <a:lnTo>
                      <a:pt x="113" y="258"/>
                    </a:lnTo>
                    <a:lnTo>
                      <a:pt x="61" y="258"/>
                    </a:lnTo>
                    <a:lnTo>
                      <a:pt x="61" y="268"/>
                    </a:lnTo>
                    <a:lnTo>
                      <a:pt x="20" y="268"/>
                    </a:lnTo>
                    <a:lnTo>
                      <a:pt x="20" y="318"/>
                    </a:lnTo>
                    <a:lnTo>
                      <a:pt x="307" y="318"/>
                    </a:lnTo>
                    <a:lnTo>
                      <a:pt x="307" y="268"/>
                    </a:lnTo>
                    <a:lnTo>
                      <a:pt x="265" y="268"/>
                    </a:lnTo>
                    <a:lnTo>
                      <a:pt x="265" y="258"/>
                    </a:lnTo>
                    <a:lnTo>
                      <a:pt x="215" y="258"/>
                    </a:lnTo>
                    <a:lnTo>
                      <a:pt x="215" y="248"/>
                    </a:lnTo>
                    <a:lnTo>
                      <a:pt x="265" y="239"/>
                    </a:lnTo>
                    <a:lnTo>
                      <a:pt x="327" y="239"/>
                    </a:lnTo>
                    <a:lnTo>
                      <a:pt x="327" y="0"/>
                    </a:lnTo>
                    <a:lnTo>
                      <a:pt x="0" y="0"/>
                    </a:lnTo>
                    <a:lnTo>
                      <a:pt x="0" y="239"/>
                    </a:lnTo>
                  </a:path>
                </a:pathLst>
              </a:custGeom>
              <a:noFill/>
              <a:ln w="381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50" name="Line 257"/>
              <p:cNvSpPr>
                <a:spLocks noChangeShapeType="1"/>
              </p:cNvSpPr>
              <p:nvPr/>
            </p:nvSpPr>
            <p:spPr bwMode="auto">
              <a:xfrm>
                <a:off x="3829" y="3294"/>
                <a:ext cx="102" cy="2"/>
              </a:xfrm>
              <a:prstGeom prst="line">
                <a:avLst/>
              </a:prstGeom>
              <a:noFill/>
              <a:ln w="381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51" name="Line 256"/>
              <p:cNvSpPr>
                <a:spLocks noChangeShapeType="1"/>
              </p:cNvSpPr>
              <p:nvPr/>
            </p:nvSpPr>
            <p:spPr bwMode="auto">
              <a:xfrm>
                <a:off x="3829" y="3285"/>
                <a:ext cx="102" cy="1"/>
              </a:xfrm>
              <a:prstGeom prst="line">
                <a:avLst/>
              </a:prstGeom>
              <a:noFill/>
              <a:ln w="381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52" name="Line 255"/>
              <p:cNvSpPr>
                <a:spLocks noChangeShapeType="1"/>
              </p:cNvSpPr>
              <p:nvPr/>
            </p:nvSpPr>
            <p:spPr bwMode="auto">
              <a:xfrm>
                <a:off x="3778" y="3275"/>
                <a:ext cx="203" cy="2"/>
              </a:xfrm>
              <a:prstGeom prst="line">
                <a:avLst/>
              </a:prstGeom>
              <a:noFill/>
              <a:ln w="381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2553" name="Group 248"/>
              <p:cNvGrpSpPr>
                <a:grpSpLocks/>
              </p:cNvGrpSpPr>
              <p:nvPr/>
            </p:nvGrpSpPr>
            <p:grpSpPr bwMode="auto">
              <a:xfrm>
                <a:off x="3742" y="3067"/>
                <a:ext cx="270" cy="282"/>
                <a:chOff x="3742" y="3067"/>
                <a:chExt cx="270" cy="282"/>
              </a:xfrm>
            </p:grpSpPr>
            <p:sp>
              <p:nvSpPr>
                <p:cNvPr id="12586" name="Freeform 254"/>
                <p:cNvSpPr>
                  <a:spLocks noEditPoints="1"/>
                </p:cNvSpPr>
                <p:nvPr/>
              </p:nvSpPr>
              <p:spPr bwMode="auto">
                <a:xfrm>
                  <a:off x="3742" y="3067"/>
                  <a:ext cx="270" cy="282"/>
                </a:xfrm>
                <a:custGeom>
                  <a:avLst/>
                  <a:gdLst>
                    <a:gd name="T0" fmla="*/ 26 w 270"/>
                    <a:gd name="T1" fmla="*/ 255 h 282"/>
                    <a:gd name="T2" fmla="*/ 76 w 270"/>
                    <a:gd name="T3" fmla="*/ 255 h 282"/>
                    <a:gd name="T4" fmla="*/ 76 w 270"/>
                    <a:gd name="T5" fmla="*/ 247 h 282"/>
                    <a:gd name="T6" fmla="*/ 26 w 270"/>
                    <a:gd name="T7" fmla="*/ 247 h 282"/>
                    <a:gd name="T8" fmla="*/ 26 w 270"/>
                    <a:gd name="T9" fmla="*/ 255 h 282"/>
                    <a:gd name="T10" fmla="*/ 10 w 270"/>
                    <a:gd name="T11" fmla="*/ 282 h 282"/>
                    <a:gd name="T12" fmla="*/ 21 w 270"/>
                    <a:gd name="T13" fmla="*/ 271 h 282"/>
                    <a:gd name="T14" fmla="*/ 10 w 270"/>
                    <a:gd name="T15" fmla="*/ 262 h 282"/>
                    <a:gd name="T16" fmla="*/ 0 w 270"/>
                    <a:gd name="T17" fmla="*/ 271 h 282"/>
                    <a:gd name="T18" fmla="*/ 10 w 270"/>
                    <a:gd name="T19" fmla="*/ 282 h 282"/>
                    <a:gd name="T20" fmla="*/ 26 w 270"/>
                    <a:gd name="T21" fmla="*/ 158 h 282"/>
                    <a:gd name="T22" fmla="*/ 26 w 270"/>
                    <a:gd name="T23" fmla="*/ 19 h 282"/>
                    <a:gd name="T24" fmla="*/ 249 w 270"/>
                    <a:gd name="T25" fmla="*/ 19 h 282"/>
                    <a:gd name="T26" fmla="*/ 249 w 270"/>
                    <a:gd name="T27" fmla="*/ 158 h 282"/>
                    <a:gd name="T28" fmla="*/ 26 w 270"/>
                    <a:gd name="T29" fmla="*/ 158 h 282"/>
                    <a:gd name="T30" fmla="*/ 16 w 270"/>
                    <a:gd name="T31" fmla="*/ 173 h 282"/>
                    <a:gd name="T32" fmla="*/ 265 w 270"/>
                    <a:gd name="T33" fmla="*/ 173 h 282"/>
                    <a:gd name="T34" fmla="*/ 265 w 270"/>
                    <a:gd name="T35" fmla="*/ 10 h 282"/>
                    <a:gd name="T36" fmla="*/ 270 w 270"/>
                    <a:gd name="T37" fmla="*/ 10 h 282"/>
                    <a:gd name="T38" fmla="*/ 270 w 270"/>
                    <a:gd name="T39" fmla="*/ 0 h 282"/>
                    <a:gd name="T40" fmla="*/ 6 w 270"/>
                    <a:gd name="T41" fmla="*/ 0 h 282"/>
                    <a:gd name="T42" fmla="*/ 6 w 270"/>
                    <a:gd name="T43" fmla="*/ 178 h 282"/>
                    <a:gd name="T44" fmla="*/ 16 w 270"/>
                    <a:gd name="T45" fmla="*/ 178 h 282"/>
                    <a:gd name="T46" fmla="*/ 16 w 270"/>
                    <a:gd name="T47" fmla="*/ 173 h 282"/>
                    <a:gd name="T48" fmla="*/ 255 w 270"/>
                    <a:gd name="T49" fmla="*/ 198 h 282"/>
                    <a:gd name="T50" fmla="*/ 270 w 270"/>
                    <a:gd name="T51" fmla="*/ 198 h 282"/>
                    <a:gd name="T52" fmla="*/ 270 w 270"/>
                    <a:gd name="T53" fmla="*/ 192 h 282"/>
                    <a:gd name="T54" fmla="*/ 255 w 270"/>
                    <a:gd name="T55" fmla="*/ 192 h 282"/>
                    <a:gd name="T56" fmla="*/ 255 w 270"/>
                    <a:gd name="T57" fmla="*/ 198 h 282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270" h="282">
                      <a:moveTo>
                        <a:pt x="26" y="255"/>
                      </a:moveTo>
                      <a:lnTo>
                        <a:pt x="76" y="255"/>
                      </a:lnTo>
                      <a:lnTo>
                        <a:pt x="76" y="247"/>
                      </a:lnTo>
                      <a:lnTo>
                        <a:pt x="26" y="247"/>
                      </a:lnTo>
                      <a:lnTo>
                        <a:pt x="26" y="255"/>
                      </a:lnTo>
                      <a:close/>
                      <a:moveTo>
                        <a:pt x="10" y="282"/>
                      </a:moveTo>
                      <a:lnTo>
                        <a:pt x="21" y="271"/>
                      </a:lnTo>
                      <a:lnTo>
                        <a:pt x="10" y="262"/>
                      </a:lnTo>
                      <a:lnTo>
                        <a:pt x="0" y="271"/>
                      </a:lnTo>
                      <a:lnTo>
                        <a:pt x="10" y="282"/>
                      </a:lnTo>
                      <a:close/>
                      <a:moveTo>
                        <a:pt x="26" y="158"/>
                      </a:moveTo>
                      <a:lnTo>
                        <a:pt x="26" y="19"/>
                      </a:lnTo>
                      <a:lnTo>
                        <a:pt x="249" y="19"/>
                      </a:lnTo>
                      <a:lnTo>
                        <a:pt x="249" y="158"/>
                      </a:lnTo>
                      <a:lnTo>
                        <a:pt x="26" y="158"/>
                      </a:lnTo>
                      <a:close/>
                      <a:moveTo>
                        <a:pt x="16" y="173"/>
                      </a:moveTo>
                      <a:lnTo>
                        <a:pt x="265" y="173"/>
                      </a:lnTo>
                      <a:lnTo>
                        <a:pt x="265" y="10"/>
                      </a:lnTo>
                      <a:lnTo>
                        <a:pt x="270" y="10"/>
                      </a:lnTo>
                      <a:lnTo>
                        <a:pt x="270" y="0"/>
                      </a:lnTo>
                      <a:lnTo>
                        <a:pt x="6" y="0"/>
                      </a:lnTo>
                      <a:lnTo>
                        <a:pt x="6" y="178"/>
                      </a:lnTo>
                      <a:lnTo>
                        <a:pt x="16" y="178"/>
                      </a:lnTo>
                      <a:lnTo>
                        <a:pt x="16" y="173"/>
                      </a:lnTo>
                      <a:close/>
                      <a:moveTo>
                        <a:pt x="255" y="198"/>
                      </a:moveTo>
                      <a:lnTo>
                        <a:pt x="270" y="198"/>
                      </a:lnTo>
                      <a:lnTo>
                        <a:pt x="270" y="192"/>
                      </a:lnTo>
                      <a:lnTo>
                        <a:pt x="255" y="192"/>
                      </a:lnTo>
                      <a:lnTo>
                        <a:pt x="255" y="19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2587" name="Rectangle 253"/>
                <p:cNvSpPr>
                  <a:spLocks noChangeArrowheads="1"/>
                </p:cNvSpPr>
                <p:nvPr/>
              </p:nvSpPr>
              <p:spPr bwMode="auto">
                <a:xfrm>
                  <a:off x="3768" y="3314"/>
                  <a:ext cx="50" cy="8"/>
                </a:xfrm>
                <a:prstGeom prst="rect">
                  <a:avLst/>
                </a:prstGeom>
                <a:noFill/>
                <a:ln w="190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9pPr>
                </a:lstStyle>
                <a:p>
                  <a:endParaRPr lang="ru-RU" altLang="ru-RU" sz="1000">
                    <a:latin typeface="Calibri" pitchFamily="34" charset="0"/>
                  </a:endParaRPr>
                </a:p>
              </p:txBody>
            </p:sp>
            <p:sp>
              <p:nvSpPr>
                <p:cNvPr id="12588" name="Freeform 252"/>
                <p:cNvSpPr>
                  <a:spLocks/>
                </p:cNvSpPr>
                <p:nvPr/>
              </p:nvSpPr>
              <p:spPr bwMode="auto">
                <a:xfrm>
                  <a:off x="3742" y="3329"/>
                  <a:ext cx="21" cy="20"/>
                </a:xfrm>
                <a:custGeom>
                  <a:avLst/>
                  <a:gdLst>
                    <a:gd name="T0" fmla="*/ 10 w 21"/>
                    <a:gd name="T1" fmla="*/ 20 h 20"/>
                    <a:gd name="T2" fmla="*/ 21 w 21"/>
                    <a:gd name="T3" fmla="*/ 9 h 20"/>
                    <a:gd name="T4" fmla="*/ 10 w 21"/>
                    <a:gd name="T5" fmla="*/ 0 h 20"/>
                    <a:gd name="T6" fmla="*/ 0 w 21"/>
                    <a:gd name="T7" fmla="*/ 9 h 20"/>
                    <a:gd name="T8" fmla="*/ 10 w 21"/>
                    <a:gd name="T9" fmla="*/ 20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" h="20">
                      <a:moveTo>
                        <a:pt x="10" y="20"/>
                      </a:moveTo>
                      <a:lnTo>
                        <a:pt x="21" y="9"/>
                      </a:lnTo>
                      <a:lnTo>
                        <a:pt x="10" y="0"/>
                      </a:lnTo>
                      <a:lnTo>
                        <a:pt x="0" y="9"/>
                      </a:lnTo>
                      <a:lnTo>
                        <a:pt x="10" y="20"/>
                      </a:lnTo>
                      <a:close/>
                    </a:path>
                  </a:pathLst>
                </a:custGeom>
                <a:noFill/>
                <a:ln w="190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2589" name="Rectangle 251"/>
                <p:cNvSpPr>
                  <a:spLocks noChangeArrowheads="1"/>
                </p:cNvSpPr>
                <p:nvPr/>
              </p:nvSpPr>
              <p:spPr bwMode="auto">
                <a:xfrm>
                  <a:off x="3768" y="3086"/>
                  <a:ext cx="223" cy="139"/>
                </a:xfrm>
                <a:prstGeom prst="rect">
                  <a:avLst/>
                </a:prstGeom>
                <a:noFill/>
                <a:ln w="190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9pPr>
                </a:lstStyle>
                <a:p>
                  <a:endParaRPr lang="ru-RU" altLang="ru-RU" sz="1000">
                    <a:latin typeface="Calibri" pitchFamily="34" charset="0"/>
                  </a:endParaRPr>
                </a:p>
              </p:txBody>
            </p:sp>
            <p:sp>
              <p:nvSpPr>
                <p:cNvPr id="12590" name="Freeform 250"/>
                <p:cNvSpPr>
                  <a:spLocks/>
                </p:cNvSpPr>
                <p:nvPr/>
              </p:nvSpPr>
              <p:spPr bwMode="auto">
                <a:xfrm>
                  <a:off x="3748" y="3067"/>
                  <a:ext cx="264" cy="178"/>
                </a:xfrm>
                <a:custGeom>
                  <a:avLst/>
                  <a:gdLst>
                    <a:gd name="T0" fmla="*/ 10 w 264"/>
                    <a:gd name="T1" fmla="*/ 173 h 178"/>
                    <a:gd name="T2" fmla="*/ 259 w 264"/>
                    <a:gd name="T3" fmla="*/ 173 h 178"/>
                    <a:gd name="T4" fmla="*/ 259 w 264"/>
                    <a:gd name="T5" fmla="*/ 10 h 178"/>
                    <a:gd name="T6" fmla="*/ 264 w 264"/>
                    <a:gd name="T7" fmla="*/ 10 h 178"/>
                    <a:gd name="T8" fmla="*/ 264 w 264"/>
                    <a:gd name="T9" fmla="*/ 0 h 178"/>
                    <a:gd name="T10" fmla="*/ 0 w 264"/>
                    <a:gd name="T11" fmla="*/ 0 h 178"/>
                    <a:gd name="T12" fmla="*/ 0 w 264"/>
                    <a:gd name="T13" fmla="*/ 178 h 178"/>
                    <a:gd name="T14" fmla="*/ 10 w 264"/>
                    <a:gd name="T15" fmla="*/ 178 h 178"/>
                    <a:gd name="T16" fmla="*/ 10 w 264"/>
                    <a:gd name="T17" fmla="*/ 173 h 17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64" h="178">
                      <a:moveTo>
                        <a:pt x="10" y="173"/>
                      </a:moveTo>
                      <a:lnTo>
                        <a:pt x="259" y="173"/>
                      </a:lnTo>
                      <a:lnTo>
                        <a:pt x="259" y="10"/>
                      </a:lnTo>
                      <a:lnTo>
                        <a:pt x="264" y="10"/>
                      </a:lnTo>
                      <a:lnTo>
                        <a:pt x="264" y="0"/>
                      </a:lnTo>
                      <a:lnTo>
                        <a:pt x="0" y="0"/>
                      </a:lnTo>
                      <a:lnTo>
                        <a:pt x="0" y="178"/>
                      </a:lnTo>
                      <a:lnTo>
                        <a:pt x="10" y="178"/>
                      </a:lnTo>
                      <a:lnTo>
                        <a:pt x="10" y="173"/>
                      </a:lnTo>
                    </a:path>
                  </a:pathLst>
                </a:custGeom>
                <a:noFill/>
                <a:ln w="190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2591" name="Rectangle 249"/>
                <p:cNvSpPr>
                  <a:spLocks noChangeArrowheads="1"/>
                </p:cNvSpPr>
                <p:nvPr/>
              </p:nvSpPr>
              <p:spPr bwMode="auto">
                <a:xfrm>
                  <a:off x="3997" y="3259"/>
                  <a:ext cx="15" cy="6"/>
                </a:xfrm>
                <a:prstGeom prst="rect">
                  <a:avLst/>
                </a:prstGeom>
                <a:noFill/>
                <a:ln w="190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9pPr>
                </a:lstStyle>
                <a:p>
                  <a:endParaRPr lang="ru-RU" altLang="ru-RU" sz="1000">
                    <a:latin typeface="Calibri" pitchFamily="34" charset="0"/>
                  </a:endParaRPr>
                </a:p>
              </p:txBody>
            </p:sp>
          </p:grpSp>
          <p:sp>
            <p:nvSpPr>
              <p:cNvPr id="12554" name="Rectangle 247"/>
              <p:cNvSpPr>
                <a:spLocks noChangeArrowheads="1"/>
              </p:cNvSpPr>
              <p:nvPr/>
            </p:nvSpPr>
            <p:spPr bwMode="auto">
              <a:xfrm>
                <a:off x="3772" y="3339"/>
                <a:ext cx="42" cy="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9pPr>
              </a:lstStyle>
              <a:p>
                <a:endParaRPr lang="ru-RU" altLang="ru-RU" sz="1000">
                  <a:latin typeface="Calibri" pitchFamily="34" charset="0"/>
                </a:endParaRPr>
              </a:p>
            </p:txBody>
          </p:sp>
          <p:sp>
            <p:nvSpPr>
              <p:cNvPr id="12555" name="Line 246"/>
              <p:cNvSpPr>
                <a:spLocks noChangeShapeType="1"/>
              </p:cNvSpPr>
              <p:nvPr/>
            </p:nvSpPr>
            <p:spPr bwMode="auto">
              <a:xfrm>
                <a:off x="3736" y="3314"/>
                <a:ext cx="286" cy="1"/>
              </a:xfrm>
              <a:prstGeom prst="line">
                <a:avLst/>
              </a:pr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56" name="Line 245"/>
              <p:cNvSpPr>
                <a:spLocks noChangeShapeType="1"/>
              </p:cNvSpPr>
              <p:nvPr/>
            </p:nvSpPr>
            <p:spPr bwMode="auto">
              <a:xfrm>
                <a:off x="3736" y="3322"/>
                <a:ext cx="286" cy="1"/>
              </a:xfrm>
              <a:prstGeom prst="line">
                <a:avLst/>
              </a:pr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57" name="Rectangle 244"/>
              <p:cNvSpPr>
                <a:spLocks noChangeArrowheads="1"/>
              </p:cNvSpPr>
              <p:nvPr/>
            </p:nvSpPr>
            <p:spPr bwMode="auto">
              <a:xfrm>
                <a:off x="3772" y="3339"/>
                <a:ext cx="42" cy="8"/>
              </a:xfrm>
              <a:prstGeom prst="rect">
                <a:avLst/>
              </a:prstGeom>
              <a:noFill/>
              <a:ln w="1905" cap="rnd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9pPr>
              </a:lstStyle>
              <a:p>
                <a:endParaRPr lang="ru-RU" altLang="ru-RU" sz="1000">
                  <a:latin typeface="Calibri" pitchFamily="34" charset="0"/>
                </a:endParaRPr>
              </a:p>
            </p:txBody>
          </p:sp>
          <p:sp>
            <p:nvSpPr>
              <p:cNvPr id="12558" name="Freeform 243"/>
              <p:cNvSpPr>
                <a:spLocks/>
              </p:cNvSpPr>
              <p:nvPr/>
            </p:nvSpPr>
            <p:spPr bwMode="auto">
              <a:xfrm>
                <a:off x="3772" y="3326"/>
                <a:ext cx="6" cy="8"/>
              </a:xfrm>
              <a:custGeom>
                <a:avLst/>
                <a:gdLst>
                  <a:gd name="T0" fmla="*/ 6 w 6"/>
                  <a:gd name="T1" fmla="*/ 0 h 8"/>
                  <a:gd name="T2" fmla="*/ 0 w 6"/>
                  <a:gd name="T3" fmla="*/ 4 h 8"/>
                  <a:gd name="T4" fmla="*/ 6 w 6"/>
                  <a:gd name="T5" fmla="*/ 8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" h="8">
                    <a:moveTo>
                      <a:pt x="6" y="0"/>
                    </a:moveTo>
                    <a:lnTo>
                      <a:pt x="0" y="4"/>
                    </a:lnTo>
                    <a:lnTo>
                      <a:pt x="6" y="8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59" name="Freeform 242"/>
              <p:cNvSpPr>
                <a:spLocks/>
              </p:cNvSpPr>
              <p:nvPr/>
            </p:nvSpPr>
            <p:spPr bwMode="auto">
              <a:xfrm>
                <a:off x="3803" y="3326"/>
                <a:ext cx="4" cy="8"/>
              </a:xfrm>
              <a:custGeom>
                <a:avLst/>
                <a:gdLst>
                  <a:gd name="T0" fmla="*/ 4 w 4"/>
                  <a:gd name="T1" fmla="*/ 0 h 8"/>
                  <a:gd name="T2" fmla="*/ 0 w 4"/>
                  <a:gd name="T3" fmla="*/ 4 h 8"/>
                  <a:gd name="T4" fmla="*/ 4 w 4"/>
                  <a:gd name="T5" fmla="*/ 8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0"/>
                    </a:moveTo>
                    <a:lnTo>
                      <a:pt x="0" y="4"/>
                    </a:lnTo>
                    <a:lnTo>
                      <a:pt x="4" y="8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60" name="Freeform 241"/>
              <p:cNvSpPr>
                <a:spLocks/>
              </p:cNvSpPr>
              <p:nvPr/>
            </p:nvSpPr>
            <p:spPr bwMode="auto">
              <a:xfrm>
                <a:off x="3817" y="3342"/>
                <a:ext cx="7" cy="7"/>
              </a:xfrm>
              <a:custGeom>
                <a:avLst/>
                <a:gdLst>
                  <a:gd name="T0" fmla="*/ 7 w 7"/>
                  <a:gd name="T1" fmla="*/ 0 h 7"/>
                  <a:gd name="T2" fmla="*/ 0 w 7"/>
                  <a:gd name="T3" fmla="*/ 3 h 7"/>
                  <a:gd name="T4" fmla="*/ 7 w 7"/>
                  <a:gd name="T5" fmla="*/ 7 h 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" h="7">
                    <a:moveTo>
                      <a:pt x="7" y="0"/>
                    </a:moveTo>
                    <a:lnTo>
                      <a:pt x="0" y="3"/>
                    </a:lnTo>
                    <a:lnTo>
                      <a:pt x="7" y="7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61" name="Freeform 240"/>
              <p:cNvSpPr>
                <a:spLocks/>
              </p:cNvSpPr>
              <p:nvPr/>
            </p:nvSpPr>
            <p:spPr bwMode="auto">
              <a:xfrm>
                <a:off x="3833" y="3326"/>
                <a:ext cx="5" cy="8"/>
              </a:xfrm>
              <a:custGeom>
                <a:avLst/>
                <a:gdLst>
                  <a:gd name="T0" fmla="*/ 5 w 5"/>
                  <a:gd name="T1" fmla="*/ 0 h 8"/>
                  <a:gd name="T2" fmla="*/ 0 w 5"/>
                  <a:gd name="T3" fmla="*/ 4 h 8"/>
                  <a:gd name="T4" fmla="*/ 5 w 5"/>
                  <a:gd name="T5" fmla="*/ 8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8">
                    <a:moveTo>
                      <a:pt x="5" y="0"/>
                    </a:moveTo>
                    <a:lnTo>
                      <a:pt x="0" y="4"/>
                    </a:lnTo>
                    <a:lnTo>
                      <a:pt x="5" y="8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62" name="Freeform 239"/>
              <p:cNvSpPr>
                <a:spLocks/>
              </p:cNvSpPr>
              <p:nvPr/>
            </p:nvSpPr>
            <p:spPr bwMode="auto">
              <a:xfrm>
                <a:off x="3848" y="3342"/>
                <a:ext cx="6" cy="7"/>
              </a:xfrm>
              <a:custGeom>
                <a:avLst/>
                <a:gdLst>
                  <a:gd name="T0" fmla="*/ 6 w 6"/>
                  <a:gd name="T1" fmla="*/ 0 h 7"/>
                  <a:gd name="T2" fmla="*/ 0 w 6"/>
                  <a:gd name="T3" fmla="*/ 3 h 7"/>
                  <a:gd name="T4" fmla="*/ 6 w 6"/>
                  <a:gd name="T5" fmla="*/ 7 h 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" h="7">
                    <a:moveTo>
                      <a:pt x="6" y="0"/>
                    </a:moveTo>
                    <a:lnTo>
                      <a:pt x="0" y="3"/>
                    </a:lnTo>
                    <a:lnTo>
                      <a:pt x="6" y="7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63" name="Freeform 238"/>
              <p:cNvSpPr>
                <a:spLocks/>
              </p:cNvSpPr>
              <p:nvPr/>
            </p:nvSpPr>
            <p:spPr bwMode="auto">
              <a:xfrm>
                <a:off x="3864" y="3326"/>
                <a:ext cx="5" cy="8"/>
              </a:xfrm>
              <a:custGeom>
                <a:avLst/>
                <a:gdLst>
                  <a:gd name="T0" fmla="*/ 5 w 5"/>
                  <a:gd name="T1" fmla="*/ 0 h 8"/>
                  <a:gd name="T2" fmla="*/ 0 w 5"/>
                  <a:gd name="T3" fmla="*/ 4 h 8"/>
                  <a:gd name="T4" fmla="*/ 5 w 5"/>
                  <a:gd name="T5" fmla="*/ 8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8">
                    <a:moveTo>
                      <a:pt x="5" y="0"/>
                    </a:moveTo>
                    <a:lnTo>
                      <a:pt x="0" y="4"/>
                    </a:lnTo>
                    <a:lnTo>
                      <a:pt x="5" y="8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64" name="Freeform 237"/>
              <p:cNvSpPr>
                <a:spLocks/>
              </p:cNvSpPr>
              <p:nvPr/>
            </p:nvSpPr>
            <p:spPr bwMode="auto">
              <a:xfrm>
                <a:off x="3881" y="3342"/>
                <a:ext cx="3" cy="7"/>
              </a:xfrm>
              <a:custGeom>
                <a:avLst/>
                <a:gdLst>
                  <a:gd name="T0" fmla="*/ 3 w 3"/>
                  <a:gd name="T1" fmla="*/ 0 h 7"/>
                  <a:gd name="T2" fmla="*/ 0 w 3"/>
                  <a:gd name="T3" fmla="*/ 3 h 7"/>
                  <a:gd name="T4" fmla="*/ 3 w 3"/>
                  <a:gd name="T5" fmla="*/ 7 h 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7">
                    <a:moveTo>
                      <a:pt x="3" y="0"/>
                    </a:moveTo>
                    <a:lnTo>
                      <a:pt x="0" y="3"/>
                    </a:lnTo>
                    <a:lnTo>
                      <a:pt x="3" y="7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65" name="Freeform 236"/>
              <p:cNvSpPr>
                <a:spLocks/>
              </p:cNvSpPr>
              <p:nvPr/>
            </p:nvSpPr>
            <p:spPr bwMode="auto">
              <a:xfrm>
                <a:off x="3895" y="3326"/>
                <a:ext cx="5" cy="8"/>
              </a:xfrm>
              <a:custGeom>
                <a:avLst/>
                <a:gdLst>
                  <a:gd name="T0" fmla="*/ 5 w 5"/>
                  <a:gd name="T1" fmla="*/ 0 h 8"/>
                  <a:gd name="T2" fmla="*/ 0 w 5"/>
                  <a:gd name="T3" fmla="*/ 4 h 8"/>
                  <a:gd name="T4" fmla="*/ 5 w 5"/>
                  <a:gd name="T5" fmla="*/ 8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8">
                    <a:moveTo>
                      <a:pt x="5" y="0"/>
                    </a:moveTo>
                    <a:lnTo>
                      <a:pt x="0" y="4"/>
                    </a:lnTo>
                    <a:lnTo>
                      <a:pt x="5" y="8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66" name="Freeform 235"/>
              <p:cNvSpPr>
                <a:spLocks/>
              </p:cNvSpPr>
              <p:nvPr/>
            </p:nvSpPr>
            <p:spPr bwMode="auto">
              <a:xfrm>
                <a:off x="3910" y="3342"/>
                <a:ext cx="5" cy="7"/>
              </a:xfrm>
              <a:custGeom>
                <a:avLst/>
                <a:gdLst>
                  <a:gd name="T0" fmla="*/ 5 w 5"/>
                  <a:gd name="T1" fmla="*/ 0 h 7"/>
                  <a:gd name="T2" fmla="*/ 0 w 5"/>
                  <a:gd name="T3" fmla="*/ 3 h 7"/>
                  <a:gd name="T4" fmla="*/ 5 w 5"/>
                  <a:gd name="T5" fmla="*/ 7 h 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7">
                    <a:moveTo>
                      <a:pt x="5" y="0"/>
                    </a:moveTo>
                    <a:lnTo>
                      <a:pt x="0" y="3"/>
                    </a:lnTo>
                    <a:lnTo>
                      <a:pt x="5" y="7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67" name="Freeform 234"/>
              <p:cNvSpPr>
                <a:spLocks/>
              </p:cNvSpPr>
              <p:nvPr/>
            </p:nvSpPr>
            <p:spPr bwMode="auto">
              <a:xfrm>
                <a:off x="3926" y="3326"/>
                <a:ext cx="5" cy="8"/>
              </a:xfrm>
              <a:custGeom>
                <a:avLst/>
                <a:gdLst>
                  <a:gd name="T0" fmla="*/ 5 w 5"/>
                  <a:gd name="T1" fmla="*/ 0 h 8"/>
                  <a:gd name="T2" fmla="*/ 0 w 5"/>
                  <a:gd name="T3" fmla="*/ 4 h 8"/>
                  <a:gd name="T4" fmla="*/ 5 w 5"/>
                  <a:gd name="T5" fmla="*/ 8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8">
                    <a:moveTo>
                      <a:pt x="5" y="0"/>
                    </a:moveTo>
                    <a:lnTo>
                      <a:pt x="0" y="4"/>
                    </a:lnTo>
                    <a:lnTo>
                      <a:pt x="5" y="8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68" name="Freeform 233"/>
              <p:cNvSpPr>
                <a:spLocks/>
              </p:cNvSpPr>
              <p:nvPr/>
            </p:nvSpPr>
            <p:spPr bwMode="auto">
              <a:xfrm>
                <a:off x="3941" y="3342"/>
                <a:ext cx="6" cy="7"/>
              </a:xfrm>
              <a:custGeom>
                <a:avLst/>
                <a:gdLst>
                  <a:gd name="T0" fmla="*/ 6 w 6"/>
                  <a:gd name="T1" fmla="*/ 0 h 7"/>
                  <a:gd name="T2" fmla="*/ 0 w 6"/>
                  <a:gd name="T3" fmla="*/ 3 h 7"/>
                  <a:gd name="T4" fmla="*/ 6 w 6"/>
                  <a:gd name="T5" fmla="*/ 7 h 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" h="7">
                    <a:moveTo>
                      <a:pt x="6" y="0"/>
                    </a:moveTo>
                    <a:lnTo>
                      <a:pt x="0" y="3"/>
                    </a:lnTo>
                    <a:lnTo>
                      <a:pt x="6" y="7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69" name="Freeform 232"/>
              <p:cNvSpPr>
                <a:spLocks/>
              </p:cNvSpPr>
              <p:nvPr/>
            </p:nvSpPr>
            <p:spPr bwMode="auto">
              <a:xfrm>
                <a:off x="3957" y="3326"/>
                <a:ext cx="5" cy="8"/>
              </a:xfrm>
              <a:custGeom>
                <a:avLst/>
                <a:gdLst>
                  <a:gd name="T0" fmla="*/ 5 w 5"/>
                  <a:gd name="T1" fmla="*/ 0 h 8"/>
                  <a:gd name="T2" fmla="*/ 0 w 5"/>
                  <a:gd name="T3" fmla="*/ 4 h 8"/>
                  <a:gd name="T4" fmla="*/ 5 w 5"/>
                  <a:gd name="T5" fmla="*/ 8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8">
                    <a:moveTo>
                      <a:pt x="5" y="0"/>
                    </a:moveTo>
                    <a:lnTo>
                      <a:pt x="0" y="4"/>
                    </a:lnTo>
                    <a:lnTo>
                      <a:pt x="5" y="8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70" name="Freeform 231"/>
              <p:cNvSpPr>
                <a:spLocks/>
              </p:cNvSpPr>
              <p:nvPr/>
            </p:nvSpPr>
            <p:spPr bwMode="auto">
              <a:xfrm>
                <a:off x="3971" y="3342"/>
                <a:ext cx="5" cy="7"/>
              </a:xfrm>
              <a:custGeom>
                <a:avLst/>
                <a:gdLst>
                  <a:gd name="T0" fmla="*/ 5 w 5"/>
                  <a:gd name="T1" fmla="*/ 0 h 7"/>
                  <a:gd name="T2" fmla="*/ 0 w 5"/>
                  <a:gd name="T3" fmla="*/ 3 h 7"/>
                  <a:gd name="T4" fmla="*/ 5 w 5"/>
                  <a:gd name="T5" fmla="*/ 7 h 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7">
                    <a:moveTo>
                      <a:pt x="5" y="0"/>
                    </a:moveTo>
                    <a:lnTo>
                      <a:pt x="0" y="3"/>
                    </a:lnTo>
                    <a:lnTo>
                      <a:pt x="5" y="7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71" name="Freeform 230"/>
              <p:cNvSpPr>
                <a:spLocks/>
              </p:cNvSpPr>
              <p:nvPr/>
            </p:nvSpPr>
            <p:spPr bwMode="auto">
              <a:xfrm>
                <a:off x="3986" y="3326"/>
                <a:ext cx="7" cy="8"/>
              </a:xfrm>
              <a:custGeom>
                <a:avLst/>
                <a:gdLst>
                  <a:gd name="T0" fmla="*/ 7 w 7"/>
                  <a:gd name="T1" fmla="*/ 0 h 8"/>
                  <a:gd name="T2" fmla="*/ 0 w 7"/>
                  <a:gd name="T3" fmla="*/ 4 h 8"/>
                  <a:gd name="T4" fmla="*/ 7 w 7"/>
                  <a:gd name="T5" fmla="*/ 8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" h="8">
                    <a:moveTo>
                      <a:pt x="7" y="0"/>
                    </a:moveTo>
                    <a:lnTo>
                      <a:pt x="0" y="4"/>
                    </a:lnTo>
                    <a:lnTo>
                      <a:pt x="7" y="8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72" name="Freeform 229"/>
              <p:cNvSpPr>
                <a:spLocks/>
              </p:cNvSpPr>
              <p:nvPr/>
            </p:nvSpPr>
            <p:spPr bwMode="auto">
              <a:xfrm>
                <a:off x="4002" y="3342"/>
                <a:ext cx="5" cy="7"/>
              </a:xfrm>
              <a:custGeom>
                <a:avLst/>
                <a:gdLst>
                  <a:gd name="T0" fmla="*/ 5 w 5"/>
                  <a:gd name="T1" fmla="*/ 0 h 7"/>
                  <a:gd name="T2" fmla="*/ 0 w 5"/>
                  <a:gd name="T3" fmla="*/ 3 h 7"/>
                  <a:gd name="T4" fmla="*/ 5 w 5"/>
                  <a:gd name="T5" fmla="*/ 7 h 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7">
                    <a:moveTo>
                      <a:pt x="5" y="0"/>
                    </a:moveTo>
                    <a:lnTo>
                      <a:pt x="0" y="3"/>
                    </a:lnTo>
                    <a:lnTo>
                      <a:pt x="5" y="7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2573" name="Group 226"/>
              <p:cNvGrpSpPr>
                <a:grpSpLocks/>
              </p:cNvGrpSpPr>
              <p:nvPr/>
            </p:nvGrpSpPr>
            <p:grpSpPr bwMode="auto">
              <a:xfrm>
                <a:off x="3190" y="3258"/>
                <a:ext cx="122" cy="57"/>
                <a:chOff x="3190" y="3258"/>
                <a:chExt cx="122" cy="57"/>
              </a:xfrm>
            </p:grpSpPr>
            <p:sp>
              <p:nvSpPr>
                <p:cNvPr id="12584" name="Freeform 228"/>
                <p:cNvSpPr>
                  <a:spLocks/>
                </p:cNvSpPr>
                <p:nvPr/>
              </p:nvSpPr>
              <p:spPr bwMode="auto">
                <a:xfrm>
                  <a:off x="3190" y="3258"/>
                  <a:ext cx="122" cy="57"/>
                </a:xfrm>
                <a:custGeom>
                  <a:avLst/>
                  <a:gdLst>
                    <a:gd name="T0" fmla="*/ 122 w 122"/>
                    <a:gd name="T1" fmla="*/ 7 h 57"/>
                    <a:gd name="T2" fmla="*/ 122 w 122"/>
                    <a:gd name="T3" fmla="*/ 57 h 57"/>
                    <a:gd name="T4" fmla="*/ 0 w 122"/>
                    <a:gd name="T5" fmla="*/ 17 h 57"/>
                    <a:gd name="T6" fmla="*/ 7 w 122"/>
                    <a:gd name="T7" fmla="*/ 0 h 57"/>
                    <a:gd name="T8" fmla="*/ 90 w 122"/>
                    <a:gd name="T9" fmla="*/ 26 h 57"/>
                    <a:gd name="T10" fmla="*/ 122 w 122"/>
                    <a:gd name="T11" fmla="*/ 7 h 5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22" h="57">
                      <a:moveTo>
                        <a:pt x="122" y="7"/>
                      </a:moveTo>
                      <a:lnTo>
                        <a:pt x="122" y="57"/>
                      </a:lnTo>
                      <a:lnTo>
                        <a:pt x="0" y="17"/>
                      </a:lnTo>
                      <a:lnTo>
                        <a:pt x="7" y="0"/>
                      </a:lnTo>
                      <a:lnTo>
                        <a:pt x="90" y="26"/>
                      </a:lnTo>
                      <a:lnTo>
                        <a:pt x="122" y="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2585" name="Freeform 227"/>
                <p:cNvSpPr>
                  <a:spLocks/>
                </p:cNvSpPr>
                <p:nvPr/>
              </p:nvSpPr>
              <p:spPr bwMode="auto">
                <a:xfrm>
                  <a:off x="3190" y="3258"/>
                  <a:ext cx="122" cy="57"/>
                </a:xfrm>
                <a:custGeom>
                  <a:avLst/>
                  <a:gdLst>
                    <a:gd name="T0" fmla="*/ 122 w 122"/>
                    <a:gd name="T1" fmla="*/ 7 h 57"/>
                    <a:gd name="T2" fmla="*/ 122 w 122"/>
                    <a:gd name="T3" fmla="*/ 57 h 57"/>
                    <a:gd name="T4" fmla="*/ 0 w 122"/>
                    <a:gd name="T5" fmla="*/ 17 h 57"/>
                    <a:gd name="T6" fmla="*/ 7 w 122"/>
                    <a:gd name="T7" fmla="*/ 0 h 57"/>
                    <a:gd name="T8" fmla="*/ 90 w 122"/>
                    <a:gd name="T9" fmla="*/ 26 h 57"/>
                    <a:gd name="T10" fmla="*/ 122 w 122"/>
                    <a:gd name="T11" fmla="*/ 7 h 5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22" h="57">
                      <a:moveTo>
                        <a:pt x="122" y="7"/>
                      </a:moveTo>
                      <a:lnTo>
                        <a:pt x="122" y="57"/>
                      </a:lnTo>
                      <a:lnTo>
                        <a:pt x="0" y="17"/>
                      </a:lnTo>
                      <a:lnTo>
                        <a:pt x="7" y="0"/>
                      </a:lnTo>
                      <a:lnTo>
                        <a:pt x="90" y="26"/>
                      </a:lnTo>
                      <a:lnTo>
                        <a:pt x="122" y="7"/>
                      </a:lnTo>
                      <a:close/>
                    </a:path>
                  </a:pathLst>
                </a:custGeom>
                <a:noFill/>
                <a:ln w="3810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2574" name="Freeform 225"/>
              <p:cNvSpPr>
                <a:spLocks/>
              </p:cNvSpPr>
              <p:nvPr/>
            </p:nvSpPr>
            <p:spPr bwMode="auto">
              <a:xfrm>
                <a:off x="3312" y="3176"/>
                <a:ext cx="328" cy="179"/>
              </a:xfrm>
              <a:custGeom>
                <a:avLst/>
                <a:gdLst>
                  <a:gd name="T0" fmla="*/ 0 w 328"/>
                  <a:gd name="T1" fmla="*/ 140 h 179"/>
                  <a:gd name="T2" fmla="*/ 0 w 328"/>
                  <a:gd name="T3" fmla="*/ 50 h 179"/>
                  <a:gd name="T4" fmla="*/ 20 w 328"/>
                  <a:gd name="T5" fmla="*/ 20 h 179"/>
                  <a:gd name="T6" fmla="*/ 41 w 328"/>
                  <a:gd name="T7" fmla="*/ 20 h 179"/>
                  <a:gd name="T8" fmla="*/ 61 w 328"/>
                  <a:gd name="T9" fmla="*/ 0 h 179"/>
                  <a:gd name="T10" fmla="*/ 122 w 328"/>
                  <a:gd name="T11" fmla="*/ 20 h 179"/>
                  <a:gd name="T12" fmla="*/ 328 w 328"/>
                  <a:gd name="T13" fmla="*/ 20 h 179"/>
                  <a:gd name="T14" fmla="*/ 328 w 328"/>
                  <a:gd name="T15" fmla="*/ 159 h 179"/>
                  <a:gd name="T16" fmla="*/ 317 w 328"/>
                  <a:gd name="T17" fmla="*/ 159 h 179"/>
                  <a:gd name="T18" fmla="*/ 317 w 328"/>
                  <a:gd name="T19" fmla="*/ 179 h 179"/>
                  <a:gd name="T20" fmla="*/ 10 w 328"/>
                  <a:gd name="T21" fmla="*/ 179 h 179"/>
                  <a:gd name="T22" fmla="*/ 10 w 328"/>
                  <a:gd name="T23" fmla="*/ 159 h 179"/>
                  <a:gd name="T24" fmla="*/ 0 w 328"/>
                  <a:gd name="T25" fmla="*/ 159 h 179"/>
                  <a:gd name="T26" fmla="*/ 0 w 328"/>
                  <a:gd name="T27" fmla="*/ 140 h 17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328" h="179">
                    <a:moveTo>
                      <a:pt x="0" y="140"/>
                    </a:moveTo>
                    <a:lnTo>
                      <a:pt x="0" y="50"/>
                    </a:lnTo>
                    <a:lnTo>
                      <a:pt x="20" y="20"/>
                    </a:lnTo>
                    <a:lnTo>
                      <a:pt x="41" y="20"/>
                    </a:lnTo>
                    <a:lnTo>
                      <a:pt x="61" y="0"/>
                    </a:lnTo>
                    <a:lnTo>
                      <a:pt x="122" y="20"/>
                    </a:lnTo>
                    <a:lnTo>
                      <a:pt x="328" y="20"/>
                    </a:lnTo>
                    <a:lnTo>
                      <a:pt x="328" y="159"/>
                    </a:lnTo>
                    <a:lnTo>
                      <a:pt x="317" y="159"/>
                    </a:lnTo>
                    <a:lnTo>
                      <a:pt x="317" y="179"/>
                    </a:lnTo>
                    <a:lnTo>
                      <a:pt x="10" y="179"/>
                    </a:lnTo>
                    <a:lnTo>
                      <a:pt x="10" y="159"/>
                    </a:lnTo>
                    <a:lnTo>
                      <a:pt x="0" y="159"/>
                    </a:lnTo>
                    <a:lnTo>
                      <a:pt x="0" y="1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75" name="Line 224"/>
              <p:cNvSpPr>
                <a:spLocks noChangeShapeType="1"/>
              </p:cNvSpPr>
              <p:nvPr/>
            </p:nvSpPr>
            <p:spPr bwMode="auto">
              <a:xfrm flipH="1">
                <a:off x="3323" y="3334"/>
                <a:ext cx="306" cy="2"/>
              </a:xfrm>
              <a:prstGeom prst="line">
                <a:avLst/>
              </a:prstGeom>
              <a:noFill/>
              <a:ln w="381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76" name="Line 223"/>
              <p:cNvSpPr>
                <a:spLocks noChangeShapeType="1"/>
              </p:cNvSpPr>
              <p:nvPr/>
            </p:nvSpPr>
            <p:spPr bwMode="auto">
              <a:xfrm flipH="1">
                <a:off x="3352" y="3197"/>
                <a:ext cx="83" cy="1"/>
              </a:xfrm>
              <a:prstGeom prst="line">
                <a:avLst/>
              </a:prstGeom>
              <a:noFill/>
              <a:ln w="381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77" name="Freeform 222"/>
              <p:cNvSpPr>
                <a:spLocks/>
              </p:cNvSpPr>
              <p:nvPr/>
            </p:nvSpPr>
            <p:spPr bwMode="auto">
              <a:xfrm>
                <a:off x="3312" y="3176"/>
                <a:ext cx="328" cy="179"/>
              </a:xfrm>
              <a:custGeom>
                <a:avLst/>
                <a:gdLst>
                  <a:gd name="T0" fmla="*/ 0 w 328"/>
                  <a:gd name="T1" fmla="*/ 140 h 179"/>
                  <a:gd name="T2" fmla="*/ 0 w 328"/>
                  <a:gd name="T3" fmla="*/ 50 h 179"/>
                  <a:gd name="T4" fmla="*/ 20 w 328"/>
                  <a:gd name="T5" fmla="*/ 20 h 179"/>
                  <a:gd name="T6" fmla="*/ 41 w 328"/>
                  <a:gd name="T7" fmla="*/ 20 h 179"/>
                  <a:gd name="T8" fmla="*/ 61 w 328"/>
                  <a:gd name="T9" fmla="*/ 0 h 179"/>
                  <a:gd name="T10" fmla="*/ 122 w 328"/>
                  <a:gd name="T11" fmla="*/ 20 h 179"/>
                  <a:gd name="T12" fmla="*/ 328 w 328"/>
                  <a:gd name="T13" fmla="*/ 20 h 179"/>
                  <a:gd name="T14" fmla="*/ 328 w 328"/>
                  <a:gd name="T15" fmla="*/ 159 h 179"/>
                  <a:gd name="T16" fmla="*/ 317 w 328"/>
                  <a:gd name="T17" fmla="*/ 159 h 179"/>
                  <a:gd name="T18" fmla="*/ 317 w 328"/>
                  <a:gd name="T19" fmla="*/ 179 h 179"/>
                  <a:gd name="T20" fmla="*/ 10 w 328"/>
                  <a:gd name="T21" fmla="*/ 179 h 179"/>
                  <a:gd name="T22" fmla="*/ 10 w 328"/>
                  <a:gd name="T23" fmla="*/ 159 h 179"/>
                  <a:gd name="T24" fmla="*/ 0 w 328"/>
                  <a:gd name="T25" fmla="*/ 159 h 179"/>
                  <a:gd name="T26" fmla="*/ 0 w 328"/>
                  <a:gd name="T27" fmla="*/ 140 h 17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328" h="179">
                    <a:moveTo>
                      <a:pt x="0" y="140"/>
                    </a:moveTo>
                    <a:lnTo>
                      <a:pt x="0" y="50"/>
                    </a:lnTo>
                    <a:lnTo>
                      <a:pt x="20" y="20"/>
                    </a:lnTo>
                    <a:lnTo>
                      <a:pt x="41" y="20"/>
                    </a:lnTo>
                    <a:lnTo>
                      <a:pt x="61" y="0"/>
                    </a:lnTo>
                    <a:lnTo>
                      <a:pt x="122" y="20"/>
                    </a:lnTo>
                    <a:lnTo>
                      <a:pt x="328" y="20"/>
                    </a:lnTo>
                    <a:lnTo>
                      <a:pt x="328" y="159"/>
                    </a:lnTo>
                    <a:lnTo>
                      <a:pt x="317" y="159"/>
                    </a:lnTo>
                    <a:lnTo>
                      <a:pt x="317" y="179"/>
                    </a:lnTo>
                    <a:lnTo>
                      <a:pt x="10" y="179"/>
                    </a:lnTo>
                    <a:lnTo>
                      <a:pt x="10" y="159"/>
                    </a:lnTo>
                    <a:lnTo>
                      <a:pt x="0" y="159"/>
                    </a:lnTo>
                    <a:lnTo>
                      <a:pt x="0" y="140"/>
                    </a:lnTo>
                  </a:path>
                </a:pathLst>
              </a:custGeom>
              <a:noFill/>
              <a:ln w="381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78" name="Line 221"/>
              <p:cNvSpPr>
                <a:spLocks noChangeShapeType="1"/>
              </p:cNvSpPr>
              <p:nvPr/>
            </p:nvSpPr>
            <p:spPr bwMode="auto">
              <a:xfrm flipH="1">
                <a:off x="3557" y="3246"/>
                <a:ext cx="62" cy="2"/>
              </a:xfrm>
              <a:prstGeom prst="line">
                <a:avLst/>
              </a:pr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79" name="Line 220"/>
              <p:cNvSpPr>
                <a:spLocks noChangeShapeType="1"/>
              </p:cNvSpPr>
              <p:nvPr/>
            </p:nvSpPr>
            <p:spPr bwMode="auto">
              <a:xfrm flipH="1">
                <a:off x="3557" y="3225"/>
                <a:ext cx="62" cy="2"/>
              </a:xfrm>
              <a:prstGeom prst="line">
                <a:avLst/>
              </a:pr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80" name="Line 219"/>
              <p:cNvSpPr>
                <a:spLocks noChangeShapeType="1"/>
              </p:cNvSpPr>
              <p:nvPr/>
            </p:nvSpPr>
            <p:spPr bwMode="auto">
              <a:xfrm flipH="1">
                <a:off x="3312" y="3296"/>
                <a:ext cx="328" cy="1"/>
              </a:xfrm>
              <a:prstGeom prst="line">
                <a:avLst/>
              </a:pr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81" name="Line 218"/>
              <p:cNvSpPr>
                <a:spLocks noChangeShapeType="1"/>
              </p:cNvSpPr>
              <p:nvPr/>
            </p:nvSpPr>
            <p:spPr bwMode="auto">
              <a:xfrm flipH="1">
                <a:off x="3557" y="3254"/>
                <a:ext cx="62" cy="2"/>
              </a:xfrm>
              <a:prstGeom prst="line">
                <a:avLst/>
              </a:pr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82" name="Line 217"/>
              <p:cNvSpPr>
                <a:spLocks noChangeShapeType="1"/>
              </p:cNvSpPr>
              <p:nvPr/>
            </p:nvSpPr>
            <p:spPr bwMode="auto">
              <a:xfrm flipH="1">
                <a:off x="3557" y="3235"/>
                <a:ext cx="62" cy="2"/>
              </a:xfrm>
              <a:prstGeom prst="line">
                <a:avLst/>
              </a:pr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83" name="Line 216"/>
              <p:cNvSpPr>
                <a:spLocks noChangeShapeType="1"/>
              </p:cNvSpPr>
              <p:nvPr/>
            </p:nvSpPr>
            <p:spPr bwMode="auto">
              <a:xfrm flipH="1">
                <a:off x="3557" y="3216"/>
                <a:ext cx="62" cy="2"/>
              </a:xfrm>
              <a:prstGeom prst="line">
                <a:avLst/>
              </a:pr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2334" name="Rectangle 214"/>
            <p:cNvSpPr>
              <a:spLocks noChangeArrowheads="1"/>
            </p:cNvSpPr>
            <p:nvPr/>
          </p:nvSpPr>
          <p:spPr bwMode="auto">
            <a:xfrm>
              <a:off x="3301" y="2615"/>
              <a:ext cx="192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Arial" charset="0"/>
                  <a:ea typeface="Calibri" pitchFamily="34" charset="0"/>
                </a:rPr>
                <a:t>СД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35" name="Rectangle 213"/>
            <p:cNvSpPr>
              <a:spLocks noChangeArrowheads="1"/>
            </p:cNvSpPr>
            <p:nvPr/>
          </p:nvSpPr>
          <p:spPr bwMode="auto">
            <a:xfrm>
              <a:off x="3610" y="2615"/>
              <a:ext cx="171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Arial" charset="0"/>
                  <a:ea typeface="Calibri" pitchFamily="34" charset="0"/>
                </a:rPr>
                <a:t>КР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grpSp>
          <p:nvGrpSpPr>
            <p:cNvPr id="12336" name="Group 167"/>
            <p:cNvGrpSpPr>
              <a:grpSpLocks/>
            </p:cNvGrpSpPr>
            <p:nvPr/>
          </p:nvGrpSpPr>
          <p:grpSpPr bwMode="auto">
            <a:xfrm>
              <a:off x="4960" y="3037"/>
              <a:ext cx="853" cy="318"/>
              <a:chOff x="4960" y="3037"/>
              <a:chExt cx="853" cy="318"/>
            </a:xfrm>
          </p:grpSpPr>
          <p:sp>
            <p:nvSpPr>
              <p:cNvPr id="12502" name="Freeform 212"/>
              <p:cNvSpPr>
                <a:spLocks/>
              </p:cNvSpPr>
              <p:nvPr/>
            </p:nvSpPr>
            <p:spPr bwMode="auto">
              <a:xfrm>
                <a:off x="5486" y="3037"/>
                <a:ext cx="327" cy="318"/>
              </a:xfrm>
              <a:custGeom>
                <a:avLst/>
                <a:gdLst>
                  <a:gd name="T0" fmla="*/ 0 w 327"/>
                  <a:gd name="T1" fmla="*/ 239 h 318"/>
                  <a:gd name="T2" fmla="*/ 61 w 327"/>
                  <a:gd name="T3" fmla="*/ 239 h 318"/>
                  <a:gd name="T4" fmla="*/ 112 w 327"/>
                  <a:gd name="T5" fmla="*/ 248 h 318"/>
                  <a:gd name="T6" fmla="*/ 112 w 327"/>
                  <a:gd name="T7" fmla="*/ 258 h 318"/>
                  <a:gd name="T8" fmla="*/ 61 w 327"/>
                  <a:gd name="T9" fmla="*/ 258 h 318"/>
                  <a:gd name="T10" fmla="*/ 61 w 327"/>
                  <a:gd name="T11" fmla="*/ 268 h 318"/>
                  <a:gd name="T12" fmla="*/ 20 w 327"/>
                  <a:gd name="T13" fmla="*/ 268 h 318"/>
                  <a:gd name="T14" fmla="*/ 20 w 327"/>
                  <a:gd name="T15" fmla="*/ 318 h 318"/>
                  <a:gd name="T16" fmla="*/ 306 w 327"/>
                  <a:gd name="T17" fmla="*/ 318 h 318"/>
                  <a:gd name="T18" fmla="*/ 306 w 327"/>
                  <a:gd name="T19" fmla="*/ 268 h 318"/>
                  <a:gd name="T20" fmla="*/ 265 w 327"/>
                  <a:gd name="T21" fmla="*/ 268 h 318"/>
                  <a:gd name="T22" fmla="*/ 265 w 327"/>
                  <a:gd name="T23" fmla="*/ 258 h 318"/>
                  <a:gd name="T24" fmla="*/ 215 w 327"/>
                  <a:gd name="T25" fmla="*/ 258 h 318"/>
                  <a:gd name="T26" fmla="*/ 215 w 327"/>
                  <a:gd name="T27" fmla="*/ 248 h 318"/>
                  <a:gd name="T28" fmla="*/ 265 w 327"/>
                  <a:gd name="T29" fmla="*/ 239 h 318"/>
                  <a:gd name="T30" fmla="*/ 327 w 327"/>
                  <a:gd name="T31" fmla="*/ 239 h 318"/>
                  <a:gd name="T32" fmla="*/ 327 w 327"/>
                  <a:gd name="T33" fmla="*/ 0 h 318"/>
                  <a:gd name="T34" fmla="*/ 0 w 327"/>
                  <a:gd name="T35" fmla="*/ 0 h 318"/>
                  <a:gd name="T36" fmla="*/ 0 w 327"/>
                  <a:gd name="T37" fmla="*/ 239 h 31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27" h="318">
                    <a:moveTo>
                      <a:pt x="0" y="239"/>
                    </a:moveTo>
                    <a:lnTo>
                      <a:pt x="61" y="239"/>
                    </a:lnTo>
                    <a:lnTo>
                      <a:pt x="112" y="248"/>
                    </a:lnTo>
                    <a:lnTo>
                      <a:pt x="112" y="258"/>
                    </a:lnTo>
                    <a:lnTo>
                      <a:pt x="61" y="258"/>
                    </a:lnTo>
                    <a:lnTo>
                      <a:pt x="61" y="268"/>
                    </a:lnTo>
                    <a:lnTo>
                      <a:pt x="20" y="268"/>
                    </a:lnTo>
                    <a:lnTo>
                      <a:pt x="20" y="318"/>
                    </a:lnTo>
                    <a:lnTo>
                      <a:pt x="306" y="318"/>
                    </a:lnTo>
                    <a:lnTo>
                      <a:pt x="306" y="268"/>
                    </a:lnTo>
                    <a:lnTo>
                      <a:pt x="265" y="268"/>
                    </a:lnTo>
                    <a:lnTo>
                      <a:pt x="265" y="258"/>
                    </a:lnTo>
                    <a:lnTo>
                      <a:pt x="215" y="258"/>
                    </a:lnTo>
                    <a:lnTo>
                      <a:pt x="215" y="248"/>
                    </a:lnTo>
                    <a:lnTo>
                      <a:pt x="265" y="239"/>
                    </a:lnTo>
                    <a:lnTo>
                      <a:pt x="327" y="239"/>
                    </a:lnTo>
                    <a:lnTo>
                      <a:pt x="327" y="0"/>
                    </a:lnTo>
                    <a:lnTo>
                      <a:pt x="0" y="0"/>
                    </a:lnTo>
                    <a:lnTo>
                      <a:pt x="0" y="2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03" name="Line 211"/>
              <p:cNvSpPr>
                <a:spLocks noChangeShapeType="1"/>
              </p:cNvSpPr>
              <p:nvPr/>
            </p:nvSpPr>
            <p:spPr bwMode="auto">
              <a:xfrm>
                <a:off x="5548" y="3304"/>
                <a:ext cx="203" cy="2"/>
              </a:xfrm>
              <a:prstGeom prst="line">
                <a:avLst/>
              </a:prstGeom>
              <a:noFill/>
              <a:ln w="381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04" name="Freeform 210"/>
              <p:cNvSpPr>
                <a:spLocks/>
              </p:cNvSpPr>
              <p:nvPr/>
            </p:nvSpPr>
            <p:spPr bwMode="auto">
              <a:xfrm>
                <a:off x="5486" y="3037"/>
                <a:ext cx="327" cy="318"/>
              </a:xfrm>
              <a:custGeom>
                <a:avLst/>
                <a:gdLst>
                  <a:gd name="T0" fmla="*/ 0 w 327"/>
                  <a:gd name="T1" fmla="*/ 239 h 318"/>
                  <a:gd name="T2" fmla="*/ 61 w 327"/>
                  <a:gd name="T3" fmla="*/ 239 h 318"/>
                  <a:gd name="T4" fmla="*/ 112 w 327"/>
                  <a:gd name="T5" fmla="*/ 248 h 318"/>
                  <a:gd name="T6" fmla="*/ 112 w 327"/>
                  <a:gd name="T7" fmla="*/ 258 h 318"/>
                  <a:gd name="T8" fmla="*/ 61 w 327"/>
                  <a:gd name="T9" fmla="*/ 258 h 318"/>
                  <a:gd name="T10" fmla="*/ 61 w 327"/>
                  <a:gd name="T11" fmla="*/ 268 h 318"/>
                  <a:gd name="T12" fmla="*/ 20 w 327"/>
                  <a:gd name="T13" fmla="*/ 268 h 318"/>
                  <a:gd name="T14" fmla="*/ 20 w 327"/>
                  <a:gd name="T15" fmla="*/ 318 h 318"/>
                  <a:gd name="T16" fmla="*/ 306 w 327"/>
                  <a:gd name="T17" fmla="*/ 318 h 318"/>
                  <a:gd name="T18" fmla="*/ 306 w 327"/>
                  <a:gd name="T19" fmla="*/ 268 h 318"/>
                  <a:gd name="T20" fmla="*/ 265 w 327"/>
                  <a:gd name="T21" fmla="*/ 268 h 318"/>
                  <a:gd name="T22" fmla="*/ 265 w 327"/>
                  <a:gd name="T23" fmla="*/ 258 h 318"/>
                  <a:gd name="T24" fmla="*/ 215 w 327"/>
                  <a:gd name="T25" fmla="*/ 258 h 318"/>
                  <a:gd name="T26" fmla="*/ 215 w 327"/>
                  <a:gd name="T27" fmla="*/ 248 h 318"/>
                  <a:gd name="T28" fmla="*/ 265 w 327"/>
                  <a:gd name="T29" fmla="*/ 239 h 318"/>
                  <a:gd name="T30" fmla="*/ 327 w 327"/>
                  <a:gd name="T31" fmla="*/ 239 h 318"/>
                  <a:gd name="T32" fmla="*/ 327 w 327"/>
                  <a:gd name="T33" fmla="*/ 0 h 318"/>
                  <a:gd name="T34" fmla="*/ 0 w 327"/>
                  <a:gd name="T35" fmla="*/ 0 h 318"/>
                  <a:gd name="T36" fmla="*/ 0 w 327"/>
                  <a:gd name="T37" fmla="*/ 239 h 31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27" h="318">
                    <a:moveTo>
                      <a:pt x="0" y="239"/>
                    </a:moveTo>
                    <a:lnTo>
                      <a:pt x="61" y="239"/>
                    </a:lnTo>
                    <a:lnTo>
                      <a:pt x="112" y="248"/>
                    </a:lnTo>
                    <a:lnTo>
                      <a:pt x="112" y="258"/>
                    </a:lnTo>
                    <a:lnTo>
                      <a:pt x="61" y="258"/>
                    </a:lnTo>
                    <a:lnTo>
                      <a:pt x="61" y="268"/>
                    </a:lnTo>
                    <a:lnTo>
                      <a:pt x="20" y="268"/>
                    </a:lnTo>
                    <a:lnTo>
                      <a:pt x="20" y="318"/>
                    </a:lnTo>
                    <a:lnTo>
                      <a:pt x="306" y="318"/>
                    </a:lnTo>
                    <a:lnTo>
                      <a:pt x="306" y="268"/>
                    </a:lnTo>
                    <a:lnTo>
                      <a:pt x="265" y="268"/>
                    </a:lnTo>
                    <a:lnTo>
                      <a:pt x="265" y="258"/>
                    </a:lnTo>
                    <a:lnTo>
                      <a:pt x="215" y="258"/>
                    </a:lnTo>
                    <a:lnTo>
                      <a:pt x="215" y="248"/>
                    </a:lnTo>
                    <a:lnTo>
                      <a:pt x="265" y="239"/>
                    </a:lnTo>
                    <a:lnTo>
                      <a:pt x="327" y="239"/>
                    </a:lnTo>
                    <a:lnTo>
                      <a:pt x="327" y="0"/>
                    </a:lnTo>
                    <a:lnTo>
                      <a:pt x="0" y="0"/>
                    </a:lnTo>
                    <a:lnTo>
                      <a:pt x="0" y="239"/>
                    </a:lnTo>
                  </a:path>
                </a:pathLst>
              </a:custGeom>
              <a:noFill/>
              <a:ln w="381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05" name="Line 209"/>
              <p:cNvSpPr>
                <a:spLocks noChangeShapeType="1"/>
              </p:cNvSpPr>
              <p:nvPr/>
            </p:nvSpPr>
            <p:spPr bwMode="auto">
              <a:xfrm>
                <a:off x="5598" y="3294"/>
                <a:ext cx="103" cy="2"/>
              </a:xfrm>
              <a:prstGeom prst="line">
                <a:avLst/>
              </a:prstGeom>
              <a:noFill/>
              <a:ln w="381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06" name="Line 208"/>
              <p:cNvSpPr>
                <a:spLocks noChangeShapeType="1"/>
              </p:cNvSpPr>
              <p:nvPr/>
            </p:nvSpPr>
            <p:spPr bwMode="auto">
              <a:xfrm>
                <a:off x="5598" y="3285"/>
                <a:ext cx="103" cy="1"/>
              </a:xfrm>
              <a:prstGeom prst="line">
                <a:avLst/>
              </a:prstGeom>
              <a:noFill/>
              <a:ln w="381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07" name="Line 207"/>
              <p:cNvSpPr>
                <a:spLocks noChangeShapeType="1"/>
              </p:cNvSpPr>
              <p:nvPr/>
            </p:nvSpPr>
            <p:spPr bwMode="auto">
              <a:xfrm>
                <a:off x="5548" y="3275"/>
                <a:ext cx="203" cy="2"/>
              </a:xfrm>
              <a:prstGeom prst="line">
                <a:avLst/>
              </a:prstGeom>
              <a:noFill/>
              <a:ln w="381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2508" name="Group 200"/>
              <p:cNvGrpSpPr>
                <a:grpSpLocks/>
              </p:cNvGrpSpPr>
              <p:nvPr/>
            </p:nvGrpSpPr>
            <p:grpSpPr bwMode="auto">
              <a:xfrm>
                <a:off x="5512" y="3067"/>
                <a:ext cx="270" cy="282"/>
                <a:chOff x="5512" y="3067"/>
                <a:chExt cx="270" cy="282"/>
              </a:xfrm>
            </p:grpSpPr>
            <p:sp>
              <p:nvSpPr>
                <p:cNvPr id="12541" name="Freeform 206"/>
                <p:cNvSpPr>
                  <a:spLocks noEditPoints="1"/>
                </p:cNvSpPr>
                <p:nvPr/>
              </p:nvSpPr>
              <p:spPr bwMode="auto">
                <a:xfrm>
                  <a:off x="5512" y="3067"/>
                  <a:ext cx="270" cy="282"/>
                </a:xfrm>
                <a:custGeom>
                  <a:avLst/>
                  <a:gdLst>
                    <a:gd name="T0" fmla="*/ 25 w 270"/>
                    <a:gd name="T1" fmla="*/ 255 h 282"/>
                    <a:gd name="T2" fmla="*/ 76 w 270"/>
                    <a:gd name="T3" fmla="*/ 255 h 282"/>
                    <a:gd name="T4" fmla="*/ 76 w 270"/>
                    <a:gd name="T5" fmla="*/ 247 h 282"/>
                    <a:gd name="T6" fmla="*/ 25 w 270"/>
                    <a:gd name="T7" fmla="*/ 247 h 282"/>
                    <a:gd name="T8" fmla="*/ 25 w 270"/>
                    <a:gd name="T9" fmla="*/ 255 h 282"/>
                    <a:gd name="T10" fmla="*/ 10 w 270"/>
                    <a:gd name="T11" fmla="*/ 282 h 282"/>
                    <a:gd name="T12" fmla="*/ 21 w 270"/>
                    <a:gd name="T13" fmla="*/ 271 h 282"/>
                    <a:gd name="T14" fmla="*/ 10 w 270"/>
                    <a:gd name="T15" fmla="*/ 262 h 282"/>
                    <a:gd name="T16" fmla="*/ 0 w 270"/>
                    <a:gd name="T17" fmla="*/ 271 h 282"/>
                    <a:gd name="T18" fmla="*/ 10 w 270"/>
                    <a:gd name="T19" fmla="*/ 282 h 282"/>
                    <a:gd name="T20" fmla="*/ 25 w 270"/>
                    <a:gd name="T21" fmla="*/ 158 h 282"/>
                    <a:gd name="T22" fmla="*/ 25 w 270"/>
                    <a:gd name="T23" fmla="*/ 19 h 282"/>
                    <a:gd name="T24" fmla="*/ 249 w 270"/>
                    <a:gd name="T25" fmla="*/ 19 h 282"/>
                    <a:gd name="T26" fmla="*/ 249 w 270"/>
                    <a:gd name="T27" fmla="*/ 158 h 282"/>
                    <a:gd name="T28" fmla="*/ 25 w 270"/>
                    <a:gd name="T29" fmla="*/ 158 h 282"/>
                    <a:gd name="T30" fmla="*/ 15 w 270"/>
                    <a:gd name="T31" fmla="*/ 173 h 282"/>
                    <a:gd name="T32" fmla="*/ 264 w 270"/>
                    <a:gd name="T33" fmla="*/ 173 h 282"/>
                    <a:gd name="T34" fmla="*/ 264 w 270"/>
                    <a:gd name="T35" fmla="*/ 10 h 282"/>
                    <a:gd name="T36" fmla="*/ 270 w 270"/>
                    <a:gd name="T37" fmla="*/ 10 h 282"/>
                    <a:gd name="T38" fmla="*/ 270 w 270"/>
                    <a:gd name="T39" fmla="*/ 0 h 282"/>
                    <a:gd name="T40" fmla="*/ 6 w 270"/>
                    <a:gd name="T41" fmla="*/ 0 h 282"/>
                    <a:gd name="T42" fmla="*/ 6 w 270"/>
                    <a:gd name="T43" fmla="*/ 178 h 282"/>
                    <a:gd name="T44" fmla="*/ 15 w 270"/>
                    <a:gd name="T45" fmla="*/ 178 h 282"/>
                    <a:gd name="T46" fmla="*/ 15 w 270"/>
                    <a:gd name="T47" fmla="*/ 173 h 282"/>
                    <a:gd name="T48" fmla="*/ 254 w 270"/>
                    <a:gd name="T49" fmla="*/ 198 h 282"/>
                    <a:gd name="T50" fmla="*/ 270 w 270"/>
                    <a:gd name="T51" fmla="*/ 198 h 282"/>
                    <a:gd name="T52" fmla="*/ 270 w 270"/>
                    <a:gd name="T53" fmla="*/ 192 h 282"/>
                    <a:gd name="T54" fmla="*/ 254 w 270"/>
                    <a:gd name="T55" fmla="*/ 192 h 282"/>
                    <a:gd name="T56" fmla="*/ 254 w 270"/>
                    <a:gd name="T57" fmla="*/ 198 h 282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270" h="282">
                      <a:moveTo>
                        <a:pt x="25" y="255"/>
                      </a:moveTo>
                      <a:lnTo>
                        <a:pt x="76" y="255"/>
                      </a:lnTo>
                      <a:lnTo>
                        <a:pt x="76" y="247"/>
                      </a:lnTo>
                      <a:lnTo>
                        <a:pt x="25" y="247"/>
                      </a:lnTo>
                      <a:lnTo>
                        <a:pt x="25" y="255"/>
                      </a:lnTo>
                      <a:close/>
                      <a:moveTo>
                        <a:pt x="10" y="282"/>
                      </a:moveTo>
                      <a:lnTo>
                        <a:pt x="21" y="271"/>
                      </a:lnTo>
                      <a:lnTo>
                        <a:pt x="10" y="262"/>
                      </a:lnTo>
                      <a:lnTo>
                        <a:pt x="0" y="271"/>
                      </a:lnTo>
                      <a:lnTo>
                        <a:pt x="10" y="282"/>
                      </a:lnTo>
                      <a:close/>
                      <a:moveTo>
                        <a:pt x="25" y="158"/>
                      </a:moveTo>
                      <a:lnTo>
                        <a:pt x="25" y="19"/>
                      </a:lnTo>
                      <a:lnTo>
                        <a:pt x="249" y="19"/>
                      </a:lnTo>
                      <a:lnTo>
                        <a:pt x="249" y="158"/>
                      </a:lnTo>
                      <a:lnTo>
                        <a:pt x="25" y="158"/>
                      </a:lnTo>
                      <a:close/>
                      <a:moveTo>
                        <a:pt x="15" y="173"/>
                      </a:moveTo>
                      <a:lnTo>
                        <a:pt x="264" y="173"/>
                      </a:lnTo>
                      <a:lnTo>
                        <a:pt x="264" y="10"/>
                      </a:lnTo>
                      <a:lnTo>
                        <a:pt x="270" y="10"/>
                      </a:lnTo>
                      <a:lnTo>
                        <a:pt x="270" y="0"/>
                      </a:lnTo>
                      <a:lnTo>
                        <a:pt x="6" y="0"/>
                      </a:lnTo>
                      <a:lnTo>
                        <a:pt x="6" y="178"/>
                      </a:lnTo>
                      <a:lnTo>
                        <a:pt x="15" y="178"/>
                      </a:lnTo>
                      <a:lnTo>
                        <a:pt x="15" y="173"/>
                      </a:lnTo>
                      <a:close/>
                      <a:moveTo>
                        <a:pt x="254" y="198"/>
                      </a:moveTo>
                      <a:lnTo>
                        <a:pt x="270" y="198"/>
                      </a:lnTo>
                      <a:lnTo>
                        <a:pt x="270" y="192"/>
                      </a:lnTo>
                      <a:lnTo>
                        <a:pt x="254" y="192"/>
                      </a:lnTo>
                      <a:lnTo>
                        <a:pt x="254" y="19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2542" name="Rectangle 205"/>
                <p:cNvSpPr>
                  <a:spLocks noChangeArrowheads="1"/>
                </p:cNvSpPr>
                <p:nvPr/>
              </p:nvSpPr>
              <p:spPr bwMode="auto">
                <a:xfrm>
                  <a:off x="5537" y="3314"/>
                  <a:ext cx="51" cy="8"/>
                </a:xfrm>
                <a:prstGeom prst="rect">
                  <a:avLst/>
                </a:prstGeom>
                <a:noFill/>
                <a:ln w="190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9pPr>
                </a:lstStyle>
                <a:p>
                  <a:endParaRPr lang="ru-RU" altLang="ru-RU" sz="1000">
                    <a:latin typeface="Calibri" pitchFamily="34" charset="0"/>
                  </a:endParaRPr>
                </a:p>
              </p:txBody>
            </p:sp>
            <p:sp>
              <p:nvSpPr>
                <p:cNvPr id="12543" name="Freeform 204"/>
                <p:cNvSpPr>
                  <a:spLocks/>
                </p:cNvSpPr>
                <p:nvPr/>
              </p:nvSpPr>
              <p:spPr bwMode="auto">
                <a:xfrm>
                  <a:off x="5512" y="3329"/>
                  <a:ext cx="21" cy="20"/>
                </a:xfrm>
                <a:custGeom>
                  <a:avLst/>
                  <a:gdLst>
                    <a:gd name="T0" fmla="*/ 10 w 21"/>
                    <a:gd name="T1" fmla="*/ 20 h 20"/>
                    <a:gd name="T2" fmla="*/ 21 w 21"/>
                    <a:gd name="T3" fmla="*/ 9 h 20"/>
                    <a:gd name="T4" fmla="*/ 10 w 21"/>
                    <a:gd name="T5" fmla="*/ 0 h 20"/>
                    <a:gd name="T6" fmla="*/ 0 w 21"/>
                    <a:gd name="T7" fmla="*/ 9 h 20"/>
                    <a:gd name="T8" fmla="*/ 10 w 21"/>
                    <a:gd name="T9" fmla="*/ 20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" h="20">
                      <a:moveTo>
                        <a:pt x="10" y="20"/>
                      </a:moveTo>
                      <a:lnTo>
                        <a:pt x="21" y="9"/>
                      </a:lnTo>
                      <a:lnTo>
                        <a:pt x="10" y="0"/>
                      </a:lnTo>
                      <a:lnTo>
                        <a:pt x="0" y="9"/>
                      </a:lnTo>
                      <a:lnTo>
                        <a:pt x="10" y="20"/>
                      </a:lnTo>
                      <a:close/>
                    </a:path>
                  </a:pathLst>
                </a:custGeom>
                <a:noFill/>
                <a:ln w="190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2544" name="Rectangle 203"/>
                <p:cNvSpPr>
                  <a:spLocks noChangeArrowheads="1"/>
                </p:cNvSpPr>
                <p:nvPr/>
              </p:nvSpPr>
              <p:spPr bwMode="auto">
                <a:xfrm>
                  <a:off x="5537" y="3086"/>
                  <a:ext cx="224" cy="139"/>
                </a:xfrm>
                <a:prstGeom prst="rect">
                  <a:avLst/>
                </a:prstGeom>
                <a:noFill/>
                <a:ln w="190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9pPr>
                </a:lstStyle>
                <a:p>
                  <a:endParaRPr lang="ru-RU" altLang="ru-RU" sz="1000">
                    <a:latin typeface="Calibri" pitchFamily="34" charset="0"/>
                  </a:endParaRPr>
                </a:p>
              </p:txBody>
            </p:sp>
            <p:sp>
              <p:nvSpPr>
                <p:cNvPr id="12545" name="Freeform 202"/>
                <p:cNvSpPr>
                  <a:spLocks/>
                </p:cNvSpPr>
                <p:nvPr/>
              </p:nvSpPr>
              <p:spPr bwMode="auto">
                <a:xfrm>
                  <a:off x="5518" y="3067"/>
                  <a:ext cx="264" cy="178"/>
                </a:xfrm>
                <a:custGeom>
                  <a:avLst/>
                  <a:gdLst>
                    <a:gd name="T0" fmla="*/ 9 w 264"/>
                    <a:gd name="T1" fmla="*/ 173 h 178"/>
                    <a:gd name="T2" fmla="*/ 258 w 264"/>
                    <a:gd name="T3" fmla="*/ 173 h 178"/>
                    <a:gd name="T4" fmla="*/ 258 w 264"/>
                    <a:gd name="T5" fmla="*/ 10 h 178"/>
                    <a:gd name="T6" fmla="*/ 264 w 264"/>
                    <a:gd name="T7" fmla="*/ 10 h 178"/>
                    <a:gd name="T8" fmla="*/ 264 w 264"/>
                    <a:gd name="T9" fmla="*/ 0 h 178"/>
                    <a:gd name="T10" fmla="*/ 0 w 264"/>
                    <a:gd name="T11" fmla="*/ 0 h 178"/>
                    <a:gd name="T12" fmla="*/ 0 w 264"/>
                    <a:gd name="T13" fmla="*/ 178 h 178"/>
                    <a:gd name="T14" fmla="*/ 9 w 264"/>
                    <a:gd name="T15" fmla="*/ 178 h 178"/>
                    <a:gd name="T16" fmla="*/ 9 w 264"/>
                    <a:gd name="T17" fmla="*/ 173 h 17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64" h="178">
                      <a:moveTo>
                        <a:pt x="9" y="173"/>
                      </a:moveTo>
                      <a:lnTo>
                        <a:pt x="258" y="173"/>
                      </a:lnTo>
                      <a:lnTo>
                        <a:pt x="258" y="10"/>
                      </a:lnTo>
                      <a:lnTo>
                        <a:pt x="264" y="10"/>
                      </a:lnTo>
                      <a:lnTo>
                        <a:pt x="264" y="0"/>
                      </a:lnTo>
                      <a:lnTo>
                        <a:pt x="0" y="0"/>
                      </a:lnTo>
                      <a:lnTo>
                        <a:pt x="0" y="178"/>
                      </a:lnTo>
                      <a:lnTo>
                        <a:pt x="9" y="178"/>
                      </a:lnTo>
                      <a:lnTo>
                        <a:pt x="9" y="173"/>
                      </a:lnTo>
                    </a:path>
                  </a:pathLst>
                </a:custGeom>
                <a:noFill/>
                <a:ln w="190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2546" name="Rectangle 201"/>
                <p:cNvSpPr>
                  <a:spLocks noChangeArrowheads="1"/>
                </p:cNvSpPr>
                <p:nvPr/>
              </p:nvSpPr>
              <p:spPr bwMode="auto">
                <a:xfrm>
                  <a:off x="5766" y="3259"/>
                  <a:ext cx="16" cy="6"/>
                </a:xfrm>
                <a:prstGeom prst="rect">
                  <a:avLst/>
                </a:prstGeom>
                <a:noFill/>
                <a:ln w="190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9pPr>
                </a:lstStyle>
                <a:p>
                  <a:endParaRPr lang="ru-RU" altLang="ru-RU" sz="1000">
                    <a:latin typeface="Calibri" pitchFamily="34" charset="0"/>
                  </a:endParaRPr>
                </a:p>
              </p:txBody>
            </p:sp>
          </p:grpSp>
          <p:sp>
            <p:nvSpPr>
              <p:cNvPr id="12509" name="Rectangle 199"/>
              <p:cNvSpPr>
                <a:spLocks noChangeArrowheads="1"/>
              </p:cNvSpPr>
              <p:nvPr/>
            </p:nvSpPr>
            <p:spPr bwMode="auto">
              <a:xfrm>
                <a:off x="5541" y="3339"/>
                <a:ext cx="43" cy="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9pPr>
              </a:lstStyle>
              <a:p>
                <a:endParaRPr lang="ru-RU" altLang="ru-RU" sz="1000">
                  <a:latin typeface="Calibri" pitchFamily="34" charset="0"/>
                </a:endParaRPr>
              </a:p>
            </p:txBody>
          </p:sp>
          <p:sp>
            <p:nvSpPr>
              <p:cNvPr id="12510" name="Line 198"/>
              <p:cNvSpPr>
                <a:spLocks noChangeShapeType="1"/>
              </p:cNvSpPr>
              <p:nvPr/>
            </p:nvSpPr>
            <p:spPr bwMode="auto">
              <a:xfrm>
                <a:off x="5506" y="3314"/>
                <a:ext cx="286" cy="1"/>
              </a:xfrm>
              <a:prstGeom prst="line">
                <a:avLst/>
              </a:pr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11" name="Line 197"/>
              <p:cNvSpPr>
                <a:spLocks noChangeShapeType="1"/>
              </p:cNvSpPr>
              <p:nvPr/>
            </p:nvSpPr>
            <p:spPr bwMode="auto">
              <a:xfrm>
                <a:off x="5506" y="3322"/>
                <a:ext cx="286" cy="1"/>
              </a:xfrm>
              <a:prstGeom prst="line">
                <a:avLst/>
              </a:pr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12" name="Rectangle 196"/>
              <p:cNvSpPr>
                <a:spLocks noChangeArrowheads="1"/>
              </p:cNvSpPr>
              <p:nvPr/>
            </p:nvSpPr>
            <p:spPr bwMode="auto">
              <a:xfrm>
                <a:off x="5541" y="3339"/>
                <a:ext cx="43" cy="8"/>
              </a:xfrm>
              <a:prstGeom prst="rect">
                <a:avLst/>
              </a:prstGeom>
              <a:noFill/>
              <a:ln w="1905" cap="rnd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9pPr>
              </a:lstStyle>
              <a:p>
                <a:endParaRPr lang="ru-RU" altLang="ru-RU" sz="1000">
                  <a:latin typeface="Calibri" pitchFamily="34" charset="0"/>
                </a:endParaRPr>
              </a:p>
            </p:txBody>
          </p:sp>
          <p:sp>
            <p:nvSpPr>
              <p:cNvPr id="12513" name="Freeform 195"/>
              <p:cNvSpPr>
                <a:spLocks/>
              </p:cNvSpPr>
              <p:nvPr/>
            </p:nvSpPr>
            <p:spPr bwMode="auto">
              <a:xfrm>
                <a:off x="5541" y="3326"/>
                <a:ext cx="7" cy="8"/>
              </a:xfrm>
              <a:custGeom>
                <a:avLst/>
                <a:gdLst>
                  <a:gd name="T0" fmla="*/ 7 w 7"/>
                  <a:gd name="T1" fmla="*/ 0 h 8"/>
                  <a:gd name="T2" fmla="*/ 0 w 7"/>
                  <a:gd name="T3" fmla="*/ 4 h 8"/>
                  <a:gd name="T4" fmla="*/ 7 w 7"/>
                  <a:gd name="T5" fmla="*/ 8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" h="8">
                    <a:moveTo>
                      <a:pt x="7" y="0"/>
                    </a:moveTo>
                    <a:lnTo>
                      <a:pt x="0" y="4"/>
                    </a:lnTo>
                    <a:lnTo>
                      <a:pt x="7" y="8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14" name="Freeform 194"/>
              <p:cNvSpPr>
                <a:spLocks/>
              </p:cNvSpPr>
              <p:nvPr/>
            </p:nvSpPr>
            <p:spPr bwMode="auto">
              <a:xfrm>
                <a:off x="5572" y="3326"/>
                <a:ext cx="5" cy="8"/>
              </a:xfrm>
              <a:custGeom>
                <a:avLst/>
                <a:gdLst>
                  <a:gd name="T0" fmla="*/ 5 w 5"/>
                  <a:gd name="T1" fmla="*/ 0 h 8"/>
                  <a:gd name="T2" fmla="*/ 0 w 5"/>
                  <a:gd name="T3" fmla="*/ 4 h 8"/>
                  <a:gd name="T4" fmla="*/ 5 w 5"/>
                  <a:gd name="T5" fmla="*/ 8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8">
                    <a:moveTo>
                      <a:pt x="5" y="0"/>
                    </a:moveTo>
                    <a:lnTo>
                      <a:pt x="0" y="4"/>
                    </a:lnTo>
                    <a:lnTo>
                      <a:pt x="5" y="8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15" name="Freeform 193"/>
              <p:cNvSpPr>
                <a:spLocks/>
              </p:cNvSpPr>
              <p:nvPr/>
            </p:nvSpPr>
            <p:spPr bwMode="auto">
              <a:xfrm>
                <a:off x="5587" y="3342"/>
                <a:ext cx="6" cy="7"/>
              </a:xfrm>
              <a:custGeom>
                <a:avLst/>
                <a:gdLst>
                  <a:gd name="T0" fmla="*/ 6 w 6"/>
                  <a:gd name="T1" fmla="*/ 0 h 7"/>
                  <a:gd name="T2" fmla="*/ 0 w 6"/>
                  <a:gd name="T3" fmla="*/ 3 h 7"/>
                  <a:gd name="T4" fmla="*/ 6 w 6"/>
                  <a:gd name="T5" fmla="*/ 7 h 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" h="7">
                    <a:moveTo>
                      <a:pt x="6" y="0"/>
                    </a:moveTo>
                    <a:lnTo>
                      <a:pt x="0" y="3"/>
                    </a:lnTo>
                    <a:lnTo>
                      <a:pt x="6" y="7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16" name="Freeform 192"/>
              <p:cNvSpPr>
                <a:spLocks/>
              </p:cNvSpPr>
              <p:nvPr/>
            </p:nvSpPr>
            <p:spPr bwMode="auto">
              <a:xfrm>
                <a:off x="5603" y="3326"/>
                <a:ext cx="5" cy="8"/>
              </a:xfrm>
              <a:custGeom>
                <a:avLst/>
                <a:gdLst>
                  <a:gd name="T0" fmla="*/ 5 w 5"/>
                  <a:gd name="T1" fmla="*/ 0 h 8"/>
                  <a:gd name="T2" fmla="*/ 0 w 5"/>
                  <a:gd name="T3" fmla="*/ 4 h 8"/>
                  <a:gd name="T4" fmla="*/ 5 w 5"/>
                  <a:gd name="T5" fmla="*/ 8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8">
                    <a:moveTo>
                      <a:pt x="5" y="0"/>
                    </a:moveTo>
                    <a:lnTo>
                      <a:pt x="0" y="4"/>
                    </a:lnTo>
                    <a:lnTo>
                      <a:pt x="5" y="8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17" name="Freeform 191"/>
              <p:cNvSpPr>
                <a:spLocks/>
              </p:cNvSpPr>
              <p:nvPr/>
            </p:nvSpPr>
            <p:spPr bwMode="auto">
              <a:xfrm>
                <a:off x="5618" y="3342"/>
                <a:ext cx="6" cy="7"/>
              </a:xfrm>
              <a:custGeom>
                <a:avLst/>
                <a:gdLst>
                  <a:gd name="T0" fmla="*/ 6 w 6"/>
                  <a:gd name="T1" fmla="*/ 0 h 7"/>
                  <a:gd name="T2" fmla="*/ 0 w 6"/>
                  <a:gd name="T3" fmla="*/ 3 h 7"/>
                  <a:gd name="T4" fmla="*/ 6 w 6"/>
                  <a:gd name="T5" fmla="*/ 7 h 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" h="7">
                    <a:moveTo>
                      <a:pt x="6" y="0"/>
                    </a:moveTo>
                    <a:lnTo>
                      <a:pt x="0" y="3"/>
                    </a:lnTo>
                    <a:lnTo>
                      <a:pt x="6" y="7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18" name="Freeform 190"/>
              <p:cNvSpPr>
                <a:spLocks/>
              </p:cNvSpPr>
              <p:nvPr/>
            </p:nvSpPr>
            <p:spPr bwMode="auto">
              <a:xfrm>
                <a:off x="5634" y="3326"/>
                <a:ext cx="5" cy="8"/>
              </a:xfrm>
              <a:custGeom>
                <a:avLst/>
                <a:gdLst>
                  <a:gd name="T0" fmla="*/ 5 w 5"/>
                  <a:gd name="T1" fmla="*/ 0 h 8"/>
                  <a:gd name="T2" fmla="*/ 0 w 5"/>
                  <a:gd name="T3" fmla="*/ 4 h 8"/>
                  <a:gd name="T4" fmla="*/ 5 w 5"/>
                  <a:gd name="T5" fmla="*/ 8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8">
                    <a:moveTo>
                      <a:pt x="5" y="0"/>
                    </a:moveTo>
                    <a:lnTo>
                      <a:pt x="0" y="4"/>
                    </a:lnTo>
                    <a:lnTo>
                      <a:pt x="5" y="8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19" name="Freeform 189"/>
              <p:cNvSpPr>
                <a:spLocks/>
              </p:cNvSpPr>
              <p:nvPr/>
            </p:nvSpPr>
            <p:spPr bwMode="auto">
              <a:xfrm>
                <a:off x="5650" y="3342"/>
                <a:ext cx="3" cy="7"/>
              </a:xfrm>
              <a:custGeom>
                <a:avLst/>
                <a:gdLst>
                  <a:gd name="T0" fmla="*/ 3 w 3"/>
                  <a:gd name="T1" fmla="*/ 0 h 7"/>
                  <a:gd name="T2" fmla="*/ 0 w 3"/>
                  <a:gd name="T3" fmla="*/ 3 h 7"/>
                  <a:gd name="T4" fmla="*/ 3 w 3"/>
                  <a:gd name="T5" fmla="*/ 7 h 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7">
                    <a:moveTo>
                      <a:pt x="3" y="0"/>
                    </a:moveTo>
                    <a:lnTo>
                      <a:pt x="0" y="3"/>
                    </a:lnTo>
                    <a:lnTo>
                      <a:pt x="3" y="7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20" name="Freeform 188"/>
              <p:cNvSpPr>
                <a:spLocks/>
              </p:cNvSpPr>
              <p:nvPr/>
            </p:nvSpPr>
            <p:spPr bwMode="auto">
              <a:xfrm>
                <a:off x="5665" y="3326"/>
                <a:ext cx="5" cy="8"/>
              </a:xfrm>
              <a:custGeom>
                <a:avLst/>
                <a:gdLst>
                  <a:gd name="T0" fmla="*/ 5 w 5"/>
                  <a:gd name="T1" fmla="*/ 0 h 8"/>
                  <a:gd name="T2" fmla="*/ 0 w 5"/>
                  <a:gd name="T3" fmla="*/ 4 h 8"/>
                  <a:gd name="T4" fmla="*/ 5 w 5"/>
                  <a:gd name="T5" fmla="*/ 8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8">
                    <a:moveTo>
                      <a:pt x="5" y="0"/>
                    </a:moveTo>
                    <a:lnTo>
                      <a:pt x="0" y="4"/>
                    </a:lnTo>
                    <a:lnTo>
                      <a:pt x="5" y="8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21" name="Freeform 187"/>
              <p:cNvSpPr>
                <a:spLocks/>
              </p:cNvSpPr>
              <p:nvPr/>
            </p:nvSpPr>
            <p:spPr bwMode="auto">
              <a:xfrm>
                <a:off x="5679" y="3342"/>
                <a:ext cx="5" cy="7"/>
              </a:xfrm>
              <a:custGeom>
                <a:avLst/>
                <a:gdLst>
                  <a:gd name="T0" fmla="*/ 5 w 5"/>
                  <a:gd name="T1" fmla="*/ 0 h 7"/>
                  <a:gd name="T2" fmla="*/ 0 w 5"/>
                  <a:gd name="T3" fmla="*/ 3 h 7"/>
                  <a:gd name="T4" fmla="*/ 5 w 5"/>
                  <a:gd name="T5" fmla="*/ 7 h 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7">
                    <a:moveTo>
                      <a:pt x="5" y="0"/>
                    </a:moveTo>
                    <a:lnTo>
                      <a:pt x="0" y="3"/>
                    </a:lnTo>
                    <a:lnTo>
                      <a:pt x="5" y="7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22" name="Freeform 186"/>
              <p:cNvSpPr>
                <a:spLocks/>
              </p:cNvSpPr>
              <p:nvPr/>
            </p:nvSpPr>
            <p:spPr bwMode="auto">
              <a:xfrm>
                <a:off x="5696" y="3326"/>
                <a:ext cx="5" cy="8"/>
              </a:xfrm>
              <a:custGeom>
                <a:avLst/>
                <a:gdLst>
                  <a:gd name="T0" fmla="*/ 5 w 5"/>
                  <a:gd name="T1" fmla="*/ 0 h 8"/>
                  <a:gd name="T2" fmla="*/ 0 w 5"/>
                  <a:gd name="T3" fmla="*/ 4 h 8"/>
                  <a:gd name="T4" fmla="*/ 5 w 5"/>
                  <a:gd name="T5" fmla="*/ 8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8">
                    <a:moveTo>
                      <a:pt x="5" y="0"/>
                    </a:moveTo>
                    <a:lnTo>
                      <a:pt x="0" y="4"/>
                    </a:lnTo>
                    <a:lnTo>
                      <a:pt x="5" y="8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23" name="Freeform 185"/>
              <p:cNvSpPr>
                <a:spLocks/>
              </p:cNvSpPr>
              <p:nvPr/>
            </p:nvSpPr>
            <p:spPr bwMode="auto">
              <a:xfrm>
                <a:off x="5710" y="3342"/>
                <a:ext cx="7" cy="7"/>
              </a:xfrm>
              <a:custGeom>
                <a:avLst/>
                <a:gdLst>
                  <a:gd name="T0" fmla="*/ 7 w 7"/>
                  <a:gd name="T1" fmla="*/ 0 h 7"/>
                  <a:gd name="T2" fmla="*/ 0 w 7"/>
                  <a:gd name="T3" fmla="*/ 3 h 7"/>
                  <a:gd name="T4" fmla="*/ 7 w 7"/>
                  <a:gd name="T5" fmla="*/ 7 h 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" h="7">
                    <a:moveTo>
                      <a:pt x="7" y="0"/>
                    </a:moveTo>
                    <a:lnTo>
                      <a:pt x="0" y="3"/>
                    </a:lnTo>
                    <a:lnTo>
                      <a:pt x="7" y="7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24" name="Freeform 184"/>
              <p:cNvSpPr>
                <a:spLocks/>
              </p:cNvSpPr>
              <p:nvPr/>
            </p:nvSpPr>
            <p:spPr bwMode="auto">
              <a:xfrm>
                <a:off x="5726" y="3326"/>
                <a:ext cx="5" cy="8"/>
              </a:xfrm>
              <a:custGeom>
                <a:avLst/>
                <a:gdLst>
                  <a:gd name="T0" fmla="*/ 5 w 5"/>
                  <a:gd name="T1" fmla="*/ 0 h 8"/>
                  <a:gd name="T2" fmla="*/ 0 w 5"/>
                  <a:gd name="T3" fmla="*/ 4 h 8"/>
                  <a:gd name="T4" fmla="*/ 5 w 5"/>
                  <a:gd name="T5" fmla="*/ 8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8">
                    <a:moveTo>
                      <a:pt x="5" y="0"/>
                    </a:moveTo>
                    <a:lnTo>
                      <a:pt x="0" y="4"/>
                    </a:lnTo>
                    <a:lnTo>
                      <a:pt x="5" y="8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25" name="Freeform 183"/>
              <p:cNvSpPr>
                <a:spLocks/>
              </p:cNvSpPr>
              <p:nvPr/>
            </p:nvSpPr>
            <p:spPr bwMode="auto">
              <a:xfrm>
                <a:off x="5741" y="3342"/>
                <a:ext cx="5" cy="7"/>
              </a:xfrm>
              <a:custGeom>
                <a:avLst/>
                <a:gdLst>
                  <a:gd name="T0" fmla="*/ 5 w 5"/>
                  <a:gd name="T1" fmla="*/ 0 h 7"/>
                  <a:gd name="T2" fmla="*/ 0 w 5"/>
                  <a:gd name="T3" fmla="*/ 3 h 7"/>
                  <a:gd name="T4" fmla="*/ 5 w 5"/>
                  <a:gd name="T5" fmla="*/ 7 h 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7">
                    <a:moveTo>
                      <a:pt x="5" y="0"/>
                    </a:moveTo>
                    <a:lnTo>
                      <a:pt x="0" y="3"/>
                    </a:lnTo>
                    <a:lnTo>
                      <a:pt x="5" y="7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26" name="Freeform 182"/>
              <p:cNvSpPr>
                <a:spLocks/>
              </p:cNvSpPr>
              <p:nvPr/>
            </p:nvSpPr>
            <p:spPr bwMode="auto">
              <a:xfrm>
                <a:off x="5756" y="3326"/>
                <a:ext cx="6" cy="8"/>
              </a:xfrm>
              <a:custGeom>
                <a:avLst/>
                <a:gdLst>
                  <a:gd name="T0" fmla="*/ 6 w 6"/>
                  <a:gd name="T1" fmla="*/ 0 h 8"/>
                  <a:gd name="T2" fmla="*/ 0 w 6"/>
                  <a:gd name="T3" fmla="*/ 4 h 8"/>
                  <a:gd name="T4" fmla="*/ 6 w 6"/>
                  <a:gd name="T5" fmla="*/ 8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" h="8">
                    <a:moveTo>
                      <a:pt x="6" y="0"/>
                    </a:moveTo>
                    <a:lnTo>
                      <a:pt x="0" y="4"/>
                    </a:lnTo>
                    <a:lnTo>
                      <a:pt x="6" y="8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27" name="Freeform 181"/>
              <p:cNvSpPr>
                <a:spLocks/>
              </p:cNvSpPr>
              <p:nvPr/>
            </p:nvSpPr>
            <p:spPr bwMode="auto">
              <a:xfrm>
                <a:off x="5772" y="3342"/>
                <a:ext cx="5" cy="7"/>
              </a:xfrm>
              <a:custGeom>
                <a:avLst/>
                <a:gdLst>
                  <a:gd name="T0" fmla="*/ 5 w 5"/>
                  <a:gd name="T1" fmla="*/ 0 h 7"/>
                  <a:gd name="T2" fmla="*/ 0 w 5"/>
                  <a:gd name="T3" fmla="*/ 3 h 7"/>
                  <a:gd name="T4" fmla="*/ 5 w 5"/>
                  <a:gd name="T5" fmla="*/ 7 h 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7">
                    <a:moveTo>
                      <a:pt x="5" y="0"/>
                    </a:moveTo>
                    <a:lnTo>
                      <a:pt x="0" y="3"/>
                    </a:lnTo>
                    <a:lnTo>
                      <a:pt x="5" y="7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2528" name="Group 178"/>
              <p:cNvGrpSpPr>
                <a:grpSpLocks/>
              </p:cNvGrpSpPr>
              <p:nvPr/>
            </p:nvGrpSpPr>
            <p:grpSpPr bwMode="auto">
              <a:xfrm>
                <a:off x="4960" y="3258"/>
                <a:ext cx="121" cy="57"/>
                <a:chOff x="4960" y="3258"/>
                <a:chExt cx="121" cy="57"/>
              </a:xfrm>
            </p:grpSpPr>
            <p:sp>
              <p:nvSpPr>
                <p:cNvPr id="12539" name="Freeform 180"/>
                <p:cNvSpPr>
                  <a:spLocks/>
                </p:cNvSpPr>
                <p:nvPr/>
              </p:nvSpPr>
              <p:spPr bwMode="auto">
                <a:xfrm>
                  <a:off x="4960" y="3258"/>
                  <a:ext cx="121" cy="57"/>
                </a:xfrm>
                <a:custGeom>
                  <a:avLst/>
                  <a:gdLst>
                    <a:gd name="T0" fmla="*/ 121 w 121"/>
                    <a:gd name="T1" fmla="*/ 7 h 57"/>
                    <a:gd name="T2" fmla="*/ 121 w 121"/>
                    <a:gd name="T3" fmla="*/ 57 h 57"/>
                    <a:gd name="T4" fmla="*/ 0 w 121"/>
                    <a:gd name="T5" fmla="*/ 17 h 57"/>
                    <a:gd name="T6" fmla="*/ 7 w 121"/>
                    <a:gd name="T7" fmla="*/ 0 h 57"/>
                    <a:gd name="T8" fmla="*/ 90 w 121"/>
                    <a:gd name="T9" fmla="*/ 26 h 57"/>
                    <a:gd name="T10" fmla="*/ 121 w 121"/>
                    <a:gd name="T11" fmla="*/ 7 h 5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21" h="57">
                      <a:moveTo>
                        <a:pt x="121" y="7"/>
                      </a:moveTo>
                      <a:lnTo>
                        <a:pt x="121" y="57"/>
                      </a:lnTo>
                      <a:lnTo>
                        <a:pt x="0" y="17"/>
                      </a:lnTo>
                      <a:lnTo>
                        <a:pt x="7" y="0"/>
                      </a:lnTo>
                      <a:lnTo>
                        <a:pt x="90" y="26"/>
                      </a:lnTo>
                      <a:lnTo>
                        <a:pt x="121" y="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2540" name="Freeform 179"/>
                <p:cNvSpPr>
                  <a:spLocks/>
                </p:cNvSpPr>
                <p:nvPr/>
              </p:nvSpPr>
              <p:spPr bwMode="auto">
                <a:xfrm>
                  <a:off x="4960" y="3258"/>
                  <a:ext cx="121" cy="57"/>
                </a:xfrm>
                <a:custGeom>
                  <a:avLst/>
                  <a:gdLst>
                    <a:gd name="T0" fmla="*/ 121 w 121"/>
                    <a:gd name="T1" fmla="*/ 7 h 57"/>
                    <a:gd name="T2" fmla="*/ 121 w 121"/>
                    <a:gd name="T3" fmla="*/ 57 h 57"/>
                    <a:gd name="T4" fmla="*/ 0 w 121"/>
                    <a:gd name="T5" fmla="*/ 17 h 57"/>
                    <a:gd name="T6" fmla="*/ 7 w 121"/>
                    <a:gd name="T7" fmla="*/ 0 h 57"/>
                    <a:gd name="T8" fmla="*/ 90 w 121"/>
                    <a:gd name="T9" fmla="*/ 26 h 57"/>
                    <a:gd name="T10" fmla="*/ 121 w 121"/>
                    <a:gd name="T11" fmla="*/ 7 h 5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21" h="57">
                      <a:moveTo>
                        <a:pt x="121" y="7"/>
                      </a:moveTo>
                      <a:lnTo>
                        <a:pt x="121" y="57"/>
                      </a:lnTo>
                      <a:lnTo>
                        <a:pt x="0" y="17"/>
                      </a:lnTo>
                      <a:lnTo>
                        <a:pt x="7" y="0"/>
                      </a:lnTo>
                      <a:lnTo>
                        <a:pt x="90" y="26"/>
                      </a:lnTo>
                      <a:lnTo>
                        <a:pt x="121" y="7"/>
                      </a:lnTo>
                      <a:close/>
                    </a:path>
                  </a:pathLst>
                </a:custGeom>
                <a:noFill/>
                <a:ln w="3810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2529" name="Freeform 177"/>
              <p:cNvSpPr>
                <a:spLocks/>
              </p:cNvSpPr>
              <p:nvPr/>
            </p:nvSpPr>
            <p:spPr bwMode="auto">
              <a:xfrm>
                <a:off x="5081" y="3176"/>
                <a:ext cx="329" cy="179"/>
              </a:xfrm>
              <a:custGeom>
                <a:avLst/>
                <a:gdLst>
                  <a:gd name="T0" fmla="*/ 0 w 329"/>
                  <a:gd name="T1" fmla="*/ 140 h 179"/>
                  <a:gd name="T2" fmla="*/ 0 w 329"/>
                  <a:gd name="T3" fmla="*/ 50 h 179"/>
                  <a:gd name="T4" fmla="*/ 20 w 329"/>
                  <a:gd name="T5" fmla="*/ 20 h 179"/>
                  <a:gd name="T6" fmla="*/ 41 w 329"/>
                  <a:gd name="T7" fmla="*/ 20 h 179"/>
                  <a:gd name="T8" fmla="*/ 62 w 329"/>
                  <a:gd name="T9" fmla="*/ 0 h 179"/>
                  <a:gd name="T10" fmla="*/ 123 w 329"/>
                  <a:gd name="T11" fmla="*/ 20 h 179"/>
                  <a:gd name="T12" fmla="*/ 329 w 329"/>
                  <a:gd name="T13" fmla="*/ 20 h 179"/>
                  <a:gd name="T14" fmla="*/ 329 w 329"/>
                  <a:gd name="T15" fmla="*/ 159 h 179"/>
                  <a:gd name="T16" fmla="*/ 318 w 329"/>
                  <a:gd name="T17" fmla="*/ 159 h 179"/>
                  <a:gd name="T18" fmla="*/ 318 w 329"/>
                  <a:gd name="T19" fmla="*/ 179 h 179"/>
                  <a:gd name="T20" fmla="*/ 10 w 329"/>
                  <a:gd name="T21" fmla="*/ 179 h 179"/>
                  <a:gd name="T22" fmla="*/ 10 w 329"/>
                  <a:gd name="T23" fmla="*/ 159 h 179"/>
                  <a:gd name="T24" fmla="*/ 0 w 329"/>
                  <a:gd name="T25" fmla="*/ 159 h 179"/>
                  <a:gd name="T26" fmla="*/ 0 w 329"/>
                  <a:gd name="T27" fmla="*/ 140 h 17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329" h="179">
                    <a:moveTo>
                      <a:pt x="0" y="140"/>
                    </a:moveTo>
                    <a:lnTo>
                      <a:pt x="0" y="50"/>
                    </a:lnTo>
                    <a:lnTo>
                      <a:pt x="20" y="20"/>
                    </a:lnTo>
                    <a:lnTo>
                      <a:pt x="41" y="20"/>
                    </a:lnTo>
                    <a:lnTo>
                      <a:pt x="62" y="0"/>
                    </a:lnTo>
                    <a:lnTo>
                      <a:pt x="123" y="20"/>
                    </a:lnTo>
                    <a:lnTo>
                      <a:pt x="329" y="20"/>
                    </a:lnTo>
                    <a:lnTo>
                      <a:pt x="329" y="159"/>
                    </a:lnTo>
                    <a:lnTo>
                      <a:pt x="318" y="159"/>
                    </a:lnTo>
                    <a:lnTo>
                      <a:pt x="318" y="179"/>
                    </a:lnTo>
                    <a:lnTo>
                      <a:pt x="10" y="179"/>
                    </a:lnTo>
                    <a:lnTo>
                      <a:pt x="10" y="159"/>
                    </a:lnTo>
                    <a:lnTo>
                      <a:pt x="0" y="159"/>
                    </a:lnTo>
                    <a:lnTo>
                      <a:pt x="0" y="1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30" name="Line 176"/>
              <p:cNvSpPr>
                <a:spLocks noChangeShapeType="1"/>
              </p:cNvSpPr>
              <p:nvPr/>
            </p:nvSpPr>
            <p:spPr bwMode="auto">
              <a:xfrm flipH="1">
                <a:off x="5093" y="3334"/>
                <a:ext cx="305" cy="2"/>
              </a:xfrm>
              <a:prstGeom prst="line">
                <a:avLst/>
              </a:prstGeom>
              <a:noFill/>
              <a:ln w="381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31" name="Line 175"/>
              <p:cNvSpPr>
                <a:spLocks noChangeShapeType="1"/>
              </p:cNvSpPr>
              <p:nvPr/>
            </p:nvSpPr>
            <p:spPr bwMode="auto">
              <a:xfrm flipH="1">
                <a:off x="5122" y="3197"/>
                <a:ext cx="83" cy="1"/>
              </a:xfrm>
              <a:prstGeom prst="line">
                <a:avLst/>
              </a:prstGeom>
              <a:noFill/>
              <a:ln w="381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32" name="Freeform 174"/>
              <p:cNvSpPr>
                <a:spLocks/>
              </p:cNvSpPr>
              <p:nvPr/>
            </p:nvSpPr>
            <p:spPr bwMode="auto">
              <a:xfrm>
                <a:off x="5081" y="3176"/>
                <a:ext cx="329" cy="179"/>
              </a:xfrm>
              <a:custGeom>
                <a:avLst/>
                <a:gdLst>
                  <a:gd name="T0" fmla="*/ 0 w 329"/>
                  <a:gd name="T1" fmla="*/ 140 h 179"/>
                  <a:gd name="T2" fmla="*/ 0 w 329"/>
                  <a:gd name="T3" fmla="*/ 50 h 179"/>
                  <a:gd name="T4" fmla="*/ 20 w 329"/>
                  <a:gd name="T5" fmla="*/ 20 h 179"/>
                  <a:gd name="T6" fmla="*/ 41 w 329"/>
                  <a:gd name="T7" fmla="*/ 20 h 179"/>
                  <a:gd name="T8" fmla="*/ 62 w 329"/>
                  <a:gd name="T9" fmla="*/ 0 h 179"/>
                  <a:gd name="T10" fmla="*/ 123 w 329"/>
                  <a:gd name="T11" fmla="*/ 20 h 179"/>
                  <a:gd name="T12" fmla="*/ 329 w 329"/>
                  <a:gd name="T13" fmla="*/ 20 h 179"/>
                  <a:gd name="T14" fmla="*/ 329 w 329"/>
                  <a:gd name="T15" fmla="*/ 159 h 179"/>
                  <a:gd name="T16" fmla="*/ 318 w 329"/>
                  <a:gd name="T17" fmla="*/ 159 h 179"/>
                  <a:gd name="T18" fmla="*/ 318 w 329"/>
                  <a:gd name="T19" fmla="*/ 179 h 179"/>
                  <a:gd name="T20" fmla="*/ 10 w 329"/>
                  <a:gd name="T21" fmla="*/ 179 h 179"/>
                  <a:gd name="T22" fmla="*/ 10 w 329"/>
                  <a:gd name="T23" fmla="*/ 159 h 179"/>
                  <a:gd name="T24" fmla="*/ 0 w 329"/>
                  <a:gd name="T25" fmla="*/ 159 h 179"/>
                  <a:gd name="T26" fmla="*/ 0 w 329"/>
                  <a:gd name="T27" fmla="*/ 140 h 17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329" h="179">
                    <a:moveTo>
                      <a:pt x="0" y="140"/>
                    </a:moveTo>
                    <a:lnTo>
                      <a:pt x="0" y="50"/>
                    </a:lnTo>
                    <a:lnTo>
                      <a:pt x="20" y="20"/>
                    </a:lnTo>
                    <a:lnTo>
                      <a:pt x="41" y="20"/>
                    </a:lnTo>
                    <a:lnTo>
                      <a:pt x="62" y="0"/>
                    </a:lnTo>
                    <a:lnTo>
                      <a:pt x="123" y="20"/>
                    </a:lnTo>
                    <a:lnTo>
                      <a:pt x="329" y="20"/>
                    </a:lnTo>
                    <a:lnTo>
                      <a:pt x="329" y="159"/>
                    </a:lnTo>
                    <a:lnTo>
                      <a:pt x="318" y="159"/>
                    </a:lnTo>
                    <a:lnTo>
                      <a:pt x="318" y="179"/>
                    </a:lnTo>
                    <a:lnTo>
                      <a:pt x="10" y="179"/>
                    </a:lnTo>
                    <a:lnTo>
                      <a:pt x="10" y="159"/>
                    </a:lnTo>
                    <a:lnTo>
                      <a:pt x="0" y="159"/>
                    </a:lnTo>
                    <a:lnTo>
                      <a:pt x="0" y="140"/>
                    </a:lnTo>
                  </a:path>
                </a:pathLst>
              </a:custGeom>
              <a:noFill/>
              <a:ln w="381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33" name="Line 173"/>
              <p:cNvSpPr>
                <a:spLocks noChangeShapeType="1"/>
              </p:cNvSpPr>
              <p:nvPr/>
            </p:nvSpPr>
            <p:spPr bwMode="auto">
              <a:xfrm flipH="1">
                <a:off x="5327" y="3246"/>
                <a:ext cx="62" cy="2"/>
              </a:xfrm>
              <a:prstGeom prst="line">
                <a:avLst/>
              </a:pr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34" name="Line 172"/>
              <p:cNvSpPr>
                <a:spLocks noChangeShapeType="1"/>
              </p:cNvSpPr>
              <p:nvPr/>
            </p:nvSpPr>
            <p:spPr bwMode="auto">
              <a:xfrm flipH="1">
                <a:off x="5327" y="3225"/>
                <a:ext cx="62" cy="2"/>
              </a:xfrm>
              <a:prstGeom prst="line">
                <a:avLst/>
              </a:pr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35" name="Line 171"/>
              <p:cNvSpPr>
                <a:spLocks noChangeShapeType="1"/>
              </p:cNvSpPr>
              <p:nvPr/>
            </p:nvSpPr>
            <p:spPr bwMode="auto">
              <a:xfrm flipH="1">
                <a:off x="5081" y="3296"/>
                <a:ext cx="329" cy="1"/>
              </a:xfrm>
              <a:prstGeom prst="line">
                <a:avLst/>
              </a:pr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36" name="Line 170"/>
              <p:cNvSpPr>
                <a:spLocks noChangeShapeType="1"/>
              </p:cNvSpPr>
              <p:nvPr/>
            </p:nvSpPr>
            <p:spPr bwMode="auto">
              <a:xfrm flipH="1">
                <a:off x="5327" y="3254"/>
                <a:ext cx="62" cy="2"/>
              </a:xfrm>
              <a:prstGeom prst="line">
                <a:avLst/>
              </a:pr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37" name="Line 169"/>
              <p:cNvSpPr>
                <a:spLocks noChangeShapeType="1"/>
              </p:cNvSpPr>
              <p:nvPr/>
            </p:nvSpPr>
            <p:spPr bwMode="auto">
              <a:xfrm flipH="1">
                <a:off x="5327" y="3235"/>
                <a:ext cx="62" cy="2"/>
              </a:xfrm>
              <a:prstGeom prst="line">
                <a:avLst/>
              </a:pr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538" name="Line 168"/>
              <p:cNvSpPr>
                <a:spLocks noChangeShapeType="1"/>
              </p:cNvSpPr>
              <p:nvPr/>
            </p:nvSpPr>
            <p:spPr bwMode="auto">
              <a:xfrm flipH="1">
                <a:off x="5327" y="3216"/>
                <a:ext cx="62" cy="2"/>
              </a:xfrm>
              <a:prstGeom prst="line">
                <a:avLst/>
              </a:pr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2337" name="Group 121"/>
            <p:cNvGrpSpPr>
              <a:grpSpLocks/>
            </p:cNvGrpSpPr>
            <p:nvPr/>
          </p:nvGrpSpPr>
          <p:grpSpPr bwMode="auto">
            <a:xfrm>
              <a:off x="4074" y="3037"/>
              <a:ext cx="853" cy="318"/>
              <a:chOff x="4074" y="3037"/>
              <a:chExt cx="853" cy="318"/>
            </a:xfrm>
          </p:grpSpPr>
          <p:sp>
            <p:nvSpPr>
              <p:cNvPr id="12457" name="Freeform 166"/>
              <p:cNvSpPr>
                <a:spLocks/>
              </p:cNvSpPr>
              <p:nvPr/>
            </p:nvSpPr>
            <p:spPr bwMode="auto">
              <a:xfrm>
                <a:off x="4600" y="3037"/>
                <a:ext cx="327" cy="318"/>
              </a:xfrm>
              <a:custGeom>
                <a:avLst/>
                <a:gdLst>
                  <a:gd name="T0" fmla="*/ 0 w 327"/>
                  <a:gd name="T1" fmla="*/ 239 h 318"/>
                  <a:gd name="T2" fmla="*/ 61 w 327"/>
                  <a:gd name="T3" fmla="*/ 239 h 318"/>
                  <a:gd name="T4" fmla="*/ 112 w 327"/>
                  <a:gd name="T5" fmla="*/ 248 h 318"/>
                  <a:gd name="T6" fmla="*/ 112 w 327"/>
                  <a:gd name="T7" fmla="*/ 258 h 318"/>
                  <a:gd name="T8" fmla="*/ 61 w 327"/>
                  <a:gd name="T9" fmla="*/ 258 h 318"/>
                  <a:gd name="T10" fmla="*/ 61 w 327"/>
                  <a:gd name="T11" fmla="*/ 268 h 318"/>
                  <a:gd name="T12" fmla="*/ 20 w 327"/>
                  <a:gd name="T13" fmla="*/ 268 h 318"/>
                  <a:gd name="T14" fmla="*/ 20 w 327"/>
                  <a:gd name="T15" fmla="*/ 318 h 318"/>
                  <a:gd name="T16" fmla="*/ 307 w 327"/>
                  <a:gd name="T17" fmla="*/ 318 h 318"/>
                  <a:gd name="T18" fmla="*/ 307 w 327"/>
                  <a:gd name="T19" fmla="*/ 268 h 318"/>
                  <a:gd name="T20" fmla="*/ 265 w 327"/>
                  <a:gd name="T21" fmla="*/ 268 h 318"/>
                  <a:gd name="T22" fmla="*/ 265 w 327"/>
                  <a:gd name="T23" fmla="*/ 258 h 318"/>
                  <a:gd name="T24" fmla="*/ 215 w 327"/>
                  <a:gd name="T25" fmla="*/ 258 h 318"/>
                  <a:gd name="T26" fmla="*/ 215 w 327"/>
                  <a:gd name="T27" fmla="*/ 248 h 318"/>
                  <a:gd name="T28" fmla="*/ 265 w 327"/>
                  <a:gd name="T29" fmla="*/ 239 h 318"/>
                  <a:gd name="T30" fmla="*/ 327 w 327"/>
                  <a:gd name="T31" fmla="*/ 239 h 318"/>
                  <a:gd name="T32" fmla="*/ 327 w 327"/>
                  <a:gd name="T33" fmla="*/ 0 h 318"/>
                  <a:gd name="T34" fmla="*/ 0 w 327"/>
                  <a:gd name="T35" fmla="*/ 0 h 318"/>
                  <a:gd name="T36" fmla="*/ 0 w 327"/>
                  <a:gd name="T37" fmla="*/ 239 h 31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27" h="318">
                    <a:moveTo>
                      <a:pt x="0" y="239"/>
                    </a:moveTo>
                    <a:lnTo>
                      <a:pt x="61" y="239"/>
                    </a:lnTo>
                    <a:lnTo>
                      <a:pt x="112" y="248"/>
                    </a:lnTo>
                    <a:lnTo>
                      <a:pt x="112" y="258"/>
                    </a:lnTo>
                    <a:lnTo>
                      <a:pt x="61" y="258"/>
                    </a:lnTo>
                    <a:lnTo>
                      <a:pt x="61" y="268"/>
                    </a:lnTo>
                    <a:lnTo>
                      <a:pt x="20" y="268"/>
                    </a:lnTo>
                    <a:lnTo>
                      <a:pt x="20" y="318"/>
                    </a:lnTo>
                    <a:lnTo>
                      <a:pt x="307" y="318"/>
                    </a:lnTo>
                    <a:lnTo>
                      <a:pt x="307" y="268"/>
                    </a:lnTo>
                    <a:lnTo>
                      <a:pt x="265" y="268"/>
                    </a:lnTo>
                    <a:lnTo>
                      <a:pt x="265" y="258"/>
                    </a:lnTo>
                    <a:lnTo>
                      <a:pt x="215" y="258"/>
                    </a:lnTo>
                    <a:lnTo>
                      <a:pt x="215" y="248"/>
                    </a:lnTo>
                    <a:lnTo>
                      <a:pt x="265" y="239"/>
                    </a:lnTo>
                    <a:lnTo>
                      <a:pt x="327" y="239"/>
                    </a:lnTo>
                    <a:lnTo>
                      <a:pt x="327" y="0"/>
                    </a:lnTo>
                    <a:lnTo>
                      <a:pt x="0" y="0"/>
                    </a:lnTo>
                    <a:lnTo>
                      <a:pt x="0" y="2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58" name="Line 165"/>
              <p:cNvSpPr>
                <a:spLocks noChangeShapeType="1"/>
              </p:cNvSpPr>
              <p:nvPr/>
            </p:nvSpPr>
            <p:spPr bwMode="auto">
              <a:xfrm>
                <a:off x="4662" y="3304"/>
                <a:ext cx="203" cy="2"/>
              </a:xfrm>
              <a:prstGeom prst="line">
                <a:avLst/>
              </a:prstGeom>
              <a:noFill/>
              <a:ln w="381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59" name="Freeform 164"/>
              <p:cNvSpPr>
                <a:spLocks/>
              </p:cNvSpPr>
              <p:nvPr/>
            </p:nvSpPr>
            <p:spPr bwMode="auto">
              <a:xfrm>
                <a:off x="4600" y="3037"/>
                <a:ext cx="327" cy="318"/>
              </a:xfrm>
              <a:custGeom>
                <a:avLst/>
                <a:gdLst>
                  <a:gd name="T0" fmla="*/ 0 w 327"/>
                  <a:gd name="T1" fmla="*/ 239 h 318"/>
                  <a:gd name="T2" fmla="*/ 61 w 327"/>
                  <a:gd name="T3" fmla="*/ 239 h 318"/>
                  <a:gd name="T4" fmla="*/ 112 w 327"/>
                  <a:gd name="T5" fmla="*/ 248 h 318"/>
                  <a:gd name="T6" fmla="*/ 112 w 327"/>
                  <a:gd name="T7" fmla="*/ 258 h 318"/>
                  <a:gd name="T8" fmla="*/ 61 w 327"/>
                  <a:gd name="T9" fmla="*/ 258 h 318"/>
                  <a:gd name="T10" fmla="*/ 61 w 327"/>
                  <a:gd name="T11" fmla="*/ 268 h 318"/>
                  <a:gd name="T12" fmla="*/ 20 w 327"/>
                  <a:gd name="T13" fmla="*/ 268 h 318"/>
                  <a:gd name="T14" fmla="*/ 20 w 327"/>
                  <a:gd name="T15" fmla="*/ 318 h 318"/>
                  <a:gd name="T16" fmla="*/ 307 w 327"/>
                  <a:gd name="T17" fmla="*/ 318 h 318"/>
                  <a:gd name="T18" fmla="*/ 307 w 327"/>
                  <a:gd name="T19" fmla="*/ 268 h 318"/>
                  <a:gd name="T20" fmla="*/ 265 w 327"/>
                  <a:gd name="T21" fmla="*/ 268 h 318"/>
                  <a:gd name="T22" fmla="*/ 265 w 327"/>
                  <a:gd name="T23" fmla="*/ 258 h 318"/>
                  <a:gd name="T24" fmla="*/ 215 w 327"/>
                  <a:gd name="T25" fmla="*/ 258 h 318"/>
                  <a:gd name="T26" fmla="*/ 215 w 327"/>
                  <a:gd name="T27" fmla="*/ 248 h 318"/>
                  <a:gd name="T28" fmla="*/ 265 w 327"/>
                  <a:gd name="T29" fmla="*/ 239 h 318"/>
                  <a:gd name="T30" fmla="*/ 327 w 327"/>
                  <a:gd name="T31" fmla="*/ 239 h 318"/>
                  <a:gd name="T32" fmla="*/ 327 w 327"/>
                  <a:gd name="T33" fmla="*/ 0 h 318"/>
                  <a:gd name="T34" fmla="*/ 0 w 327"/>
                  <a:gd name="T35" fmla="*/ 0 h 318"/>
                  <a:gd name="T36" fmla="*/ 0 w 327"/>
                  <a:gd name="T37" fmla="*/ 239 h 31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27" h="318">
                    <a:moveTo>
                      <a:pt x="0" y="239"/>
                    </a:moveTo>
                    <a:lnTo>
                      <a:pt x="61" y="239"/>
                    </a:lnTo>
                    <a:lnTo>
                      <a:pt x="112" y="248"/>
                    </a:lnTo>
                    <a:lnTo>
                      <a:pt x="112" y="258"/>
                    </a:lnTo>
                    <a:lnTo>
                      <a:pt x="61" y="258"/>
                    </a:lnTo>
                    <a:lnTo>
                      <a:pt x="61" y="268"/>
                    </a:lnTo>
                    <a:lnTo>
                      <a:pt x="20" y="268"/>
                    </a:lnTo>
                    <a:lnTo>
                      <a:pt x="20" y="318"/>
                    </a:lnTo>
                    <a:lnTo>
                      <a:pt x="307" y="318"/>
                    </a:lnTo>
                    <a:lnTo>
                      <a:pt x="307" y="268"/>
                    </a:lnTo>
                    <a:lnTo>
                      <a:pt x="265" y="268"/>
                    </a:lnTo>
                    <a:lnTo>
                      <a:pt x="265" y="258"/>
                    </a:lnTo>
                    <a:lnTo>
                      <a:pt x="215" y="258"/>
                    </a:lnTo>
                    <a:lnTo>
                      <a:pt x="215" y="248"/>
                    </a:lnTo>
                    <a:lnTo>
                      <a:pt x="265" y="239"/>
                    </a:lnTo>
                    <a:lnTo>
                      <a:pt x="327" y="239"/>
                    </a:lnTo>
                    <a:lnTo>
                      <a:pt x="327" y="0"/>
                    </a:lnTo>
                    <a:lnTo>
                      <a:pt x="0" y="0"/>
                    </a:lnTo>
                    <a:lnTo>
                      <a:pt x="0" y="239"/>
                    </a:lnTo>
                  </a:path>
                </a:pathLst>
              </a:custGeom>
              <a:noFill/>
              <a:ln w="381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60" name="Line 163"/>
              <p:cNvSpPr>
                <a:spLocks noChangeShapeType="1"/>
              </p:cNvSpPr>
              <p:nvPr/>
            </p:nvSpPr>
            <p:spPr bwMode="auto">
              <a:xfrm>
                <a:off x="4712" y="3294"/>
                <a:ext cx="103" cy="2"/>
              </a:xfrm>
              <a:prstGeom prst="line">
                <a:avLst/>
              </a:prstGeom>
              <a:noFill/>
              <a:ln w="381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61" name="Line 162"/>
              <p:cNvSpPr>
                <a:spLocks noChangeShapeType="1"/>
              </p:cNvSpPr>
              <p:nvPr/>
            </p:nvSpPr>
            <p:spPr bwMode="auto">
              <a:xfrm>
                <a:off x="4712" y="3285"/>
                <a:ext cx="103" cy="1"/>
              </a:xfrm>
              <a:prstGeom prst="line">
                <a:avLst/>
              </a:prstGeom>
              <a:noFill/>
              <a:ln w="381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62" name="Line 161"/>
              <p:cNvSpPr>
                <a:spLocks noChangeShapeType="1"/>
              </p:cNvSpPr>
              <p:nvPr/>
            </p:nvSpPr>
            <p:spPr bwMode="auto">
              <a:xfrm>
                <a:off x="4662" y="3275"/>
                <a:ext cx="203" cy="2"/>
              </a:xfrm>
              <a:prstGeom prst="line">
                <a:avLst/>
              </a:prstGeom>
              <a:noFill/>
              <a:ln w="381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2463" name="Group 154"/>
              <p:cNvGrpSpPr>
                <a:grpSpLocks/>
              </p:cNvGrpSpPr>
              <p:nvPr/>
            </p:nvGrpSpPr>
            <p:grpSpPr bwMode="auto">
              <a:xfrm>
                <a:off x="4626" y="3067"/>
                <a:ext cx="270" cy="282"/>
                <a:chOff x="4626" y="3067"/>
                <a:chExt cx="270" cy="282"/>
              </a:xfrm>
            </p:grpSpPr>
            <p:sp>
              <p:nvSpPr>
                <p:cNvPr id="12496" name="Freeform 160"/>
                <p:cNvSpPr>
                  <a:spLocks noEditPoints="1"/>
                </p:cNvSpPr>
                <p:nvPr/>
              </p:nvSpPr>
              <p:spPr bwMode="auto">
                <a:xfrm>
                  <a:off x="4626" y="3067"/>
                  <a:ext cx="270" cy="282"/>
                </a:xfrm>
                <a:custGeom>
                  <a:avLst/>
                  <a:gdLst>
                    <a:gd name="T0" fmla="*/ 25 w 270"/>
                    <a:gd name="T1" fmla="*/ 255 h 282"/>
                    <a:gd name="T2" fmla="*/ 76 w 270"/>
                    <a:gd name="T3" fmla="*/ 255 h 282"/>
                    <a:gd name="T4" fmla="*/ 76 w 270"/>
                    <a:gd name="T5" fmla="*/ 247 h 282"/>
                    <a:gd name="T6" fmla="*/ 25 w 270"/>
                    <a:gd name="T7" fmla="*/ 247 h 282"/>
                    <a:gd name="T8" fmla="*/ 25 w 270"/>
                    <a:gd name="T9" fmla="*/ 255 h 282"/>
                    <a:gd name="T10" fmla="*/ 10 w 270"/>
                    <a:gd name="T11" fmla="*/ 282 h 282"/>
                    <a:gd name="T12" fmla="*/ 21 w 270"/>
                    <a:gd name="T13" fmla="*/ 271 h 282"/>
                    <a:gd name="T14" fmla="*/ 10 w 270"/>
                    <a:gd name="T15" fmla="*/ 262 h 282"/>
                    <a:gd name="T16" fmla="*/ 0 w 270"/>
                    <a:gd name="T17" fmla="*/ 271 h 282"/>
                    <a:gd name="T18" fmla="*/ 10 w 270"/>
                    <a:gd name="T19" fmla="*/ 282 h 282"/>
                    <a:gd name="T20" fmla="*/ 25 w 270"/>
                    <a:gd name="T21" fmla="*/ 158 h 282"/>
                    <a:gd name="T22" fmla="*/ 25 w 270"/>
                    <a:gd name="T23" fmla="*/ 19 h 282"/>
                    <a:gd name="T24" fmla="*/ 249 w 270"/>
                    <a:gd name="T25" fmla="*/ 19 h 282"/>
                    <a:gd name="T26" fmla="*/ 249 w 270"/>
                    <a:gd name="T27" fmla="*/ 158 h 282"/>
                    <a:gd name="T28" fmla="*/ 25 w 270"/>
                    <a:gd name="T29" fmla="*/ 158 h 282"/>
                    <a:gd name="T30" fmla="*/ 16 w 270"/>
                    <a:gd name="T31" fmla="*/ 173 h 282"/>
                    <a:gd name="T32" fmla="*/ 264 w 270"/>
                    <a:gd name="T33" fmla="*/ 173 h 282"/>
                    <a:gd name="T34" fmla="*/ 264 w 270"/>
                    <a:gd name="T35" fmla="*/ 10 h 282"/>
                    <a:gd name="T36" fmla="*/ 270 w 270"/>
                    <a:gd name="T37" fmla="*/ 10 h 282"/>
                    <a:gd name="T38" fmla="*/ 270 w 270"/>
                    <a:gd name="T39" fmla="*/ 0 h 282"/>
                    <a:gd name="T40" fmla="*/ 6 w 270"/>
                    <a:gd name="T41" fmla="*/ 0 h 282"/>
                    <a:gd name="T42" fmla="*/ 6 w 270"/>
                    <a:gd name="T43" fmla="*/ 178 h 282"/>
                    <a:gd name="T44" fmla="*/ 16 w 270"/>
                    <a:gd name="T45" fmla="*/ 178 h 282"/>
                    <a:gd name="T46" fmla="*/ 16 w 270"/>
                    <a:gd name="T47" fmla="*/ 173 h 282"/>
                    <a:gd name="T48" fmla="*/ 255 w 270"/>
                    <a:gd name="T49" fmla="*/ 198 h 282"/>
                    <a:gd name="T50" fmla="*/ 270 w 270"/>
                    <a:gd name="T51" fmla="*/ 198 h 282"/>
                    <a:gd name="T52" fmla="*/ 270 w 270"/>
                    <a:gd name="T53" fmla="*/ 192 h 282"/>
                    <a:gd name="T54" fmla="*/ 255 w 270"/>
                    <a:gd name="T55" fmla="*/ 192 h 282"/>
                    <a:gd name="T56" fmla="*/ 255 w 270"/>
                    <a:gd name="T57" fmla="*/ 198 h 282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270" h="282">
                      <a:moveTo>
                        <a:pt x="25" y="255"/>
                      </a:moveTo>
                      <a:lnTo>
                        <a:pt x="76" y="255"/>
                      </a:lnTo>
                      <a:lnTo>
                        <a:pt x="76" y="247"/>
                      </a:lnTo>
                      <a:lnTo>
                        <a:pt x="25" y="247"/>
                      </a:lnTo>
                      <a:lnTo>
                        <a:pt x="25" y="255"/>
                      </a:lnTo>
                      <a:close/>
                      <a:moveTo>
                        <a:pt x="10" y="282"/>
                      </a:moveTo>
                      <a:lnTo>
                        <a:pt x="21" y="271"/>
                      </a:lnTo>
                      <a:lnTo>
                        <a:pt x="10" y="262"/>
                      </a:lnTo>
                      <a:lnTo>
                        <a:pt x="0" y="271"/>
                      </a:lnTo>
                      <a:lnTo>
                        <a:pt x="10" y="282"/>
                      </a:lnTo>
                      <a:close/>
                      <a:moveTo>
                        <a:pt x="25" y="158"/>
                      </a:moveTo>
                      <a:lnTo>
                        <a:pt x="25" y="19"/>
                      </a:lnTo>
                      <a:lnTo>
                        <a:pt x="249" y="19"/>
                      </a:lnTo>
                      <a:lnTo>
                        <a:pt x="249" y="158"/>
                      </a:lnTo>
                      <a:lnTo>
                        <a:pt x="25" y="158"/>
                      </a:lnTo>
                      <a:close/>
                      <a:moveTo>
                        <a:pt x="16" y="173"/>
                      </a:moveTo>
                      <a:lnTo>
                        <a:pt x="264" y="173"/>
                      </a:lnTo>
                      <a:lnTo>
                        <a:pt x="264" y="10"/>
                      </a:lnTo>
                      <a:lnTo>
                        <a:pt x="270" y="10"/>
                      </a:lnTo>
                      <a:lnTo>
                        <a:pt x="270" y="0"/>
                      </a:lnTo>
                      <a:lnTo>
                        <a:pt x="6" y="0"/>
                      </a:lnTo>
                      <a:lnTo>
                        <a:pt x="6" y="178"/>
                      </a:lnTo>
                      <a:lnTo>
                        <a:pt x="16" y="178"/>
                      </a:lnTo>
                      <a:lnTo>
                        <a:pt x="16" y="173"/>
                      </a:lnTo>
                      <a:close/>
                      <a:moveTo>
                        <a:pt x="255" y="198"/>
                      </a:moveTo>
                      <a:lnTo>
                        <a:pt x="270" y="198"/>
                      </a:lnTo>
                      <a:lnTo>
                        <a:pt x="270" y="192"/>
                      </a:lnTo>
                      <a:lnTo>
                        <a:pt x="255" y="192"/>
                      </a:lnTo>
                      <a:lnTo>
                        <a:pt x="255" y="19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2497" name="Rectangle 159"/>
                <p:cNvSpPr>
                  <a:spLocks noChangeArrowheads="1"/>
                </p:cNvSpPr>
                <p:nvPr/>
              </p:nvSpPr>
              <p:spPr bwMode="auto">
                <a:xfrm>
                  <a:off x="4651" y="3314"/>
                  <a:ext cx="51" cy="8"/>
                </a:xfrm>
                <a:prstGeom prst="rect">
                  <a:avLst/>
                </a:prstGeom>
                <a:noFill/>
                <a:ln w="190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9pPr>
                </a:lstStyle>
                <a:p>
                  <a:endParaRPr lang="ru-RU" altLang="ru-RU" sz="1000">
                    <a:latin typeface="Calibri" pitchFamily="34" charset="0"/>
                  </a:endParaRPr>
                </a:p>
              </p:txBody>
            </p:sp>
            <p:sp>
              <p:nvSpPr>
                <p:cNvPr id="12498" name="Freeform 158"/>
                <p:cNvSpPr>
                  <a:spLocks/>
                </p:cNvSpPr>
                <p:nvPr/>
              </p:nvSpPr>
              <p:spPr bwMode="auto">
                <a:xfrm>
                  <a:off x="4626" y="3329"/>
                  <a:ext cx="21" cy="20"/>
                </a:xfrm>
                <a:custGeom>
                  <a:avLst/>
                  <a:gdLst>
                    <a:gd name="T0" fmla="*/ 10 w 21"/>
                    <a:gd name="T1" fmla="*/ 20 h 20"/>
                    <a:gd name="T2" fmla="*/ 21 w 21"/>
                    <a:gd name="T3" fmla="*/ 9 h 20"/>
                    <a:gd name="T4" fmla="*/ 10 w 21"/>
                    <a:gd name="T5" fmla="*/ 0 h 20"/>
                    <a:gd name="T6" fmla="*/ 0 w 21"/>
                    <a:gd name="T7" fmla="*/ 9 h 20"/>
                    <a:gd name="T8" fmla="*/ 10 w 21"/>
                    <a:gd name="T9" fmla="*/ 20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" h="20">
                      <a:moveTo>
                        <a:pt x="10" y="20"/>
                      </a:moveTo>
                      <a:lnTo>
                        <a:pt x="21" y="9"/>
                      </a:lnTo>
                      <a:lnTo>
                        <a:pt x="10" y="0"/>
                      </a:lnTo>
                      <a:lnTo>
                        <a:pt x="0" y="9"/>
                      </a:lnTo>
                      <a:lnTo>
                        <a:pt x="10" y="20"/>
                      </a:lnTo>
                      <a:close/>
                    </a:path>
                  </a:pathLst>
                </a:custGeom>
                <a:noFill/>
                <a:ln w="190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2499" name="Rectangle 157"/>
                <p:cNvSpPr>
                  <a:spLocks noChangeArrowheads="1"/>
                </p:cNvSpPr>
                <p:nvPr/>
              </p:nvSpPr>
              <p:spPr bwMode="auto">
                <a:xfrm>
                  <a:off x="4651" y="3086"/>
                  <a:ext cx="224" cy="139"/>
                </a:xfrm>
                <a:prstGeom prst="rect">
                  <a:avLst/>
                </a:prstGeom>
                <a:noFill/>
                <a:ln w="190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9pPr>
                </a:lstStyle>
                <a:p>
                  <a:endParaRPr lang="ru-RU" altLang="ru-RU" sz="1000">
                    <a:latin typeface="Calibri" pitchFamily="34" charset="0"/>
                  </a:endParaRPr>
                </a:p>
              </p:txBody>
            </p:sp>
            <p:sp>
              <p:nvSpPr>
                <p:cNvPr id="12500" name="Freeform 156"/>
                <p:cNvSpPr>
                  <a:spLocks/>
                </p:cNvSpPr>
                <p:nvPr/>
              </p:nvSpPr>
              <p:spPr bwMode="auto">
                <a:xfrm>
                  <a:off x="4632" y="3067"/>
                  <a:ext cx="264" cy="178"/>
                </a:xfrm>
                <a:custGeom>
                  <a:avLst/>
                  <a:gdLst>
                    <a:gd name="T0" fmla="*/ 10 w 264"/>
                    <a:gd name="T1" fmla="*/ 173 h 178"/>
                    <a:gd name="T2" fmla="*/ 258 w 264"/>
                    <a:gd name="T3" fmla="*/ 173 h 178"/>
                    <a:gd name="T4" fmla="*/ 258 w 264"/>
                    <a:gd name="T5" fmla="*/ 10 h 178"/>
                    <a:gd name="T6" fmla="*/ 264 w 264"/>
                    <a:gd name="T7" fmla="*/ 10 h 178"/>
                    <a:gd name="T8" fmla="*/ 264 w 264"/>
                    <a:gd name="T9" fmla="*/ 0 h 178"/>
                    <a:gd name="T10" fmla="*/ 0 w 264"/>
                    <a:gd name="T11" fmla="*/ 0 h 178"/>
                    <a:gd name="T12" fmla="*/ 0 w 264"/>
                    <a:gd name="T13" fmla="*/ 178 h 178"/>
                    <a:gd name="T14" fmla="*/ 10 w 264"/>
                    <a:gd name="T15" fmla="*/ 178 h 178"/>
                    <a:gd name="T16" fmla="*/ 10 w 264"/>
                    <a:gd name="T17" fmla="*/ 173 h 17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64" h="178">
                      <a:moveTo>
                        <a:pt x="10" y="173"/>
                      </a:moveTo>
                      <a:lnTo>
                        <a:pt x="258" y="173"/>
                      </a:lnTo>
                      <a:lnTo>
                        <a:pt x="258" y="10"/>
                      </a:lnTo>
                      <a:lnTo>
                        <a:pt x="264" y="10"/>
                      </a:lnTo>
                      <a:lnTo>
                        <a:pt x="264" y="0"/>
                      </a:lnTo>
                      <a:lnTo>
                        <a:pt x="0" y="0"/>
                      </a:lnTo>
                      <a:lnTo>
                        <a:pt x="0" y="178"/>
                      </a:lnTo>
                      <a:lnTo>
                        <a:pt x="10" y="178"/>
                      </a:lnTo>
                      <a:lnTo>
                        <a:pt x="10" y="173"/>
                      </a:lnTo>
                    </a:path>
                  </a:pathLst>
                </a:custGeom>
                <a:noFill/>
                <a:ln w="190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2501" name="Rectangle 155"/>
                <p:cNvSpPr>
                  <a:spLocks noChangeArrowheads="1"/>
                </p:cNvSpPr>
                <p:nvPr/>
              </p:nvSpPr>
              <p:spPr bwMode="auto">
                <a:xfrm>
                  <a:off x="4881" y="3259"/>
                  <a:ext cx="15" cy="6"/>
                </a:xfrm>
                <a:prstGeom prst="rect">
                  <a:avLst/>
                </a:prstGeom>
                <a:noFill/>
                <a:ln w="190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9pPr>
                </a:lstStyle>
                <a:p>
                  <a:endParaRPr lang="ru-RU" altLang="ru-RU" sz="1000">
                    <a:latin typeface="Calibri" pitchFamily="34" charset="0"/>
                  </a:endParaRPr>
                </a:p>
              </p:txBody>
            </p:sp>
          </p:grpSp>
          <p:sp>
            <p:nvSpPr>
              <p:cNvPr id="12464" name="Rectangle 153"/>
              <p:cNvSpPr>
                <a:spLocks noChangeArrowheads="1"/>
              </p:cNvSpPr>
              <p:nvPr/>
            </p:nvSpPr>
            <p:spPr bwMode="auto">
              <a:xfrm>
                <a:off x="4656" y="3339"/>
                <a:ext cx="42" cy="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9pPr>
              </a:lstStyle>
              <a:p>
                <a:endParaRPr lang="ru-RU" altLang="ru-RU" sz="1000">
                  <a:latin typeface="Calibri" pitchFamily="34" charset="0"/>
                </a:endParaRPr>
              </a:p>
            </p:txBody>
          </p:sp>
          <p:sp>
            <p:nvSpPr>
              <p:cNvPr id="12465" name="Line 152"/>
              <p:cNvSpPr>
                <a:spLocks noChangeShapeType="1"/>
              </p:cNvSpPr>
              <p:nvPr/>
            </p:nvSpPr>
            <p:spPr bwMode="auto">
              <a:xfrm>
                <a:off x="4620" y="3314"/>
                <a:ext cx="286" cy="1"/>
              </a:xfrm>
              <a:prstGeom prst="line">
                <a:avLst/>
              </a:pr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66" name="Line 151"/>
              <p:cNvSpPr>
                <a:spLocks noChangeShapeType="1"/>
              </p:cNvSpPr>
              <p:nvPr/>
            </p:nvSpPr>
            <p:spPr bwMode="auto">
              <a:xfrm>
                <a:off x="4620" y="3322"/>
                <a:ext cx="286" cy="1"/>
              </a:xfrm>
              <a:prstGeom prst="line">
                <a:avLst/>
              </a:pr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67" name="Rectangle 150"/>
              <p:cNvSpPr>
                <a:spLocks noChangeArrowheads="1"/>
              </p:cNvSpPr>
              <p:nvPr/>
            </p:nvSpPr>
            <p:spPr bwMode="auto">
              <a:xfrm>
                <a:off x="4656" y="3339"/>
                <a:ext cx="42" cy="8"/>
              </a:xfrm>
              <a:prstGeom prst="rect">
                <a:avLst/>
              </a:prstGeom>
              <a:noFill/>
              <a:ln w="1905" cap="rnd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9pPr>
              </a:lstStyle>
              <a:p>
                <a:endParaRPr lang="ru-RU" altLang="ru-RU" sz="1000">
                  <a:latin typeface="Calibri" pitchFamily="34" charset="0"/>
                </a:endParaRPr>
              </a:p>
            </p:txBody>
          </p:sp>
          <p:sp>
            <p:nvSpPr>
              <p:cNvPr id="12468" name="Freeform 149"/>
              <p:cNvSpPr>
                <a:spLocks/>
              </p:cNvSpPr>
              <p:nvPr/>
            </p:nvSpPr>
            <p:spPr bwMode="auto">
              <a:xfrm>
                <a:off x="4656" y="3326"/>
                <a:ext cx="6" cy="8"/>
              </a:xfrm>
              <a:custGeom>
                <a:avLst/>
                <a:gdLst>
                  <a:gd name="T0" fmla="*/ 6 w 6"/>
                  <a:gd name="T1" fmla="*/ 0 h 8"/>
                  <a:gd name="T2" fmla="*/ 0 w 6"/>
                  <a:gd name="T3" fmla="*/ 4 h 8"/>
                  <a:gd name="T4" fmla="*/ 6 w 6"/>
                  <a:gd name="T5" fmla="*/ 8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" h="8">
                    <a:moveTo>
                      <a:pt x="6" y="0"/>
                    </a:moveTo>
                    <a:lnTo>
                      <a:pt x="0" y="4"/>
                    </a:lnTo>
                    <a:lnTo>
                      <a:pt x="6" y="8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69" name="Freeform 148"/>
              <p:cNvSpPr>
                <a:spLocks/>
              </p:cNvSpPr>
              <p:nvPr/>
            </p:nvSpPr>
            <p:spPr bwMode="auto">
              <a:xfrm>
                <a:off x="4687" y="3326"/>
                <a:ext cx="4" cy="8"/>
              </a:xfrm>
              <a:custGeom>
                <a:avLst/>
                <a:gdLst>
                  <a:gd name="T0" fmla="*/ 4 w 4"/>
                  <a:gd name="T1" fmla="*/ 0 h 8"/>
                  <a:gd name="T2" fmla="*/ 0 w 4"/>
                  <a:gd name="T3" fmla="*/ 4 h 8"/>
                  <a:gd name="T4" fmla="*/ 4 w 4"/>
                  <a:gd name="T5" fmla="*/ 8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0"/>
                    </a:moveTo>
                    <a:lnTo>
                      <a:pt x="0" y="4"/>
                    </a:lnTo>
                    <a:lnTo>
                      <a:pt x="4" y="8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70" name="Freeform 147"/>
              <p:cNvSpPr>
                <a:spLocks/>
              </p:cNvSpPr>
              <p:nvPr/>
            </p:nvSpPr>
            <p:spPr bwMode="auto">
              <a:xfrm>
                <a:off x="4701" y="3342"/>
                <a:ext cx="7" cy="7"/>
              </a:xfrm>
              <a:custGeom>
                <a:avLst/>
                <a:gdLst>
                  <a:gd name="T0" fmla="*/ 7 w 7"/>
                  <a:gd name="T1" fmla="*/ 0 h 7"/>
                  <a:gd name="T2" fmla="*/ 0 w 7"/>
                  <a:gd name="T3" fmla="*/ 3 h 7"/>
                  <a:gd name="T4" fmla="*/ 7 w 7"/>
                  <a:gd name="T5" fmla="*/ 7 h 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" h="7">
                    <a:moveTo>
                      <a:pt x="7" y="0"/>
                    </a:moveTo>
                    <a:lnTo>
                      <a:pt x="0" y="3"/>
                    </a:lnTo>
                    <a:lnTo>
                      <a:pt x="7" y="7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71" name="Freeform 146"/>
              <p:cNvSpPr>
                <a:spLocks/>
              </p:cNvSpPr>
              <p:nvPr/>
            </p:nvSpPr>
            <p:spPr bwMode="auto">
              <a:xfrm>
                <a:off x="4717" y="3326"/>
                <a:ext cx="5" cy="8"/>
              </a:xfrm>
              <a:custGeom>
                <a:avLst/>
                <a:gdLst>
                  <a:gd name="T0" fmla="*/ 5 w 5"/>
                  <a:gd name="T1" fmla="*/ 0 h 8"/>
                  <a:gd name="T2" fmla="*/ 0 w 5"/>
                  <a:gd name="T3" fmla="*/ 4 h 8"/>
                  <a:gd name="T4" fmla="*/ 5 w 5"/>
                  <a:gd name="T5" fmla="*/ 8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8">
                    <a:moveTo>
                      <a:pt x="5" y="0"/>
                    </a:moveTo>
                    <a:lnTo>
                      <a:pt x="0" y="4"/>
                    </a:lnTo>
                    <a:lnTo>
                      <a:pt x="5" y="8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72" name="Freeform 145"/>
              <p:cNvSpPr>
                <a:spLocks/>
              </p:cNvSpPr>
              <p:nvPr/>
            </p:nvSpPr>
            <p:spPr bwMode="auto">
              <a:xfrm>
                <a:off x="4732" y="3342"/>
                <a:ext cx="7" cy="7"/>
              </a:xfrm>
              <a:custGeom>
                <a:avLst/>
                <a:gdLst>
                  <a:gd name="T0" fmla="*/ 7 w 7"/>
                  <a:gd name="T1" fmla="*/ 0 h 7"/>
                  <a:gd name="T2" fmla="*/ 0 w 7"/>
                  <a:gd name="T3" fmla="*/ 3 h 7"/>
                  <a:gd name="T4" fmla="*/ 7 w 7"/>
                  <a:gd name="T5" fmla="*/ 7 h 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" h="7">
                    <a:moveTo>
                      <a:pt x="7" y="0"/>
                    </a:moveTo>
                    <a:lnTo>
                      <a:pt x="0" y="3"/>
                    </a:lnTo>
                    <a:lnTo>
                      <a:pt x="7" y="7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73" name="Freeform 144"/>
              <p:cNvSpPr>
                <a:spLocks/>
              </p:cNvSpPr>
              <p:nvPr/>
            </p:nvSpPr>
            <p:spPr bwMode="auto">
              <a:xfrm>
                <a:off x="4748" y="3326"/>
                <a:ext cx="5" cy="8"/>
              </a:xfrm>
              <a:custGeom>
                <a:avLst/>
                <a:gdLst>
                  <a:gd name="T0" fmla="*/ 5 w 5"/>
                  <a:gd name="T1" fmla="*/ 0 h 8"/>
                  <a:gd name="T2" fmla="*/ 0 w 5"/>
                  <a:gd name="T3" fmla="*/ 4 h 8"/>
                  <a:gd name="T4" fmla="*/ 5 w 5"/>
                  <a:gd name="T5" fmla="*/ 8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8">
                    <a:moveTo>
                      <a:pt x="5" y="0"/>
                    </a:moveTo>
                    <a:lnTo>
                      <a:pt x="0" y="4"/>
                    </a:lnTo>
                    <a:lnTo>
                      <a:pt x="5" y="8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74" name="Freeform 143"/>
              <p:cNvSpPr>
                <a:spLocks/>
              </p:cNvSpPr>
              <p:nvPr/>
            </p:nvSpPr>
            <p:spPr bwMode="auto">
              <a:xfrm>
                <a:off x="4765" y="3342"/>
                <a:ext cx="3" cy="7"/>
              </a:xfrm>
              <a:custGeom>
                <a:avLst/>
                <a:gdLst>
                  <a:gd name="T0" fmla="*/ 3 w 3"/>
                  <a:gd name="T1" fmla="*/ 0 h 7"/>
                  <a:gd name="T2" fmla="*/ 0 w 3"/>
                  <a:gd name="T3" fmla="*/ 3 h 7"/>
                  <a:gd name="T4" fmla="*/ 3 w 3"/>
                  <a:gd name="T5" fmla="*/ 7 h 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7">
                    <a:moveTo>
                      <a:pt x="3" y="0"/>
                    </a:moveTo>
                    <a:lnTo>
                      <a:pt x="0" y="3"/>
                    </a:lnTo>
                    <a:lnTo>
                      <a:pt x="3" y="7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75" name="Freeform 142"/>
              <p:cNvSpPr>
                <a:spLocks/>
              </p:cNvSpPr>
              <p:nvPr/>
            </p:nvSpPr>
            <p:spPr bwMode="auto">
              <a:xfrm>
                <a:off x="4779" y="3326"/>
                <a:ext cx="5" cy="8"/>
              </a:xfrm>
              <a:custGeom>
                <a:avLst/>
                <a:gdLst>
                  <a:gd name="T0" fmla="*/ 5 w 5"/>
                  <a:gd name="T1" fmla="*/ 0 h 8"/>
                  <a:gd name="T2" fmla="*/ 0 w 5"/>
                  <a:gd name="T3" fmla="*/ 4 h 8"/>
                  <a:gd name="T4" fmla="*/ 5 w 5"/>
                  <a:gd name="T5" fmla="*/ 8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8">
                    <a:moveTo>
                      <a:pt x="5" y="0"/>
                    </a:moveTo>
                    <a:lnTo>
                      <a:pt x="0" y="4"/>
                    </a:lnTo>
                    <a:lnTo>
                      <a:pt x="5" y="8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76" name="Freeform 141"/>
              <p:cNvSpPr>
                <a:spLocks/>
              </p:cNvSpPr>
              <p:nvPr/>
            </p:nvSpPr>
            <p:spPr bwMode="auto">
              <a:xfrm>
                <a:off x="4794" y="3342"/>
                <a:ext cx="5" cy="7"/>
              </a:xfrm>
              <a:custGeom>
                <a:avLst/>
                <a:gdLst>
                  <a:gd name="T0" fmla="*/ 5 w 5"/>
                  <a:gd name="T1" fmla="*/ 0 h 7"/>
                  <a:gd name="T2" fmla="*/ 0 w 5"/>
                  <a:gd name="T3" fmla="*/ 3 h 7"/>
                  <a:gd name="T4" fmla="*/ 5 w 5"/>
                  <a:gd name="T5" fmla="*/ 7 h 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7">
                    <a:moveTo>
                      <a:pt x="5" y="0"/>
                    </a:moveTo>
                    <a:lnTo>
                      <a:pt x="0" y="3"/>
                    </a:lnTo>
                    <a:lnTo>
                      <a:pt x="5" y="7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77" name="Freeform 140"/>
              <p:cNvSpPr>
                <a:spLocks/>
              </p:cNvSpPr>
              <p:nvPr/>
            </p:nvSpPr>
            <p:spPr bwMode="auto">
              <a:xfrm>
                <a:off x="4810" y="3326"/>
                <a:ext cx="5" cy="8"/>
              </a:xfrm>
              <a:custGeom>
                <a:avLst/>
                <a:gdLst>
                  <a:gd name="T0" fmla="*/ 5 w 5"/>
                  <a:gd name="T1" fmla="*/ 0 h 8"/>
                  <a:gd name="T2" fmla="*/ 0 w 5"/>
                  <a:gd name="T3" fmla="*/ 4 h 8"/>
                  <a:gd name="T4" fmla="*/ 5 w 5"/>
                  <a:gd name="T5" fmla="*/ 8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8">
                    <a:moveTo>
                      <a:pt x="5" y="0"/>
                    </a:moveTo>
                    <a:lnTo>
                      <a:pt x="0" y="4"/>
                    </a:lnTo>
                    <a:lnTo>
                      <a:pt x="5" y="8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78" name="Freeform 139"/>
              <p:cNvSpPr>
                <a:spLocks/>
              </p:cNvSpPr>
              <p:nvPr/>
            </p:nvSpPr>
            <p:spPr bwMode="auto">
              <a:xfrm>
                <a:off x="4825" y="3342"/>
                <a:ext cx="6" cy="7"/>
              </a:xfrm>
              <a:custGeom>
                <a:avLst/>
                <a:gdLst>
                  <a:gd name="T0" fmla="*/ 6 w 6"/>
                  <a:gd name="T1" fmla="*/ 0 h 7"/>
                  <a:gd name="T2" fmla="*/ 0 w 6"/>
                  <a:gd name="T3" fmla="*/ 3 h 7"/>
                  <a:gd name="T4" fmla="*/ 6 w 6"/>
                  <a:gd name="T5" fmla="*/ 7 h 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" h="7">
                    <a:moveTo>
                      <a:pt x="6" y="0"/>
                    </a:moveTo>
                    <a:lnTo>
                      <a:pt x="0" y="3"/>
                    </a:lnTo>
                    <a:lnTo>
                      <a:pt x="6" y="7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79" name="Freeform 138"/>
              <p:cNvSpPr>
                <a:spLocks/>
              </p:cNvSpPr>
              <p:nvPr/>
            </p:nvSpPr>
            <p:spPr bwMode="auto">
              <a:xfrm>
                <a:off x="4841" y="3326"/>
                <a:ext cx="5" cy="8"/>
              </a:xfrm>
              <a:custGeom>
                <a:avLst/>
                <a:gdLst>
                  <a:gd name="T0" fmla="*/ 5 w 5"/>
                  <a:gd name="T1" fmla="*/ 0 h 8"/>
                  <a:gd name="T2" fmla="*/ 0 w 5"/>
                  <a:gd name="T3" fmla="*/ 4 h 8"/>
                  <a:gd name="T4" fmla="*/ 5 w 5"/>
                  <a:gd name="T5" fmla="*/ 8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8">
                    <a:moveTo>
                      <a:pt x="5" y="0"/>
                    </a:moveTo>
                    <a:lnTo>
                      <a:pt x="0" y="4"/>
                    </a:lnTo>
                    <a:lnTo>
                      <a:pt x="5" y="8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80" name="Freeform 137"/>
              <p:cNvSpPr>
                <a:spLocks/>
              </p:cNvSpPr>
              <p:nvPr/>
            </p:nvSpPr>
            <p:spPr bwMode="auto">
              <a:xfrm>
                <a:off x="4856" y="3342"/>
                <a:ext cx="4" cy="7"/>
              </a:xfrm>
              <a:custGeom>
                <a:avLst/>
                <a:gdLst>
                  <a:gd name="T0" fmla="*/ 4 w 4"/>
                  <a:gd name="T1" fmla="*/ 0 h 7"/>
                  <a:gd name="T2" fmla="*/ 0 w 4"/>
                  <a:gd name="T3" fmla="*/ 3 h 7"/>
                  <a:gd name="T4" fmla="*/ 4 w 4"/>
                  <a:gd name="T5" fmla="*/ 7 h 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" h="7">
                    <a:moveTo>
                      <a:pt x="4" y="0"/>
                    </a:moveTo>
                    <a:lnTo>
                      <a:pt x="0" y="3"/>
                    </a:lnTo>
                    <a:lnTo>
                      <a:pt x="4" y="7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81" name="Freeform 136"/>
              <p:cNvSpPr>
                <a:spLocks/>
              </p:cNvSpPr>
              <p:nvPr/>
            </p:nvSpPr>
            <p:spPr bwMode="auto">
              <a:xfrm>
                <a:off x="4870" y="3326"/>
                <a:ext cx="7" cy="8"/>
              </a:xfrm>
              <a:custGeom>
                <a:avLst/>
                <a:gdLst>
                  <a:gd name="T0" fmla="*/ 7 w 7"/>
                  <a:gd name="T1" fmla="*/ 0 h 8"/>
                  <a:gd name="T2" fmla="*/ 0 w 7"/>
                  <a:gd name="T3" fmla="*/ 4 h 8"/>
                  <a:gd name="T4" fmla="*/ 7 w 7"/>
                  <a:gd name="T5" fmla="*/ 8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" h="8">
                    <a:moveTo>
                      <a:pt x="7" y="0"/>
                    </a:moveTo>
                    <a:lnTo>
                      <a:pt x="0" y="4"/>
                    </a:lnTo>
                    <a:lnTo>
                      <a:pt x="7" y="8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82" name="Freeform 135"/>
              <p:cNvSpPr>
                <a:spLocks/>
              </p:cNvSpPr>
              <p:nvPr/>
            </p:nvSpPr>
            <p:spPr bwMode="auto">
              <a:xfrm>
                <a:off x="4886" y="3342"/>
                <a:ext cx="5" cy="7"/>
              </a:xfrm>
              <a:custGeom>
                <a:avLst/>
                <a:gdLst>
                  <a:gd name="T0" fmla="*/ 5 w 5"/>
                  <a:gd name="T1" fmla="*/ 0 h 7"/>
                  <a:gd name="T2" fmla="*/ 0 w 5"/>
                  <a:gd name="T3" fmla="*/ 3 h 7"/>
                  <a:gd name="T4" fmla="*/ 5 w 5"/>
                  <a:gd name="T5" fmla="*/ 7 h 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7">
                    <a:moveTo>
                      <a:pt x="5" y="0"/>
                    </a:moveTo>
                    <a:lnTo>
                      <a:pt x="0" y="3"/>
                    </a:lnTo>
                    <a:lnTo>
                      <a:pt x="5" y="7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2483" name="Group 132"/>
              <p:cNvGrpSpPr>
                <a:grpSpLocks/>
              </p:cNvGrpSpPr>
              <p:nvPr/>
            </p:nvGrpSpPr>
            <p:grpSpPr bwMode="auto">
              <a:xfrm>
                <a:off x="4074" y="3258"/>
                <a:ext cx="122" cy="57"/>
                <a:chOff x="4074" y="3258"/>
                <a:chExt cx="122" cy="57"/>
              </a:xfrm>
            </p:grpSpPr>
            <p:sp>
              <p:nvSpPr>
                <p:cNvPr id="12494" name="Freeform 134"/>
                <p:cNvSpPr>
                  <a:spLocks/>
                </p:cNvSpPr>
                <p:nvPr/>
              </p:nvSpPr>
              <p:spPr bwMode="auto">
                <a:xfrm>
                  <a:off x="4074" y="3258"/>
                  <a:ext cx="122" cy="57"/>
                </a:xfrm>
                <a:custGeom>
                  <a:avLst/>
                  <a:gdLst>
                    <a:gd name="T0" fmla="*/ 122 w 122"/>
                    <a:gd name="T1" fmla="*/ 7 h 57"/>
                    <a:gd name="T2" fmla="*/ 122 w 122"/>
                    <a:gd name="T3" fmla="*/ 57 h 57"/>
                    <a:gd name="T4" fmla="*/ 0 w 122"/>
                    <a:gd name="T5" fmla="*/ 17 h 57"/>
                    <a:gd name="T6" fmla="*/ 7 w 122"/>
                    <a:gd name="T7" fmla="*/ 0 h 57"/>
                    <a:gd name="T8" fmla="*/ 90 w 122"/>
                    <a:gd name="T9" fmla="*/ 26 h 57"/>
                    <a:gd name="T10" fmla="*/ 122 w 122"/>
                    <a:gd name="T11" fmla="*/ 7 h 5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22" h="57">
                      <a:moveTo>
                        <a:pt x="122" y="7"/>
                      </a:moveTo>
                      <a:lnTo>
                        <a:pt x="122" y="57"/>
                      </a:lnTo>
                      <a:lnTo>
                        <a:pt x="0" y="17"/>
                      </a:lnTo>
                      <a:lnTo>
                        <a:pt x="7" y="0"/>
                      </a:lnTo>
                      <a:lnTo>
                        <a:pt x="90" y="26"/>
                      </a:lnTo>
                      <a:lnTo>
                        <a:pt x="122" y="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2495" name="Freeform 133"/>
                <p:cNvSpPr>
                  <a:spLocks/>
                </p:cNvSpPr>
                <p:nvPr/>
              </p:nvSpPr>
              <p:spPr bwMode="auto">
                <a:xfrm>
                  <a:off x="4074" y="3258"/>
                  <a:ext cx="122" cy="57"/>
                </a:xfrm>
                <a:custGeom>
                  <a:avLst/>
                  <a:gdLst>
                    <a:gd name="T0" fmla="*/ 122 w 122"/>
                    <a:gd name="T1" fmla="*/ 7 h 57"/>
                    <a:gd name="T2" fmla="*/ 122 w 122"/>
                    <a:gd name="T3" fmla="*/ 57 h 57"/>
                    <a:gd name="T4" fmla="*/ 0 w 122"/>
                    <a:gd name="T5" fmla="*/ 17 h 57"/>
                    <a:gd name="T6" fmla="*/ 7 w 122"/>
                    <a:gd name="T7" fmla="*/ 0 h 57"/>
                    <a:gd name="T8" fmla="*/ 90 w 122"/>
                    <a:gd name="T9" fmla="*/ 26 h 57"/>
                    <a:gd name="T10" fmla="*/ 122 w 122"/>
                    <a:gd name="T11" fmla="*/ 7 h 5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22" h="57">
                      <a:moveTo>
                        <a:pt x="122" y="7"/>
                      </a:moveTo>
                      <a:lnTo>
                        <a:pt x="122" y="57"/>
                      </a:lnTo>
                      <a:lnTo>
                        <a:pt x="0" y="17"/>
                      </a:lnTo>
                      <a:lnTo>
                        <a:pt x="7" y="0"/>
                      </a:lnTo>
                      <a:lnTo>
                        <a:pt x="90" y="26"/>
                      </a:lnTo>
                      <a:lnTo>
                        <a:pt x="122" y="7"/>
                      </a:lnTo>
                      <a:close/>
                    </a:path>
                  </a:pathLst>
                </a:custGeom>
                <a:noFill/>
                <a:ln w="3810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2484" name="Freeform 131"/>
              <p:cNvSpPr>
                <a:spLocks/>
              </p:cNvSpPr>
              <p:nvPr/>
            </p:nvSpPr>
            <p:spPr bwMode="auto">
              <a:xfrm>
                <a:off x="4196" y="3176"/>
                <a:ext cx="328" cy="179"/>
              </a:xfrm>
              <a:custGeom>
                <a:avLst/>
                <a:gdLst>
                  <a:gd name="T0" fmla="*/ 0 w 328"/>
                  <a:gd name="T1" fmla="*/ 140 h 179"/>
                  <a:gd name="T2" fmla="*/ 0 w 328"/>
                  <a:gd name="T3" fmla="*/ 50 h 179"/>
                  <a:gd name="T4" fmla="*/ 19 w 328"/>
                  <a:gd name="T5" fmla="*/ 20 h 179"/>
                  <a:gd name="T6" fmla="*/ 41 w 328"/>
                  <a:gd name="T7" fmla="*/ 20 h 179"/>
                  <a:gd name="T8" fmla="*/ 61 w 328"/>
                  <a:gd name="T9" fmla="*/ 0 h 179"/>
                  <a:gd name="T10" fmla="*/ 122 w 328"/>
                  <a:gd name="T11" fmla="*/ 20 h 179"/>
                  <a:gd name="T12" fmla="*/ 328 w 328"/>
                  <a:gd name="T13" fmla="*/ 20 h 179"/>
                  <a:gd name="T14" fmla="*/ 328 w 328"/>
                  <a:gd name="T15" fmla="*/ 159 h 179"/>
                  <a:gd name="T16" fmla="*/ 317 w 328"/>
                  <a:gd name="T17" fmla="*/ 159 h 179"/>
                  <a:gd name="T18" fmla="*/ 317 w 328"/>
                  <a:gd name="T19" fmla="*/ 179 h 179"/>
                  <a:gd name="T20" fmla="*/ 10 w 328"/>
                  <a:gd name="T21" fmla="*/ 179 h 179"/>
                  <a:gd name="T22" fmla="*/ 10 w 328"/>
                  <a:gd name="T23" fmla="*/ 159 h 179"/>
                  <a:gd name="T24" fmla="*/ 0 w 328"/>
                  <a:gd name="T25" fmla="*/ 159 h 179"/>
                  <a:gd name="T26" fmla="*/ 0 w 328"/>
                  <a:gd name="T27" fmla="*/ 140 h 17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328" h="179">
                    <a:moveTo>
                      <a:pt x="0" y="140"/>
                    </a:moveTo>
                    <a:lnTo>
                      <a:pt x="0" y="50"/>
                    </a:lnTo>
                    <a:lnTo>
                      <a:pt x="19" y="20"/>
                    </a:lnTo>
                    <a:lnTo>
                      <a:pt x="41" y="20"/>
                    </a:lnTo>
                    <a:lnTo>
                      <a:pt x="61" y="0"/>
                    </a:lnTo>
                    <a:lnTo>
                      <a:pt x="122" y="20"/>
                    </a:lnTo>
                    <a:lnTo>
                      <a:pt x="328" y="20"/>
                    </a:lnTo>
                    <a:lnTo>
                      <a:pt x="328" y="159"/>
                    </a:lnTo>
                    <a:lnTo>
                      <a:pt x="317" y="159"/>
                    </a:lnTo>
                    <a:lnTo>
                      <a:pt x="317" y="179"/>
                    </a:lnTo>
                    <a:lnTo>
                      <a:pt x="10" y="179"/>
                    </a:lnTo>
                    <a:lnTo>
                      <a:pt x="10" y="159"/>
                    </a:lnTo>
                    <a:lnTo>
                      <a:pt x="0" y="159"/>
                    </a:lnTo>
                    <a:lnTo>
                      <a:pt x="0" y="1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85" name="Line 130"/>
              <p:cNvSpPr>
                <a:spLocks noChangeShapeType="1"/>
              </p:cNvSpPr>
              <p:nvPr/>
            </p:nvSpPr>
            <p:spPr bwMode="auto">
              <a:xfrm flipH="1">
                <a:off x="4207" y="3334"/>
                <a:ext cx="306" cy="2"/>
              </a:xfrm>
              <a:prstGeom prst="line">
                <a:avLst/>
              </a:prstGeom>
              <a:noFill/>
              <a:ln w="381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86" name="Line 129"/>
              <p:cNvSpPr>
                <a:spLocks noChangeShapeType="1"/>
              </p:cNvSpPr>
              <p:nvPr/>
            </p:nvSpPr>
            <p:spPr bwMode="auto">
              <a:xfrm flipH="1">
                <a:off x="4236" y="3197"/>
                <a:ext cx="83" cy="1"/>
              </a:xfrm>
              <a:prstGeom prst="line">
                <a:avLst/>
              </a:prstGeom>
              <a:noFill/>
              <a:ln w="381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87" name="Freeform 128"/>
              <p:cNvSpPr>
                <a:spLocks/>
              </p:cNvSpPr>
              <p:nvPr/>
            </p:nvSpPr>
            <p:spPr bwMode="auto">
              <a:xfrm>
                <a:off x="4196" y="3176"/>
                <a:ext cx="328" cy="179"/>
              </a:xfrm>
              <a:custGeom>
                <a:avLst/>
                <a:gdLst>
                  <a:gd name="T0" fmla="*/ 0 w 328"/>
                  <a:gd name="T1" fmla="*/ 140 h 179"/>
                  <a:gd name="T2" fmla="*/ 0 w 328"/>
                  <a:gd name="T3" fmla="*/ 50 h 179"/>
                  <a:gd name="T4" fmla="*/ 19 w 328"/>
                  <a:gd name="T5" fmla="*/ 20 h 179"/>
                  <a:gd name="T6" fmla="*/ 41 w 328"/>
                  <a:gd name="T7" fmla="*/ 20 h 179"/>
                  <a:gd name="T8" fmla="*/ 61 w 328"/>
                  <a:gd name="T9" fmla="*/ 0 h 179"/>
                  <a:gd name="T10" fmla="*/ 122 w 328"/>
                  <a:gd name="T11" fmla="*/ 20 h 179"/>
                  <a:gd name="T12" fmla="*/ 328 w 328"/>
                  <a:gd name="T13" fmla="*/ 20 h 179"/>
                  <a:gd name="T14" fmla="*/ 328 w 328"/>
                  <a:gd name="T15" fmla="*/ 159 h 179"/>
                  <a:gd name="T16" fmla="*/ 317 w 328"/>
                  <a:gd name="T17" fmla="*/ 159 h 179"/>
                  <a:gd name="T18" fmla="*/ 317 w 328"/>
                  <a:gd name="T19" fmla="*/ 179 h 179"/>
                  <a:gd name="T20" fmla="*/ 10 w 328"/>
                  <a:gd name="T21" fmla="*/ 179 h 179"/>
                  <a:gd name="T22" fmla="*/ 10 w 328"/>
                  <a:gd name="T23" fmla="*/ 159 h 179"/>
                  <a:gd name="T24" fmla="*/ 0 w 328"/>
                  <a:gd name="T25" fmla="*/ 159 h 179"/>
                  <a:gd name="T26" fmla="*/ 0 w 328"/>
                  <a:gd name="T27" fmla="*/ 140 h 17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328" h="179">
                    <a:moveTo>
                      <a:pt x="0" y="140"/>
                    </a:moveTo>
                    <a:lnTo>
                      <a:pt x="0" y="50"/>
                    </a:lnTo>
                    <a:lnTo>
                      <a:pt x="19" y="20"/>
                    </a:lnTo>
                    <a:lnTo>
                      <a:pt x="41" y="20"/>
                    </a:lnTo>
                    <a:lnTo>
                      <a:pt x="61" y="0"/>
                    </a:lnTo>
                    <a:lnTo>
                      <a:pt x="122" y="20"/>
                    </a:lnTo>
                    <a:lnTo>
                      <a:pt x="328" y="20"/>
                    </a:lnTo>
                    <a:lnTo>
                      <a:pt x="328" y="159"/>
                    </a:lnTo>
                    <a:lnTo>
                      <a:pt x="317" y="159"/>
                    </a:lnTo>
                    <a:lnTo>
                      <a:pt x="317" y="179"/>
                    </a:lnTo>
                    <a:lnTo>
                      <a:pt x="10" y="179"/>
                    </a:lnTo>
                    <a:lnTo>
                      <a:pt x="10" y="159"/>
                    </a:lnTo>
                    <a:lnTo>
                      <a:pt x="0" y="159"/>
                    </a:lnTo>
                    <a:lnTo>
                      <a:pt x="0" y="140"/>
                    </a:lnTo>
                  </a:path>
                </a:pathLst>
              </a:custGeom>
              <a:noFill/>
              <a:ln w="381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88" name="Line 127"/>
              <p:cNvSpPr>
                <a:spLocks noChangeShapeType="1"/>
              </p:cNvSpPr>
              <p:nvPr/>
            </p:nvSpPr>
            <p:spPr bwMode="auto">
              <a:xfrm flipH="1">
                <a:off x="4441" y="3246"/>
                <a:ext cx="62" cy="2"/>
              </a:xfrm>
              <a:prstGeom prst="line">
                <a:avLst/>
              </a:pr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89" name="Line 126"/>
              <p:cNvSpPr>
                <a:spLocks noChangeShapeType="1"/>
              </p:cNvSpPr>
              <p:nvPr/>
            </p:nvSpPr>
            <p:spPr bwMode="auto">
              <a:xfrm flipH="1">
                <a:off x="4441" y="3225"/>
                <a:ext cx="62" cy="2"/>
              </a:xfrm>
              <a:prstGeom prst="line">
                <a:avLst/>
              </a:pr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90" name="Line 125"/>
              <p:cNvSpPr>
                <a:spLocks noChangeShapeType="1"/>
              </p:cNvSpPr>
              <p:nvPr/>
            </p:nvSpPr>
            <p:spPr bwMode="auto">
              <a:xfrm flipH="1">
                <a:off x="4196" y="3296"/>
                <a:ext cx="328" cy="1"/>
              </a:xfrm>
              <a:prstGeom prst="line">
                <a:avLst/>
              </a:pr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91" name="Line 124"/>
              <p:cNvSpPr>
                <a:spLocks noChangeShapeType="1"/>
              </p:cNvSpPr>
              <p:nvPr/>
            </p:nvSpPr>
            <p:spPr bwMode="auto">
              <a:xfrm flipH="1">
                <a:off x="4441" y="3254"/>
                <a:ext cx="62" cy="2"/>
              </a:xfrm>
              <a:prstGeom prst="line">
                <a:avLst/>
              </a:pr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92" name="Line 123"/>
              <p:cNvSpPr>
                <a:spLocks noChangeShapeType="1"/>
              </p:cNvSpPr>
              <p:nvPr/>
            </p:nvSpPr>
            <p:spPr bwMode="auto">
              <a:xfrm flipH="1">
                <a:off x="4441" y="3235"/>
                <a:ext cx="62" cy="2"/>
              </a:xfrm>
              <a:prstGeom prst="line">
                <a:avLst/>
              </a:pr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93" name="Line 122"/>
              <p:cNvSpPr>
                <a:spLocks noChangeShapeType="1"/>
              </p:cNvSpPr>
              <p:nvPr/>
            </p:nvSpPr>
            <p:spPr bwMode="auto">
              <a:xfrm flipH="1">
                <a:off x="4441" y="3216"/>
                <a:ext cx="62" cy="2"/>
              </a:xfrm>
              <a:prstGeom prst="line">
                <a:avLst/>
              </a:pr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2338" name="Group 112"/>
            <p:cNvGrpSpPr>
              <a:grpSpLocks/>
            </p:cNvGrpSpPr>
            <p:nvPr/>
          </p:nvGrpSpPr>
          <p:grpSpPr bwMode="auto">
            <a:xfrm>
              <a:off x="4457" y="1931"/>
              <a:ext cx="369" cy="435"/>
              <a:chOff x="4457" y="1931"/>
              <a:chExt cx="369" cy="435"/>
            </a:xfrm>
          </p:grpSpPr>
          <p:sp>
            <p:nvSpPr>
              <p:cNvPr id="161" name="Freeform 120"/>
              <p:cNvSpPr>
                <a:spLocks/>
              </p:cNvSpPr>
              <p:nvPr/>
            </p:nvSpPr>
            <p:spPr bwMode="auto">
              <a:xfrm>
                <a:off x="4457" y="1932"/>
                <a:ext cx="370" cy="434"/>
              </a:xfrm>
              <a:custGeom>
                <a:avLst/>
                <a:gdLst>
                  <a:gd name="T0" fmla="*/ 355 w 1892"/>
                  <a:gd name="T1" fmla="*/ 0 h 2266"/>
                  <a:gd name="T2" fmla="*/ 237 w 1892"/>
                  <a:gd name="T3" fmla="*/ 118 h 2266"/>
                  <a:gd name="T4" fmla="*/ 237 w 1892"/>
                  <a:gd name="T5" fmla="*/ 2030 h 2266"/>
                  <a:gd name="T6" fmla="*/ 118 w 1892"/>
                  <a:gd name="T7" fmla="*/ 2030 h 2266"/>
                  <a:gd name="T8" fmla="*/ 0 w 1892"/>
                  <a:gd name="T9" fmla="*/ 2148 h 2266"/>
                  <a:gd name="T10" fmla="*/ 118 w 1892"/>
                  <a:gd name="T11" fmla="*/ 2266 h 2266"/>
                  <a:gd name="T12" fmla="*/ 1537 w 1892"/>
                  <a:gd name="T13" fmla="*/ 2266 h 2266"/>
                  <a:gd name="T14" fmla="*/ 1655 w 1892"/>
                  <a:gd name="T15" fmla="*/ 2148 h 2266"/>
                  <a:gd name="T16" fmla="*/ 1655 w 1892"/>
                  <a:gd name="T17" fmla="*/ 236 h 2266"/>
                  <a:gd name="T18" fmla="*/ 1774 w 1892"/>
                  <a:gd name="T19" fmla="*/ 236 h 2266"/>
                  <a:gd name="T20" fmla="*/ 1892 w 1892"/>
                  <a:gd name="T21" fmla="*/ 118 h 2266"/>
                  <a:gd name="T22" fmla="*/ 1774 w 1892"/>
                  <a:gd name="T23" fmla="*/ 0 h 2266"/>
                  <a:gd name="T24" fmla="*/ 355 w 1892"/>
                  <a:gd name="T25" fmla="*/ 0 h 2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92" h="2266">
                    <a:moveTo>
                      <a:pt x="355" y="0"/>
                    </a:moveTo>
                    <a:cubicBezTo>
                      <a:pt x="289" y="0"/>
                      <a:pt x="237" y="53"/>
                      <a:pt x="237" y="118"/>
                    </a:cubicBezTo>
                    <a:lnTo>
                      <a:pt x="237" y="2030"/>
                    </a:lnTo>
                    <a:lnTo>
                      <a:pt x="118" y="2030"/>
                    </a:lnTo>
                    <a:cubicBezTo>
                      <a:pt x="53" y="2030"/>
                      <a:pt x="0" y="2083"/>
                      <a:pt x="0" y="2148"/>
                    </a:cubicBezTo>
                    <a:cubicBezTo>
                      <a:pt x="0" y="2214"/>
                      <a:pt x="53" y="2266"/>
                      <a:pt x="118" y="2266"/>
                    </a:cubicBezTo>
                    <a:lnTo>
                      <a:pt x="1537" y="2266"/>
                    </a:lnTo>
                    <a:cubicBezTo>
                      <a:pt x="1602" y="2266"/>
                      <a:pt x="1655" y="2214"/>
                      <a:pt x="1655" y="2148"/>
                    </a:cubicBezTo>
                    <a:lnTo>
                      <a:pt x="1655" y="236"/>
                    </a:lnTo>
                    <a:lnTo>
                      <a:pt x="1774" y="236"/>
                    </a:lnTo>
                    <a:cubicBezTo>
                      <a:pt x="1839" y="236"/>
                      <a:pt x="1892" y="183"/>
                      <a:pt x="1892" y="118"/>
                    </a:cubicBezTo>
                    <a:cubicBezTo>
                      <a:pt x="1892" y="53"/>
                      <a:pt x="1839" y="0"/>
                      <a:pt x="1774" y="0"/>
                    </a:cubicBezTo>
                    <a:lnTo>
                      <a:pt x="355" y="0"/>
                    </a:ln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000">
                  <a:latin typeface="+mn-lt"/>
                  <a:cs typeface="+mn-cs"/>
                </a:endParaRPr>
              </a:p>
            </p:txBody>
          </p:sp>
          <p:sp>
            <p:nvSpPr>
              <p:cNvPr id="12450" name="Freeform 119"/>
              <p:cNvSpPr>
                <a:spLocks/>
              </p:cNvSpPr>
              <p:nvPr/>
            </p:nvSpPr>
            <p:spPr bwMode="auto">
              <a:xfrm>
                <a:off x="4515" y="1953"/>
                <a:ext cx="35" cy="23"/>
              </a:xfrm>
              <a:custGeom>
                <a:avLst/>
                <a:gdLst>
                  <a:gd name="T0" fmla="*/ 35 w 177"/>
                  <a:gd name="T1" fmla="*/ 0 h 118"/>
                  <a:gd name="T2" fmla="*/ 12 w 177"/>
                  <a:gd name="T3" fmla="*/ 23 h 118"/>
                  <a:gd name="T4" fmla="*/ 0 w 177"/>
                  <a:gd name="T5" fmla="*/ 12 h 118"/>
                  <a:gd name="T6" fmla="*/ 12 w 177"/>
                  <a:gd name="T7" fmla="*/ 0 h 11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7" h="118">
                    <a:moveTo>
                      <a:pt x="177" y="0"/>
                    </a:moveTo>
                    <a:cubicBezTo>
                      <a:pt x="177" y="65"/>
                      <a:pt x="124" y="118"/>
                      <a:pt x="59" y="118"/>
                    </a:cubicBezTo>
                    <a:cubicBezTo>
                      <a:pt x="26" y="118"/>
                      <a:pt x="0" y="92"/>
                      <a:pt x="0" y="59"/>
                    </a:cubicBezTo>
                    <a:cubicBezTo>
                      <a:pt x="0" y="26"/>
                      <a:pt x="26" y="0"/>
                      <a:pt x="59" y="0"/>
                    </a:cubicBezTo>
                  </a:path>
                </a:pathLst>
              </a:custGeom>
              <a:solidFill>
                <a:srgbClr val="297B52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51" name="Freeform 118"/>
              <p:cNvSpPr>
                <a:spLocks/>
              </p:cNvSpPr>
              <p:nvPr/>
            </p:nvSpPr>
            <p:spPr bwMode="auto">
              <a:xfrm>
                <a:off x="4457" y="2321"/>
                <a:ext cx="47" cy="45"/>
              </a:xfrm>
              <a:custGeom>
                <a:avLst/>
                <a:gdLst>
                  <a:gd name="T0" fmla="*/ 23 w 237"/>
                  <a:gd name="T1" fmla="*/ 0 h 236"/>
                  <a:gd name="T2" fmla="*/ 0 w 237"/>
                  <a:gd name="T3" fmla="*/ 23 h 236"/>
                  <a:gd name="T4" fmla="*/ 23 w 237"/>
                  <a:gd name="T5" fmla="*/ 45 h 236"/>
                  <a:gd name="T6" fmla="*/ 47 w 237"/>
                  <a:gd name="T7" fmla="*/ 23 h 236"/>
                  <a:gd name="T8" fmla="*/ 23 w 237"/>
                  <a:gd name="T9" fmla="*/ 23 h 236"/>
                  <a:gd name="T10" fmla="*/ 35 w 237"/>
                  <a:gd name="T11" fmla="*/ 11 h 236"/>
                  <a:gd name="T12" fmla="*/ 23 w 237"/>
                  <a:gd name="T13" fmla="*/ 0 h 2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37" h="236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4"/>
                      <a:pt x="53" y="236"/>
                      <a:pt x="118" y="236"/>
                    </a:cubicBezTo>
                    <a:cubicBezTo>
                      <a:pt x="184" y="236"/>
                      <a:pt x="237" y="184"/>
                      <a:pt x="237" y="118"/>
                    </a:cubicBezTo>
                    <a:lnTo>
                      <a:pt x="118" y="118"/>
                    </a:lnTo>
                    <a:cubicBezTo>
                      <a:pt x="151" y="118"/>
                      <a:pt x="177" y="92"/>
                      <a:pt x="177" y="59"/>
                    </a:cubicBezTo>
                    <a:cubicBezTo>
                      <a:pt x="177" y="26"/>
                      <a:pt x="151" y="0"/>
                      <a:pt x="118" y="0"/>
                    </a:cubicBezTo>
                  </a:path>
                </a:pathLst>
              </a:custGeom>
              <a:solidFill>
                <a:srgbClr val="297B52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52" name="Freeform 117"/>
              <p:cNvSpPr>
                <a:spLocks/>
              </p:cNvSpPr>
              <p:nvPr/>
            </p:nvSpPr>
            <p:spPr bwMode="auto">
              <a:xfrm>
                <a:off x="4457" y="1931"/>
                <a:ext cx="369" cy="435"/>
              </a:xfrm>
              <a:custGeom>
                <a:avLst/>
                <a:gdLst>
                  <a:gd name="T0" fmla="*/ 69 w 1892"/>
                  <a:gd name="T1" fmla="*/ 0 h 2266"/>
                  <a:gd name="T2" fmla="*/ 46 w 1892"/>
                  <a:gd name="T3" fmla="*/ 23 h 2266"/>
                  <a:gd name="T4" fmla="*/ 46 w 1892"/>
                  <a:gd name="T5" fmla="*/ 390 h 2266"/>
                  <a:gd name="T6" fmla="*/ 23 w 1892"/>
                  <a:gd name="T7" fmla="*/ 390 h 2266"/>
                  <a:gd name="T8" fmla="*/ 0 w 1892"/>
                  <a:gd name="T9" fmla="*/ 412 h 2266"/>
                  <a:gd name="T10" fmla="*/ 23 w 1892"/>
                  <a:gd name="T11" fmla="*/ 435 h 2266"/>
                  <a:gd name="T12" fmla="*/ 300 w 1892"/>
                  <a:gd name="T13" fmla="*/ 435 h 2266"/>
                  <a:gd name="T14" fmla="*/ 323 w 1892"/>
                  <a:gd name="T15" fmla="*/ 412 h 2266"/>
                  <a:gd name="T16" fmla="*/ 323 w 1892"/>
                  <a:gd name="T17" fmla="*/ 45 h 2266"/>
                  <a:gd name="T18" fmla="*/ 346 w 1892"/>
                  <a:gd name="T19" fmla="*/ 45 h 2266"/>
                  <a:gd name="T20" fmla="*/ 369 w 1892"/>
                  <a:gd name="T21" fmla="*/ 23 h 2266"/>
                  <a:gd name="T22" fmla="*/ 346 w 1892"/>
                  <a:gd name="T23" fmla="*/ 0 h 2266"/>
                  <a:gd name="T24" fmla="*/ 69 w 1892"/>
                  <a:gd name="T25" fmla="*/ 0 h 226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892" h="2266">
                    <a:moveTo>
                      <a:pt x="355" y="0"/>
                    </a:moveTo>
                    <a:cubicBezTo>
                      <a:pt x="289" y="0"/>
                      <a:pt x="237" y="53"/>
                      <a:pt x="237" y="118"/>
                    </a:cubicBezTo>
                    <a:lnTo>
                      <a:pt x="237" y="2030"/>
                    </a:lnTo>
                    <a:lnTo>
                      <a:pt x="118" y="2030"/>
                    </a:lnTo>
                    <a:cubicBezTo>
                      <a:pt x="53" y="2030"/>
                      <a:pt x="0" y="2083"/>
                      <a:pt x="0" y="2148"/>
                    </a:cubicBezTo>
                    <a:cubicBezTo>
                      <a:pt x="0" y="2214"/>
                      <a:pt x="53" y="2266"/>
                      <a:pt x="118" y="2266"/>
                    </a:cubicBezTo>
                    <a:lnTo>
                      <a:pt x="1537" y="2266"/>
                    </a:lnTo>
                    <a:cubicBezTo>
                      <a:pt x="1602" y="2266"/>
                      <a:pt x="1655" y="2214"/>
                      <a:pt x="1655" y="2148"/>
                    </a:cubicBezTo>
                    <a:lnTo>
                      <a:pt x="1655" y="236"/>
                    </a:lnTo>
                    <a:lnTo>
                      <a:pt x="1774" y="236"/>
                    </a:lnTo>
                    <a:cubicBezTo>
                      <a:pt x="1839" y="236"/>
                      <a:pt x="1892" y="183"/>
                      <a:pt x="1892" y="118"/>
                    </a:cubicBezTo>
                    <a:cubicBezTo>
                      <a:pt x="1892" y="53"/>
                      <a:pt x="1839" y="0"/>
                      <a:pt x="1774" y="0"/>
                    </a:cubicBezTo>
                    <a:lnTo>
                      <a:pt x="355" y="0"/>
                    </a:lnTo>
                    <a:close/>
                  </a:path>
                </a:pathLst>
              </a:custGeom>
              <a:noFill/>
              <a:ln w="635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53" name="Freeform 116"/>
              <p:cNvSpPr>
                <a:spLocks/>
              </p:cNvSpPr>
              <p:nvPr/>
            </p:nvSpPr>
            <p:spPr bwMode="auto">
              <a:xfrm>
                <a:off x="4515" y="1931"/>
                <a:ext cx="35" cy="45"/>
              </a:xfrm>
              <a:custGeom>
                <a:avLst/>
                <a:gdLst>
                  <a:gd name="T0" fmla="*/ 12 w 177"/>
                  <a:gd name="T1" fmla="*/ 0 h 236"/>
                  <a:gd name="T2" fmla="*/ 35 w 177"/>
                  <a:gd name="T3" fmla="*/ 23 h 236"/>
                  <a:gd name="T4" fmla="*/ 12 w 177"/>
                  <a:gd name="T5" fmla="*/ 45 h 236"/>
                  <a:gd name="T6" fmla="*/ 0 w 177"/>
                  <a:gd name="T7" fmla="*/ 34 h 236"/>
                  <a:gd name="T8" fmla="*/ 12 w 177"/>
                  <a:gd name="T9" fmla="*/ 23 h 236"/>
                  <a:gd name="T10" fmla="*/ 35 w 177"/>
                  <a:gd name="T11" fmla="*/ 23 h 2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7" h="236">
                    <a:moveTo>
                      <a:pt x="59" y="0"/>
                    </a:moveTo>
                    <a:cubicBezTo>
                      <a:pt x="124" y="0"/>
                      <a:pt x="177" y="53"/>
                      <a:pt x="177" y="118"/>
                    </a:cubicBezTo>
                    <a:cubicBezTo>
                      <a:pt x="177" y="183"/>
                      <a:pt x="124" y="236"/>
                      <a:pt x="59" y="236"/>
                    </a:cubicBezTo>
                    <a:cubicBezTo>
                      <a:pt x="26" y="236"/>
                      <a:pt x="0" y="210"/>
                      <a:pt x="0" y="177"/>
                    </a:cubicBezTo>
                    <a:cubicBezTo>
                      <a:pt x="0" y="144"/>
                      <a:pt x="26" y="118"/>
                      <a:pt x="59" y="118"/>
                    </a:cubicBezTo>
                    <a:lnTo>
                      <a:pt x="177" y="118"/>
                    </a:lnTo>
                  </a:path>
                </a:pathLst>
              </a:custGeom>
              <a:noFill/>
              <a:ln w="635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54" name="Line 115"/>
              <p:cNvSpPr>
                <a:spLocks noChangeShapeType="1"/>
              </p:cNvSpPr>
              <p:nvPr/>
            </p:nvSpPr>
            <p:spPr bwMode="auto">
              <a:xfrm>
                <a:off x="4527" y="1976"/>
                <a:ext cx="253" cy="0"/>
              </a:xfrm>
              <a:prstGeom prst="line">
                <a:avLst/>
              </a:prstGeom>
              <a:noFill/>
              <a:ln w="635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55" name="Freeform 114"/>
              <p:cNvSpPr>
                <a:spLocks/>
              </p:cNvSpPr>
              <p:nvPr/>
            </p:nvSpPr>
            <p:spPr bwMode="auto">
              <a:xfrm>
                <a:off x="4480" y="2321"/>
                <a:ext cx="24" cy="45"/>
              </a:xfrm>
              <a:custGeom>
                <a:avLst/>
                <a:gdLst>
                  <a:gd name="T0" fmla="*/ 0 w 119"/>
                  <a:gd name="T1" fmla="*/ 45 h 236"/>
                  <a:gd name="T2" fmla="*/ 24 w 119"/>
                  <a:gd name="T3" fmla="*/ 23 h 236"/>
                  <a:gd name="T4" fmla="*/ 24 w 119"/>
                  <a:gd name="T5" fmla="*/ 0 h 23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19" h="236">
                    <a:moveTo>
                      <a:pt x="0" y="236"/>
                    </a:moveTo>
                    <a:cubicBezTo>
                      <a:pt x="66" y="236"/>
                      <a:pt x="119" y="184"/>
                      <a:pt x="119" y="118"/>
                    </a:cubicBezTo>
                    <a:lnTo>
                      <a:pt x="119" y="0"/>
                    </a:lnTo>
                  </a:path>
                </a:pathLst>
              </a:custGeom>
              <a:noFill/>
              <a:ln w="635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56" name="Freeform 113"/>
              <p:cNvSpPr>
                <a:spLocks/>
              </p:cNvSpPr>
              <p:nvPr/>
            </p:nvSpPr>
            <p:spPr bwMode="auto">
              <a:xfrm>
                <a:off x="4480" y="2321"/>
                <a:ext cx="24" cy="22"/>
              </a:xfrm>
              <a:custGeom>
                <a:avLst/>
                <a:gdLst>
                  <a:gd name="T0" fmla="*/ 0 w 119"/>
                  <a:gd name="T1" fmla="*/ 0 h 118"/>
                  <a:gd name="T2" fmla="*/ 12 w 119"/>
                  <a:gd name="T3" fmla="*/ 11 h 118"/>
                  <a:gd name="T4" fmla="*/ 0 w 119"/>
                  <a:gd name="T5" fmla="*/ 22 h 118"/>
                  <a:gd name="T6" fmla="*/ 24 w 119"/>
                  <a:gd name="T7" fmla="*/ 22 h 11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19" h="118">
                    <a:moveTo>
                      <a:pt x="0" y="0"/>
                    </a:moveTo>
                    <a:cubicBezTo>
                      <a:pt x="33" y="0"/>
                      <a:pt x="59" y="26"/>
                      <a:pt x="59" y="59"/>
                    </a:cubicBezTo>
                    <a:cubicBezTo>
                      <a:pt x="59" y="92"/>
                      <a:pt x="33" y="118"/>
                      <a:pt x="0" y="118"/>
                    </a:cubicBezTo>
                    <a:lnTo>
                      <a:pt x="119" y="118"/>
                    </a:lnTo>
                  </a:path>
                </a:pathLst>
              </a:custGeom>
              <a:noFill/>
              <a:ln w="635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2339" name="Group 109"/>
            <p:cNvGrpSpPr>
              <a:grpSpLocks/>
            </p:cNvGrpSpPr>
            <p:nvPr/>
          </p:nvGrpSpPr>
          <p:grpSpPr bwMode="auto">
            <a:xfrm>
              <a:off x="3499" y="624"/>
              <a:ext cx="2286" cy="1017"/>
              <a:chOff x="3499" y="624"/>
              <a:chExt cx="2286" cy="1017"/>
            </a:xfrm>
          </p:grpSpPr>
          <p:sp>
            <p:nvSpPr>
              <p:cNvPr id="159" name="Rectangle 111"/>
              <p:cNvSpPr>
                <a:spLocks noChangeArrowheads="1"/>
              </p:cNvSpPr>
              <p:nvPr/>
            </p:nvSpPr>
            <p:spPr bwMode="auto">
              <a:xfrm>
                <a:off x="3499" y="623"/>
                <a:ext cx="2286" cy="1018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000">
                  <a:latin typeface="+mn-lt"/>
                  <a:cs typeface="+mn-cs"/>
                </a:endParaRPr>
              </a:p>
            </p:txBody>
          </p:sp>
          <p:sp>
            <p:nvSpPr>
              <p:cNvPr id="12448" name="Rectangle 110"/>
              <p:cNvSpPr>
                <a:spLocks noChangeArrowheads="1"/>
              </p:cNvSpPr>
              <p:nvPr/>
            </p:nvSpPr>
            <p:spPr bwMode="auto">
              <a:xfrm>
                <a:off x="3499" y="624"/>
                <a:ext cx="2286" cy="1017"/>
              </a:xfrm>
              <a:prstGeom prst="rect">
                <a:avLst/>
              </a:prstGeom>
              <a:noFill/>
              <a:ln w="6350" cap="rnd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9pPr>
              </a:lstStyle>
              <a:p>
                <a:endParaRPr lang="ru-RU" altLang="ru-RU" sz="1000">
                  <a:latin typeface="Calibri" pitchFamily="34" charset="0"/>
                </a:endParaRPr>
              </a:p>
            </p:txBody>
          </p:sp>
        </p:grpSp>
        <p:sp>
          <p:nvSpPr>
            <p:cNvPr id="12340" name="Rectangle 108"/>
            <p:cNvSpPr>
              <a:spLocks noChangeArrowheads="1"/>
            </p:cNvSpPr>
            <p:nvPr/>
          </p:nvSpPr>
          <p:spPr bwMode="auto">
            <a:xfrm>
              <a:off x="3916" y="683"/>
              <a:ext cx="767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Arial" charset="0"/>
                  <a:ea typeface="Calibri" pitchFamily="34" charset="0"/>
                </a:rPr>
                <a:t>Верховный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41" name="Rectangle 107"/>
            <p:cNvSpPr>
              <a:spLocks noChangeArrowheads="1"/>
            </p:cNvSpPr>
            <p:nvPr/>
          </p:nvSpPr>
          <p:spPr bwMode="auto">
            <a:xfrm>
              <a:off x="4858" y="683"/>
              <a:ext cx="233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Arial" charset="0"/>
                  <a:ea typeface="Calibri" pitchFamily="34" charset="0"/>
                </a:rPr>
                <a:t>суд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42" name="Rectangle 106"/>
            <p:cNvSpPr>
              <a:spLocks noChangeArrowheads="1"/>
            </p:cNvSpPr>
            <p:nvPr/>
          </p:nvSpPr>
          <p:spPr bwMode="auto">
            <a:xfrm>
              <a:off x="5173" y="683"/>
              <a:ext cx="171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Arial" charset="0"/>
                  <a:ea typeface="Calibri" pitchFamily="34" charset="0"/>
                </a:rPr>
                <a:t>КР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43" name="Rectangle 105"/>
            <p:cNvSpPr>
              <a:spLocks noChangeArrowheads="1"/>
            </p:cNvSpPr>
            <p:nvPr/>
          </p:nvSpPr>
          <p:spPr bwMode="auto">
            <a:xfrm>
              <a:off x="7354" y="4023"/>
              <a:ext cx="47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•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44" name="Rectangle 104"/>
            <p:cNvSpPr>
              <a:spLocks noChangeArrowheads="1"/>
            </p:cNvSpPr>
            <p:nvPr/>
          </p:nvSpPr>
          <p:spPr bwMode="auto">
            <a:xfrm>
              <a:off x="7400" y="4020"/>
              <a:ext cx="305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Сбор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45" name="Rectangle 103"/>
            <p:cNvSpPr>
              <a:spLocks noChangeArrowheads="1"/>
            </p:cNvSpPr>
            <p:nvPr/>
          </p:nvSpPr>
          <p:spPr bwMode="auto">
            <a:xfrm>
              <a:off x="7728" y="4020"/>
              <a:ext cx="459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данных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46" name="Rectangle 102"/>
            <p:cNvSpPr>
              <a:spLocks noChangeArrowheads="1"/>
            </p:cNvSpPr>
            <p:nvPr/>
          </p:nvSpPr>
          <p:spPr bwMode="auto">
            <a:xfrm>
              <a:off x="7354" y="4176"/>
              <a:ext cx="47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•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47" name="Rectangle 101"/>
            <p:cNvSpPr>
              <a:spLocks noChangeArrowheads="1"/>
            </p:cNvSpPr>
            <p:nvPr/>
          </p:nvSpPr>
          <p:spPr bwMode="auto">
            <a:xfrm>
              <a:off x="7400" y="4173"/>
              <a:ext cx="594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Проверка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48" name="Rectangle 100"/>
            <p:cNvSpPr>
              <a:spLocks noChangeArrowheads="1"/>
            </p:cNvSpPr>
            <p:nvPr/>
          </p:nvSpPr>
          <p:spPr bwMode="auto">
            <a:xfrm>
              <a:off x="8167" y="4173"/>
              <a:ext cx="459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данных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49" name="Rectangle 99"/>
            <p:cNvSpPr>
              <a:spLocks noChangeArrowheads="1"/>
            </p:cNvSpPr>
            <p:nvPr/>
          </p:nvSpPr>
          <p:spPr bwMode="auto">
            <a:xfrm>
              <a:off x="7354" y="4330"/>
              <a:ext cx="47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•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50" name="Rectangle 98"/>
            <p:cNvSpPr>
              <a:spLocks noChangeArrowheads="1"/>
            </p:cNvSpPr>
            <p:nvPr/>
          </p:nvSpPr>
          <p:spPr bwMode="auto">
            <a:xfrm>
              <a:off x="7400" y="4327"/>
              <a:ext cx="713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Подготовка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51" name="Rectangle 97"/>
            <p:cNvSpPr>
              <a:spLocks noChangeArrowheads="1"/>
            </p:cNvSpPr>
            <p:nvPr/>
          </p:nvSpPr>
          <p:spPr bwMode="auto">
            <a:xfrm>
              <a:off x="8305" y="4330"/>
              <a:ext cx="680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отчетности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52" name="Line 96"/>
            <p:cNvSpPr>
              <a:spLocks noChangeShapeType="1"/>
            </p:cNvSpPr>
            <p:nvPr/>
          </p:nvSpPr>
          <p:spPr bwMode="auto">
            <a:xfrm>
              <a:off x="3868" y="3965"/>
              <a:ext cx="4938" cy="0"/>
            </a:xfrm>
            <a:prstGeom prst="line">
              <a:avLst/>
            </a:prstGeom>
            <a:noFill/>
            <a:ln w="63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53" name="Line 95"/>
            <p:cNvSpPr>
              <a:spLocks noChangeShapeType="1"/>
            </p:cNvSpPr>
            <p:nvPr/>
          </p:nvSpPr>
          <p:spPr bwMode="auto">
            <a:xfrm>
              <a:off x="403" y="5707"/>
              <a:ext cx="2139" cy="0"/>
            </a:xfrm>
            <a:prstGeom prst="line">
              <a:avLst/>
            </a:prstGeom>
            <a:noFill/>
            <a:ln w="63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54" name="Rectangle 94"/>
            <p:cNvSpPr>
              <a:spLocks noChangeArrowheads="1"/>
            </p:cNvSpPr>
            <p:nvPr/>
          </p:nvSpPr>
          <p:spPr bwMode="auto">
            <a:xfrm>
              <a:off x="3418" y="6067"/>
              <a:ext cx="47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•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55" name="Rectangle 93"/>
            <p:cNvSpPr>
              <a:spLocks noChangeArrowheads="1"/>
            </p:cNvSpPr>
            <p:nvPr/>
          </p:nvSpPr>
          <p:spPr bwMode="auto">
            <a:xfrm>
              <a:off x="3598" y="5887"/>
              <a:ext cx="305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Сбор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56" name="Rectangle 92"/>
            <p:cNvSpPr>
              <a:spLocks noChangeArrowheads="1"/>
            </p:cNvSpPr>
            <p:nvPr/>
          </p:nvSpPr>
          <p:spPr bwMode="auto">
            <a:xfrm>
              <a:off x="3958" y="5887"/>
              <a:ext cx="642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данных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57" name="Rectangle 91"/>
            <p:cNvSpPr>
              <a:spLocks noChangeArrowheads="1"/>
            </p:cNvSpPr>
            <p:nvPr/>
          </p:nvSpPr>
          <p:spPr bwMode="auto">
            <a:xfrm>
              <a:off x="3418" y="5887"/>
              <a:ext cx="47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•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58" name="Rectangle 90"/>
            <p:cNvSpPr>
              <a:spLocks noChangeArrowheads="1"/>
            </p:cNvSpPr>
            <p:nvPr/>
          </p:nvSpPr>
          <p:spPr bwMode="auto">
            <a:xfrm>
              <a:off x="3560" y="6080"/>
              <a:ext cx="742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Проверка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59" name="Rectangle 89"/>
            <p:cNvSpPr>
              <a:spLocks noChangeArrowheads="1"/>
            </p:cNvSpPr>
            <p:nvPr/>
          </p:nvSpPr>
          <p:spPr bwMode="auto">
            <a:xfrm>
              <a:off x="4323" y="6076"/>
              <a:ext cx="459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данных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60" name="Rectangle 88"/>
            <p:cNvSpPr>
              <a:spLocks noChangeArrowheads="1"/>
            </p:cNvSpPr>
            <p:nvPr/>
          </p:nvSpPr>
          <p:spPr bwMode="auto">
            <a:xfrm>
              <a:off x="3418" y="6247"/>
              <a:ext cx="47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•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61" name="Rectangle 87"/>
            <p:cNvSpPr>
              <a:spLocks noChangeArrowheads="1"/>
            </p:cNvSpPr>
            <p:nvPr/>
          </p:nvSpPr>
          <p:spPr bwMode="auto">
            <a:xfrm>
              <a:off x="3598" y="6247"/>
              <a:ext cx="713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Подготовка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62" name="Rectangle 86"/>
            <p:cNvSpPr>
              <a:spLocks noChangeArrowheads="1"/>
            </p:cNvSpPr>
            <p:nvPr/>
          </p:nvSpPr>
          <p:spPr bwMode="auto">
            <a:xfrm>
              <a:off x="4480" y="6247"/>
              <a:ext cx="680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отчетности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63" name="Line 85"/>
            <p:cNvSpPr>
              <a:spLocks noChangeShapeType="1"/>
            </p:cNvSpPr>
            <p:nvPr/>
          </p:nvSpPr>
          <p:spPr bwMode="auto">
            <a:xfrm>
              <a:off x="137" y="3549"/>
              <a:ext cx="2985" cy="0"/>
            </a:xfrm>
            <a:prstGeom prst="line">
              <a:avLst/>
            </a:prstGeom>
            <a:noFill/>
            <a:ln w="63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64" name="Rectangle 84"/>
            <p:cNvSpPr>
              <a:spLocks noChangeArrowheads="1"/>
            </p:cNvSpPr>
            <p:nvPr/>
          </p:nvSpPr>
          <p:spPr bwMode="auto">
            <a:xfrm>
              <a:off x="278" y="3586"/>
              <a:ext cx="47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•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65" name="Rectangle 83"/>
            <p:cNvSpPr>
              <a:spLocks noChangeArrowheads="1"/>
            </p:cNvSpPr>
            <p:nvPr/>
          </p:nvSpPr>
          <p:spPr bwMode="auto">
            <a:xfrm>
              <a:off x="324" y="3583"/>
              <a:ext cx="571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Сведение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66" name="Rectangle 82"/>
            <p:cNvSpPr>
              <a:spLocks noChangeArrowheads="1"/>
            </p:cNvSpPr>
            <p:nvPr/>
          </p:nvSpPr>
          <p:spPr bwMode="auto">
            <a:xfrm>
              <a:off x="914" y="3583"/>
              <a:ext cx="459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данных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67" name="Rectangle 81"/>
            <p:cNvSpPr>
              <a:spLocks noChangeArrowheads="1"/>
            </p:cNvSpPr>
            <p:nvPr/>
          </p:nvSpPr>
          <p:spPr bwMode="auto">
            <a:xfrm>
              <a:off x="1395" y="3583"/>
              <a:ext cx="144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на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68" name="Rectangle 80"/>
            <p:cNvSpPr>
              <a:spLocks noChangeArrowheads="1"/>
            </p:cNvSpPr>
            <p:nvPr/>
          </p:nvSpPr>
          <p:spPr bwMode="auto">
            <a:xfrm>
              <a:off x="1572" y="3583"/>
              <a:ext cx="417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уровне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69" name="Rectangle 79"/>
            <p:cNvSpPr>
              <a:spLocks noChangeArrowheads="1"/>
            </p:cNvSpPr>
            <p:nvPr/>
          </p:nvSpPr>
          <p:spPr bwMode="auto">
            <a:xfrm>
              <a:off x="2047" y="3583"/>
              <a:ext cx="479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области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70" name="Rectangle 78"/>
            <p:cNvSpPr>
              <a:spLocks noChangeArrowheads="1"/>
            </p:cNvSpPr>
            <p:nvPr/>
          </p:nvSpPr>
          <p:spPr bwMode="auto">
            <a:xfrm>
              <a:off x="278" y="3740"/>
              <a:ext cx="47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•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71" name="Rectangle 77"/>
            <p:cNvSpPr>
              <a:spLocks noChangeArrowheads="1"/>
            </p:cNvSpPr>
            <p:nvPr/>
          </p:nvSpPr>
          <p:spPr bwMode="auto">
            <a:xfrm>
              <a:off x="324" y="3737"/>
              <a:ext cx="592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Контроль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72" name="Rectangle 76"/>
            <p:cNvSpPr>
              <a:spLocks noChangeArrowheads="1"/>
            </p:cNvSpPr>
            <p:nvPr/>
          </p:nvSpPr>
          <p:spPr bwMode="auto">
            <a:xfrm>
              <a:off x="930" y="3737"/>
              <a:ext cx="459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данных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73" name="Rectangle 75"/>
            <p:cNvSpPr>
              <a:spLocks noChangeArrowheads="1"/>
            </p:cNvSpPr>
            <p:nvPr/>
          </p:nvSpPr>
          <p:spPr bwMode="auto">
            <a:xfrm>
              <a:off x="6174" y="1915"/>
              <a:ext cx="47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•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74" name="Rectangle 74"/>
            <p:cNvSpPr>
              <a:spLocks noChangeArrowheads="1"/>
            </p:cNvSpPr>
            <p:nvPr/>
          </p:nvSpPr>
          <p:spPr bwMode="auto">
            <a:xfrm>
              <a:off x="6231" y="1912"/>
              <a:ext cx="571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Сведение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75" name="Rectangle 73"/>
            <p:cNvSpPr>
              <a:spLocks noChangeArrowheads="1"/>
            </p:cNvSpPr>
            <p:nvPr/>
          </p:nvSpPr>
          <p:spPr bwMode="auto">
            <a:xfrm>
              <a:off x="6932" y="1912"/>
              <a:ext cx="459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данных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76" name="Rectangle 72"/>
            <p:cNvSpPr>
              <a:spLocks noChangeArrowheads="1"/>
            </p:cNvSpPr>
            <p:nvPr/>
          </p:nvSpPr>
          <p:spPr bwMode="auto">
            <a:xfrm>
              <a:off x="7507" y="1912"/>
              <a:ext cx="144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на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77" name="Rectangle 71"/>
            <p:cNvSpPr>
              <a:spLocks noChangeArrowheads="1"/>
            </p:cNvSpPr>
            <p:nvPr/>
          </p:nvSpPr>
          <p:spPr bwMode="auto">
            <a:xfrm>
              <a:off x="6174" y="2096"/>
              <a:ext cx="889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национальном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78" name="Rectangle 70"/>
            <p:cNvSpPr>
              <a:spLocks noChangeArrowheads="1"/>
            </p:cNvSpPr>
            <p:nvPr/>
          </p:nvSpPr>
          <p:spPr bwMode="auto">
            <a:xfrm>
              <a:off x="7329" y="2096"/>
              <a:ext cx="417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уровне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79" name="Rectangle 69"/>
            <p:cNvSpPr>
              <a:spLocks noChangeArrowheads="1"/>
            </p:cNvSpPr>
            <p:nvPr/>
          </p:nvSpPr>
          <p:spPr bwMode="auto">
            <a:xfrm>
              <a:off x="6174" y="2284"/>
              <a:ext cx="47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•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80" name="Rectangle 68"/>
            <p:cNvSpPr>
              <a:spLocks noChangeArrowheads="1"/>
            </p:cNvSpPr>
            <p:nvPr/>
          </p:nvSpPr>
          <p:spPr bwMode="auto">
            <a:xfrm>
              <a:off x="6271" y="2281"/>
              <a:ext cx="592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Контроль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81" name="Rectangle 67"/>
            <p:cNvSpPr>
              <a:spLocks noChangeArrowheads="1"/>
            </p:cNvSpPr>
            <p:nvPr/>
          </p:nvSpPr>
          <p:spPr bwMode="auto">
            <a:xfrm>
              <a:off x="7004" y="2281"/>
              <a:ext cx="459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данных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82" name="Rectangle 66"/>
            <p:cNvSpPr>
              <a:spLocks noChangeArrowheads="1"/>
            </p:cNvSpPr>
            <p:nvPr/>
          </p:nvSpPr>
          <p:spPr bwMode="auto">
            <a:xfrm>
              <a:off x="6174" y="2468"/>
              <a:ext cx="47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•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83" name="Rectangle 65"/>
            <p:cNvSpPr>
              <a:spLocks noChangeArrowheads="1"/>
            </p:cNvSpPr>
            <p:nvPr/>
          </p:nvSpPr>
          <p:spPr bwMode="auto">
            <a:xfrm>
              <a:off x="6231" y="2465"/>
              <a:ext cx="986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Предоставление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84" name="Rectangle 64"/>
            <p:cNvSpPr>
              <a:spLocks noChangeArrowheads="1"/>
            </p:cNvSpPr>
            <p:nvPr/>
          </p:nvSpPr>
          <p:spPr bwMode="auto">
            <a:xfrm>
              <a:off x="7419" y="2465"/>
              <a:ext cx="459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данных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85" name="Line 63"/>
            <p:cNvSpPr>
              <a:spLocks noChangeShapeType="1"/>
            </p:cNvSpPr>
            <p:nvPr/>
          </p:nvSpPr>
          <p:spPr bwMode="auto">
            <a:xfrm>
              <a:off x="4531" y="1787"/>
              <a:ext cx="4275" cy="0"/>
            </a:xfrm>
            <a:prstGeom prst="line">
              <a:avLst/>
            </a:prstGeom>
            <a:noFill/>
            <a:ln w="63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86" name="Rectangle 62"/>
            <p:cNvSpPr>
              <a:spLocks noChangeArrowheads="1"/>
            </p:cNvSpPr>
            <p:nvPr/>
          </p:nvSpPr>
          <p:spPr bwMode="auto">
            <a:xfrm>
              <a:off x="867" y="900"/>
              <a:ext cx="47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>
                  <a:solidFill>
                    <a:srgbClr val="80808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•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87" name="Rectangle 61"/>
            <p:cNvSpPr>
              <a:spLocks noChangeArrowheads="1"/>
            </p:cNvSpPr>
            <p:nvPr/>
          </p:nvSpPr>
          <p:spPr bwMode="auto">
            <a:xfrm>
              <a:off x="930" y="897"/>
              <a:ext cx="447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Анализ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88" name="Rectangle 60"/>
            <p:cNvSpPr>
              <a:spLocks noChangeArrowheads="1"/>
            </p:cNvSpPr>
            <p:nvPr/>
          </p:nvSpPr>
          <p:spPr bwMode="auto">
            <a:xfrm>
              <a:off x="1585" y="897"/>
              <a:ext cx="459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данных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89" name="Rectangle 59"/>
            <p:cNvSpPr>
              <a:spLocks noChangeArrowheads="1"/>
            </p:cNvSpPr>
            <p:nvPr/>
          </p:nvSpPr>
          <p:spPr bwMode="auto">
            <a:xfrm>
              <a:off x="867" y="1115"/>
              <a:ext cx="47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>
                  <a:solidFill>
                    <a:srgbClr val="80808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•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90" name="Rectangle 58"/>
            <p:cNvSpPr>
              <a:spLocks noChangeArrowheads="1"/>
            </p:cNvSpPr>
            <p:nvPr/>
          </p:nvSpPr>
          <p:spPr bwMode="auto">
            <a:xfrm>
              <a:off x="930" y="1112"/>
              <a:ext cx="760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Публикация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91" name="Rectangle 57"/>
            <p:cNvSpPr>
              <a:spLocks noChangeArrowheads="1"/>
            </p:cNvSpPr>
            <p:nvPr/>
          </p:nvSpPr>
          <p:spPr bwMode="auto">
            <a:xfrm>
              <a:off x="2012" y="1112"/>
              <a:ext cx="459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данных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92" name="Rectangle 56"/>
            <p:cNvSpPr>
              <a:spLocks noChangeArrowheads="1"/>
            </p:cNvSpPr>
            <p:nvPr/>
          </p:nvSpPr>
          <p:spPr bwMode="auto">
            <a:xfrm>
              <a:off x="867" y="1331"/>
              <a:ext cx="47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>
                  <a:solidFill>
                    <a:srgbClr val="80808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•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93" name="Rectangle 55"/>
            <p:cNvSpPr>
              <a:spLocks noChangeArrowheads="1"/>
            </p:cNvSpPr>
            <p:nvPr/>
          </p:nvSpPr>
          <p:spPr bwMode="auto">
            <a:xfrm>
              <a:off x="930" y="1328"/>
              <a:ext cx="986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Предоставление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94" name="Rectangle 54"/>
            <p:cNvSpPr>
              <a:spLocks noChangeArrowheads="1"/>
            </p:cNvSpPr>
            <p:nvPr/>
          </p:nvSpPr>
          <p:spPr bwMode="auto">
            <a:xfrm>
              <a:off x="2315" y="1328"/>
              <a:ext cx="459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данных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95" name="Rectangle 53"/>
            <p:cNvSpPr>
              <a:spLocks noChangeArrowheads="1"/>
            </p:cNvSpPr>
            <p:nvPr/>
          </p:nvSpPr>
          <p:spPr bwMode="auto">
            <a:xfrm>
              <a:off x="867" y="1546"/>
              <a:ext cx="47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>
                  <a:solidFill>
                    <a:srgbClr val="80808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•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96" name="Rectangle 52"/>
            <p:cNvSpPr>
              <a:spLocks noChangeArrowheads="1"/>
            </p:cNvSpPr>
            <p:nvPr/>
          </p:nvSpPr>
          <p:spPr bwMode="auto">
            <a:xfrm>
              <a:off x="930" y="1543"/>
              <a:ext cx="592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Контроль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sp>
          <p:nvSpPr>
            <p:cNvPr id="12397" name="Rectangle 51"/>
            <p:cNvSpPr>
              <a:spLocks noChangeArrowheads="1"/>
            </p:cNvSpPr>
            <p:nvPr/>
          </p:nvSpPr>
          <p:spPr bwMode="auto">
            <a:xfrm>
              <a:off x="1781" y="1543"/>
              <a:ext cx="459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defTabSz="914400"/>
              <a:r>
                <a:rPr lang="en-US" altLang="ru-RU" sz="1000" b="1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данных</a:t>
              </a:r>
              <a:endParaRPr lang="en-US" altLang="ru-RU" sz="1000">
                <a:latin typeface="Arial" charset="0"/>
                <a:ea typeface="Calibri" pitchFamily="34" charset="0"/>
              </a:endParaRPr>
            </a:p>
          </p:txBody>
        </p:sp>
        <p:grpSp>
          <p:nvGrpSpPr>
            <p:cNvPr id="12398" name="Group 5"/>
            <p:cNvGrpSpPr>
              <a:grpSpLocks/>
            </p:cNvGrpSpPr>
            <p:nvPr/>
          </p:nvGrpSpPr>
          <p:grpSpPr bwMode="auto">
            <a:xfrm>
              <a:off x="3632" y="1149"/>
              <a:ext cx="853" cy="319"/>
              <a:chOff x="3632" y="1149"/>
              <a:chExt cx="853" cy="319"/>
            </a:xfrm>
          </p:grpSpPr>
          <p:sp>
            <p:nvSpPr>
              <p:cNvPr id="12402" name="Freeform 50"/>
              <p:cNvSpPr>
                <a:spLocks/>
              </p:cNvSpPr>
              <p:nvPr/>
            </p:nvSpPr>
            <p:spPr bwMode="auto">
              <a:xfrm>
                <a:off x="4158" y="1149"/>
                <a:ext cx="327" cy="319"/>
              </a:xfrm>
              <a:custGeom>
                <a:avLst/>
                <a:gdLst>
                  <a:gd name="T0" fmla="*/ 0 w 327"/>
                  <a:gd name="T1" fmla="*/ 240 h 319"/>
                  <a:gd name="T2" fmla="*/ 61 w 327"/>
                  <a:gd name="T3" fmla="*/ 240 h 319"/>
                  <a:gd name="T4" fmla="*/ 113 w 327"/>
                  <a:gd name="T5" fmla="*/ 249 h 319"/>
                  <a:gd name="T6" fmla="*/ 113 w 327"/>
                  <a:gd name="T7" fmla="*/ 259 h 319"/>
                  <a:gd name="T8" fmla="*/ 61 w 327"/>
                  <a:gd name="T9" fmla="*/ 259 h 319"/>
                  <a:gd name="T10" fmla="*/ 61 w 327"/>
                  <a:gd name="T11" fmla="*/ 269 h 319"/>
                  <a:gd name="T12" fmla="*/ 20 w 327"/>
                  <a:gd name="T13" fmla="*/ 269 h 319"/>
                  <a:gd name="T14" fmla="*/ 20 w 327"/>
                  <a:gd name="T15" fmla="*/ 319 h 319"/>
                  <a:gd name="T16" fmla="*/ 307 w 327"/>
                  <a:gd name="T17" fmla="*/ 319 h 319"/>
                  <a:gd name="T18" fmla="*/ 307 w 327"/>
                  <a:gd name="T19" fmla="*/ 269 h 319"/>
                  <a:gd name="T20" fmla="*/ 265 w 327"/>
                  <a:gd name="T21" fmla="*/ 269 h 319"/>
                  <a:gd name="T22" fmla="*/ 265 w 327"/>
                  <a:gd name="T23" fmla="*/ 259 h 319"/>
                  <a:gd name="T24" fmla="*/ 215 w 327"/>
                  <a:gd name="T25" fmla="*/ 259 h 319"/>
                  <a:gd name="T26" fmla="*/ 215 w 327"/>
                  <a:gd name="T27" fmla="*/ 249 h 319"/>
                  <a:gd name="T28" fmla="*/ 265 w 327"/>
                  <a:gd name="T29" fmla="*/ 240 h 319"/>
                  <a:gd name="T30" fmla="*/ 327 w 327"/>
                  <a:gd name="T31" fmla="*/ 240 h 319"/>
                  <a:gd name="T32" fmla="*/ 327 w 327"/>
                  <a:gd name="T33" fmla="*/ 0 h 319"/>
                  <a:gd name="T34" fmla="*/ 0 w 327"/>
                  <a:gd name="T35" fmla="*/ 0 h 319"/>
                  <a:gd name="T36" fmla="*/ 0 w 327"/>
                  <a:gd name="T37" fmla="*/ 240 h 31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27" h="319">
                    <a:moveTo>
                      <a:pt x="0" y="240"/>
                    </a:moveTo>
                    <a:lnTo>
                      <a:pt x="61" y="240"/>
                    </a:lnTo>
                    <a:lnTo>
                      <a:pt x="113" y="249"/>
                    </a:lnTo>
                    <a:lnTo>
                      <a:pt x="113" y="259"/>
                    </a:lnTo>
                    <a:lnTo>
                      <a:pt x="61" y="259"/>
                    </a:lnTo>
                    <a:lnTo>
                      <a:pt x="61" y="269"/>
                    </a:lnTo>
                    <a:lnTo>
                      <a:pt x="20" y="269"/>
                    </a:lnTo>
                    <a:lnTo>
                      <a:pt x="20" y="319"/>
                    </a:lnTo>
                    <a:lnTo>
                      <a:pt x="307" y="319"/>
                    </a:lnTo>
                    <a:lnTo>
                      <a:pt x="307" y="269"/>
                    </a:lnTo>
                    <a:lnTo>
                      <a:pt x="265" y="269"/>
                    </a:lnTo>
                    <a:lnTo>
                      <a:pt x="265" y="259"/>
                    </a:lnTo>
                    <a:lnTo>
                      <a:pt x="215" y="259"/>
                    </a:lnTo>
                    <a:lnTo>
                      <a:pt x="215" y="249"/>
                    </a:lnTo>
                    <a:lnTo>
                      <a:pt x="265" y="240"/>
                    </a:lnTo>
                    <a:lnTo>
                      <a:pt x="327" y="240"/>
                    </a:lnTo>
                    <a:lnTo>
                      <a:pt x="327" y="0"/>
                    </a:lnTo>
                    <a:lnTo>
                      <a:pt x="0" y="0"/>
                    </a:lnTo>
                    <a:lnTo>
                      <a:pt x="0" y="2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03" name="Line 49"/>
              <p:cNvSpPr>
                <a:spLocks noChangeShapeType="1"/>
              </p:cNvSpPr>
              <p:nvPr/>
            </p:nvSpPr>
            <p:spPr bwMode="auto">
              <a:xfrm>
                <a:off x="4220" y="1417"/>
                <a:ext cx="203" cy="1"/>
              </a:xfrm>
              <a:prstGeom prst="line">
                <a:avLst/>
              </a:prstGeom>
              <a:noFill/>
              <a:ln w="381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04" name="Freeform 48"/>
              <p:cNvSpPr>
                <a:spLocks/>
              </p:cNvSpPr>
              <p:nvPr/>
            </p:nvSpPr>
            <p:spPr bwMode="auto">
              <a:xfrm>
                <a:off x="4158" y="1149"/>
                <a:ext cx="327" cy="319"/>
              </a:xfrm>
              <a:custGeom>
                <a:avLst/>
                <a:gdLst>
                  <a:gd name="T0" fmla="*/ 0 w 327"/>
                  <a:gd name="T1" fmla="*/ 240 h 319"/>
                  <a:gd name="T2" fmla="*/ 61 w 327"/>
                  <a:gd name="T3" fmla="*/ 240 h 319"/>
                  <a:gd name="T4" fmla="*/ 113 w 327"/>
                  <a:gd name="T5" fmla="*/ 249 h 319"/>
                  <a:gd name="T6" fmla="*/ 113 w 327"/>
                  <a:gd name="T7" fmla="*/ 259 h 319"/>
                  <a:gd name="T8" fmla="*/ 61 w 327"/>
                  <a:gd name="T9" fmla="*/ 259 h 319"/>
                  <a:gd name="T10" fmla="*/ 61 w 327"/>
                  <a:gd name="T11" fmla="*/ 269 h 319"/>
                  <a:gd name="T12" fmla="*/ 20 w 327"/>
                  <a:gd name="T13" fmla="*/ 269 h 319"/>
                  <a:gd name="T14" fmla="*/ 20 w 327"/>
                  <a:gd name="T15" fmla="*/ 319 h 319"/>
                  <a:gd name="T16" fmla="*/ 307 w 327"/>
                  <a:gd name="T17" fmla="*/ 319 h 319"/>
                  <a:gd name="T18" fmla="*/ 307 w 327"/>
                  <a:gd name="T19" fmla="*/ 269 h 319"/>
                  <a:gd name="T20" fmla="*/ 265 w 327"/>
                  <a:gd name="T21" fmla="*/ 269 h 319"/>
                  <a:gd name="T22" fmla="*/ 265 w 327"/>
                  <a:gd name="T23" fmla="*/ 259 h 319"/>
                  <a:gd name="T24" fmla="*/ 215 w 327"/>
                  <a:gd name="T25" fmla="*/ 259 h 319"/>
                  <a:gd name="T26" fmla="*/ 215 w 327"/>
                  <a:gd name="T27" fmla="*/ 249 h 319"/>
                  <a:gd name="T28" fmla="*/ 265 w 327"/>
                  <a:gd name="T29" fmla="*/ 240 h 319"/>
                  <a:gd name="T30" fmla="*/ 327 w 327"/>
                  <a:gd name="T31" fmla="*/ 240 h 319"/>
                  <a:gd name="T32" fmla="*/ 327 w 327"/>
                  <a:gd name="T33" fmla="*/ 0 h 319"/>
                  <a:gd name="T34" fmla="*/ 0 w 327"/>
                  <a:gd name="T35" fmla="*/ 0 h 319"/>
                  <a:gd name="T36" fmla="*/ 0 w 327"/>
                  <a:gd name="T37" fmla="*/ 240 h 31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27" h="319">
                    <a:moveTo>
                      <a:pt x="0" y="240"/>
                    </a:moveTo>
                    <a:lnTo>
                      <a:pt x="61" y="240"/>
                    </a:lnTo>
                    <a:lnTo>
                      <a:pt x="113" y="249"/>
                    </a:lnTo>
                    <a:lnTo>
                      <a:pt x="113" y="259"/>
                    </a:lnTo>
                    <a:lnTo>
                      <a:pt x="61" y="259"/>
                    </a:lnTo>
                    <a:lnTo>
                      <a:pt x="61" y="269"/>
                    </a:lnTo>
                    <a:lnTo>
                      <a:pt x="20" y="269"/>
                    </a:lnTo>
                    <a:lnTo>
                      <a:pt x="20" y="319"/>
                    </a:lnTo>
                    <a:lnTo>
                      <a:pt x="307" y="319"/>
                    </a:lnTo>
                    <a:lnTo>
                      <a:pt x="307" y="269"/>
                    </a:lnTo>
                    <a:lnTo>
                      <a:pt x="265" y="269"/>
                    </a:lnTo>
                    <a:lnTo>
                      <a:pt x="265" y="259"/>
                    </a:lnTo>
                    <a:lnTo>
                      <a:pt x="215" y="259"/>
                    </a:lnTo>
                    <a:lnTo>
                      <a:pt x="215" y="249"/>
                    </a:lnTo>
                    <a:lnTo>
                      <a:pt x="265" y="240"/>
                    </a:lnTo>
                    <a:lnTo>
                      <a:pt x="327" y="240"/>
                    </a:lnTo>
                    <a:lnTo>
                      <a:pt x="327" y="0"/>
                    </a:lnTo>
                    <a:lnTo>
                      <a:pt x="0" y="0"/>
                    </a:lnTo>
                    <a:lnTo>
                      <a:pt x="0" y="240"/>
                    </a:lnTo>
                  </a:path>
                </a:pathLst>
              </a:custGeom>
              <a:noFill/>
              <a:ln w="381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05" name="Line 47"/>
              <p:cNvSpPr>
                <a:spLocks noChangeShapeType="1"/>
              </p:cNvSpPr>
              <p:nvPr/>
            </p:nvSpPr>
            <p:spPr bwMode="auto">
              <a:xfrm>
                <a:off x="4271" y="1407"/>
                <a:ext cx="102" cy="2"/>
              </a:xfrm>
              <a:prstGeom prst="line">
                <a:avLst/>
              </a:prstGeom>
              <a:noFill/>
              <a:ln w="381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06" name="Line 46"/>
              <p:cNvSpPr>
                <a:spLocks noChangeShapeType="1"/>
              </p:cNvSpPr>
              <p:nvPr/>
            </p:nvSpPr>
            <p:spPr bwMode="auto">
              <a:xfrm>
                <a:off x="4271" y="1398"/>
                <a:ext cx="102" cy="1"/>
              </a:xfrm>
              <a:prstGeom prst="line">
                <a:avLst/>
              </a:prstGeom>
              <a:noFill/>
              <a:ln w="381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07" name="Line 45"/>
              <p:cNvSpPr>
                <a:spLocks noChangeShapeType="1"/>
              </p:cNvSpPr>
              <p:nvPr/>
            </p:nvSpPr>
            <p:spPr bwMode="auto">
              <a:xfrm>
                <a:off x="4220" y="1388"/>
                <a:ext cx="203" cy="2"/>
              </a:xfrm>
              <a:prstGeom prst="line">
                <a:avLst/>
              </a:prstGeom>
              <a:noFill/>
              <a:ln w="381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2408" name="Group 38"/>
              <p:cNvGrpSpPr>
                <a:grpSpLocks/>
              </p:cNvGrpSpPr>
              <p:nvPr/>
            </p:nvGrpSpPr>
            <p:grpSpPr bwMode="auto">
              <a:xfrm>
                <a:off x="4184" y="1180"/>
                <a:ext cx="270" cy="282"/>
                <a:chOff x="4184" y="1180"/>
                <a:chExt cx="270" cy="282"/>
              </a:xfrm>
            </p:grpSpPr>
            <p:sp>
              <p:nvSpPr>
                <p:cNvPr id="12441" name="Freeform 44"/>
                <p:cNvSpPr>
                  <a:spLocks noEditPoints="1"/>
                </p:cNvSpPr>
                <p:nvPr/>
              </p:nvSpPr>
              <p:spPr bwMode="auto">
                <a:xfrm>
                  <a:off x="4184" y="1180"/>
                  <a:ext cx="270" cy="282"/>
                </a:xfrm>
                <a:custGeom>
                  <a:avLst/>
                  <a:gdLst>
                    <a:gd name="T0" fmla="*/ 26 w 270"/>
                    <a:gd name="T1" fmla="*/ 254 h 282"/>
                    <a:gd name="T2" fmla="*/ 76 w 270"/>
                    <a:gd name="T3" fmla="*/ 254 h 282"/>
                    <a:gd name="T4" fmla="*/ 76 w 270"/>
                    <a:gd name="T5" fmla="*/ 247 h 282"/>
                    <a:gd name="T6" fmla="*/ 26 w 270"/>
                    <a:gd name="T7" fmla="*/ 247 h 282"/>
                    <a:gd name="T8" fmla="*/ 26 w 270"/>
                    <a:gd name="T9" fmla="*/ 254 h 282"/>
                    <a:gd name="T10" fmla="*/ 10 w 270"/>
                    <a:gd name="T11" fmla="*/ 282 h 282"/>
                    <a:gd name="T12" fmla="*/ 21 w 270"/>
                    <a:gd name="T13" fmla="*/ 271 h 282"/>
                    <a:gd name="T14" fmla="*/ 10 w 270"/>
                    <a:gd name="T15" fmla="*/ 262 h 282"/>
                    <a:gd name="T16" fmla="*/ 0 w 270"/>
                    <a:gd name="T17" fmla="*/ 271 h 282"/>
                    <a:gd name="T18" fmla="*/ 10 w 270"/>
                    <a:gd name="T19" fmla="*/ 282 h 282"/>
                    <a:gd name="T20" fmla="*/ 26 w 270"/>
                    <a:gd name="T21" fmla="*/ 158 h 282"/>
                    <a:gd name="T22" fmla="*/ 26 w 270"/>
                    <a:gd name="T23" fmla="*/ 19 h 282"/>
                    <a:gd name="T24" fmla="*/ 249 w 270"/>
                    <a:gd name="T25" fmla="*/ 19 h 282"/>
                    <a:gd name="T26" fmla="*/ 249 w 270"/>
                    <a:gd name="T27" fmla="*/ 158 h 282"/>
                    <a:gd name="T28" fmla="*/ 26 w 270"/>
                    <a:gd name="T29" fmla="*/ 158 h 282"/>
                    <a:gd name="T30" fmla="*/ 16 w 270"/>
                    <a:gd name="T31" fmla="*/ 173 h 282"/>
                    <a:gd name="T32" fmla="*/ 264 w 270"/>
                    <a:gd name="T33" fmla="*/ 173 h 282"/>
                    <a:gd name="T34" fmla="*/ 264 w 270"/>
                    <a:gd name="T35" fmla="*/ 9 h 282"/>
                    <a:gd name="T36" fmla="*/ 270 w 270"/>
                    <a:gd name="T37" fmla="*/ 9 h 282"/>
                    <a:gd name="T38" fmla="*/ 270 w 270"/>
                    <a:gd name="T39" fmla="*/ 0 h 282"/>
                    <a:gd name="T40" fmla="*/ 6 w 270"/>
                    <a:gd name="T41" fmla="*/ 0 h 282"/>
                    <a:gd name="T42" fmla="*/ 6 w 270"/>
                    <a:gd name="T43" fmla="*/ 177 h 282"/>
                    <a:gd name="T44" fmla="*/ 16 w 270"/>
                    <a:gd name="T45" fmla="*/ 177 h 282"/>
                    <a:gd name="T46" fmla="*/ 16 w 270"/>
                    <a:gd name="T47" fmla="*/ 173 h 282"/>
                    <a:gd name="T48" fmla="*/ 255 w 270"/>
                    <a:gd name="T49" fmla="*/ 198 h 282"/>
                    <a:gd name="T50" fmla="*/ 270 w 270"/>
                    <a:gd name="T51" fmla="*/ 198 h 282"/>
                    <a:gd name="T52" fmla="*/ 270 w 270"/>
                    <a:gd name="T53" fmla="*/ 192 h 282"/>
                    <a:gd name="T54" fmla="*/ 255 w 270"/>
                    <a:gd name="T55" fmla="*/ 192 h 282"/>
                    <a:gd name="T56" fmla="*/ 255 w 270"/>
                    <a:gd name="T57" fmla="*/ 198 h 282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270" h="282">
                      <a:moveTo>
                        <a:pt x="26" y="254"/>
                      </a:moveTo>
                      <a:lnTo>
                        <a:pt x="76" y="254"/>
                      </a:lnTo>
                      <a:lnTo>
                        <a:pt x="76" y="247"/>
                      </a:lnTo>
                      <a:lnTo>
                        <a:pt x="26" y="247"/>
                      </a:lnTo>
                      <a:lnTo>
                        <a:pt x="26" y="254"/>
                      </a:lnTo>
                      <a:close/>
                      <a:moveTo>
                        <a:pt x="10" y="282"/>
                      </a:moveTo>
                      <a:lnTo>
                        <a:pt x="21" y="271"/>
                      </a:lnTo>
                      <a:lnTo>
                        <a:pt x="10" y="262"/>
                      </a:lnTo>
                      <a:lnTo>
                        <a:pt x="0" y="271"/>
                      </a:lnTo>
                      <a:lnTo>
                        <a:pt x="10" y="282"/>
                      </a:lnTo>
                      <a:close/>
                      <a:moveTo>
                        <a:pt x="26" y="158"/>
                      </a:moveTo>
                      <a:lnTo>
                        <a:pt x="26" y="19"/>
                      </a:lnTo>
                      <a:lnTo>
                        <a:pt x="249" y="19"/>
                      </a:lnTo>
                      <a:lnTo>
                        <a:pt x="249" y="158"/>
                      </a:lnTo>
                      <a:lnTo>
                        <a:pt x="26" y="158"/>
                      </a:lnTo>
                      <a:close/>
                      <a:moveTo>
                        <a:pt x="16" y="173"/>
                      </a:moveTo>
                      <a:lnTo>
                        <a:pt x="264" y="173"/>
                      </a:lnTo>
                      <a:lnTo>
                        <a:pt x="264" y="9"/>
                      </a:lnTo>
                      <a:lnTo>
                        <a:pt x="270" y="9"/>
                      </a:lnTo>
                      <a:lnTo>
                        <a:pt x="270" y="0"/>
                      </a:lnTo>
                      <a:lnTo>
                        <a:pt x="6" y="0"/>
                      </a:lnTo>
                      <a:lnTo>
                        <a:pt x="6" y="177"/>
                      </a:lnTo>
                      <a:lnTo>
                        <a:pt x="16" y="177"/>
                      </a:lnTo>
                      <a:lnTo>
                        <a:pt x="16" y="173"/>
                      </a:lnTo>
                      <a:close/>
                      <a:moveTo>
                        <a:pt x="255" y="198"/>
                      </a:moveTo>
                      <a:lnTo>
                        <a:pt x="270" y="198"/>
                      </a:lnTo>
                      <a:lnTo>
                        <a:pt x="270" y="192"/>
                      </a:lnTo>
                      <a:lnTo>
                        <a:pt x="255" y="192"/>
                      </a:lnTo>
                      <a:lnTo>
                        <a:pt x="255" y="19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2442" name="Rectangle 43"/>
                <p:cNvSpPr>
                  <a:spLocks noChangeArrowheads="1"/>
                </p:cNvSpPr>
                <p:nvPr/>
              </p:nvSpPr>
              <p:spPr bwMode="auto">
                <a:xfrm>
                  <a:off x="4210" y="1427"/>
                  <a:ext cx="50" cy="7"/>
                </a:xfrm>
                <a:prstGeom prst="rect">
                  <a:avLst/>
                </a:prstGeom>
                <a:noFill/>
                <a:ln w="190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9pPr>
                </a:lstStyle>
                <a:p>
                  <a:endParaRPr lang="ru-RU" altLang="ru-RU" sz="1000">
                    <a:latin typeface="Calibri" pitchFamily="34" charset="0"/>
                  </a:endParaRPr>
                </a:p>
              </p:txBody>
            </p:sp>
            <p:sp>
              <p:nvSpPr>
                <p:cNvPr id="12443" name="Freeform 42"/>
                <p:cNvSpPr>
                  <a:spLocks/>
                </p:cNvSpPr>
                <p:nvPr/>
              </p:nvSpPr>
              <p:spPr bwMode="auto">
                <a:xfrm>
                  <a:off x="4184" y="1442"/>
                  <a:ext cx="21" cy="20"/>
                </a:xfrm>
                <a:custGeom>
                  <a:avLst/>
                  <a:gdLst>
                    <a:gd name="T0" fmla="*/ 10 w 21"/>
                    <a:gd name="T1" fmla="*/ 20 h 20"/>
                    <a:gd name="T2" fmla="*/ 21 w 21"/>
                    <a:gd name="T3" fmla="*/ 9 h 20"/>
                    <a:gd name="T4" fmla="*/ 10 w 21"/>
                    <a:gd name="T5" fmla="*/ 0 h 20"/>
                    <a:gd name="T6" fmla="*/ 0 w 21"/>
                    <a:gd name="T7" fmla="*/ 9 h 20"/>
                    <a:gd name="T8" fmla="*/ 10 w 21"/>
                    <a:gd name="T9" fmla="*/ 20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" h="20">
                      <a:moveTo>
                        <a:pt x="10" y="20"/>
                      </a:moveTo>
                      <a:lnTo>
                        <a:pt x="21" y="9"/>
                      </a:lnTo>
                      <a:lnTo>
                        <a:pt x="10" y="0"/>
                      </a:lnTo>
                      <a:lnTo>
                        <a:pt x="0" y="9"/>
                      </a:lnTo>
                      <a:lnTo>
                        <a:pt x="10" y="20"/>
                      </a:lnTo>
                      <a:close/>
                    </a:path>
                  </a:pathLst>
                </a:custGeom>
                <a:noFill/>
                <a:ln w="190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2444" name="Rectangle 41"/>
                <p:cNvSpPr>
                  <a:spLocks noChangeArrowheads="1"/>
                </p:cNvSpPr>
                <p:nvPr/>
              </p:nvSpPr>
              <p:spPr bwMode="auto">
                <a:xfrm>
                  <a:off x="4210" y="1199"/>
                  <a:ext cx="223" cy="139"/>
                </a:xfrm>
                <a:prstGeom prst="rect">
                  <a:avLst/>
                </a:prstGeom>
                <a:noFill/>
                <a:ln w="190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9pPr>
                </a:lstStyle>
                <a:p>
                  <a:endParaRPr lang="ru-RU" altLang="ru-RU" sz="1000">
                    <a:latin typeface="Calibri" pitchFamily="34" charset="0"/>
                  </a:endParaRPr>
                </a:p>
              </p:txBody>
            </p:sp>
            <p:sp>
              <p:nvSpPr>
                <p:cNvPr id="12445" name="Freeform 40"/>
                <p:cNvSpPr>
                  <a:spLocks/>
                </p:cNvSpPr>
                <p:nvPr/>
              </p:nvSpPr>
              <p:spPr bwMode="auto">
                <a:xfrm>
                  <a:off x="4190" y="1180"/>
                  <a:ext cx="264" cy="177"/>
                </a:xfrm>
                <a:custGeom>
                  <a:avLst/>
                  <a:gdLst>
                    <a:gd name="T0" fmla="*/ 10 w 264"/>
                    <a:gd name="T1" fmla="*/ 173 h 177"/>
                    <a:gd name="T2" fmla="*/ 258 w 264"/>
                    <a:gd name="T3" fmla="*/ 173 h 177"/>
                    <a:gd name="T4" fmla="*/ 258 w 264"/>
                    <a:gd name="T5" fmla="*/ 9 h 177"/>
                    <a:gd name="T6" fmla="*/ 264 w 264"/>
                    <a:gd name="T7" fmla="*/ 9 h 177"/>
                    <a:gd name="T8" fmla="*/ 264 w 264"/>
                    <a:gd name="T9" fmla="*/ 0 h 177"/>
                    <a:gd name="T10" fmla="*/ 0 w 264"/>
                    <a:gd name="T11" fmla="*/ 0 h 177"/>
                    <a:gd name="T12" fmla="*/ 0 w 264"/>
                    <a:gd name="T13" fmla="*/ 177 h 177"/>
                    <a:gd name="T14" fmla="*/ 10 w 264"/>
                    <a:gd name="T15" fmla="*/ 177 h 177"/>
                    <a:gd name="T16" fmla="*/ 10 w 264"/>
                    <a:gd name="T17" fmla="*/ 173 h 17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64" h="177">
                      <a:moveTo>
                        <a:pt x="10" y="173"/>
                      </a:moveTo>
                      <a:lnTo>
                        <a:pt x="258" y="173"/>
                      </a:lnTo>
                      <a:lnTo>
                        <a:pt x="258" y="9"/>
                      </a:lnTo>
                      <a:lnTo>
                        <a:pt x="264" y="9"/>
                      </a:lnTo>
                      <a:lnTo>
                        <a:pt x="264" y="0"/>
                      </a:lnTo>
                      <a:lnTo>
                        <a:pt x="0" y="0"/>
                      </a:lnTo>
                      <a:lnTo>
                        <a:pt x="0" y="177"/>
                      </a:lnTo>
                      <a:lnTo>
                        <a:pt x="10" y="177"/>
                      </a:lnTo>
                      <a:lnTo>
                        <a:pt x="10" y="173"/>
                      </a:lnTo>
                    </a:path>
                  </a:pathLst>
                </a:custGeom>
                <a:noFill/>
                <a:ln w="190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2446" name="Rectangle 39"/>
                <p:cNvSpPr>
                  <a:spLocks noChangeArrowheads="1"/>
                </p:cNvSpPr>
                <p:nvPr/>
              </p:nvSpPr>
              <p:spPr bwMode="auto">
                <a:xfrm>
                  <a:off x="4439" y="1372"/>
                  <a:ext cx="15" cy="6"/>
                </a:xfrm>
                <a:prstGeom prst="rect">
                  <a:avLst/>
                </a:prstGeom>
                <a:noFill/>
                <a:ln w="190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itchFamily="34" charset="0"/>
                    </a:defRPr>
                  </a:lvl9pPr>
                </a:lstStyle>
                <a:p>
                  <a:endParaRPr lang="ru-RU" altLang="ru-RU" sz="1000">
                    <a:latin typeface="Calibri" pitchFamily="34" charset="0"/>
                  </a:endParaRPr>
                </a:p>
              </p:txBody>
            </p:sp>
          </p:grpSp>
          <p:sp>
            <p:nvSpPr>
              <p:cNvPr id="12409" name="Rectangle 37"/>
              <p:cNvSpPr>
                <a:spLocks noChangeArrowheads="1"/>
              </p:cNvSpPr>
              <p:nvPr/>
            </p:nvSpPr>
            <p:spPr bwMode="auto">
              <a:xfrm>
                <a:off x="4214" y="1452"/>
                <a:ext cx="42" cy="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9pPr>
              </a:lstStyle>
              <a:p>
                <a:endParaRPr lang="ru-RU" altLang="ru-RU" sz="1000">
                  <a:latin typeface="Calibri" pitchFamily="34" charset="0"/>
                </a:endParaRPr>
              </a:p>
            </p:txBody>
          </p:sp>
          <p:sp>
            <p:nvSpPr>
              <p:cNvPr id="12410" name="Line 36"/>
              <p:cNvSpPr>
                <a:spLocks noChangeShapeType="1"/>
              </p:cNvSpPr>
              <p:nvPr/>
            </p:nvSpPr>
            <p:spPr bwMode="auto">
              <a:xfrm>
                <a:off x="4178" y="1426"/>
                <a:ext cx="286" cy="2"/>
              </a:xfrm>
              <a:prstGeom prst="line">
                <a:avLst/>
              </a:pr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11" name="Line 35"/>
              <p:cNvSpPr>
                <a:spLocks noChangeShapeType="1"/>
              </p:cNvSpPr>
              <p:nvPr/>
            </p:nvSpPr>
            <p:spPr bwMode="auto">
              <a:xfrm>
                <a:off x="4178" y="1434"/>
                <a:ext cx="286" cy="2"/>
              </a:xfrm>
              <a:prstGeom prst="line">
                <a:avLst/>
              </a:pr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12" name="Rectangle 34"/>
              <p:cNvSpPr>
                <a:spLocks noChangeArrowheads="1"/>
              </p:cNvSpPr>
              <p:nvPr/>
            </p:nvSpPr>
            <p:spPr bwMode="auto">
              <a:xfrm>
                <a:off x="4214" y="1452"/>
                <a:ext cx="42" cy="8"/>
              </a:xfrm>
              <a:prstGeom prst="rect">
                <a:avLst/>
              </a:prstGeom>
              <a:noFill/>
              <a:ln w="1905" cap="rnd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itchFamily="34" charset="0"/>
                  </a:defRPr>
                </a:lvl9pPr>
              </a:lstStyle>
              <a:p>
                <a:endParaRPr lang="ru-RU" altLang="ru-RU" sz="1000">
                  <a:latin typeface="Calibri" pitchFamily="34" charset="0"/>
                </a:endParaRPr>
              </a:p>
            </p:txBody>
          </p:sp>
          <p:sp>
            <p:nvSpPr>
              <p:cNvPr id="12413" name="Freeform 33"/>
              <p:cNvSpPr>
                <a:spLocks/>
              </p:cNvSpPr>
              <p:nvPr/>
            </p:nvSpPr>
            <p:spPr bwMode="auto">
              <a:xfrm>
                <a:off x="4214" y="1439"/>
                <a:ext cx="6" cy="8"/>
              </a:xfrm>
              <a:custGeom>
                <a:avLst/>
                <a:gdLst>
                  <a:gd name="T0" fmla="*/ 6 w 6"/>
                  <a:gd name="T1" fmla="*/ 0 h 8"/>
                  <a:gd name="T2" fmla="*/ 0 w 6"/>
                  <a:gd name="T3" fmla="*/ 4 h 8"/>
                  <a:gd name="T4" fmla="*/ 6 w 6"/>
                  <a:gd name="T5" fmla="*/ 8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" h="8">
                    <a:moveTo>
                      <a:pt x="6" y="0"/>
                    </a:moveTo>
                    <a:lnTo>
                      <a:pt x="0" y="4"/>
                    </a:lnTo>
                    <a:lnTo>
                      <a:pt x="6" y="8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14" name="Freeform 32"/>
              <p:cNvSpPr>
                <a:spLocks/>
              </p:cNvSpPr>
              <p:nvPr/>
            </p:nvSpPr>
            <p:spPr bwMode="auto">
              <a:xfrm>
                <a:off x="4244" y="1439"/>
                <a:ext cx="5" cy="8"/>
              </a:xfrm>
              <a:custGeom>
                <a:avLst/>
                <a:gdLst>
                  <a:gd name="T0" fmla="*/ 5 w 5"/>
                  <a:gd name="T1" fmla="*/ 0 h 8"/>
                  <a:gd name="T2" fmla="*/ 0 w 5"/>
                  <a:gd name="T3" fmla="*/ 4 h 8"/>
                  <a:gd name="T4" fmla="*/ 5 w 5"/>
                  <a:gd name="T5" fmla="*/ 8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8">
                    <a:moveTo>
                      <a:pt x="5" y="0"/>
                    </a:moveTo>
                    <a:lnTo>
                      <a:pt x="0" y="4"/>
                    </a:lnTo>
                    <a:lnTo>
                      <a:pt x="5" y="8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15" name="Freeform 31"/>
              <p:cNvSpPr>
                <a:spLocks/>
              </p:cNvSpPr>
              <p:nvPr/>
            </p:nvSpPr>
            <p:spPr bwMode="auto">
              <a:xfrm>
                <a:off x="4259" y="1455"/>
                <a:ext cx="7" cy="7"/>
              </a:xfrm>
              <a:custGeom>
                <a:avLst/>
                <a:gdLst>
                  <a:gd name="T0" fmla="*/ 7 w 7"/>
                  <a:gd name="T1" fmla="*/ 0 h 7"/>
                  <a:gd name="T2" fmla="*/ 0 w 7"/>
                  <a:gd name="T3" fmla="*/ 3 h 7"/>
                  <a:gd name="T4" fmla="*/ 7 w 7"/>
                  <a:gd name="T5" fmla="*/ 7 h 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" h="7">
                    <a:moveTo>
                      <a:pt x="7" y="0"/>
                    </a:moveTo>
                    <a:lnTo>
                      <a:pt x="0" y="3"/>
                    </a:lnTo>
                    <a:lnTo>
                      <a:pt x="7" y="7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16" name="Freeform 30"/>
              <p:cNvSpPr>
                <a:spLocks/>
              </p:cNvSpPr>
              <p:nvPr/>
            </p:nvSpPr>
            <p:spPr bwMode="auto">
              <a:xfrm>
                <a:off x="4275" y="1439"/>
                <a:ext cx="5" cy="8"/>
              </a:xfrm>
              <a:custGeom>
                <a:avLst/>
                <a:gdLst>
                  <a:gd name="T0" fmla="*/ 5 w 5"/>
                  <a:gd name="T1" fmla="*/ 0 h 8"/>
                  <a:gd name="T2" fmla="*/ 0 w 5"/>
                  <a:gd name="T3" fmla="*/ 4 h 8"/>
                  <a:gd name="T4" fmla="*/ 5 w 5"/>
                  <a:gd name="T5" fmla="*/ 8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8">
                    <a:moveTo>
                      <a:pt x="5" y="0"/>
                    </a:moveTo>
                    <a:lnTo>
                      <a:pt x="0" y="4"/>
                    </a:lnTo>
                    <a:lnTo>
                      <a:pt x="5" y="8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17" name="Freeform 29"/>
              <p:cNvSpPr>
                <a:spLocks/>
              </p:cNvSpPr>
              <p:nvPr/>
            </p:nvSpPr>
            <p:spPr bwMode="auto">
              <a:xfrm>
                <a:off x="4290" y="1455"/>
                <a:ext cx="7" cy="7"/>
              </a:xfrm>
              <a:custGeom>
                <a:avLst/>
                <a:gdLst>
                  <a:gd name="T0" fmla="*/ 7 w 7"/>
                  <a:gd name="T1" fmla="*/ 0 h 7"/>
                  <a:gd name="T2" fmla="*/ 0 w 7"/>
                  <a:gd name="T3" fmla="*/ 3 h 7"/>
                  <a:gd name="T4" fmla="*/ 7 w 7"/>
                  <a:gd name="T5" fmla="*/ 7 h 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" h="7">
                    <a:moveTo>
                      <a:pt x="7" y="0"/>
                    </a:moveTo>
                    <a:lnTo>
                      <a:pt x="0" y="3"/>
                    </a:lnTo>
                    <a:lnTo>
                      <a:pt x="7" y="7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18" name="Freeform 28"/>
              <p:cNvSpPr>
                <a:spLocks/>
              </p:cNvSpPr>
              <p:nvPr/>
            </p:nvSpPr>
            <p:spPr bwMode="auto">
              <a:xfrm>
                <a:off x="4306" y="1439"/>
                <a:ext cx="5" cy="8"/>
              </a:xfrm>
              <a:custGeom>
                <a:avLst/>
                <a:gdLst>
                  <a:gd name="T0" fmla="*/ 5 w 5"/>
                  <a:gd name="T1" fmla="*/ 0 h 8"/>
                  <a:gd name="T2" fmla="*/ 0 w 5"/>
                  <a:gd name="T3" fmla="*/ 4 h 8"/>
                  <a:gd name="T4" fmla="*/ 5 w 5"/>
                  <a:gd name="T5" fmla="*/ 8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8">
                    <a:moveTo>
                      <a:pt x="5" y="0"/>
                    </a:moveTo>
                    <a:lnTo>
                      <a:pt x="0" y="4"/>
                    </a:lnTo>
                    <a:lnTo>
                      <a:pt x="5" y="8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19" name="Freeform 27"/>
              <p:cNvSpPr>
                <a:spLocks/>
              </p:cNvSpPr>
              <p:nvPr/>
            </p:nvSpPr>
            <p:spPr bwMode="auto">
              <a:xfrm>
                <a:off x="4322" y="1455"/>
                <a:ext cx="4" cy="7"/>
              </a:xfrm>
              <a:custGeom>
                <a:avLst/>
                <a:gdLst>
                  <a:gd name="T0" fmla="*/ 4 w 4"/>
                  <a:gd name="T1" fmla="*/ 0 h 7"/>
                  <a:gd name="T2" fmla="*/ 0 w 4"/>
                  <a:gd name="T3" fmla="*/ 3 h 7"/>
                  <a:gd name="T4" fmla="*/ 4 w 4"/>
                  <a:gd name="T5" fmla="*/ 7 h 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" h="7">
                    <a:moveTo>
                      <a:pt x="4" y="0"/>
                    </a:moveTo>
                    <a:lnTo>
                      <a:pt x="0" y="3"/>
                    </a:lnTo>
                    <a:lnTo>
                      <a:pt x="4" y="7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20" name="Freeform 26"/>
              <p:cNvSpPr>
                <a:spLocks/>
              </p:cNvSpPr>
              <p:nvPr/>
            </p:nvSpPr>
            <p:spPr bwMode="auto">
              <a:xfrm>
                <a:off x="4337" y="1439"/>
                <a:ext cx="5" cy="8"/>
              </a:xfrm>
              <a:custGeom>
                <a:avLst/>
                <a:gdLst>
                  <a:gd name="T0" fmla="*/ 5 w 5"/>
                  <a:gd name="T1" fmla="*/ 0 h 8"/>
                  <a:gd name="T2" fmla="*/ 0 w 5"/>
                  <a:gd name="T3" fmla="*/ 4 h 8"/>
                  <a:gd name="T4" fmla="*/ 5 w 5"/>
                  <a:gd name="T5" fmla="*/ 8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8">
                    <a:moveTo>
                      <a:pt x="5" y="0"/>
                    </a:moveTo>
                    <a:lnTo>
                      <a:pt x="0" y="4"/>
                    </a:lnTo>
                    <a:lnTo>
                      <a:pt x="5" y="8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21" name="Freeform 25"/>
              <p:cNvSpPr>
                <a:spLocks/>
              </p:cNvSpPr>
              <p:nvPr/>
            </p:nvSpPr>
            <p:spPr bwMode="auto">
              <a:xfrm>
                <a:off x="4352" y="1455"/>
                <a:ext cx="5" cy="7"/>
              </a:xfrm>
              <a:custGeom>
                <a:avLst/>
                <a:gdLst>
                  <a:gd name="T0" fmla="*/ 5 w 5"/>
                  <a:gd name="T1" fmla="*/ 0 h 7"/>
                  <a:gd name="T2" fmla="*/ 0 w 5"/>
                  <a:gd name="T3" fmla="*/ 3 h 7"/>
                  <a:gd name="T4" fmla="*/ 5 w 5"/>
                  <a:gd name="T5" fmla="*/ 7 h 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7">
                    <a:moveTo>
                      <a:pt x="5" y="0"/>
                    </a:moveTo>
                    <a:lnTo>
                      <a:pt x="0" y="3"/>
                    </a:lnTo>
                    <a:lnTo>
                      <a:pt x="5" y="7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22" name="Freeform 24"/>
              <p:cNvSpPr>
                <a:spLocks/>
              </p:cNvSpPr>
              <p:nvPr/>
            </p:nvSpPr>
            <p:spPr bwMode="auto">
              <a:xfrm>
                <a:off x="4368" y="1439"/>
                <a:ext cx="5" cy="8"/>
              </a:xfrm>
              <a:custGeom>
                <a:avLst/>
                <a:gdLst>
                  <a:gd name="T0" fmla="*/ 5 w 5"/>
                  <a:gd name="T1" fmla="*/ 0 h 8"/>
                  <a:gd name="T2" fmla="*/ 0 w 5"/>
                  <a:gd name="T3" fmla="*/ 4 h 8"/>
                  <a:gd name="T4" fmla="*/ 5 w 5"/>
                  <a:gd name="T5" fmla="*/ 8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8">
                    <a:moveTo>
                      <a:pt x="5" y="0"/>
                    </a:moveTo>
                    <a:lnTo>
                      <a:pt x="0" y="4"/>
                    </a:lnTo>
                    <a:lnTo>
                      <a:pt x="5" y="8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23" name="Freeform 23"/>
              <p:cNvSpPr>
                <a:spLocks/>
              </p:cNvSpPr>
              <p:nvPr/>
            </p:nvSpPr>
            <p:spPr bwMode="auto">
              <a:xfrm>
                <a:off x="4383" y="1455"/>
                <a:ext cx="6" cy="7"/>
              </a:xfrm>
              <a:custGeom>
                <a:avLst/>
                <a:gdLst>
                  <a:gd name="T0" fmla="*/ 6 w 6"/>
                  <a:gd name="T1" fmla="*/ 0 h 7"/>
                  <a:gd name="T2" fmla="*/ 0 w 6"/>
                  <a:gd name="T3" fmla="*/ 3 h 7"/>
                  <a:gd name="T4" fmla="*/ 6 w 6"/>
                  <a:gd name="T5" fmla="*/ 7 h 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" h="7">
                    <a:moveTo>
                      <a:pt x="6" y="0"/>
                    </a:moveTo>
                    <a:lnTo>
                      <a:pt x="0" y="3"/>
                    </a:lnTo>
                    <a:lnTo>
                      <a:pt x="6" y="7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24" name="Freeform 22"/>
              <p:cNvSpPr>
                <a:spLocks/>
              </p:cNvSpPr>
              <p:nvPr/>
            </p:nvSpPr>
            <p:spPr bwMode="auto">
              <a:xfrm>
                <a:off x="4399" y="1439"/>
                <a:ext cx="5" cy="8"/>
              </a:xfrm>
              <a:custGeom>
                <a:avLst/>
                <a:gdLst>
                  <a:gd name="T0" fmla="*/ 5 w 5"/>
                  <a:gd name="T1" fmla="*/ 0 h 8"/>
                  <a:gd name="T2" fmla="*/ 0 w 5"/>
                  <a:gd name="T3" fmla="*/ 4 h 8"/>
                  <a:gd name="T4" fmla="*/ 5 w 5"/>
                  <a:gd name="T5" fmla="*/ 8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8">
                    <a:moveTo>
                      <a:pt x="5" y="0"/>
                    </a:moveTo>
                    <a:lnTo>
                      <a:pt x="0" y="4"/>
                    </a:lnTo>
                    <a:lnTo>
                      <a:pt x="5" y="8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25" name="Freeform 21"/>
              <p:cNvSpPr>
                <a:spLocks/>
              </p:cNvSpPr>
              <p:nvPr/>
            </p:nvSpPr>
            <p:spPr bwMode="auto">
              <a:xfrm>
                <a:off x="4414" y="1455"/>
                <a:ext cx="4" cy="7"/>
              </a:xfrm>
              <a:custGeom>
                <a:avLst/>
                <a:gdLst>
                  <a:gd name="T0" fmla="*/ 4 w 4"/>
                  <a:gd name="T1" fmla="*/ 0 h 7"/>
                  <a:gd name="T2" fmla="*/ 0 w 4"/>
                  <a:gd name="T3" fmla="*/ 3 h 7"/>
                  <a:gd name="T4" fmla="*/ 4 w 4"/>
                  <a:gd name="T5" fmla="*/ 7 h 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" h="7">
                    <a:moveTo>
                      <a:pt x="4" y="0"/>
                    </a:moveTo>
                    <a:lnTo>
                      <a:pt x="0" y="3"/>
                    </a:lnTo>
                    <a:lnTo>
                      <a:pt x="4" y="7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26" name="Freeform 20"/>
              <p:cNvSpPr>
                <a:spLocks/>
              </p:cNvSpPr>
              <p:nvPr/>
            </p:nvSpPr>
            <p:spPr bwMode="auto">
              <a:xfrm>
                <a:off x="4428" y="1439"/>
                <a:ext cx="7" cy="8"/>
              </a:xfrm>
              <a:custGeom>
                <a:avLst/>
                <a:gdLst>
                  <a:gd name="T0" fmla="*/ 7 w 7"/>
                  <a:gd name="T1" fmla="*/ 0 h 8"/>
                  <a:gd name="T2" fmla="*/ 0 w 7"/>
                  <a:gd name="T3" fmla="*/ 4 h 8"/>
                  <a:gd name="T4" fmla="*/ 7 w 7"/>
                  <a:gd name="T5" fmla="*/ 8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" h="8">
                    <a:moveTo>
                      <a:pt x="7" y="0"/>
                    </a:moveTo>
                    <a:lnTo>
                      <a:pt x="0" y="4"/>
                    </a:lnTo>
                    <a:lnTo>
                      <a:pt x="7" y="8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27" name="Freeform 19"/>
              <p:cNvSpPr>
                <a:spLocks/>
              </p:cNvSpPr>
              <p:nvPr/>
            </p:nvSpPr>
            <p:spPr bwMode="auto">
              <a:xfrm>
                <a:off x="4444" y="1455"/>
                <a:ext cx="5" cy="7"/>
              </a:xfrm>
              <a:custGeom>
                <a:avLst/>
                <a:gdLst>
                  <a:gd name="T0" fmla="*/ 5 w 5"/>
                  <a:gd name="T1" fmla="*/ 0 h 7"/>
                  <a:gd name="T2" fmla="*/ 0 w 5"/>
                  <a:gd name="T3" fmla="*/ 3 h 7"/>
                  <a:gd name="T4" fmla="*/ 5 w 5"/>
                  <a:gd name="T5" fmla="*/ 7 h 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7">
                    <a:moveTo>
                      <a:pt x="5" y="0"/>
                    </a:moveTo>
                    <a:lnTo>
                      <a:pt x="0" y="3"/>
                    </a:lnTo>
                    <a:lnTo>
                      <a:pt x="5" y="7"/>
                    </a:lnTo>
                  </a:path>
                </a:pathLst>
              </a:cu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2428" name="Group 16"/>
              <p:cNvGrpSpPr>
                <a:grpSpLocks/>
              </p:cNvGrpSpPr>
              <p:nvPr/>
            </p:nvGrpSpPr>
            <p:grpSpPr bwMode="auto">
              <a:xfrm>
                <a:off x="3632" y="1370"/>
                <a:ext cx="122" cy="58"/>
                <a:chOff x="3632" y="1370"/>
                <a:chExt cx="122" cy="58"/>
              </a:xfrm>
            </p:grpSpPr>
            <p:sp>
              <p:nvSpPr>
                <p:cNvPr id="12439" name="Freeform 18"/>
                <p:cNvSpPr>
                  <a:spLocks/>
                </p:cNvSpPr>
                <p:nvPr/>
              </p:nvSpPr>
              <p:spPr bwMode="auto">
                <a:xfrm>
                  <a:off x="3632" y="1370"/>
                  <a:ext cx="122" cy="58"/>
                </a:xfrm>
                <a:custGeom>
                  <a:avLst/>
                  <a:gdLst>
                    <a:gd name="T0" fmla="*/ 122 w 122"/>
                    <a:gd name="T1" fmla="*/ 8 h 58"/>
                    <a:gd name="T2" fmla="*/ 122 w 122"/>
                    <a:gd name="T3" fmla="*/ 58 h 58"/>
                    <a:gd name="T4" fmla="*/ 0 w 122"/>
                    <a:gd name="T5" fmla="*/ 17 h 58"/>
                    <a:gd name="T6" fmla="*/ 7 w 122"/>
                    <a:gd name="T7" fmla="*/ 0 h 58"/>
                    <a:gd name="T8" fmla="*/ 90 w 122"/>
                    <a:gd name="T9" fmla="*/ 27 h 58"/>
                    <a:gd name="T10" fmla="*/ 122 w 122"/>
                    <a:gd name="T11" fmla="*/ 8 h 5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22" h="58">
                      <a:moveTo>
                        <a:pt x="122" y="8"/>
                      </a:moveTo>
                      <a:lnTo>
                        <a:pt x="122" y="58"/>
                      </a:lnTo>
                      <a:lnTo>
                        <a:pt x="0" y="17"/>
                      </a:lnTo>
                      <a:lnTo>
                        <a:pt x="7" y="0"/>
                      </a:lnTo>
                      <a:lnTo>
                        <a:pt x="90" y="27"/>
                      </a:lnTo>
                      <a:lnTo>
                        <a:pt x="122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2440" name="Freeform 17"/>
                <p:cNvSpPr>
                  <a:spLocks/>
                </p:cNvSpPr>
                <p:nvPr/>
              </p:nvSpPr>
              <p:spPr bwMode="auto">
                <a:xfrm>
                  <a:off x="3632" y="1370"/>
                  <a:ext cx="122" cy="58"/>
                </a:xfrm>
                <a:custGeom>
                  <a:avLst/>
                  <a:gdLst>
                    <a:gd name="T0" fmla="*/ 122 w 122"/>
                    <a:gd name="T1" fmla="*/ 8 h 58"/>
                    <a:gd name="T2" fmla="*/ 122 w 122"/>
                    <a:gd name="T3" fmla="*/ 58 h 58"/>
                    <a:gd name="T4" fmla="*/ 0 w 122"/>
                    <a:gd name="T5" fmla="*/ 17 h 58"/>
                    <a:gd name="T6" fmla="*/ 7 w 122"/>
                    <a:gd name="T7" fmla="*/ 0 h 58"/>
                    <a:gd name="T8" fmla="*/ 90 w 122"/>
                    <a:gd name="T9" fmla="*/ 27 h 58"/>
                    <a:gd name="T10" fmla="*/ 122 w 122"/>
                    <a:gd name="T11" fmla="*/ 8 h 5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22" h="58">
                      <a:moveTo>
                        <a:pt x="122" y="8"/>
                      </a:moveTo>
                      <a:lnTo>
                        <a:pt x="122" y="58"/>
                      </a:lnTo>
                      <a:lnTo>
                        <a:pt x="0" y="17"/>
                      </a:lnTo>
                      <a:lnTo>
                        <a:pt x="7" y="0"/>
                      </a:lnTo>
                      <a:lnTo>
                        <a:pt x="90" y="27"/>
                      </a:lnTo>
                      <a:lnTo>
                        <a:pt x="122" y="8"/>
                      </a:lnTo>
                      <a:close/>
                    </a:path>
                  </a:pathLst>
                </a:custGeom>
                <a:noFill/>
                <a:ln w="3810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2429" name="Freeform 15"/>
              <p:cNvSpPr>
                <a:spLocks/>
              </p:cNvSpPr>
              <p:nvPr/>
            </p:nvSpPr>
            <p:spPr bwMode="auto">
              <a:xfrm>
                <a:off x="3754" y="1289"/>
                <a:ext cx="328" cy="179"/>
              </a:xfrm>
              <a:custGeom>
                <a:avLst/>
                <a:gdLst>
                  <a:gd name="T0" fmla="*/ 0 w 328"/>
                  <a:gd name="T1" fmla="*/ 140 h 179"/>
                  <a:gd name="T2" fmla="*/ 0 w 328"/>
                  <a:gd name="T3" fmla="*/ 50 h 179"/>
                  <a:gd name="T4" fmla="*/ 19 w 328"/>
                  <a:gd name="T5" fmla="*/ 20 h 179"/>
                  <a:gd name="T6" fmla="*/ 41 w 328"/>
                  <a:gd name="T7" fmla="*/ 20 h 179"/>
                  <a:gd name="T8" fmla="*/ 61 w 328"/>
                  <a:gd name="T9" fmla="*/ 0 h 179"/>
                  <a:gd name="T10" fmla="*/ 122 w 328"/>
                  <a:gd name="T11" fmla="*/ 20 h 179"/>
                  <a:gd name="T12" fmla="*/ 328 w 328"/>
                  <a:gd name="T13" fmla="*/ 20 h 179"/>
                  <a:gd name="T14" fmla="*/ 328 w 328"/>
                  <a:gd name="T15" fmla="*/ 159 h 179"/>
                  <a:gd name="T16" fmla="*/ 318 w 328"/>
                  <a:gd name="T17" fmla="*/ 159 h 179"/>
                  <a:gd name="T18" fmla="*/ 318 w 328"/>
                  <a:gd name="T19" fmla="*/ 179 h 179"/>
                  <a:gd name="T20" fmla="*/ 10 w 328"/>
                  <a:gd name="T21" fmla="*/ 179 h 179"/>
                  <a:gd name="T22" fmla="*/ 10 w 328"/>
                  <a:gd name="T23" fmla="*/ 159 h 179"/>
                  <a:gd name="T24" fmla="*/ 0 w 328"/>
                  <a:gd name="T25" fmla="*/ 159 h 179"/>
                  <a:gd name="T26" fmla="*/ 0 w 328"/>
                  <a:gd name="T27" fmla="*/ 140 h 17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328" h="179">
                    <a:moveTo>
                      <a:pt x="0" y="140"/>
                    </a:moveTo>
                    <a:lnTo>
                      <a:pt x="0" y="50"/>
                    </a:lnTo>
                    <a:lnTo>
                      <a:pt x="19" y="20"/>
                    </a:lnTo>
                    <a:lnTo>
                      <a:pt x="41" y="20"/>
                    </a:lnTo>
                    <a:lnTo>
                      <a:pt x="61" y="0"/>
                    </a:lnTo>
                    <a:lnTo>
                      <a:pt x="122" y="20"/>
                    </a:lnTo>
                    <a:lnTo>
                      <a:pt x="328" y="20"/>
                    </a:lnTo>
                    <a:lnTo>
                      <a:pt x="328" y="159"/>
                    </a:lnTo>
                    <a:lnTo>
                      <a:pt x="318" y="159"/>
                    </a:lnTo>
                    <a:lnTo>
                      <a:pt x="318" y="179"/>
                    </a:lnTo>
                    <a:lnTo>
                      <a:pt x="10" y="179"/>
                    </a:lnTo>
                    <a:lnTo>
                      <a:pt x="10" y="159"/>
                    </a:lnTo>
                    <a:lnTo>
                      <a:pt x="0" y="159"/>
                    </a:lnTo>
                    <a:lnTo>
                      <a:pt x="0" y="1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30" name="Line 14"/>
              <p:cNvSpPr>
                <a:spLocks noChangeShapeType="1"/>
              </p:cNvSpPr>
              <p:nvPr/>
            </p:nvSpPr>
            <p:spPr bwMode="auto">
              <a:xfrm flipH="1">
                <a:off x="3765" y="1447"/>
                <a:ext cx="306" cy="2"/>
              </a:xfrm>
              <a:prstGeom prst="line">
                <a:avLst/>
              </a:prstGeom>
              <a:noFill/>
              <a:ln w="381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31" name="Line 13"/>
              <p:cNvSpPr>
                <a:spLocks noChangeShapeType="1"/>
              </p:cNvSpPr>
              <p:nvPr/>
            </p:nvSpPr>
            <p:spPr bwMode="auto">
              <a:xfrm flipH="1">
                <a:off x="3794" y="1309"/>
                <a:ext cx="83" cy="2"/>
              </a:xfrm>
              <a:prstGeom prst="line">
                <a:avLst/>
              </a:prstGeom>
              <a:noFill/>
              <a:ln w="381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32" name="Freeform 12"/>
              <p:cNvSpPr>
                <a:spLocks/>
              </p:cNvSpPr>
              <p:nvPr/>
            </p:nvSpPr>
            <p:spPr bwMode="auto">
              <a:xfrm>
                <a:off x="3754" y="1289"/>
                <a:ext cx="328" cy="179"/>
              </a:xfrm>
              <a:custGeom>
                <a:avLst/>
                <a:gdLst>
                  <a:gd name="T0" fmla="*/ 0 w 328"/>
                  <a:gd name="T1" fmla="*/ 140 h 179"/>
                  <a:gd name="T2" fmla="*/ 0 w 328"/>
                  <a:gd name="T3" fmla="*/ 50 h 179"/>
                  <a:gd name="T4" fmla="*/ 19 w 328"/>
                  <a:gd name="T5" fmla="*/ 20 h 179"/>
                  <a:gd name="T6" fmla="*/ 41 w 328"/>
                  <a:gd name="T7" fmla="*/ 20 h 179"/>
                  <a:gd name="T8" fmla="*/ 61 w 328"/>
                  <a:gd name="T9" fmla="*/ 0 h 179"/>
                  <a:gd name="T10" fmla="*/ 122 w 328"/>
                  <a:gd name="T11" fmla="*/ 20 h 179"/>
                  <a:gd name="T12" fmla="*/ 328 w 328"/>
                  <a:gd name="T13" fmla="*/ 20 h 179"/>
                  <a:gd name="T14" fmla="*/ 328 w 328"/>
                  <a:gd name="T15" fmla="*/ 159 h 179"/>
                  <a:gd name="T16" fmla="*/ 318 w 328"/>
                  <a:gd name="T17" fmla="*/ 159 h 179"/>
                  <a:gd name="T18" fmla="*/ 318 w 328"/>
                  <a:gd name="T19" fmla="*/ 179 h 179"/>
                  <a:gd name="T20" fmla="*/ 10 w 328"/>
                  <a:gd name="T21" fmla="*/ 179 h 179"/>
                  <a:gd name="T22" fmla="*/ 10 w 328"/>
                  <a:gd name="T23" fmla="*/ 159 h 179"/>
                  <a:gd name="T24" fmla="*/ 0 w 328"/>
                  <a:gd name="T25" fmla="*/ 159 h 179"/>
                  <a:gd name="T26" fmla="*/ 0 w 328"/>
                  <a:gd name="T27" fmla="*/ 140 h 17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328" h="179">
                    <a:moveTo>
                      <a:pt x="0" y="140"/>
                    </a:moveTo>
                    <a:lnTo>
                      <a:pt x="0" y="50"/>
                    </a:lnTo>
                    <a:lnTo>
                      <a:pt x="19" y="20"/>
                    </a:lnTo>
                    <a:lnTo>
                      <a:pt x="41" y="20"/>
                    </a:lnTo>
                    <a:lnTo>
                      <a:pt x="61" y="0"/>
                    </a:lnTo>
                    <a:lnTo>
                      <a:pt x="122" y="20"/>
                    </a:lnTo>
                    <a:lnTo>
                      <a:pt x="328" y="20"/>
                    </a:lnTo>
                    <a:lnTo>
                      <a:pt x="328" y="159"/>
                    </a:lnTo>
                    <a:lnTo>
                      <a:pt x="318" y="159"/>
                    </a:lnTo>
                    <a:lnTo>
                      <a:pt x="318" y="179"/>
                    </a:lnTo>
                    <a:lnTo>
                      <a:pt x="10" y="179"/>
                    </a:lnTo>
                    <a:lnTo>
                      <a:pt x="10" y="159"/>
                    </a:lnTo>
                    <a:lnTo>
                      <a:pt x="0" y="159"/>
                    </a:lnTo>
                    <a:lnTo>
                      <a:pt x="0" y="140"/>
                    </a:lnTo>
                  </a:path>
                </a:pathLst>
              </a:custGeom>
              <a:noFill/>
              <a:ln w="381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33" name="Line 11"/>
              <p:cNvSpPr>
                <a:spLocks noChangeShapeType="1"/>
              </p:cNvSpPr>
              <p:nvPr/>
            </p:nvSpPr>
            <p:spPr bwMode="auto">
              <a:xfrm flipH="1">
                <a:off x="3999" y="1359"/>
                <a:ext cx="62" cy="2"/>
              </a:xfrm>
              <a:prstGeom prst="line">
                <a:avLst/>
              </a:pr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34" name="Line 10"/>
              <p:cNvSpPr>
                <a:spLocks noChangeShapeType="1"/>
              </p:cNvSpPr>
              <p:nvPr/>
            </p:nvSpPr>
            <p:spPr bwMode="auto">
              <a:xfrm flipH="1">
                <a:off x="3999" y="1338"/>
                <a:ext cx="62" cy="2"/>
              </a:xfrm>
              <a:prstGeom prst="line">
                <a:avLst/>
              </a:pr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35" name="Line 9"/>
              <p:cNvSpPr>
                <a:spLocks noChangeShapeType="1"/>
              </p:cNvSpPr>
              <p:nvPr/>
            </p:nvSpPr>
            <p:spPr bwMode="auto">
              <a:xfrm flipH="1">
                <a:off x="3754" y="1409"/>
                <a:ext cx="328" cy="1"/>
              </a:xfrm>
              <a:prstGeom prst="line">
                <a:avLst/>
              </a:pr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36" name="Line 8"/>
              <p:cNvSpPr>
                <a:spLocks noChangeShapeType="1"/>
              </p:cNvSpPr>
              <p:nvPr/>
            </p:nvSpPr>
            <p:spPr bwMode="auto">
              <a:xfrm flipH="1">
                <a:off x="3999" y="1367"/>
                <a:ext cx="62" cy="2"/>
              </a:xfrm>
              <a:prstGeom prst="line">
                <a:avLst/>
              </a:pr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37" name="Line 7"/>
              <p:cNvSpPr>
                <a:spLocks noChangeShapeType="1"/>
              </p:cNvSpPr>
              <p:nvPr/>
            </p:nvSpPr>
            <p:spPr bwMode="auto">
              <a:xfrm flipH="1">
                <a:off x="3999" y="1348"/>
                <a:ext cx="62" cy="2"/>
              </a:xfrm>
              <a:prstGeom prst="line">
                <a:avLst/>
              </a:pr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38" name="Line 6"/>
              <p:cNvSpPr>
                <a:spLocks noChangeShapeType="1"/>
              </p:cNvSpPr>
              <p:nvPr/>
            </p:nvSpPr>
            <p:spPr bwMode="auto">
              <a:xfrm flipH="1">
                <a:off x="3999" y="1329"/>
                <a:ext cx="62" cy="1"/>
              </a:xfrm>
              <a:prstGeom prst="line">
                <a:avLst/>
              </a:prstGeom>
              <a:noFill/>
              <a:ln w="190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2399" name="Group 2"/>
            <p:cNvGrpSpPr>
              <a:grpSpLocks/>
            </p:cNvGrpSpPr>
            <p:nvPr/>
          </p:nvGrpSpPr>
          <p:grpSpPr bwMode="auto">
            <a:xfrm>
              <a:off x="4162" y="1641"/>
              <a:ext cx="222" cy="799"/>
              <a:chOff x="4162" y="1641"/>
              <a:chExt cx="222" cy="799"/>
            </a:xfrm>
          </p:grpSpPr>
          <p:sp>
            <p:nvSpPr>
              <p:cNvPr id="12400" name="Freeform 4"/>
              <p:cNvSpPr>
                <a:spLocks/>
              </p:cNvSpPr>
              <p:nvPr/>
            </p:nvSpPr>
            <p:spPr bwMode="auto">
              <a:xfrm>
                <a:off x="4162" y="1641"/>
                <a:ext cx="222" cy="799"/>
              </a:xfrm>
              <a:custGeom>
                <a:avLst/>
                <a:gdLst>
                  <a:gd name="T0" fmla="*/ 0 w 222"/>
                  <a:gd name="T1" fmla="*/ 200 h 799"/>
                  <a:gd name="T2" fmla="*/ 55 w 222"/>
                  <a:gd name="T3" fmla="*/ 200 h 799"/>
                  <a:gd name="T4" fmla="*/ 55 w 222"/>
                  <a:gd name="T5" fmla="*/ 799 h 799"/>
                  <a:gd name="T6" fmla="*/ 167 w 222"/>
                  <a:gd name="T7" fmla="*/ 799 h 799"/>
                  <a:gd name="T8" fmla="*/ 167 w 222"/>
                  <a:gd name="T9" fmla="*/ 200 h 799"/>
                  <a:gd name="T10" fmla="*/ 222 w 222"/>
                  <a:gd name="T11" fmla="*/ 200 h 799"/>
                  <a:gd name="T12" fmla="*/ 111 w 222"/>
                  <a:gd name="T13" fmla="*/ 0 h 799"/>
                  <a:gd name="T14" fmla="*/ 0 w 222"/>
                  <a:gd name="T15" fmla="*/ 200 h 79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22" h="799">
                    <a:moveTo>
                      <a:pt x="0" y="200"/>
                    </a:moveTo>
                    <a:lnTo>
                      <a:pt x="55" y="200"/>
                    </a:lnTo>
                    <a:lnTo>
                      <a:pt x="55" y="799"/>
                    </a:lnTo>
                    <a:lnTo>
                      <a:pt x="167" y="799"/>
                    </a:lnTo>
                    <a:lnTo>
                      <a:pt x="167" y="200"/>
                    </a:lnTo>
                    <a:lnTo>
                      <a:pt x="222" y="200"/>
                    </a:lnTo>
                    <a:lnTo>
                      <a:pt x="111" y="0"/>
                    </a:lnTo>
                    <a:lnTo>
                      <a:pt x="0" y="200"/>
                    </a:ln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3" name="Freeform 3"/>
              <p:cNvSpPr>
                <a:spLocks/>
              </p:cNvSpPr>
              <p:nvPr/>
            </p:nvSpPr>
            <p:spPr bwMode="auto">
              <a:xfrm>
                <a:off x="4162" y="1641"/>
                <a:ext cx="222" cy="798"/>
              </a:xfrm>
              <a:custGeom>
                <a:avLst/>
                <a:gdLst>
                  <a:gd name="T0" fmla="*/ 0 w 222"/>
                  <a:gd name="T1" fmla="*/ 200 h 799"/>
                  <a:gd name="T2" fmla="*/ 55 w 222"/>
                  <a:gd name="T3" fmla="*/ 200 h 799"/>
                  <a:gd name="T4" fmla="*/ 55 w 222"/>
                  <a:gd name="T5" fmla="*/ 799 h 799"/>
                  <a:gd name="T6" fmla="*/ 167 w 222"/>
                  <a:gd name="T7" fmla="*/ 799 h 799"/>
                  <a:gd name="T8" fmla="*/ 167 w 222"/>
                  <a:gd name="T9" fmla="*/ 200 h 799"/>
                  <a:gd name="T10" fmla="*/ 222 w 222"/>
                  <a:gd name="T11" fmla="*/ 200 h 799"/>
                  <a:gd name="T12" fmla="*/ 111 w 222"/>
                  <a:gd name="T13" fmla="*/ 0 h 799"/>
                  <a:gd name="T14" fmla="*/ 0 w 222"/>
                  <a:gd name="T15" fmla="*/ 200 h 7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2" h="799">
                    <a:moveTo>
                      <a:pt x="0" y="200"/>
                    </a:moveTo>
                    <a:lnTo>
                      <a:pt x="55" y="200"/>
                    </a:lnTo>
                    <a:lnTo>
                      <a:pt x="55" y="799"/>
                    </a:lnTo>
                    <a:lnTo>
                      <a:pt x="167" y="799"/>
                    </a:lnTo>
                    <a:lnTo>
                      <a:pt x="167" y="200"/>
                    </a:lnTo>
                    <a:lnTo>
                      <a:pt x="222" y="200"/>
                    </a:lnTo>
                    <a:lnTo>
                      <a:pt x="111" y="0"/>
                    </a:lnTo>
                    <a:lnTo>
                      <a:pt x="0" y="200"/>
                    </a:ln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6350" cap="rnd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000">
                  <a:latin typeface="+mn-lt"/>
                  <a:cs typeface="+mn-cs"/>
                </a:endParaRPr>
              </a:p>
            </p:txBody>
          </p:sp>
        </p:grpSp>
      </p:grpSp>
      <p:sp>
        <p:nvSpPr>
          <p:cNvPr id="3" name="Стрелка вправо 2"/>
          <p:cNvSpPr/>
          <p:nvPr/>
        </p:nvSpPr>
        <p:spPr>
          <a:xfrm>
            <a:off x="6944935" y="2709252"/>
            <a:ext cx="2521926" cy="2634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9574136" y="2070315"/>
            <a:ext cx="1361686" cy="14410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НСК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900" y="231775"/>
            <a:ext cx="9720263" cy="10350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Система сбора </a:t>
            </a:r>
            <a:r>
              <a:rPr lang="ru-RU" dirty="0" smtClean="0"/>
              <a:t>статистики </a:t>
            </a:r>
            <a:r>
              <a:rPr lang="ru-RU" dirty="0"/>
              <a:t>по </a:t>
            </a:r>
            <a:r>
              <a:rPr lang="ru-RU" dirty="0" smtClean="0"/>
              <a:t>СН в системе МВД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331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91" b="8377"/>
          <a:stretch>
            <a:fillRect/>
          </a:stretch>
        </p:blipFill>
        <p:spPr>
          <a:xfrm>
            <a:off x="1860550" y="1276350"/>
            <a:ext cx="8439150" cy="53006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6" name="Прямоугольник 4"/>
          <p:cNvSpPr>
            <a:spLocks noChangeArrowheads="1"/>
          </p:cNvSpPr>
          <p:nvPr/>
        </p:nvSpPr>
        <p:spPr bwMode="auto">
          <a:xfrm>
            <a:off x="1900238" y="1016000"/>
            <a:ext cx="2816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r>
              <a:rPr lang="ru-RU" altLang="ru-RU" b="1">
                <a:solidFill>
                  <a:srgbClr val="3237FA"/>
                </a:solidFill>
                <a:latin typeface="Calibri" pitchFamily="34" charset="0"/>
              </a:rPr>
              <a:t>Республиканский уровень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248275" y="1384300"/>
            <a:ext cx="1704975" cy="3968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ГУИТ МВД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711624" y="3212976"/>
            <a:ext cx="2495549" cy="35242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/>
              <a:t>Областные подразделения ГУИТ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496050" y="3212976"/>
            <a:ext cx="2505075" cy="95897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Подразделения ГУИТ ГУВД Бишкек, УВД г.Ош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716463" y="5153025"/>
            <a:ext cx="1903412" cy="3619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tx1"/>
                </a:solidFill>
              </a:rPr>
              <a:t>Подразделения ГУИТ в РОВД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8563" y="219075"/>
            <a:ext cx="10258425" cy="10350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Система сбора статистики по СН в системе </a:t>
            </a:r>
            <a:r>
              <a:rPr lang="ru-RU" dirty="0" smtClean="0"/>
              <a:t>МЗ</a:t>
            </a:r>
            <a:endParaRPr lang="ru-RU" dirty="0"/>
          </a:p>
        </p:txBody>
      </p:sp>
      <p:pic>
        <p:nvPicPr>
          <p:cNvPr id="1433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41688" y="1016000"/>
            <a:ext cx="6521450" cy="4887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40" name="Прямоугольник 4"/>
          <p:cNvSpPr>
            <a:spLocks noChangeArrowheads="1"/>
          </p:cNvSpPr>
          <p:nvPr/>
        </p:nvSpPr>
        <p:spPr bwMode="auto">
          <a:xfrm>
            <a:off x="546100" y="6129338"/>
            <a:ext cx="113141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r>
              <a:rPr lang="ru-RU" altLang="ru-RU">
                <a:latin typeface="Calibri" pitchFamily="34" charset="0"/>
              </a:rPr>
              <a:t>Форма отчетности о лицах, обратившихся к врачу в организации/учреждения здравоохранения, отчитывающихся в РМИЦ по поводу насилия (Форма №19)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959350"/>
            <a:ext cx="7772400" cy="14636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ОБЗОР данных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idx="1"/>
          </p:nvPr>
        </p:nvSpPr>
        <p:spPr>
          <a:xfrm>
            <a:off x="0" y="0"/>
            <a:ext cx="12188825" cy="4572000"/>
          </a:xfrm>
        </p:spPr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8610600" y="4959350"/>
            <a:ext cx="3200400" cy="1463675"/>
          </a:xfrm>
        </p:spPr>
        <p:txBody>
          <a:bodyPr rtlCol="0"/>
          <a:lstStyle/>
          <a:p>
            <a:pPr fontAlgn="auto"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900" y="231775"/>
            <a:ext cx="9720263" cy="10350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Семейное </a:t>
            </a:r>
            <a:r>
              <a:rPr lang="ru-RU" dirty="0" smtClean="0"/>
              <a:t>насилие: Выдача ВОО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214625" y="1613647"/>
          <a:ext cx="9720262" cy="40071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436" name="Прямоугольник 4"/>
          <p:cNvSpPr>
            <a:spLocks noChangeArrowheads="1"/>
          </p:cNvSpPr>
          <p:nvPr/>
        </p:nvSpPr>
        <p:spPr bwMode="auto">
          <a:xfrm>
            <a:off x="1281113" y="6229350"/>
            <a:ext cx="4178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r>
              <a:rPr lang="ru-RU" altLang="ru-RU">
                <a:latin typeface="Calibri" pitchFamily="34" charset="0"/>
              </a:rPr>
              <a:t>Источник: МВД  Кыргызской Республики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1425" y="204788"/>
            <a:ext cx="9720263" cy="1449387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Число рассмотренных судами административных дел, </a:t>
            </a:r>
            <a:r>
              <a:rPr lang="ru-RU" dirty="0"/>
              <a:t>связанных с семейным </a:t>
            </a:r>
            <a:r>
              <a:rPr lang="ru-RU" dirty="0" smtClean="0"/>
              <a:t>насилием       </a:t>
            </a:r>
            <a:br>
              <a:rPr lang="ru-RU" dirty="0" smtClean="0"/>
            </a:br>
            <a:r>
              <a:rPr lang="ru-RU" i="1" dirty="0" smtClean="0"/>
              <a:t>(</a:t>
            </a:r>
            <a:r>
              <a:rPr lang="ru-RU" i="1" dirty="0"/>
              <a:t>число дел)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19459" name="Объект 6"/>
          <p:cNvGraphicFramePr>
            <a:graphicFrameLocks noGrp="1"/>
          </p:cNvGraphicFramePr>
          <p:nvPr>
            <p:ph idx="1"/>
          </p:nvPr>
        </p:nvGraphicFramePr>
        <p:xfrm>
          <a:off x="989013" y="1509713"/>
          <a:ext cx="10329862" cy="491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9" r:id="rId3" imgW="10333616" imgH="4913802" progId="Excel.Chart.8">
                  <p:embed/>
                </p:oleObj>
              </mc:Choice>
              <mc:Fallback>
                <p:oleObj r:id="rId3" imgW="10333616" imgH="4913802" progId="Excel.Chart.8">
                  <p:embed/>
                  <p:pic>
                    <p:nvPicPr>
                      <p:cNvPr id="0" name="Объект 6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9013" y="1509713"/>
                        <a:ext cx="10329862" cy="4914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0" name="Прямоугольник 7"/>
          <p:cNvSpPr>
            <a:spLocks noChangeArrowheads="1"/>
          </p:cNvSpPr>
          <p:nvPr/>
        </p:nvSpPr>
        <p:spPr bwMode="auto">
          <a:xfrm>
            <a:off x="1241425" y="6376988"/>
            <a:ext cx="59705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r>
              <a:rPr lang="ru-RU" altLang="ru-RU">
                <a:latin typeface="Calibri" pitchFamily="34" charset="0"/>
              </a:rPr>
              <a:t>Источник: Судебный департамент Кыргызской Республики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900" y="231775"/>
            <a:ext cx="9720263" cy="10350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Число рассмотренных судами </a:t>
            </a:r>
            <a:r>
              <a:rPr lang="ru-RU" dirty="0" smtClean="0"/>
              <a:t>уголовных дел</a:t>
            </a:r>
            <a:r>
              <a:rPr lang="ru-RU" dirty="0"/>
              <a:t>, связанных с семейным насилием       </a:t>
            </a:r>
            <a:br>
              <a:rPr lang="ru-RU" dirty="0"/>
            </a:br>
            <a:r>
              <a:rPr lang="ru-RU" i="1" dirty="0"/>
              <a:t>(число дел)</a:t>
            </a:r>
          </a:p>
        </p:txBody>
      </p:sp>
      <p:sp>
        <p:nvSpPr>
          <p:cNvPr id="20483" name="Прямоугольник 3"/>
          <p:cNvSpPr>
            <a:spLocks noChangeArrowheads="1"/>
          </p:cNvSpPr>
          <p:nvPr/>
        </p:nvSpPr>
        <p:spPr bwMode="auto">
          <a:xfrm>
            <a:off x="985838" y="6376988"/>
            <a:ext cx="59705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r>
              <a:rPr lang="ru-RU" altLang="ru-RU">
                <a:latin typeface="Calibri" pitchFamily="34" charset="0"/>
              </a:rPr>
              <a:t>Источник: Судебный департамент Кыргызской Республики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</p:nvPr>
        </p:nvGraphicFramePr>
        <p:xfrm>
          <a:off x="1187730" y="1614301"/>
          <a:ext cx="9720262" cy="435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900" y="231775"/>
            <a:ext cx="9720263" cy="10350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Лица, признанные судами виновными в совершении  семейного насилия, по степени родства с пострадавшими  в 2015г.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120495" y="1542677"/>
          <a:ext cx="9720262" cy="4024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508" name="Прямоугольник 4"/>
          <p:cNvSpPr>
            <a:spLocks noChangeArrowheads="1"/>
          </p:cNvSpPr>
          <p:nvPr/>
        </p:nvSpPr>
        <p:spPr bwMode="auto">
          <a:xfrm>
            <a:off x="985838" y="6376988"/>
            <a:ext cx="59705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r>
              <a:rPr lang="ru-RU" altLang="ru-RU">
                <a:latin typeface="Calibri" pitchFamily="34" charset="0"/>
              </a:rPr>
              <a:t>Источник: Судебный департамент Кыргызской Республики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900" y="231775"/>
            <a:ext cx="9720263" cy="147637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100" dirty="0"/>
              <a:t>Число лиц, обратившихся в органы здравоохранения по факту насилия в </a:t>
            </a:r>
            <a:r>
              <a:rPr lang="ru-RU" sz="3100" dirty="0" smtClean="0"/>
              <a:t>семье</a:t>
            </a:r>
            <a:r>
              <a:rPr lang="ru-RU" sz="3100" dirty="0"/>
              <a:t>	</a:t>
            </a:r>
            <a:br>
              <a:rPr lang="ru-RU" sz="3100" dirty="0"/>
            </a:br>
            <a:r>
              <a:rPr lang="ru-RU" sz="3100" i="1" dirty="0"/>
              <a:t> (человек)</a:t>
            </a:r>
            <a:r>
              <a:rPr lang="ru-RU" i="1" dirty="0"/>
              <a:t>	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22531" name="Диаграмма 4"/>
          <p:cNvGraphicFramePr>
            <a:graphicFrameLocks/>
          </p:cNvGraphicFramePr>
          <p:nvPr/>
        </p:nvGraphicFramePr>
        <p:xfrm>
          <a:off x="487363" y="1293813"/>
          <a:ext cx="3744912" cy="2697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5" r:id="rId3" imgW="3743268" imgH="2700762" progId="Excel.Chart.8">
                  <p:embed/>
                </p:oleObj>
              </mc:Choice>
              <mc:Fallback>
                <p:oleObj r:id="rId3" imgW="3743268" imgH="2700762" progId="Excel.Chart.8">
                  <p:embed/>
                  <p:pic>
                    <p:nvPicPr>
                      <p:cNvPr id="0" name="Диаграмма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363" y="1293813"/>
                        <a:ext cx="3744912" cy="2697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4570038" y="1237130"/>
          <a:ext cx="3578879" cy="2823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900953" y="4132163"/>
          <a:ext cx="4558553" cy="2410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" name="Диаграмма 7"/>
          <p:cNvGraphicFramePr/>
          <p:nvPr/>
        </p:nvGraphicFramePr>
        <p:xfrm>
          <a:off x="6533309" y="4360766"/>
          <a:ext cx="4842903" cy="2369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9" name="Диаграмма 8"/>
          <p:cNvGraphicFramePr/>
          <p:nvPr/>
        </p:nvGraphicFramePr>
        <p:xfrm>
          <a:off x="8592670" y="1183341"/>
          <a:ext cx="3482789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2536" name="Прямоугольник 11"/>
          <p:cNvSpPr>
            <a:spLocks noChangeArrowheads="1"/>
          </p:cNvSpPr>
          <p:nvPr/>
        </p:nvSpPr>
        <p:spPr bwMode="auto">
          <a:xfrm>
            <a:off x="550863" y="6481763"/>
            <a:ext cx="1822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r>
              <a:rPr lang="ru-RU" altLang="ru-RU">
                <a:latin typeface="Calibri" pitchFamily="34" charset="0"/>
              </a:rPr>
              <a:t>Источник: МЗ КР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900" y="231775"/>
            <a:ext cx="9720263" cy="10350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Число обращений населения в кризисные центры, суды аксакалов 			                             (человек)			</a:t>
            </a:r>
          </a:p>
        </p:txBody>
      </p:sp>
      <p:graphicFrame>
        <p:nvGraphicFramePr>
          <p:cNvPr id="23555" name="Объект 3"/>
          <p:cNvGraphicFramePr>
            <a:graphicFrameLocks noGrp="1"/>
          </p:cNvGraphicFramePr>
          <p:nvPr>
            <p:ph idx="1"/>
          </p:nvPr>
        </p:nvGraphicFramePr>
        <p:xfrm>
          <a:off x="1028700" y="1625600"/>
          <a:ext cx="9821863" cy="493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5" r:id="rId3" imgW="9821507" imgH="4932091" progId="Excel.Chart.8">
                  <p:embed/>
                </p:oleObj>
              </mc:Choice>
              <mc:Fallback>
                <p:oleObj r:id="rId3" imgW="9821507" imgH="4932091" progId="Excel.Chart.8">
                  <p:embed/>
                  <p:pic>
                    <p:nvPicPr>
                      <p:cNvPr id="0" name="Объект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8700" y="1625600"/>
                        <a:ext cx="9821863" cy="4933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6" name="Прямоугольник 4"/>
          <p:cNvSpPr>
            <a:spLocks noChangeArrowheads="1"/>
          </p:cNvSpPr>
          <p:nvPr/>
        </p:nvSpPr>
        <p:spPr bwMode="auto">
          <a:xfrm>
            <a:off x="488950" y="6413500"/>
            <a:ext cx="1908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r>
              <a:rPr lang="ru-RU" altLang="ru-RU">
                <a:latin typeface="Calibri" pitchFamily="34" charset="0"/>
              </a:rPr>
              <a:t>Источник: НСК КР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900" y="231775"/>
            <a:ext cx="9720263" cy="10350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Число зарегистрированных </a:t>
            </a:r>
            <a:r>
              <a:rPr lang="ru-RU" dirty="0" smtClean="0"/>
              <a:t>изнасилований, УД</a:t>
            </a:r>
            <a:endParaRPr lang="ru-RU" dirty="0"/>
          </a:p>
        </p:txBody>
      </p:sp>
      <p:graphicFrame>
        <p:nvGraphicFramePr>
          <p:cNvPr id="24579" name="Объект 3"/>
          <p:cNvGraphicFramePr>
            <a:graphicFrameLocks noGrp="1"/>
          </p:cNvGraphicFramePr>
          <p:nvPr>
            <p:ph idx="1"/>
          </p:nvPr>
        </p:nvGraphicFramePr>
        <p:xfrm>
          <a:off x="1028700" y="1519238"/>
          <a:ext cx="10668000" cy="412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9" r:id="rId3" imgW="10668925" imgH="4127350" progId="Excel.Chart.8">
                  <p:embed/>
                </p:oleObj>
              </mc:Choice>
              <mc:Fallback>
                <p:oleObj r:id="rId3" imgW="10668925" imgH="4127350" progId="Excel.Chart.8">
                  <p:embed/>
                  <p:pic>
                    <p:nvPicPr>
                      <p:cNvPr id="0" name="Объект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8700" y="1519238"/>
                        <a:ext cx="10668000" cy="4125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Прямоугольник 4"/>
          <p:cNvSpPr>
            <a:spLocks noChangeArrowheads="1"/>
          </p:cNvSpPr>
          <p:nvPr/>
        </p:nvSpPr>
        <p:spPr bwMode="auto">
          <a:xfrm>
            <a:off x="1281113" y="6229350"/>
            <a:ext cx="4178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r>
              <a:rPr lang="ru-RU" altLang="ru-RU">
                <a:latin typeface="Calibri" pitchFamily="34" charset="0"/>
              </a:rPr>
              <a:t>Источник: МВД  Кыргызской Республики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900" y="231775"/>
            <a:ext cx="9720263" cy="10350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 Число зарегистрированных </a:t>
            </a:r>
            <a:r>
              <a:rPr lang="ru-RU" dirty="0" smtClean="0"/>
              <a:t>преступлений по фактам насильственных действий </a:t>
            </a:r>
            <a:r>
              <a:rPr lang="ru-RU" dirty="0"/>
              <a:t>сексуального </a:t>
            </a:r>
            <a:r>
              <a:rPr lang="ru-RU" dirty="0" smtClean="0"/>
              <a:t>характера, УД </a:t>
            </a:r>
            <a:endParaRPr lang="ru-RU" dirty="0"/>
          </a:p>
        </p:txBody>
      </p:sp>
      <p:graphicFrame>
        <p:nvGraphicFramePr>
          <p:cNvPr id="25603" name="Объект 3"/>
          <p:cNvGraphicFramePr>
            <a:graphicFrameLocks noGrp="1"/>
          </p:cNvGraphicFramePr>
          <p:nvPr>
            <p:ph idx="1"/>
          </p:nvPr>
        </p:nvGraphicFramePr>
        <p:xfrm>
          <a:off x="989013" y="1482725"/>
          <a:ext cx="10733087" cy="4941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2" r:id="rId3" imgW="10735986" imgH="4944285" progId="Excel.Chart.8">
                  <p:embed/>
                </p:oleObj>
              </mc:Choice>
              <mc:Fallback>
                <p:oleObj r:id="rId3" imgW="10735986" imgH="4944285" progId="Excel.Chart.8">
                  <p:embed/>
                  <p:pic>
                    <p:nvPicPr>
                      <p:cNvPr id="0" name="Объект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9013" y="1482725"/>
                        <a:ext cx="10733087" cy="4941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900" y="231775"/>
            <a:ext cx="9720263" cy="10350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Число зарегистрированных преступлений по фактам </a:t>
            </a:r>
            <a:r>
              <a:rPr lang="ru-RU" dirty="0" smtClean="0"/>
              <a:t>принуждения к вступлению в брак, </a:t>
            </a:r>
            <a:r>
              <a:rPr lang="ru-RU" dirty="0"/>
              <a:t>УД </a:t>
            </a:r>
          </a:p>
        </p:txBody>
      </p:sp>
      <p:graphicFrame>
        <p:nvGraphicFramePr>
          <p:cNvPr id="26627" name="Объект 3"/>
          <p:cNvGraphicFramePr>
            <a:graphicFrameLocks noGrp="1"/>
          </p:cNvGraphicFramePr>
          <p:nvPr>
            <p:ph idx="1"/>
          </p:nvPr>
        </p:nvGraphicFramePr>
        <p:xfrm>
          <a:off x="989013" y="1509713"/>
          <a:ext cx="10531475" cy="491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6" r:id="rId3" imgW="10534801" imgH="4913802" progId="Excel.Chart.8">
                  <p:embed/>
                </p:oleObj>
              </mc:Choice>
              <mc:Fallback>
                <p:oleObj r:id="rId3" imgW="10534801" imgH="4913802" progId="Excel.Chart.8">
                  <p:embed/>
                  <p:pic>
                    <p:nvPicPr>
                      <p:cNvPr id="0" name="Объект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9013" y="1509713"/>
                        <a:ext cx="10531475" cy="4914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900" y="231775"/>
            <a:ext cx="9720263" cy="10350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Число зарегистрированных преступлений по фактам </a:t>
            </a:r>
            <a:r>
              <a:rPr lang="ru-RU" dirty="0" smtClean="0"/>
              <a:t>похищений человека, </a:t>
            </a:r>
            <a:r>
              <a:rPr lang="ru-RU" dirty="0"/>
              <a:t>УД </a:t>
            </a:r>
          </a:p>
        </p:txBody>
      </p:sp>
      <p:graphicFrame>
        <p:nvGraphicFramePr>
          <p:cNvPr id="27651" name="Объект 6"/>
          <p:cNvGraphicFramePr>
            <a:graphicFrameLocks noGrp="1"/>
          </p:cNvGraphicFramePr>
          <p:nvPr>
            <p:ph idx="1"/>
          </p:nvPr>
        </p:nvGraphicFramePr>
        <p:xfrm>
          <a:off x="1136650" y="1546225"/>
          <a:ext cx="10182225" cy="438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0" r:id="rId3" imgW="10181202" imgH="4377307" progId="Excel.Chart.8">
                  <p:embed/>
                </p:oleObj>
              </mc:Choice>
              <mc:Fallback>
                <p:oleObj r:id="rId3" imgW="10181202" imgH="4377307" progId="Excel.Chart.8">
                  <p:embed/>
                  <p:pic>
                    <p:nvPicPr>
                      <p:cNvPr id="0" name="Объект 6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6650" y="1546225"/>
                        <a:ext cx="10182225" cy="4381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900" y="231775"/>
            <a:ext cx="9720263" cy="10350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Достижения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4100" y="1155700"/>
            <a:ext cx="9720263" cy="4962525"/>
          </a:xfrm>
        </p:spPr>
        <p:txBody>
          <a:bodyPr rtlCol="0">
            <a:normAutofit fontScale="92500"/>
          </a:bodyPr>
          <a:lstStyle/>
          <a:p>
            <a:pPr marL="342900" indent="-342900" fontAlgn="auto">
              <a:buFont typeface="Arial" pitchFamily="34" charset="0"/>
              <a:buChar char="•"/>
              <a:defRPr/>
            </a:pPr>
            <a:r>
              <a:rPr lang="ru-RU" dirty="0" smtClean="0"/>
              <a:t>С 2009 года </a:t>
            </a:r>
            <a:r>
              <a:rPr lang="ru-RU" dirty="0"/>
              <a:t>достигнут значительный прогресс в области совершенствования статистики по </a:t>
            </a:r>
            <a:r>
              <a:rPr lang="ru-RU" dirty="0" smtClean="0"/>
              <a:t>СН</a:t>
            </a:r>
          </a:p>
          <a:p>
            <a:pPr marL="342900" indent="-342900" fontAlgn="auto">
              <a:buFont typeface="Arial" pitchFamily="34" charset="0"/>
              <a:buChar char="•"/>
              <a:defRPr/>
            </a:pPr>
            <a:r>
              <a:rPr lang="ru-RU" dirty="0" smtClean="0"/>
              <a:t>Система статистики по СН –  в МЗ, МВД, ВС и СД полностью соответствует требованиям законодательства КР, одна из лучших в странах СНГ</a:t>
            </a:r>
            <a:endParaRPr lang="ru-RU" dirty="0"/>
          </a:p>
          <a:p>
            <a:pPr marL="342900" indent="-342900" fontAlgn="auto">
              <a:buFont typeface="Arial" pitchFamily="34" charset="0"/>
              <a:buChar char="•"/>
              <a:defRPr/>
            </a:pPr>
            <a:r>
              <a:rPr lang="ru-RU" dirty="0" smtClean="0"/>
              <a:t>В судах и МВД СН выделяется из уголовной, административной практики, а также учет по ВОО и ОСО</a:t>
            </a:r>
          </a:p>
          <a:p>
            <a:pPr marL="342900" indent="-342900" fontAlgn="auto">
              <a:buFont typeface="Arial" pitchFamily="34" charset="0"/>
              <a:buChar char="•"/>
              <a:defRPr/>
            </a:pPr>
            <a:r>
              <a:rPr lang="ru-RU" dirty="0" smtClean="0"/>
              <a:t>МЗ – усовершенствована в 2015г. в соответствии со Стамбульским протоколом, вычленяет СН, насилие в учреждениях образования,   пострадавших от должностных лиц, в учреждениях МВД, МТСР,МЗ  (физическое, психическое, сексуальное)</a:t>
            </a:r>
          </a:p>
          <a:p>
            <a:pPr marL="342900" indent="-342900" fontAlgn="auto">
              <a:buFont typeface="Arial" pitchFamily="34" charset="0"/>
              <a:buChar char="•"/>
              <a:defRPr/>
            </a:pPr>
            <a:r>
              <a:rPr lang="ru-RU" dirty="0" smtClean="0"/>
              <a:t>На </a:t>
            </a:r>
            <a:r>
              <a:rPr lang="ru-RU" dirty="0"/>
              <a:t>уровне руководителей  </a:t>
            </a:r>
            <a:r>
              <a:rPr lang="ru-RU" dirty="0" smtClean="0"/>
              <a:t>НСК, СВ,СД</a:t>
            </a:r>
            <a:r>
              <a:rPr lang="ru-RU" dirty="0"/>
              <a:t>, МВД, МЗ имеется политическая воля продолжать работу по совершенствованию системы сбора данных по СН и НОЖ</a:t>
            </a:r>
          </a:p>
          <a:p>
            <a:pPr marL="342900" indent="-342900" fontAlgn="auto">
              <a:buFont typeface="Arial" pitchFamily="34" charset="0"/>
              <a:buChar char="•"/>
              <a:defRPr/>
            </a:pPr>
            <a:r>
              <a:rPr lang="ru-RU" dirty="0" smtClean="0"/>
              <a:t>Создана  </a:t>
            </a:r>
            <a:r>
              <a:rPr lang="ru-RU" dirty="0"/>
              <a:t>межведомственная группа </a:t>
            </a:r>
            <a:r>
              <a:rPr lang="ru-RU" dirty="0" smtClean="0"/>
              <a:t>специалистов </a:t>
            </a:r>
            <a:r>
              <a:rPr lang="ru-RU" dirty="0"/>
              <a:t>НСК, СВ,СД, МВД, МЗ </a:t>
            </a:r>
            <a:r>
              <a:rPr lang="ru-RU" dirty="0" smtClean="0"/>
              <a:t>, </a:t>
            </a:r>
            <a:r>
              <a:rPr lang="ru-RU" dirty="0"/>
              <a:t>заинтересованных и готовых работать </a:t>
            </a:r>
            <a:r>
              <a:rPr lang="ru-RU" dirty="0" smtClean="0"/>
              <a:t>вместе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762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900" y="231775"/>
            <a:ext cx="9720263" cy="10350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Вызовы:</a:t>
            </a:r>
            <a:endParaRPr lang="ru-RU" dirty="0"/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>
          <a:xfrm>
            <a:off x="757424" y="981634"/>
            <a:ext cx="10820493" cy="5472953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altLang="ru-RU" sz="2000" dirty="0" smtClean="0"/>
              <a:t>    скудная информация о потерпевшем – наследие советской системы. МВД </a:t>
            </a:r>
            <a:r>
              <a:rPr lang="ru-RU" altLang="ru-RU" sz="2000" dirty="0"/>
              <a:t>была разработана единая форма по потерпевшему  – правоохранительные органы и суды не заинтересованы в ее внедрении</a:t>
            </a:r>
          </a:p>
          <a:p>
            <a:pPr>
              <a:buFont typeface="Wingdings" pitchFamily="2" charset="2"/>
              <a:buChar char="§"/>
            </a:pPr>
            <a:r>
              <a:rPr lang="ru-RU" altLang="ru-RU" sz="2000" dirty="0" smtClean="0"/>
              <a:t> Статистика МЗ по насилию  не является государственной – НСК ежегодно запрашивает данные письмом</a:t>
            </a:r>
          </a:p>
          <a:p>
            <a:pPr>
              <a:buFont typeface="Wingdings" pitchFamily="2" charset="2"/>
              <a:buChar char="§"/>
            </a:pPr>
            <a:r>
              <a:rPr lang="ru-RU" altLang="ru-RU" sz="2000" dirty="0" smtClean="0"/>
              <a:t>МВД – низкое качество заполнения форм первичного учета (время, место совершения, день недели, «в </a:t>
            </a:r>
            <a:r>
              <a:rPr lang="ru-RU" altLang="ru-RU" sz="2000" dirty="0"/>
              <a:t>отношении женщины</a:t>
            </a:r>
            <a:r>
              <a:rPr lang="ru-RU" altLang="ru-RU" sz="2000" dirty="0" smtClean="0"/>
              <a:t>» и др.)</a:t>
            </a:r>
            <a:endParaRPr lang="ru-RU" altLang="ru-RU" sz="2000" dirty="0"/>
          </a:p>
          <a:p>
            <a:pPr>
              <a:buFont typeface="Wingdings" pitchFamily="2" charset="2"/>
              <a:buChar char="§"/>
            </a:pPr>
            <a:r>
              <a:rPr lang="ru-RU" altLang="ru-RU" sz="2000" dirty="0" smtClean="0"/>
              <a:t>   Недостаточная/отсутствие автоматизации сбора данных и  недостаточный потенциал сотрудников  – большое количество  пропусков заполнения, наличие арифметических и логических ошибок</a:t>
            </a:r>
          </a:p>
          <a:p>
            <a:pPr>
              <a:buFont typeface="Wingdings" pitchFamily="2" charset="2"/>
              <a:buChar char="§"/>
            </a:pPr>
            <a:r>
              <a:rPr lang="ru-RU" altLang="ru-RU" sz="2000" dirty="0"/>
              <a:t> </a:t>
            </a:r>
            <a:r>
              <a:rPr lang="ru-RU" altLang="ru-RU" sz="2000" dirty="0" smtClean="0"/>
              <a:t>    Ограниченность программного обеспечения, невозможности внесения дополнительных показателей (МВД, СД)</a:t>
            </a:r>
          </a:p>
          <a:p>
            <a:pPr>
              <a:buFont typeface="Wingdings" pitchFamily="2" charset="2"/>
              <a:buChar char="§"/>
            </a:pPr>
            <a:r>
              <a:rPr lang="ru-RU" altLang="ru-RU" sz="2000" dirty="0" smtClean="0"/>
              <a:t>   </a:t>
            </a:r>
            <a:r>
              <a:rPr lang="ru-RU" altLang="ru-RU" sz="2000" dirty="0"/>
              <a:t> Отсутствует электронный обмен информацией в системе ОВД, судебных органов, ГСИН</a:t>
            </a:r>
          </a:p>
          <a:p>
            <a:pPr>
              <a:buFont typeface="Wingdings" pitchFamily="2" charset="2"/>
              <a:buChar char="§"/>
            </a:pPr>
            <a:r>
              <a:rPr lang="ru-RU" altLang="ru-RU" sz="2000" dirty="0"/>
              <a:t>Информационные системы правоохранительный органов, судов, МЗ несовместимы учреждений</a:t>
            </a:r>
            <a:endParaRPr lang="ru-RU" sz="2000" dirty="0"/>
          </a:p>
          <a:p>
            <a:pPr>
              <a:buFont typeface="Wingdings" pitchFamily="2" charset="2"/>
              <a:buChar char="§"/>
            </a:pPr>
            <a:endParaRPr lang="ru-RU" altLang="ru-RU" dirty="0" smtClean="0"/>
          </a:p>
          <a:p>
            <a:pPr>
              <a:buFont typeface="Wingdings" pitchFamily="2" charset="2"/>
              <a:buChar char="§"/>
            </a:pPr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208004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Вызовы: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0170" y="1546412"/>
            <a:ext cx="9720073" cy="4827117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     Принят </a:t>
            </a:r>
            <a:r>
              <a:rPr lang="ru-RU" dirty="0"/>
              <a:t>Закон «Об охране и защите от семейного насилия» </a:t>
            </a:r>
            <a:r>
              <a:rPr lang="ru-RU" dirty="0" smtClean="0"/>
              <a:t>-расширено число </a:t>
            </a:r>
            <a:r>
              <a:rPr lang="ru-RU" dirty="0"/>
              <a:t>субъектов собора данных по СН, отчетность должна размещаться на сайтах УО;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     Правовая статистика передается в ГП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    Как будет развиваться правовая статистика?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04541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Спасибо </a:t>
            </a:r>
            <a:r>
              <a:rPr lang="ru-RU" smtClean="0"/>
              <a:t>за внимание!</a:t>
            </a:r>
            <a:endParaRPr lang="ru-RU"/>
          </a:p>
        </p:txBody>
      </p:sp>
      <p:sp>
        <p:nvSpPr>
          <p:cNvPr id="10" name="Текст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4038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Интеграл">
    <a:dk1>
      <a:sysClr val="windowText" lastClr="000000"/>
    </a:dk1>
    <a:lt1>
      <a:sysClr val="window" lastClr="FFFFFF"/>
    </a:lt1>
    <a:dk2>
      <a:srgbClr val="335B74"/>
    </a:dk2>
    <a:lt2>
      <a:srgbClr val="DFE3E5"/>
    </a:lt2>
    <a:accent1>
      <a:srgbClr val="1CADE4"/>
    </a:accent1>
    <a:accent2>
      <a:srgbClr val="2683C6"/>
    </a:accent2>
    <a:accent3>
      <a:srgbClr val="27CED7"/>
    </a:accent3>
    <a:accent4>
      <a:srgbClr val="42BA97"/>
    </a:accent4>
    <a:accent5>
      <a:srgbClr val="3E8853"/>
    </a:accent5>
    <a:accent6>
      <a:srgbClr val="62A39F"/>
    </a:accent6>
    <a:hlink>
      <a:srgbClr val="6B9F25"/>
    </a:hlink>
    <a:folHlink>
      <a:srgbClr val="B26B02"/>
    </a:folHlink>
  </a:clrScheme>
  <a:fontScheme name="Интеграл">
    <a:majorFont>
      <a:latin typeface="Tw Cen MT Condensed" panose="020B0606020104020203"/>
      <a:ea typeface=""/>
      <a:cs typeface=""/>
      <a:font script="Grek" typeface="Calibri"/>
      <a:font script="Cyrl" typeface="Calibri"/>
      <a:font script="Jpan" typeface="メイリオ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w Cen MT" panose="020B0602020104020603"/>
      <a:ea typeface=""/>
      <a:cs typeface=""/>
      <a:font script="Grek" typeface="Calibri"/>
      <a:font script="Cyrl" typeface="Calibri"/>
      <a:font script="Jpan" typeface="メイリオ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Интеграл">
    <a:fillStyleLst>
      <a:solidFill>
        <a:schemeClr val="phClr"/>
      </a:solidFill>
      <a:gradFill rotWithShape="1">
        <a:gsLst>
          <a:gs pos="0">
            <a:schemeClr val="phClr">
              <a:tint val="83000"/>
              <a:satMod val="100000"/>
              <a:lumMod val="100000"/>
            </a:schemeClr>
          </a:gs>
          <a:gs pos="100000">
            <a:schemeClr val="phClr">
              <a:tint val="61000"/>
              <a:satMod val="150000"/>
              <a:lumMod val="1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tint val="100000"/>
              <a:shade val="85000"/>
              <a:satMod val="100000"/>
              <a:lumMod val="100000"/>
            </a:schemeClr>
          </a:gs>
          <a:gs pos="100000">
            <a:schemeClr val="phClr">
              <a:tint val="90000"/>
              <a:shade val="100000"/>
              <a:satMod val="150000"/>
              <a:lumMod val="1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50800" dist="12700" dir="5400000" algn="ctr" rotWithShape="0">
            <a:srgbClr val="000000">
              <a:alpha val="50000"/>
            </a:srgbClr>
          </a:outerShdw>
        </a:effectLst>
      </a:effectStyle>
      <a:effectStyle>
        <a:effectLst>
          <a:outerShdw blurRad="76200" dist="25400" dir="5400000" algn="ct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contourW="12700" prstMaterial="flat">
          <a:bevelT w="38100" h="44450" prst="angle"/>
          <a:contourClr>
            <a:schemeClr val="phClr">
              <a:shade val="35000"/>
              <a:satMod val="160000"/>
            </a:schemeClr>
          </a:contourClr>
        </a:sp3d>
      </a:effectStyle>
    </a:effectStyleLst>
    <a:bgFillStyleLst>
      <a:solidFill>
        <a:schemeClr val="phClr"/>
      </a:solidFill>
      <a:solidFill>
        <a:schemeClr val="phClr">
          <a:tint val="95000"/>
          <a:shade val="85000"/>
          <a:satMod val="125000"/>
        </a:schemeClr>
      </a:solidFill>
      <a:blipFill rotWithShape="1">
        <a:blip xmlns:r="http://schemas.openxmlformats.org/officeDocument/2006/relationships" r:embed="rId1">
          <a:duotone>
            <a:schemeClr val="phClr">
              <a:tint val="95000"/>
              <a:shade val="74000"/>
              <a:satMod val="230000"/>
            </a:schemeClr>
            <a:schemeClr val="phClr">
              <a:tint val="92000"/>
              <a:shade val="69000"/>
              <a:satMod val="250000"/>
            </a:schemeClr>
          </a:duotone>
        </a:blip>
        <a:tile tx="0" ty="0" sx="40000" sy="40000" flip="none" algn="tl"/>
      </a:blipFill>
    </a:bgFillStyleLst>
  </a:fmtScheme>
</a:themeOverride>
</file>

<file path=ppt/theme/themeOverride2.xml><?xml version="1.0" encoding="utf-8"?>
<a:themeOverride xmlns:a="http://schemas.openxmlformats.org/drawingml/2006/main">
  <a:clrScheme name="Интеграл">
    <a:dk1>
      <a:sysClr val="windowText" lastClr="000000"/>
    </a:dk1>
    <a:lt1>
      <a:sysClr val="window" lastClr="FFFFFF"/>
    </a:lt1>
    <a:dk2>
      <a:srgbClr val="335B74"/>
    </a:dk2>
    <a:lt2>
      <a:srgbClr val="DFE3E5"/>
    </a:lt2>
    <a:accent1>
      <a:srgbClr val="1CADE4"/>
    </a:accent1>
    <a:accent2>
      <a:srgbClr val="2683C6"/>
    </a:accent2>
    <a:accent3>
      <a:srgbClr val="27CED7"/>
    </a:accent3>
    <a:accent4>
      <a:srgbClr val="42BA97"/>
    </a:accent4>
    <a:accent5>
      <a:srgbClr val="3E8853"/>
    </a:accent5>
    <a:accent6>
      <a:srgbClr val="62A39F"/>
    </a:accent6>
    <a:hlink>
      <a:srgbClr val="6B9F25"/>
    </a:hlink>
    <a:folHlink>
      <a:srgbClr val="B26B02"/>
    </a:folHlink>
  </a:clrScheme>
  <a:fontScheme name="Интеграл">
    <a:majorFont>
      <a:latin typeface="Tw Cen MT Condensed" panose="020B0606020104020203"/>
      <a:ea typeface=""/>
      <a:cs typeface=""/>
      <a:font script="Grek" typeface="Calibri"/>
      <a:font script="Cyrl" typeface="Calibri"/>
      <a:font script="Jpan" typeface="メイリオ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w Cen MT" panose="020B0602020104020603"/>
      <a:ea typeface=""/>
      <a:cs typeface=""/>
      <a:font script="Grek" typeface="Calibri"/>
      <a:font script="Cyrl" typeface="Calibri"/>
      <a:font script="Jpan" typeface="メイリオ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Интеграл">
    <a:fillStyleLst>
      <a:solidFill>
        <a:schemeClr val="phClr"/>
      </a:solidFill>
      <a:gradFill rotWithShape="1">
        <a:gsLst>
          <a:gs pos="0">
            <a:schemeClr val="phClr">
              <a:tint val="83000"/>
              <a:satMod val="100000"/>
              <a:lumMod val="100000"/>
            </a:schemeClr>
          </a:gs>
          <a:gs pos="100000">
            <a:schemeClr val="phClr">
              <a:tint val="61000"/>
              <a:satMod val="150000"/>
              <a:lumMod val="1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tint val="100000"/>
              <a:shade val="85000"/>
              <a:satMod val="100000"/>
              <a:lumMod val="100000"/>
            </a:schemeClr>
          </a:gs>
          <a:gs pos="100000">
            <a:schemeClr val="phClr">
              <a:tint val="90000"/>
              <a:shade val="100000"/>
              <a:satMod val="150000"/>
              <a:lumMod val="1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50800" dist="12700" dir="5400000" algn="ctr" rotWithShape="0">
            <a:srgbClr val="000000">
              <a:alpha val="50000"/>
            </a:srgbClr>
          </a:outerShdw>
        </a:effectLst>
      </a:effectStyle>
      <a:effectStyle>
        <a:effectLst>
          <a:outerShdw blurRad="76200" dist="25400" dir="5400000" algn="ct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contourW="12700" prstMaterial="flat">
          <a:bevelT w="38100" h="44450" prst="angle"/>
          <a:contourClr>
            <a:schemeClr val="phClr">
              <a:shade val="35000"/>
              <a:satMod val="160000"/>
            </a:schemeClr>
          </a:contourClr>
        </a:sp3d>
      </a:effectStyle>
    </a:effectStyleLst>
    <a:bgFillStyleLst>
      <a:solidFill>
        <a:schemeClr val="phClr"/>
      </a:solidFill>
      <a:solidFill>
        <a:schemeClr val="phClr">
          <a:tint val="95000"/>
          <a:shade val="85000"/>
          <a:satMod val="125000"/>
        </a:schemeClr>
      </a:solidFill>
      <a:blipFill rotWithShape="1">
        <a:blip xmlns:r="http://schemas.openxmlformats.org/officeDocument/2006/relationships" r:embed="rId1">
          <a:duotone>
            <a:schemeClr val="phClr">
              <a:tint val="95000"/>
              <a:shade val="74000"/>
              <a:satMod val="230000"/>
            </a:schemeClr>
            <a:schemeClr val="phClr">
              <a:tint val="92000"/>
              <a:shade val="69000"/>
              <a:satMod val="250000"/>
            </a:schemeClr>
          </a:duotone>
        </a:blip>
        <a:tile tx="0" ty="0" sx="40000" sy="40000" flip="none" algn="tl"/>
      </a:blipFill>
    </a:bgFillStyleLst>
  </a:fmtScheme>
</a:themeOverride>
</file>

<file path=ppt/theme/themeOverride3.xml><?xml version="1.0" encoding="utf-8"?>
<a:themeOverride xmlns:a="http://schemas.openxmlformats.org/drawingml/2006/main">
  <a:clrScheme name="Интеграл">
    <a:dk1>
      <a:sysClr val="windowText" lastClr="000000"/>
    </a:dk1>
    <a:lt1>
      <a:sysClr val="window" lastClr="FFFFFF"/>
    </a:lt1>
    <a:dk2>
      <a:srgbClr val="335B74"/>
    </a:dk2>
    <a:lt2>
      <a:srgbClr val="DFE3E5"/>
    </a:lt2>
    <a:accent1>
      <a:srgbClr val="1CADE4"/>
    </a:accent1>
    <a:accent2>
      <a:srgbClr val="2683C6"/>
    </a:accent2>
    <a:accent3>
      <a:srgbClr val="27CED7"/>
    </a:accent3>
    <a:accent4>
      <a:srgbClr val="42BA97"/>
    </a:accent4>
    <a:accent5>
      <a:srgbClr val="3E8853"/>
    </a:accent5>
    <a:accent6>
      <a:srgbClr val="62A39F"/>
    </a:accent6>
    <a:hlink>
      <a:srgbClr val="6B9F25"/>
    </a:hlink>
    <a:folHlink>
      <a:srgbClr val="B26B02"/>
    </a:folHlink>
  </a:clrScheme>
  <a:fontScheme name="Интеграл">
    <a:majorFont>
      <a:latin typeface="Tw Cen MT Condensed" panose="020B0606020104020203"/>
      <a:ea typeface=""/>
      <a:cs typeface=""/>
      <a:font script="Grek" typeface="Calibri"/>
      <a:font script="Cyrl" typeface="Calibri"/>
      <a:font script="Jpan" typeface="メイリオ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w Cen MT" panose="020B0602020104020603"/>
      <a:ea typeface=""/>
      <a:cs typeface=""/>
      <a:font script="Grek" typeface="Calibri"/>
      <a:font script="Cyrl" typeface="Calibri"/>
      <a:font script="Jpan" typeface="メイリオ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Интеграл">
    <a:fillStyleLst>
      <a:solidFill>
        <a:schemeClr val="phClr"/>
      </a:solidFill>
      <a:gradFill rotWithShape="1">
        <a:gsLst>
          <a:gs pos="0">
            <a:schemeClr val="phClr">
              <a:tint val="83000"/>
              <a:satMod val="100000"/>
              <a:lumMod val="100000"/>
            </a:schemeClr>
          </a:gs>
          <a:gs pos="100000">
            <a:schemeClr val="phClr">
              <a:tint val="61000"/>
              <a:satMod val="150000"/>
              <a:lumMod val="1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tint val="100000"/>
              <a:shade val="85000"/>
              <a:satMod val="100000"/>
              <a:lumMod val="100000"/>
            </a:schemeClr>
          </a:gs>
          <a:gs pos="100000">
            <a:schemeClr val="phClr">
              <a:tint val="90000"/>
              <a:shade val="100000"/>
              <a:satMod val="150000"/>
              <a:lumMod val="1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50800" dist="12700" dir="5400000" algn="ctr" rotWithShape="0">
            <a:srgbClr val="000000">
              <a:alpha val="50000"/>
            </a:srgbClr>
          </a:outerShdw>
        </a:effectLst>
      </a:effectStyle>
      <a:effectStyle>
        <a:effectLst>
          <a:outerShdw blurRad="76200" dist="25400" dir="5400000" algn="ct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contourW="12700" prstMaterial="flat">
          <a:bevelT w="38100" h="44450" prst="angle"/>
          <a:contourClr>
            <a:schemeClr val="phClr">
              <a:shade val="35000"/>
              <a:satMod val="160000"/>
            </a:schemeClr>
          </a:contourClr>
        </a:sp3d>
      </a:effectStyle>
    </a:effectStyleLst>
    <a:bgFillStyleLst>
      <a:solidFill>
        <a:schemeClr val="phClr"/>
      </a:solidFill>
      <a:solidFill>
        <a:schemeClr val="phClr">
          <a:tint val="95000"/>
          <a:shade val="85000"/>
          <a:satMod val="125000"/>
        </a:schemeClr>
      </a:solidFill>
      <a:blipFill rotWithShape="1">
        <a:blip xmlns:r="http://schemas.openxmlformats.org/officeDocument/2006/relationships" r:embed="rId1">
          <a:duotone>
            <a:schemeClr val="phClr">
              <a:tint val="95000"/>
              <a:shade val="74000"/>
              <a:satMod val="230000"/>
            </a:schemeClr>
            <a:schemeClr val="phClr">
              <a:tint val="92000"/>
              <a:shade val="69000"/>
              <a:satMod val="250000"/>
            </a:schemeClr>
          </a:duotone>
        </a:blip>
        <a:tile tx="0" ty="0" sx="40000" sy="40000" flip="none" algn="tl"/>
      </a:blipFill>
    </a:bgFillStyleLst>
  </a:fmtScheme>
</a:themeOverride>
</file>

<file path=ppt/theme/themeOverride4.xml><?xml version="1.0" encoding="utf-8"?>
<a:themeOverride xmlns:a="http://schemas.openxmlformats.org/drawingml/2006/main">
  <a:clrScheme name="Интеграл">
    <a:dk1>
      <a:sysClr val="windowText" lastClr="000000"/>
    </a:dk1>
    <a:lt1>
      <a:sysClr val="window" lastClr="FFFFFF"/>
    </a:lt1>
    <a:dk2>
      <a:srgbClr val="335B74"/>
    </a:dk2>
    <a:lt2>
      <a:srgbClr val="DFE3E5"/>
    </a:lt2>
    <a:accent1>
      <a:srgbClr val="1CADE4"/>
    </a:accent1>
    <a:accent2>
      <a:srgbClr val="2683C6"/>
    </a:accent2>
    <a:accent3>
      <a:srgbClr val="27CED7"/>
    </a:accent3>
    <a:accent4>
      <a:srgbClr val="42BA97"/>
    </a:accent4>
    <a:accent5>
      <a:srgbClr val="3E8853"/>
    </a:accent5>
    <a:accent6>
      <a:srgbClr val="62A39F"/>
    </a:accent6>
    <a:hlink>
      <a:srgbClr val="6B9F25"/>
    </a:hlink>
    <a:folHlink>
      <a:srgbClr val="B26B02"/>
    </a:folHlink>
  </a:clrScheme>
  <a:fontScheme name="Интеграл">
    <a:majorFont>
      <a:latin typeface="Tw Cen MT Condensed" panose="020B0606020104020203"/>
      <a:ea typeface=""/>
      <a:cs typeface=""/>
      <a:font script="Grek" typeface="Calibri"/>
      <a:font script="Cyrl" typeface="Calibri"/>
      <a:font script="Jpan" typeface="メイリオ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w Cen MT" panose="020B0602020104020603"/>
      <a:ea typeface=""/>
      <a:cs typeface=""/>
      <a:font script="Grek" typeface="Calibri"/>
      <a:font script="Cyrl" typeface="Calibri"/>
      <a:font script="Jpan" typeface="メイリオ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Интеграл">
    <a:fillStyleLst>
      <a:solidFill>
        <a:schemeClr val="phClr"/>
      </a:solidFill>
      <a:gradFill rotWithShape="1">
        <a:gsLst>
          <a:gs pos="0">
            <a:schemeClr val="phClr">
              <a:tint val="83000"/>
              <a:satMod val="100000"/>
              <a:lumMod val="100000"/>
            </a:schemeClr>
          </a:gs>
          <a:gs pos="100000">
            <a:schemeClr val="phClr">
              <a:tint val="61000"/>
              <a:satMod val="150000"/>
              <a:lumMod val="1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tint val="100000"/>
              <a:shade val="85000"/>
              <a:satMod val="100000"/>
              <a:lumMod val="100000"/>
            </a:schemeClr>
          </a:gs>
          <a:gs pos="100000">
            <a:schemeClr val="phClr">
              <a:tint val="90000"/>
              <a:shade val="100000"/>
              <a:satMod val="150000"/>
              <a:lumMod val="1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50800" dist="12700" dir="5400000" algn="ctr" rotWithShape="0">
            <a:srgbClr val="000000">
              <a:alpha val="50000"/>
            </a:srgbClr>
          </a:outerShdw>
        </a:effectLst>
      </a:effectStyle>
      <a:effectStyle>
        <a:effectLst>
          <a:outerShdw blurRad="76200" dist="25400" dir="5400000" algn="ct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contourW="12700" prstMaterial="flat">
          <a:bevelT w="38100" h="44450" prst="angle"/>
          <a:contourClr>
            <a:schemeClr val="phClr">
              <a:shade val="35000"/>
              <a:satMod val="160000"/>
            </a:schemeClr>
          </a:contourClr>
        </a:sp3d>
      </a:effectStyle>
    </a:effectStyleLst>
    <a:bgFillStyleLst>
      <a:solidFill>
        <a:schemeClr val="phClr"/>
      </a:solidFill>
      <a:solidFill>
        <a:schemeClr val="phClr">
          <a:tint val="95000"/>
          <a:shade val="85000"/>
          <a:satMod val="125000"/>
        </a:schemeClr>
      </a:solidFill>
      <a:blipFill rotWithShape="1">
        <a:blip xmlns:r="http://schemas.openxmlformats.org/officeDocument/2006/relationships" r:embed="rId1">
          <a:duotone>
            <a:schemeClr val="phClr">
              <a:tint val="95000"/>
              <a:shade val="74000"/>
              <a:satMod val="230000"/>
            </a:schemeClr>
            <a:schemeClr val="phClr">
              <a:tint val="92000"/>
              <a:shade val="69000"/>
              <a:satMod val="250000"/>
            </a:schemeClr>
          </a:duotone>
        </a:blip>
        <a:tile tx="0" ty="0" sx="40000" sy="40000" flip="none" algn="tl"/>
      </a:blipFill>
    </a:bgFillStyleLst>
  </a:fmtScheme>
</a:themeOverride>
</file>

<file path=ppt/theme/themeOverride5.xml><?xml version="1.0" encoding="utf-8"?>
<a:themeOverride xmlns:a="http://schemas.openxmlformats.org/drawingml/2006/main">
  <a:clrScheme name="Интеграл">
    <a:dk1>
      <a:sysClr val="windowText" lastClr="000000"/>
    </a:dk1>
    <a:lt1>
      <a:sysClr val="window" lastClr="FFFFFF"/>
    </a:lt1>
    <a:dk2>
      <a:srgbClr val="335B74"/>
    </a:dk2>
    <a:lt2>
      <a:srgbClr val="DFE3E5"/>
    </a:lt2>
    <a:accent1>
      <a:srgbClr val="1CADE4"/>
    </a:accent1>
    <a:accent2>
      <a:srgbClr val="2683C6"/>
    </a:accent2>
    <a:accent3>
      <a:srgbClr val="27CED7"/>
    </a:accent3>
    <a:accent4>
      <a:srgbClr val="42BA97"/>
    </a:accent4>
    <a:accent5>
      <a:srgbClr val="3E8853"/>
    </a:accent5>
    <a:accent6>
      <a:srgbClr val="62A39F"/>
    </a:accent6>
    <a:hlink>
      <a:srgbClr val="6B9F25"/>
    </a:hlink>
    <a:folHlink>
      <a:srgbClr val="B26B02"/>
    </a:folHlink>
  </a:clrScheme>
  <a:fontScheme name="Интеграл">
    <a:majorFont>
      <a:latin typeface="Tw Cen MT Condensed" panose="020B0606020104020203"/>
      <a:ea typeface=""/>
      <a:cs typeface=""/>
      <a:font script="Grek" typeface="Calibri"/>
      <a:font script="Cyrl" typeface="Calibri"/>
      <a:font script="Jpan" typeface="メイリオ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w Cen MT" panose="020B0602020104020603"/>
      <a:ea typeface=""/>
      <a:cs typeface=""/>
      <a:font script="Grek" typeface="Calibri"/>
      <a:font script="Cyrl" typeface="Calibri"/>
      <a:font script="Jpan" typeface="メイリオ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Интеграл">
    <a:fillStyleLst>
      <a:solidFill>
        <a:schemeClr val="phClr"/>
      </a:solidFill>
      <a:gradFill rotWithShape="1">
        <a:gsLst>
          <a:gs pos="0">
            <a:schemeClr val="phClr">
              <a:tint val="83000"/>
              <a:satMod val="100000"/>
              <a:lumMod val="100000"/>
            </a:schemeClr>
          </a:gs>
          <a:gs pos="100000">
            <a:schemeClr val="phClr">
              <a:tint val="61000"/>
              <a:satMod val="150000"/>
              <a:lumMod val="1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tint val="100000"/>
              <a:shade val="85000"/>
              <a:satMod val="100000"/>
              <a:lumMod val="100000"/>
            </a:schemeClr>
          </a:gs>
          <a:gs pos="100000">
            <a:schemeClr val="phClr">
              <a:tint val="90000"/>
              <a:shade val="100000"/>
              <a:satMod val="150000"/>
              <a:lumMod val="1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50800" dist="12700" dir="5400000" algn="ctr" rotWithShape="0">
            <a:srgbClr val="000000">
              <a:alpha val="50000"/>
            </a:srgbClr>
          </a:outerShdw>
        </a:effectLst>
      </a:effectStyle>
      <a:effectStyle>
        <a:effectLst>
          <a:outerShdw blurRad="76200" dist="25400" dir="5400000" algn="ct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contourW="12700" prstMaterial="flat">
          <a:bevelT w="38100" h="44450" prst="angle"/>
          <a:contourClr>
            <a:schemeClr val="phClr">
              <a:shade val="35000"/>
              <a:satMod val="160000"/>
            </a:schemeClr>
          </a:contourClr>
        </a:sp3d>
      </a:effectStyle>
    </a:effectStyleLst>
    <a:bgFillStyleLst>
      <a:solidFill>
        <a:schemeClr val="phClr"/>
      </a:solidFill>
      <a:solidFill>
        <a:schemeClr val="phClr">
          <a:tint val="95000"/>
          <a:shade val="85000"/>
          <a:satMod val="125000"/>
        </a:schemeClr>
      </a:solidFill>
      <a:blipFill rotWithShape="1">
        <a:blip xmlns:r="http://schemas.openxmlformats.org/officeDocument/2006/relationships" r:embed="rId1">
          <a:duotone>
            <a:schemeClr val="phClr">
              <a:tint val="95000"/>
              <a:shade val="74000"/>
              <a:satMod val="230000"/>
            </a:schemeClr>
            <a:schemeClr val="phClr">
              <a:tint val="92000"/>
              <a:shade val="69000"/>
              <a:satMod val="250000"/>
            </a:schemeClr>
          </a:duotone>
        </a:blip>
        <a:tile tx="0" ty="0" sx="40000" sy="40000" flip="none" algn="tl"/>
      </a:blipFill>
    </a:bgFillStyleLst>
  </a:fmtScheme>
</a:themeOverride>
</file>

<file path=ppt/theme/themeOverride6.xml><?xml version="1.0" encoding="utf-8"?>
<a:themeOverride xmlns:a="http://schemas.openxmlformats.org/drawingml/2006/main">
  <a:clrScheme name="Интеграл">
    <a:dk1>
      <a:sysClr val="windowText" lastClr="000000"/>
    </a:dk1>
    <a:lt1>
      <a:sysClr val="window" lastClr="FFFFFF"/>
    </a:lt1>
    <a:dk2>
      <a:srgbClr val="335B74"/>
    </a:dk2>
    <a:lt2>
      <a:srgbClr val="DFE3E5"/>
    </a:lt2>
    <a:accent1>
      <a:srgbClr val="1CADE4"/>
    </a:accent1>
    <a:accent2>
      <a:srgbClr val="2683C6"/>
    </a:accent2>
    <a:accent3>
      <a:srgbClr val="27CED7"/>
    </a:accent3>
    <a:accent4>
      <a:srgbClr val="42BA97"/>
    </a:accent4>
    <a:accent5>
      <a:srgbClr val="3E8853"/>
    </a:accent5>
    <a:accent6>
      <a:srgbClr val="62A39F"/>
    </a:accent6>
    <a:hlink>
      <a:srgbClr val="6B9F25"/>
    </a:hlink>
    <a:folHlink>
      <a:srgbClr val="B26B02"/>
    </a:folHlink>
  </a:clrScheme>
  <a:fontScheme name="Интеграл">
    <a:majorFont>
      <a:latin typeface="Tw Cen MT Condensed" panose="020B0606020104020203"/>
      <a:ea typeface=""/>
      <a:cs typeface=""/>
      <a:font script="Grek" typeface="Calibri"/>
      <a:font script="Cyrl" typeface="Calibri"/>
      <a:font script="Jpan" typeface="メイリオ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w Cen MT" panose="020B0602020104020603"/>
      <a:ea typeface=""/>
      <a:cs typeface=""/>
      <a:font script="Grek" typeface="Calibri"/>
      <a:font script="Cyrl" typeface="Calibri"/>
      <a:font script="Jpan" typeface="メイリオ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Интеграл">
    <a:fillStyleLst>
      <a:solidFill>
        <a:schemeClr val="phClr"/>
      </a:solidFill>
      <a:gradFill rotWithShape="1">
        <a:gsLst>
          <a:gs pos="0">
            <a:schemeClr val="phClr">
              <a:tint val="83000"/>
              <a:satMod val="100000"/>
              <a:lumMod val="100000"/>
            </a:schemeClr>
          </a:gs>
          <a:gs pos="100000">
            <a:schemeClr val="phClr">
              <a:tint val="61000"/>
              <a:satMod val="150000"/>
              <a:lumMod val="1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tint val="100000"/>
              <a:shade val="85000"/>
              <a:satMod val="100000"/>
              <a:lumMod val="100000"/>
            </a:schemeClr>
          </a:gs>
          <a:gs pos="100000">
            <a:schemeClr val="phClr">
              <a:tint val="90000"/>
              <a:shade val="100000"/>
              <a:satMod val="150000"/>
              <a:lumMod val="1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50800" dist="12700" dir="5400000" algn="ctr" rotWithShape="0">
            <a:srgbClr val="000000">
              <a:alpha val="50000"/>
            </a:srgbClr>
          </a:outerShdw>
        </a:effectLst>
      </a:effectStyle>
      <a:effectStyle>
        <a:effectLst>
          <a:outerShdw blurRad="76200" dist="25400" dir="5400000" algn="ct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contourW="12700" prstMaterial="flat">
          <a:bevelT w="38100" h="44450" prst="angle"/>
          <a:contourClr>
            <a:schemeClr val="phClr">
              <a:shade val="35000"/>
              <a:satMod val="160000"/>
            </a:schemeClr>
          </a:contourClr>
        </a:sp3d>
      </a:effectStyle>
    </a:effectStyleLst>
    <a:bgFillStyleLst>
      <a:solidFill>
        <a:schemeClr val="phClr"/>
      </a:solidFill>
      <a:solidFill>
        <a:schemeClr val="phClr">
          <a:tint val="95000"/>
          <a:shade val="85000"/>
          <a:satMod val="125000"/>
        </a:schemeClr>
      </a:solidFill>
      <a:blipFill rotWithShape="1">
        <a:blip xmlns:r="http://schemas.openxmlformats.org/officeDocument/2006/relationships" r:embed="rId1">
          <a:duotone>
            <a:schemeClr val="phClr">
              <a:tint val="95000"/>
              <a:shade val="74000"/>
              <a:satMod val="230000"/>
            </a:schemeClr>
            <a:schemeClr val="phClr">
              <a:tint val="92000"/>
              <a:shade val="69000"/>
              <a:satMod val="250000"/>
            </a:schemeClr>
          </a:duotone>
        </a:blip>
        <a:tile tx="0" ty="0" sx="40000" sy="40000" flip="none" algn="tl"/>
      </a:blipFill>
    </a:bgFillStyleLst>
  </a:fmtScheme>
</a:themeOverride>
</file>

<file path=ppt/theme/themeOverride7.xml><?xml version="1.0" encoding="utf-8"?>
<a:themeOverride xmlns:a="http://schemas.openxmlformats.org/drawingml/2006/main">
  <a:clrScheme name="Интеграл">
    <a:dk1>
      <a:sysClr val="windowText" lastClr="000000"/>
    </a:dk1>
    <a:lt1>
      <a:sysClr val="window" lastClr="FFFFFF"/>
    </a:lt1>
    <a:dk2>
      <a:srgbClr val="335B74"/>
    </a:dk2>
    <a:lt2>
      <a:srgbClr val="DFE3E5"/>
    </a:lt2>
    <a:accent1>
      <a:srgbClr val="1CADE4"/>
    </a:accent1>
    <a:accent2>
      <a:srgbClr val="2683C6"/>
    </a:accent2>
    <a:accent3>
      <a:srgbClr val="27CED7"/>
    </a:accent3>
    <a:accent4>
      <a:srgbClr val="42BA97"/>
    </a:accent4>
    <a:accent5>
      <a:srgbClr val="3E8853"/>
    </a:accent5>
    <a:accent6>
      <a:srgbClr val="62A39F"/>
    </a:accent6>
    <a:hlink>
      <a:srgbClr val="6B9F25"/>
    </a:hlink>
    <a:folHlink>
      <a:srgbClr val="B26B02"/>
    </a:folHlink>
  </a:clrScheme>
  <a:fontScheme name="Интеграл">
    <a:majorFont>
      <a:latin typeface="Tw Cen MT Condensed" panose="020B0606020104020203"/>
      <a:ea typeface=""/>
      <a:cs typeface=""/>
      <a:font script="Grek" typeface="Calibri"/>
      <a:font script="Cyrl" typeface="Calibri"/>
      <a:font script="Jpan" typeface="メイリオ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w Cen MT" panose="020B0602020104020603"/>
      <a:ea typeface=""/>
      <a:cs typeface=""/>
      <a:font script="Grek" typeface="Calibri"/>
      <a:font script="Cyrl" typeface="Calibri"/>
      <a:font script="Jpan" typeface="メイリオ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Интеграл">
    <a:fillStyleLst>
      <a:solidFill>
        <a:schemeClr val="phClr"/>
      </a:solidFill>
      <a:gradFill rotWithShape="1">
        <a:gsLst>
          <a:gs pos="0">
            <a:schemeClr val="phClr">
              <a:tint val="83000"/>
              <a:satMod val="100000"/>
              <a:lumMod val="100000"/>
            </a:schemeClr>
          </a:gs>
          <a:gs pos="100000">
            <a:schemeClr val="phClr">
              <a:tint val="61000"/>
              <a:satMod val="150000"/>
              <a:lumMod val="1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tint val="100000"/>
              <a:shade val="85000"/>
              <a:satMod val="100000"/>
              <a:lumMod val="100000"/>
            </a:schemeClr>
          </a:gs>
          <a:gs pos="100000">
            <a:schemeClr val="phClr">
              <a:tint val="90000"/>
              <a:shade val="100000"/>
              <a:satMod val="150000"/>
              <a:lumMod val="1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50800" dist="12700" dir="5400000" algn="ctr" rotWithShape="0">
            <a:srgbClr val="000000">
              <a:alpha val="50000"/>
            </a:srgbClr>
          </a:outerShdw>
        </a:effectLst>
      </a:effectStyle>
      <a:effectStyle>
        <a:effectLst>
          <a:outerShdw blurRad="76200" dist="25400" dir="5400000" algn="ct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contourW="12700" prstMaterial="flat">
          <a:bevelT w="38100" h="44450" prst="angle"/>
          <a:contourClr>
            <a:schemeClr val="phClr">
              <a:shade val="35000"/>
              <a:satMod val="160000"/>
            </a:schemeClr>
          </a:contourClr>
        </a:sp3d>
      </a:effectStyle>
    </a:effectStyleLst>
    <a:bgFillStyleLst>
      <a:solidFill>
        <a:schemeClr val="phClr"/>
      </a:solidFill>
      <a:solidFill>
        <a:schemeClr val="phClr">
          <a:tint val="95000"/>
          <a:shade val="85000"/>
          <a:satMod val="125000"/>
        </a:schemeClr>
      </a:solidFill>
      <a:blipFill rotWithShape="1">
        <a:blip xmlns:r="http://schemas.openxmlformats.org/officeDocument/2006/relationships" r:embed="rId1">
          <a:duotone>
            <a:schemeClr val="phClr">
              <a:tint val="95000"/>
              <a:shade val="74000"/>
              <a:satMod val="230000"/>
            </a:schemeClr>
            <a:schemeClr val="phClr">
              <a:tint val="92000"/>
              <a:shade val="69000"/>
              <a:satMod val="250000"/>
            </a:schemeClr>
          </a:duotone>
        </a:blip>
        <a:tile tx="0" ty="0" sx="40000" sy="40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388</TotalTime>
  <Words>841</Words>
  <Application>Microsoft Office PowerPoint</Application>
  <PresentationFormat>Произвольный</PresentationFormat>
  <Paragraphs>168</Paragraphs>
  <Slides>21</Slides>
  <Notes>4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4" baseType="lpstr">
      <vt:lpstr>Интеграл</vt:lpstr>
      <vt:lpstr>Специальное оформление</vt:lpstr>
      <vt:lpstr>Диаграмма Microsoft Excel</vt:lpstr>
      <vt:lpstr>Национальная система учета и отчетности по гендерному и семейному насилию: </vt:lpstr>
      <vt:lpstr>Наиболее  распространенные формы ГН в Кыргызской Республике</vt:lpstr>
      <vt:lpstr>Национальная система учета случаев  семейного насилия (2004-2016) </vt:lpstr>
      <vt:lpstr>Система сбора судебной статистики по СН </vt:lpstr>
      <vt:lpstr>Система сбора статистики по СН в системе МВД  </vt:lpstr>
      <vt:lpstr>Система сбора статистики по СН в системе МЗ</vt:lpstr>
      <vt:lpstr>ОБЗОР данных</vt:lpstr>
      <vt:lpstr>Семейное насилие: Выдача ВОО</vt:lpstr>
      <vt:lpstr>Число рассмотренных судами административных дел, связанных с семейным насилием        (число дел) </vt:lpstr>
      <vt:lpstr>Число рассмотренных судами уголовных дел, связанных с семейным насилием        (число дел)</vt:lpstr>
      <vt:lpstr>Лица, признанные судами виновными в совершении  семейного насилия, по степени родства с пострадавшими  в 2015г.</vt:lpstr>
      <vt:lpstr>Число лиц, обратившихся в органы здравоохранения по факту насилия в семье   (человек)  </vt:lpstr>
      <vt:lpstr>Число обращений населения в кризисные центры, суды аксакалов                                 (человек)   </vt:lpstr>
      <vt:lpstr>Число зарегистрированных изнасилований, УД</vt:lpstr>
      <vt:lpstr> Число зарегистрированных преступлений по фактам насильственных действий сексуального характера, УД </vt:lpstr>
      <vt:lpstr>Число зарегистрированных преступлений по фактам принуждения к вступлению в брак, УД </vt:lpstr>
      <vt:lpstr>Число зарегистрированных преступлений по фактам похищений человека, УД </vt:lpstr>
      <vt:lpstr>Достижения</vt:lpstr>
      <vt:lpstr>Вызовы:</vt:lpstr>
      <vt:lpstr>Вызовы: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Транскрибирование ГИ</dc:title>
  <dc:creator>Пользователь Windows</dc:creator>
  <cp:lastModifiedBy>Лариса</cp:lastModifiedBy>
  <cp:revision>36</cp:revision>
  <dcterms:created xsi:type="dcterms:W3CDTF">2017-01-12T16:33:33Z</dcterms:created>
  <dcterms:modified xsi:type="dcterms:W3CDTF">2017-06-15T20:33:01Z</dcterms:modified>
</cp:coreProperties>
</file>