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90" r:id="rId3"/>
    <p:sldId id="308" r:id="rId4"/>
    <p:sldId id="310" r:id="rId5"/>
    <p:sldId id="316" r:id="rId6"/>
    <p:sldId id="263" r:id="rId7"/>
    <p:sldId id="317" r:id="rId8"/>
    <p:sldId id="262" r:id="rId9"/>
    <p:sldId id="304" r:id="rId10"/>
    <p:sldId id="311" r:id="rId11"/>
    <p:sldId id="318" r:id="rId12"/>
    <p:sldId id="315" r:id="rId13"/>
    <p:sldId id="269" r:id="rId14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6D6DE-A57C-4BB7-BFD9-007FC18A7685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580A87-5E7E-449E-AA98-3466B003B7D1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целью апробации вышеуказанных разработанных форм переписи, разработанных инструкций и организационных планов, осенью 2024 года была проведена пилотная сельскохозяйственная перепись в Керме-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Тооском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Чек-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Абадском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айылных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аймаках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Араванского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района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Ошской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области (в 15 селах)</a:t>
          </a:r>
        </a:p>
      </dgm:t>
    </dgm:pt>
    <dgm:pt modelId="{14D8AA72-9533-4EE1-BED9-CCCD5719BE45}" type="parTrans" cxnId="{21626B13-FC1F-4727-A62E-3D0B6FCBB44C}">
      <dgm:prSet/>
      <dgm:spPr/>
      <dgm:t>
        <a:bodyPr/>
        <a:lstStyle/>
        <a:p>
          <a:endParaRPr lang="ru-RU"/>
        </a:p>
      </dgm:t>
    </dgm:pt>
    <dgm:pt modelId="{2EC15FFA-29F4-47C6-8D73-8D40A6821CA7}" type="sibTrans" cxnId="{21626B13-FC1F-4727-A62E-3D0B6FCBB44C}">
      <dgm:prSet/>
      <dgm:spPr/>
      <dgm:t>
        <a:bodyPr/>
        <a:lstStyle/>
        <a:p>
          <a:endParaRPr lang="ru-RU"/>
        </a:p>
      </dgm:t>
    </dgm:pt>
    <dgm:pt modelId="{D60EB5DD-7139-467F-8B10-9C3C1C693BF3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в селах Красная Речка,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Милянфан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Ысык-Атинского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района Чуйской области.</a:t>
          </a:r>
        </a:p>
      </dgm:t>
    </dgm:pt>
    <dgm:pt modelId="{EE2554B0-25A6-4FDA-96E8-2D222A299956}" type="parTrans" cxnId="{7D3B6597-DECD-4118-AADF-9F7B0885D1C0}">
      <dgm:prSet/>
      <dgm:spPr/>
      <dgm:t>
        <a:bodyPr/>
        <a:lstStyle/>
        <a:p>
          <a:endParaRPr lang="ru-RU"/>
        </a:p>
      </dgm:t>
    </dgm:pt>
    <dgm:pt modelId="{C9A80781-A00C-4672-B104-DD2521422DC8}" type="sibTrans" cxnId="{7D3B6597-DECD-4118-AADF-9F7B0885D1C0}">
      <dgm:prSet/>
      <dgm:spPr/>
      <dgm:t>
        <a:bodyPr/>
        <a:lstStyle/>
        <a:p>
          <a:endParaRPr lang="ru-RU"/>
        </a:p>
      </dgm:t>
    </dgm:pt>
    <dgm:pt modelId="{3147D7B8-0581-4F51-BC5D-A41E1756E0A0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результатам пилотной переписи была создана база данных по зарегистрированным сельскохозяйственным субъектам и получены сводные таблицы основных показателей. Также, была подготовлена публикация на государственном и официальном языках, которая была издана в виде книги</a:t>
          </a:r>
        </a:p>
      </dgm:t>
    </dgm:pt>
    <dgm:pt modelId="{47565C12-5E5F-4226-B427-4AFD6057B183}" type="parTrans" cxnId="{8417202C-1D15-40D2-983F-07432209F34A}">
      <dgm:prSet/>
      <dgm:spPr/>
      <dgm:t>
        <a:bodyPr/>
        <a:lstStyle/>
        <a:p>
          <a:endParaRPr lang="ru-RU"/>
        </a:p>
      </dgm:t>
    </dgm:pt>
    <dgm:pt modelId="{D68BD16B-69F1-4E9C-AFCB-193EAE39F79A}" type="sibTrans" cxnId="{8417202C-1D15-40D2-983F-07432209F34A}">
      <dgm:prSet/>
      <dgm:spPr/>
      <dgm:t>
        <a:bodyPr/>
        <a:lstStyle/>
        <a:p>
          <a:endParaRPr lang="ru-RU"/>
        </a:p>
      </dgm:t>
    </dgm:pt>
    <dgm:pt modelId="{23277B43-DB9B-4B60-9E66-F2CB3C997F80}" type="pres">
      <dgm:prSet presAssocID="{7026D6DE-A57C-4BB7-BFD9-007FC18A7685}" presName="Name0" presStyleCnt="0">
        <dgm:presLayoutVars>
          <dgm:dir/>
          <dgm:resizeHandles val="exact"/>
        </dgm:presLayoutVars>
      </dgm:prSet>
      <dgm:spPr/>
    </dgm:pt>
    <dgm:pt modelId="{E8D028EA-3FFF-4F45-AE56-B7C90C41AA62}" type="pres">
      <dgm:prSet presAssocID="{A2580A87-5E7E-449E-AA98-3466B003B7D1}" presName="composite" presStyleCnt="0"/>
      <dgm:spPr/>
    </dgm:pt>
    <dgm:pt modelId="{D0E55FB0-0E56-46E5-9F94-76AAD0CB445E}" type="pres">
      <dgm:prSet presAssocID="{A2580A87-5E7E-449E-AA98-3466B003B7D1}" presName="rect1" presStyleLbl="b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714FF57-C755-4337-87C3-57D899AA63B4}" type="pres">
      <dgm:prSet presAssocID="{A2580A87-5E7E-449E-AA98-3466B003B7D1}" presName="wedgeRectCallout1" presStyleLbl="node1" presStyleIdx="0" presStyleCnt="3">
        <dgm:presLayoutVars>
          <dgm:bulletEnabled val="1"/>
        </dgm:presLayoutVars>
      </dgm:prSet>
      <dgm:spPr/>
    </dgm:pt>
    <dgm:pt modelId="{A31E659D-959E-4927-A2A6-77BA7F593CE5}" type="pres">
      <dgm:prSet presAssocID="{2EC15FFA-29F4-47C6-8D73-8D40A6821CA7}" presName="sibTrans" presStyleCnt="0"/>
      <dgm:spPr/>
    </dgm:pt>
    <dgm:pt modelId="{A62B53FB-02BC-48D2-A6CF-5AA8A08D2315}" type="pres">
      <dgm:prSet presAssocID="{D60EB5DD-7139-467F-8B10-9C3C1C693BF3}" presName="composite" presStyleCnt="0"/>
      <dgm:spPr/>
    </dgm:pt>
    <dgm:pt modelId="{F6D1F2F9-C8CC-4347-9720-CCEB3A7F2CCE}" type="pres">
      <dgm:prSet presAssocID="{D60EB5DD-7139-467F-8B10-9C3C1C693BF3}" presName="rect1" presStyleLbl="b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2528D55-F988-4204-A7E7-86D926C63942}" type="pres">
      <dgm:prSet presAssocID="{D60EB5DD-7139-467F-8B10-9C3C1C693BF3}" presName="wedgeRectCallout1" presStyleLbl="node1" presStyleIdx="1" presStyleCnt="3">
        <dgm:presLayoutVars>
          <dgm:bulletEnabled val="1"/>
        </dgm:presLayoutVars>
      </dgm:prSet>
      <dgm:spPr/>
    </dgm:pt>
    <dgm:pt modelId="{ED0BEAA2-B928-4FA9-B437-2680A58BFDB8}" type="pres">
      <dgm:prSet presAssocID="{C9A80781-A00C-4672-B104-DD2521422DC8}" presName="sibTrans" presStyleCnt="0"/>
      <dgm:spPr/>
    </dgm:pt>
    <dgm:pt modelId="{BB06F0BB-AEF0-4DA8-B085-C9594C1BA8AA}" type="pres">
      <dgm:prSet presAssocID="{3147D7B8-0581-4F51-BC5D-A41E1756E0A0}" presName="composite" presStyleCnt="0"/>
      <dgm:spPr/>
    </dgm:pt>
    <dgm:pt modelId="{D0990FB7-DCC0-4F62-AA4F-4AFA1CA66CFF}" type="pres">
      <dgm:prSet presAssocID="{3147D7B8-0581-4F51-BC5D-A41E1756E0A0}" presName="rect1" presStyleLbl="b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CF4B208-24F0-4707-A91A-62D599637B3D}" type="pres">
      <dgm:prSet presAssocID="{3147D7B8-0581-4F51-BC5D-A41E1756E0A0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21626B13-FC1F-4727-A62E-3D0B6FCBB44C}" srcId="{7026D6DE-A57C-4BB7-BFD9-007FC18A7685}" destId="{A2580A87-5E7E-449E-AA98-3466B003B7D1}" srcOrd="0" destOrd="0" parTransId="{14D8AA72-9533-4EE1-BED9-CCCD5719BE45}" sibTransId="{2EC15FFA-29F4-47C6-8D73-8D40A6821CA7}"/>
    <dgm:cxn modelId="{8417202C-1D15-40D2-983F-07432209F34A}" srcId="{7026D6DE-A57C-4BB7-BFD9-007FC18A7685}" destId="{3147D7B8-0581-4F51-BC5D-A41E1756E0A0}" srcOrd="2" destOrd="0" parTransId="{47565C12-5E5F-4226-B427-4AFD6057B183}" sibTransId="{D68BD16B-69F1-4E9C-AFCB-193EAE39F79A}"/>
    <dgm:cxn modelId="{ADD85688-A65B-4A23-96C0-D4106B118535}" type="presOf" srcId="{3147D7B8-0581-4F51-BC5D-A41E1756E0A0}" destId="{4CF4B208-24F0-4707-A91A-62D599637B3D}" srcOrd="0" destOrd="0" presId="urn:microsoft.com/office/officeart/2008/layout/BendingPictureCaptionList"/>
    <dgm:cxn modelId="{7D3B6597-DECD-4118-AADF-9F7B0885D1C0}" srcId="{7026D6DE-A57C-4BB7-BFD9-007FC18A7685}" destId="{D60EB5DD-7139-467F-8B10-9C3C1C693BF3}" srcOrd="1" destOrd="0" parTransId="{EE2554B0-25A6-4FDA-96E8-2D222A299956}" sibTransId="{C9A80781-A00C-4672-B104-DD2521422DC8}"/>
    <dgm:cxn modelId="{01EEA5B5-C7CC-426F-827C-377F99E0FFB4}" type="presOf" srcId="{D60EB5DD-7139-467F-8B10-9C3C1C693BF3}" destId="{C2528D55-F988-4204-A7E7-86D926C63942}" srcOrd="0" destOrd="0" presId="urn:microsoft.com/office/officeart/2008/layout/BendingPictureCaptionList"/>
    <dgm:cxn modelId="{01CA15BD-4F50-4629-85F3-457455515E8E}" type="presOf" srcId="{7026D6DE-A57C-4BB7-BFD9-007FC18A7685}" destId="{23277B43-DB9B-4B60-9E66-F2CB3C997F80}" srcOrd="0" destOrd="0" presId="urn:microsoft.com/office/officeart/2008/layout/BendingPictureCaptionList"/>
    <dgm:cxn modelId="{81FEE5BD-CF51-4077-8429-AD7584812AA2}" type="presOf" srcId="{A2580A87-5E7E-449E-AA98-3466B003B7D1}" destId="{D714FF57-C755-4337-87C3-57D899AA63B4}" srcOrd="0" destOrd="0" presId="urn:microsoft.com/office/officeart/2008/layout/BendingPictureCaptionList"/>
    <dgm:cxn modelId="{C1B50A81-0A75-4843-BA78-55F0FCD6DA71}" type="presParOf" srcId="{23277B43-DB9B-4B60-9E66-F2CB3C997F80}" destId="{E8D028EA-3FFF-4F45-AE56-B7C90C41AA62}" srcOrd="0" destOrd="0" presId="urn:microsoft.com/office/officeart/2008/layout/BendingPictureCaptionList"/>
    <dgm:cxn modelId="{7573754C-4C36-44F0-89BC-B103CCA08DDE}" type="presParOf" srcId="{E8D028EA-3FFF-4F45-AE56-B7C90C41AA62}" destId="{D0E55FB0-0E56-46E5-9F94-76AAD0CB445E}" srcOrd="0" destOrd="0" presId="urn:microsoft.com/office/officeart/2008/layout/BendingPictureCaptionList"/>
    <dgm:cxn modelId="{CD777CBE-D09B-4F10-B1A7-E39A1056F8DC}" type="presParOf" srcId="{E8D028EA-3FFF-4F45-AE56-B7C90C41AA62}" destId="{D714FF57-C755-4337-87C3-57D899AA63B4}" srcOrd="1" destOrd="0" presId="urn:microsoft.com/office/officeart/2008/layout/BendingPictureCaptionList"/>
    <dgm:cxn modelId="{F08FF818-6B43-46D4-8C5C-7701D66C18E7}" type="presParOf" srcId="{23277B43-DB9B-4B60-9E66-F2CB3C997F80}" destId="{A31E659D-959E-4927-A2A6-77BA7F593CE5}" srcOrd="1" destOrd="0" presId="urn:microsoft.com/office/officeart/2008/layout/BendingPictureCaptionList"/>
    <dgm:cxn modelId="{F82EF379-F40D-4D56-B582-B40704072233}" type="presParOf" srcId="{23277B43-DB9B-4B60-9E66-F2CB3C997F80}" destId="{A62B53FB-02BC-48D2-A6CF-5AA8A08D2315}" srcOrd="2" destOrd="0" presId="urn:microsoft.com/office/officeart/2008/layout/BendingPictureCaptionList"/>
    <dgm:cxn modelId="{D1A9C35B-7BC1-4A2B-A603-325CBC571F65}" type="presParOf" srcId="{A62B53FB-02BC-48D2-A6CF-5AA8A08D2315}" destId="{F6D1F2F9-C8CC-4347-9720-CCEB3A7F2CCE}" srcOrd="0" destOrd="0" presId="urn:microsoft.com/office/officeart/2008/layout/BendingPictureCaptionList"/>
    <dgm:cxn modelId="{9C719085-F57D-4BB2-AA3E-DE8829544903}" type="presParOf" srcId="{A62B53FB-02BC-48D2-A6CF-5AA8A08D2315}" destId="{C2528D55-F988-4204-A7E7-86D926C63942}" srcOrd="1" destOrd="0" presId="urn:microsoft.com/office/officeart/2008/layout/BendingPictureCaptionList"/>
    <dgm:cxn modelId="{E74C36DF-1710-406D-904F-34D58376B44E}" type="presParOf" srcId="{23277B43-DB9B-4B60-9E66-F2CB3C997F80}" destId="{ED0BEAA2-B928-4FA9-B437-2680A58BFDB8}" srcOrd="3" destOrd="0" presId="urn:microsoft.com/office/officeart/2008/layout/BendingPictureCaptionList"/>
    <dgm:cxn modelId="{1887A903-BE86-4114-8967-2934BA4D2E20}" type="presParOf" srcId="{23277B43-DB9B-4B60-9E66-F2CB3C997F80}" destId="{BB06F0BB-AEF0-4DA8-B085-C9594C1BA8AA}" srcOrd="4" destOrd="0" presId="urn:microsoft.com/office/officeart/2008/layout/BendingPictureCaptionList"/>
    <dgm:cxn modelId="{1066DB33-CBA0-4CC9-B0A8-A9F686B04AAA}" type="presParOf" srcId="{BB06F0BB-AEF0-4DA8-B085-C9594C1BA8AA}" destId="{D0990FB7-DCC0-4F62-AA4F-4AFA1CA66CFF}" srcOrd="0" destOrd="0" presId="urn:microsoft.com/office/officeart/2008/layout/BendingPictureCaptionList"/>
    <dgm:cxn modelId="{E7A8FBED-A6D3-41DF-B15C-1E6BEA231E83}" type="presParOf" srcId="{BB06F0BB-AEF0-4DA8-B085-C9594C1BA8AA}" destId="{4CF4B208-24F0-4707-A91A-62D599637B3D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EEB298-B919-4575-9B2D-97BE3B237D05}" type="doc">
      <dgm:prSet loTypeId="urn:microsoft.com/office/officeart/2008/layout/BendingPictureCaption" loCatId="pictur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5E5AB9-3F85-4018-B102-CCA808DD962F}">
      <dgm:prSet phldrT="[Текст]"/>
      <dgm:spPr>
        <a:solidFill>
          <a:schemeClr val="bg1"/>
        </a:solidFill>
      </dgm:spPr>
      <dgm:t>
        <a:bodyPr/>
        <a:lstStyle/>
        <a:p>
          <a:pPr algn="ctr"/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целях оперативного и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качественого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сбора и передачи данных переписи проведен тендер и заключен договор на оказание услуг по передаче данных в цифровом формате, обеспечения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бесеребойной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работы мобильной связи и обеспечения специальным защищенным каналом связи.</a:t>
          </a:r>
        </a:p>
      </dgm:t>
    </dgm:pt>
    <dgm:pt modelId="{5B59A5D8-AB07-45F4-9193-F3680DF6FCEE}" type="parTrans" cxnId="{54D377D9-AEF3-4C3A-B9D7-4FFA99DA6929}">
      <dgm:prSet/>
      <dgm:spPr/>
      <dgm:t>
        <a:bodyPr/>
        <a:lstStyle/>
        <a:p>
          <a:endParaRPr lang="ru-RU"/>
        </a:p>
      </dgm:t>
    </dgm:pt>
    <dgm:pt modelId="{05FA1469-F8DB-4F0C-BB91-76D4C45604D8}" type="sibTrans" cxnId="{54D377D9-AEF3-4C3A-B9D7-4FFA99DA6929}">
      <dgm:prSet/>
      <dgm:spPr/>
      <dgm:t>
        <a:bodyPr/>
        <a:lstStyle/>
        <a:p>
          <a:endParaRPr lang="ru-RU"/>
        </a:p>
      </dgm:t>
    </dgm:pt>
    <dgm:pt modelId="{06D965A6-A050-4246-AC70-5719D570F845}" type="pres">
      <dgm:prSet presAssocID="{5DEEB298-B919-4575-9B2D-97BE3B237D05}" presName="diagram" presStyleCnt="0">
        <dgm:presLayoutVars>
          <dgm:dir/>
        </dgm:presLayoutVars>
      </dgm:prSet>
      <dgm:spPr/>
    </dgm:pt>
    <dgm:pt modelId="{DD433C6A-E707-4631-BB7E-37D7DB2E8994}" type="pres">
      <dgm:prSet presAssocID="{545E5AB9-3F85-4018-B102-CCA808DD962F}" presName="composite" presStyleCnt="0"/>
      <dgm:spPr/>
    </dgm:pt>
    <dgm:pt modelId="{E29759CB-D818-4F85-822D-B95571B0E7FD}" type="pres">
      <dgm:prSet presAssocID="{545E5AB9-3F85-4018-B102-CCA808DD962F}" presName="Image" presStyleLbl="bgShp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46A6F9A-94C6-4EB4-A824-49E59703C762}" type="pres">
      <dgm:prSet presAssocID="{545E5AB9-3F85-4018-B102-CCA808DD962F}" presName="Parent" presStyleLbl="node0" presStyleIdx="0" presStyleCnt="1">
        <dgm:presLayoutVars>
          <dgm:bulletEnabled val="1"/>
        </dgm:presLayoutVars>
      </dgm:prSet>
      <dgm:spPr/>
    </dgm:pt>
  </dgm:ptLst>
  <dgm:cxnLst>
    <dgm:cxn modelId="{43235409-CF89-4422-BABD-63807C596C85}" type="presOf" srcId="{545E5AB9-3F85-4018-B102-CCA808DD962F}" destId="{246A6F9A-94C6-4EB4-A824-49E59703C762}" srcOrd="0" destOrd="0" presId="urn:microsoft.com/office/officeart/2008/layout/BendingPictureCaption"/>
    <dgm:cxn modelId="{9E668AB7-BB69-4F7F-8763-5BC157F4DAA7}" type="presOf" srcId="{5DEEB298-B919-4575-9B2D-97BE3B237D05}" destId="{06D965A6-A050-4246-AC70-5719D570F845}" srcOrd="0" destOrd="0" presId="urn:microsoft.com/office/officeart/2008/layout/BendingPictureCaption"/>
    <dgm:cxn modelId="{54D377D9-AEF3-4C3A-B9D7-4FFA99DA6929}" srcId="{5DEEB298-B919-4575-9B2D-97BE3B237D05}" destId="{545E5AB9-3F85-4018-B102-CCA808DD962F}" srcOrd="0" destOrd="0" parTransId="{5B59A5D8-AB07-45F4-9193-F3680DF6FCEE}" sibTransId="{05FA1469-F8DB-4F0C-BB91-76D4C45604D8}"/>
    <dgm:cxn modelId="{CCC05FFA-89EB-447B-BDAF-D25B4135C2F3}" type="presParOf" srcId="{06D965A6-A050-4246-AC70-5719D570F845}" destId="{DD433C6A-E707-4631-BB7E-37D7DB2E8994}" srcOrd="0" destOrd="0" presId="urn:microsoft.com/office/officeart/2008/layout/BendingPictureCaption"/>
    <dgm:cxn modelId="{3D696B72-8C3D-440D-9024-CF6E236D6BC6}" type="presParOf" srcId="{DD433C6A-E707-4631-BB7E-37D7DB2E8994}" destId="{E29759CB-D818-4F85-822D-B95571B0E7FD}" srcOrd="0" destOrd="0" presId="urn:microsoft.com/office/officeart/2008/layout/BendingPictureCaption"/>
    <dgm:cxn modelId="{269A683E-A727-4AE2-A08E-CBC67C6901E8}" type="presParOf" srcId="{DD433C6A-E707-4631-BB7E-37D7DB2E8994}" destId="{246A6F9A-94C6-4EB4-A824-49E59703C762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085A3C-BE34-4966-ADB0-E0B68779ECC9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357EB8-4856-4711-A462-8667046A4A38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января 2026 года продолжаются обучающие семинары для всего временного переписного персонала во всех регионах республики, в том числе руководителей и специалистов районных, городских управлений и отделов статистики и специалистов органов местного самоуправления. На данном этапе особое внимание уделяется навыкам работы переписного персонала с мобильным приложением и работе в инструкторском кабинете, в том числе по вводу данных в мобильное приложение, порядка и правилам проверки поступающих данных выявления неточностей и возврату на доработку.</a:t>
          </a:r>
        </a:p>
      </dgm:t>
    </dgm:pt>
    <dgm:pt modelId="{A450D124-194B-418F-884A-0115E1C53EFB}" type="parTrans" cxnId="{8F00F045-AE51-40C1-8755-E967129DE29A}">
      <dgm:prSet/>
      <dgm:spPr/>
      <dgm:t>
        <a:bodyPr/>
        <a:lstStyle/>
        <a:p>
          <a:endParaRPr lang="ru-RU"/>
        </a:p>
      </dgm:t>
    </dgm:pt>
    <dgm:pt modelId="{8AA12A97-B90C-4E74-B1C7-598BA21A8D3B}" type="sibTrans" cxnId="{8F00F045-AE51-40C1-8755-E967129DE29A}">
      <dgm:prSet/>
      <dgm:spPr/>
      <dgm:t>
        <a:bodyPr/>
        <a:lstStyle/>
        <a:p>
          <a:endParaRPr lang="ru-RU"/>
        </a:p>
      </dgm:t>
    </dgm:pt>
    <dgm:pt modelId="{DAD1ACC4-728C-4750-9FE0-3294FEF03830}" type="pres">
      <dgm:prSet presAssocID="{30085A3C-BE34-4966-ADB0-E0B68779ECC9}" presName="Name0" presStyleCnt="0">
        <dgm:presLayoutVars>
          <dgm:dir/>
          <dgm:resizeHandles/>
        </dgm:presLayoutVars>
      </dgm:prSet>
      <dgm:spPr/>
    </dgm:pt>
    <dgm:pt modelId="{B4E2DAA1-61A7-4EB7-8EFE-676574D5DE79}" type="pres">
      <dgm:prSet presAssocID="{02357EB8-4856-4711-A462-8667046A4A38}" presName="composite" presStyleCnt="0"/>
      <dgm:spPr/>
    </dgm:pt>
    <dgm:pt modelId="{FBDFBE33-5A69-42FE-A804-8395152165E5}" type="pres">
      <dgm:prSet presAssocID="{02357EB8-4856-4711-A462-8667046A4A38}" presName="rect1" presStyleLbl="bgImgPlace1" presStyleIdx="0" presStyleCnt="1" custFlipVert="1" custFlipHor="0" custScaleX="2690" custScaleY="77961" custLinFactNeighborX="-51799" custLinFactNeighborY="9535"/>
      <dgm:spPr/>
    </dgm:pt>
    <dgm:pt modelId="{B4D9C640-6BC7-4B58-ABF2-DBECD456672A}" type="pres">
      <dgm:prSet presAssocID="{02357EB8-4856-4711-A462-8667046A4A38}" presName="rect2" presStyleLbl="node1" presStyleIdx="0" presStyleCnt="1" custScaleX="211618" custScaleY="215888" custLinFactNeighborX="-77309" custLinFactNeighborY="2662">
        <dgm:presLayoutVars>
          <dgm:bulletEnabled val="1"/>
        </dgm:presLayoutVars>
      </dgm:prSet>
      <dgm:spPr/>
    </dgm:pt>
  </dgm:ptLst>
  <dgm:cxnLst>
    <dgm:cxn modelId="{F40B6B60-B41C-4781-81BA-E5EDAEA58399}" type="presOf" srcId="{02357EB8-4856-4711-A462-8667046A4A38}" destId="{B4D9C640-6BC7-4B58-ABF2-DBECD456672A}" srcOrd="0" destOrd="0" presId="urn:microsoft.com/office/officeart/2008/layout/BendingPictureBlocks"/>
    <dgm:cxn modelId="{8F00F045-AE51-40C1-8755-E967129DE29A}" srcId="{30085A3C-BE34-4966-ADB0-E0B68779ECC9}" destId="{02357EB8-4856-4711-A462-8667046A4A38}" srcOrd="0" destOrd="0" parTransId="{A450D124-194B-418F-884A-0115E1C53EFB}" sibTransId="{8AA12A97-B90C-4E74-B1C7-598BA21A8D3B}"/>
    <dgm:cxn modelId="{A26C4AC6-52BA-4E1C-8568-471BC0023DD2}" type="presOf" srcId="{30085A3C-BE34-4966-ADB0-E0B68779ECC9}" destId="{DAD1ACC4-728C-4750-9FE0-3294FEF03830}" srcOrd="0" destOrd="0" presId="urn:microsoft.com/office/officeart/2008/layout/BendingPictureBlocks"/>
    <dgm:cxn modelId="{163300BB-8E71-4076-9126-59AA4D4F9706}" type="presParOf" srcId="{DAD1ACC4-728C-4750-9FE0-3294FEF03830}" destId="{B4E2DAA1-61A7-4EB7-8EFE-676574D5DE79}" srcOrd="0" destOrd="0" presId="urn:microsoft.com/office/officeart/2008/layout/BendingPictureBlocks"/>
    <dgm:cxn modelId="{BE56E800-F337-4E4D-BE67-4D78D149C783}" type="presParOf" srcId="{B4E2DAA1-61A7-4EB7-8EFE-676574D5DE79}" destId="{FBDFBE33-5A69-42FE-A804-8395152165E5}" srcOrd="0" destOrd="0" presId="urn:microsoft.com/office/officeart/2008/layout/BendingPictureBlocks"/>
    <dgm:cxn modelId="{C3B0E482-8DBD-4BAE-973E-A16C9ADBEF1B}" type="presParOf" srcId="{B4E2DAA1-61A7-4EB7-8EFE-676574D5DE79}" destId="{B4D9C640-6BC7-4B58-ABF2-DBECD456672A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404EAF-765E-49D7-9EB3-F1EEC750CCFA}" type="doc">
      <dgm:prSet loTypeId="urn:microsoft.com/office/officeart/2008/layout/BendingPictureBlocks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D921AB-6D1B-4398-AC3A-8E29709A3F31}">
      <dgm:prSet phldrT="[Текст]" custT="1"/>
      <dgm:spPr/>
      <dgm:t>
        <a:bodyPr/>
        <a:lstStyle/>
        <a:p>
          <a:pPr algn="just"/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Органами местного самоуправления, предусмотрены в местном бюджете на 2026 год, финансирование данного мероприятия, включая размещение рекламных материалов на ЛЭД экранах,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распенчатку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банеров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обеспечение транспортом, оплату расходов, связанных с подготовкой картографических материалов, средства на услуги связи, электроснабжение, а также обеспечение помещением с необходимым коммуникационным оборудованием, компьютерами, интернетом, мебелью и инвентарем, канцелярскими и другими принадлежностями, охрану помещений и т. д. другое.</a:t>
          </a:r>
        </a:p>
      </dgm:t>
    </dgm:pt>
    <dgm:pt modelId="{E688BD52-5DC9-4AB0-A7A9-8747A611BC5A}" type="parTrans" cxnId="{62D6C926-387F-4787-816D-2F15F1DC6992}">
      <dgm:prSet/>
      <dgm:spPr/>
      <dgm:t>
        <a:bodyPr/>
        <a:lstStyle/>
        <a:p>
          <a:endParaRPr lang="ru-RU"/>
        </a:p>
      </dgm:t>
    </dgm:pt>
    <dgm:pt modelId="{93457466-DCCA-43ED-B5B4-8C657DEB3854}" type="sibTrans" cxnId="{62D6C926-387F-4787-816D-2F15F1DC6992}">
      <dgm:prSet/>
      <dgm:spPr/>
      <dgm:t>
        <a:bodyPr/>
        <a:lstStyle/>
        <a:p>
          <a:endParaRPr lang="ru-RU"/>
        </a:p>
      </dgm:t>
    </dgm:pt>
    <dgm:pt modelId="{9FEABAED-AE96-454B-8743-F231CCB5D663}" type="pres">
      <dgm:prSet presAssocID="{36404EAF-765E-49D7-9EB3-F1EEC750CCFA}" presName="Name0" presStyleCnt="0">
        <dgm:presLayoutVars>
          <dgm:dir/>
          <dgm:resizeHandles/>
        </dgm:presLayoutVars>
      </dgm:prSet>
      <dgm:spPr/>
    </dgm:pt>
    <dgm:pt modelId="{1E273BA9-6B60-4707-92C0-B9477D9DAE3E}" type="pres">
      <dgm:prSet presAssocID="{B1D921AB-6D1B-4398-AC3A-8E29709A3F31}" presName="composite" presStyleCnt="0"/>
      <dgm:spPr/>
    </dgm:pt>
    <dgm:pt modelId="{D199CE70-A094-4C3B-BBFD-479229D7EA2E}" type="pres">
      <dgm:prSet presAssocID="{B1D921AB-6D1B-4398-AC3A-8E29709A3F31}" presName="rect1" presStyleLbl="bgImgPlace1" presStyleIdx="0" presStyleCnt="1" custScaleX="109400" custLinFactNeighborX="-79646" custLinFactNeighborY="5430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1">
              <a:lumMod val="50000"/>
            </a:schemeClr>
          </a:solidFill>
        </a:ln>
      </dgm:spPr>
    </dgm:pt>
    <dgm:pt modelId="{204E31E0-E5AF-43EE-919B-8F98FCBF0E19}" type="pres">
      <dgm:prSet presAssocID="{B1D921AB-6D1B-4398-AC3A-8E29709A3F31}" presName="rect2" presStyleLbl="node1" presStyleIdx="0" presStyleCnt="1" custScaleX="163984" custScaleY="152565" custLinFactX="88838" custLinFactNeighborX="100000" custLinFactNeighborY="-19281">
        <dgm:presLayoutVars>
          <dgm:bulletEnabled val="1"/>
        </dgm:presLayoutVars>
      </dgm:prSet>
      <dgm:spPr/>
    </dgm:pt>
  </dgm:ptLst>
  <dgm:cxnLst>
    <dgm:cxn modelId="{62D6C926-387F-4787-816D-2F15F1DC6992}" srcId="{36404EAF-765E-49D7-9EB3-F1EEC750CCFA}" destId="{B1D921AB-6D1B-4398-AC3A-8E29709A3F31}" srcOrd="0" destOrd="0" parTransId="{E688BD52-5DC9-4AB0-A7A9-8747A611BC5A}" sibTransId="{93457466-DCCA-43ED-B5B4-8C657DEB3854}"/>
    <dgm:cxn modelId="{F6940371-581F-4066-A755-DB386D19F9E5}" type="presOf" srcId="{36404EAF-765E-49D7-9EB3-F1EEC750CCFA}" destId="{9FEABAED-AE96-454B-8743-F231CCB5D663}" srcOrd="0" destOrd="0" presId="urn:microsoft.com/office/officeart/2008/layout/BendingPictureBlocks"/>
    <dgm:cxn modelId="{D268A5E8-4A0E-4BDB-98E0-4E203B7665D0}" type="presOf" srcId="{B1D921AB-6D1B-4398-AC3A-8E29709A3F31}" destId="{204E31E0-E5AF-43EE-919B-8F98FCBF0E19}" srcOrd="0" destOrd="0" presId="urn:microsoft.com/office/officeart/2008/layout/BendingPictureBlocks"/>
    <dgm:cxn modelId="{9A539306-8568-4167-B8B3-F49F9671C7C4}" type="presParOf" srcId="{9FEABAED-AE96-454B-8743-F231CCB5D663}" destId="{1E273BA9-6B60-4707-92C0-B9477D9DAE3E}" srcOrd="0" destOrd="0" presId="urn:microsoft.com/office/officeart/2008/layout/BendingPictureBlocks"/>
    <dgm:cxn modelId="{49DD8589-8722-49C4-B13C-727BE39F7821}" type="presParOf" srcId="{1E273BA9-6B60-4707-92C0-B9477D9DAE3E}" destId="{D199CE70-A094-4C3B-BBFD-479229D7EA2E}" srcOrd="0" destOrd="0" presId="urn:microsoft.com/office/officeart/2008/layout/BendingPictureBlocks"/>
    <dgm:cxn modelId="{930549B9-1CDF-4E72-BE39-D49DAA926B55}" type="presParOf" srcId="{1E273BA9-6B60-4707-92C0-B9477D9DAE3E}" destId="{204E31E0-E5AF-43EE-919B-8F98FCBF0E19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55FB0-0E56-46E5-9F94-76AAD0CB445E}">
      <dsp:nvSpPr>
        <dsp:cNvPr id="0" name=""/>
        <dsp:cNvSpPr/>
      </dsp:nvSpPr>
      <dsp:spPr>
        <a:xfrm>
          <a:off x="0" y="785141"/>
          <a:ext cx="3809999" cy="304799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14FF57-C755-4337-87C3-57D899AA63B4}">
      <dsp:nvSpPr>
        <dsp:cNvPr id="0" name=""/>
        <dsp:cNvSpPr/>
      </dsp:nvSpPr>
      <dsp:spPr>
        <a:xfrm>
          <a:off x="342900" y="3528341"/>
          <a:ext cx="3390900" cy="10668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целью апробации вышеуказанных разработанных форм переписи, разработанных инструкций и организационных планов, осенью 2024 года была проведена пилотная сельскохозяйственная перепись в Керме-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Тооском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Чек-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Абадском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айылных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аймаках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Араванского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района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Ошской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области (в 15 селах)</a:t>
          </a:r>
        </a:p>
      </dsp:txBody>
      <dsp:txXfrm>
        <a:off x="342900" y="3528341"/>
        <a:ext cx="3390900" cy="1066800"/>
      </dsp:txXfrm>
    </dsp:sp>
    <dsp:sp modelId="{F6D1F2F9-C8CC-4347-9720-CCEB3A7F2CCE}">
      <dsp:nvSpPr>
        <dsp:cNvPr id="0" name=""/>
        <dsp:cNvSpPr/>
      </dsp:nvSpPr>
      <dsp:spPr>
        <a:xfrm>
          <a:off x="4191000" y="785141"/>
          <a:ext cx="3809999" cy="304799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528D55-F988-4204-A7E7-86D926C63942}">
      <dsp:nvSpPr>
        <dsp:cNvPr id="0" name=""/>
        <dsp:cNvSpPr/>
      </dsp:nvSpPr>
      <dsp:spPr>
        <a:xfrm>
          <a:off x="4533900" y="3528341"/>
          <a:ext cx="3390900" cy="10668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в селах Красная Речка,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Милянфан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Ысык-Атинского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района Чуйской области.</a:t>
          </a:r>
        </a:p>
      </dsp:txBody>
      <dsp:txXfrm>
        <a:off x="4533900" y="3528341"/>
        <a:ext cx="3390900" cy="1066800"/>
      </dsp:txXfrm>
    </dsp:sp>
    <dsp:sp modelId="{D0990FB7-DCC0-4F62-AA4F-4AFA1CA66CFF}">
      <dsp:nvSpPr>
        <dsp:cNvPr id="0" name=""/>
        <dsp:cNvSpPr/>
      </dsp:nvSpPr>
      <dsp:spPr>
        <a:xfrm>
          <a:off x="8382000" y="785141"/>
          <a:ext cx="3809999" cy="304799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4B208-24F0-4707-A91A-62D599637B3D}">
      <dsp:nvSpPr>
        <dsp:cNvPr id="0" name=""/>
        <dsp:cNvSpPr/>
      </dsp:nvSpPr>
      <dsp:spPr>
        <a:xfrm>
          <a:off x="8724900" y="3528341"/>
          <a:ext cx="3390900" cy="10668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результатам пилотной переписи была создана база данных по зарегистрированным сельскохозяйственным субъектам и получены сводные таблицы основных показателей. Также, была подготовлена публикация на государственном и официальном языках, которая была издана в виде книги</a:t>
          </a:r>
        </a:p>
      </dsp:txBody>
      <dsp:txXfrm>
        <a:off x="8724900" y="3528341"/>
        <a:ext cx="3390900" cy="1066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759CB-D818-4F85-822D-B95571B0E7FD}">
      <dsp:nvSpPr>
        <dsp:cNvPr id="0" name=""/>
        <dsp:cNvSpPr/>
      </dsp:nvSpPr>
      <dsp:spPr>
        <a:xfrm>
          <a:off x="2577539" y="0"/>
          <a:ext cx="6614705" cy="488824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A6F9A-94C6-4EB4-A824-49E59703C762}">
      <dsp:nvSpPr>
        <dsp:cNvPr id="0" name=""/>
        <dsp:cNvSpPr/>
      </dsp:nvSpPr>
      <dsp:spPr>
        <a:xfrm>
          <a:off x="3914554" y="4001912"/>
          <a:ext cx="5699905" cy="1369782"/>
        </a:xfrm>
        <a:prstGeom prst="rect">
          <a:avLst/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целях оперативного и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качественого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сбора и передачи данных переписи проведен тендер и заключен договор на оказание услуг по передаче данных в цифровом формате, обеспечения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бесеребойной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работы мобильной связи и обеспечения специальным защищенным каналом связи.</a:t>
          </a:r>
        </a:p>
      </dsp:txBody>
      <dsp:txXfrm>
        <a:off x="3914554" y="4001912"/>
        <a:ext cx="5699905" cy="13697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FBE33-5A69-42FE-A804-8395152165E5}">
      <dsp:nvSpPr>
        <dsp:cNvPr id="0" name=""/>
        <dsp:cNvSpPr/>
      </dsp:nvSpPr>
      <dsp:spPr>
        <a:xfrm flipV="1">
          <a:off x="6313501" y="855635"/>
          <a:ext cx="118592" cy="2890778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9C640-6BC7-4B58-ABF2-DBECD456672A}">
      <dsp:nvSpPr>
        <dsp:cNvPr id="0" name=""/>
        <dsp:cNvSpPr/>
      </dsp:nvSpPr>
      <dsp:spPr>
        <a:xfrm>
          <a:off x="1629112" y="331380"/>
          <a:ext cx="5056241" cy="51582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января 2026 года продолжаются обучающие семинары для всего временного переписного персонала во всех регионах республики, в том числе руководителей и специалистов районных, городских управлений и отделов статистики и специалистов органов местного самоуправления. На данном этапе особое внимание уделяется навыкам работы переписного персонала с мобильным приложением и работе в инструкторском кабинете, в том числе по вводу данных в мобильное приложение, порядка и правилам проверки поступающих данных выявления неточностей и возврату на доработку.</a:t>
          </a:r>
        </a:p>
      </dsp:txBody>
      <dsp:txXfrm>
        <a:off x="1629112" y="331380"/>
        <a:ext cx="5056241" cy="51582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9CE70-A094-4C3B-BBFD-479229D7EA2E}">
      <dsp:nvSpPr>
        <dsp:cNvPr id="0" name=""/>
        <dsp:cNvSpPr/>
      </dsp:nvSpPr>
      <dsp:spPr>
        <a:xfrm>
          <a:off x="1262325" y="439996"/>
          <a:ext cx="4833676" cy="371614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1">
              <a:lumMod val="50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E31E0-E5AF-43EE-919B-8F98FCBF0E19}">
      <dsp:nvSpPr>
        <dsp:cNvPr id="0" name=""/>
        <dsp:cNvSpPr/>
      </dsp:nvSpPr>
      <dsp:spPr>
        <a:xfrm>
          <a:off x="7098851" y="709353"/>
          <a:ext cx="3926741" cy="36533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Органами местного самоуправления, предусмотрены в местном бюджете на 2026 год, финансирование данного мероприятия, включая размещение рекламных материалов на ЛЭД экранах,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распенчатку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банеров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обеспечение транспортом, оплату расходов, связанных с подготовкой картографических материалов, средства на услуги связи, электроснабжение, а также обеспечение помещением с необходимым коммуникационным оборудованием, компьютерами, интернетом, мебелью и инвентарем, канцелярскими и другими принадлежностями, охрану помещений и т. д. другое.</a:t>
          </a:r>
        </a:p>
      </dsp:txBody>
      <dsp:txXfrm>
        <a:off x="7098851" y="709353"/>
        <a:ext cx="3926741" cy="36533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E183E-1EDB-4CA7-BCA2-9A365128D87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A28C2-9770-4C98-A700-33FEE10C6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50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926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594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865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2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77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07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80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1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444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58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91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026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455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8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79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6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6.svg"/><Relationship Id="rId7" Type="http://schemas.openxmlformats.org/officeDocument/2006/relationships/diagramData" Target="../diagrams/data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11" Type="http://schemas.microsoft.com/office/2007/relationships/diagramDrawing" Target="../diagrams/drawing1.xml"/><Relationship Id="rId5" Type="http://schemas.openxmlformats.org/officeDocument/2006/relationships/image" Target="../media/image9.svg"/><Relationship Id="rId10" Type="http://schemas.openxmlformats.org/officeDocument/2006/relationships/diagramColors" Target="../diagrams/colors1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0.jpeg"/><Relationship Id="rId7" Type="http://schemas.openxmlformats.org/officeDocument/2006/relationships/image" Target="../media/image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0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svg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21.png"/><Relationship Id="rId4" Type="http://schemas.openxmlformats.org/officeDocument/2006/relationships/diagramData" Target="../diagrams/data3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9.sv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://www.stat.gov.kg/" TargetMode="External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D2F4EA-547B-039A-E43E-0937BAC09FF9}"/>
              </a:ext>
            </a:extLst>
          </p:cNvPr>
          <p:cNvSpPr txBox="1">
            <a:spLocks/>
          </p:cNvSpPr>
          <p:nvPr/>
        </p:nvSpPr>
        <p:spPr>
          <a:xfrm>
            <a:off x="5087888" y="2708920"/>
            <a:ext cx="66737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73A41CCA-C211-E396-E890-E40F2CE8DB1B}"/>
              </a:ext>
            </a:extLst>
          </p:cNvPr>
          <p:cNvSpPr txBox="1">
            <a:spLocks/>
          </p:cNvSpPr>
          <p:nvPr/>
        </p:nvSpPr>
        <p:spPr>
          <a:xfrm>
            <a:off x="5410200" y="2708921"/>
            <a:ext cx="6781800" cy="1480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B0F28-1F0D-DB64-49A2-1A0E49531A15}"/>
              </a:ext>
            </a:extLst>
          </p:cNvPr>
          <p:cNvSpPr txBox="1"/>
          <p:nvPr/>
        </p:nvSpPr>
        <p:spPr>
          <a:xfrm>
            <a:off x="4717185" y="6211669"/>
            <a:ext cx="69673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Орозбаев</a:t>
            </a:r>
            <a:r>
              <a:rPr lang="ru-RU" sz="1400" b="1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 Б.Б., главный специалист отдела статистических переписей и ГИС</a:t>
            </a:r>
          </a:p>
          <a:p>
            <a:endParaRPr lang="ru-RU" sz="8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7298" y="252950"/>
            <a:ext cx="1624643" cy="150912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47261" y="3763843"/>
            <a:ext cx="61076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ходе подготовки и проведении сельскохозяйственной переписи Кыргызской Республики в 2026 году»</a:t>
            </a:r>
            <a:endParaRPr lang="ru-RU" sz="1400" i="1" dirty="0">
              <a:solidFill>
                <a:srgbClr val="000000"/>
              </a:solidFill>
              <a:effectLst/>
              <a:latin typeface="Kyrghyz Time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15" name="Прямоугольник 15">
            <a:extLst>
              <a:ext uri="{FF2B5EF4-FFF2-40B4-BE49-F238E27FC236}">
                <a16:creationId xmlns:a16="http://schemas.microsoft.com/office/drawing/2014/main" id="{E145E9F2-49F4-4773-B2D3-E59C6D025602}"/>
              </a:ext>
            </a:extLst>
          </p:cNvPr>
          <p:cNvSpPr/>
          <p:nvPr/>
        </p:nvSpPr>
        <p:spPr>
          <a:xfrm>
            <a:off x="-16934" y="-31828"/>
            <a:ext cx="5846234" cy="499068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417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10F06D-6571-0164-50CC-F79E7FF43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0" y="1257300"/>
            <a:ext cx="10055694" cy="50034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392194" y="0"/>
            <a:ext cx="92840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Кабинета Министров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от 19 марта 2024 года №122 « О подготовке и проведении сельскохозяйственной переписи в 2025 году» </a:t>
            </a:r>
            <a:endParaRPr lang="ru-RU" sz="2000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012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7E573A-F5BF-6389-3AE6-D1116922ADDF}"/>
              </a:ext>
            </a:extLst>
          </p:cNvPr>
          <p:cNvSpPr txBox="1"/>
          <p:nvPr/>
        </p:nvSpPr>
        <p:spPr>
          <a:xfrm>
            <a:off x="1107374" y="7938"/>
            <a:ext cx="97731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учета сельскохозяйственной переписи</a:t>
            </a:r>
            <a:endParaRPr lang="ru-RU" alt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858" y="874941"/>
            <a:ext cx="3267739" cy="49564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9705" y="874941"/>
            <a:ext cx="3144253" cy="31516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3895" y="1709090"/>
            <a:ext cx="3144253" cy="32881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8085" y="2368708"/>
            <a:ext cx="3144253" cy="32881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3116" y="2693772"/>
            <a:ext cx="3144254" cy="34169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3614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ABB53-7166-6433-9AA8-E03F6AE610B0}"/>
              </a:ext>
            </a:extLst>
          </p:cNvPr>
          <p:cNvSpPr txBox="1"/>
          <p:nvPr/>
        </p:nvSpPr>
        <p:spPr>
          <a:xfrm>
            <a:off x="1458098" y="71100"/>
            <a:ext cx="8954530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временного переписного персонала, нанятого для проведения сельскохозяйственной переписи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prstClr val="black"/>
                </a:solidFill>
              </a:rPr>
              <a:t> </a:t>
            </a:r>
            <a:endParaRPr lang="ru-RU" alt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90557" y="1271428"/>
          <a:ext cx="11781466" cy="4802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22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89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34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9618"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Регистраторов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Координаторов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Инструкторов-контролеров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Переписчиков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 область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71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Жалал-Абадская область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53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/>
                        <a:t>Город Бишкек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/>
                        <a:t>Город Ош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b="1" dirty="0"/>
                        <a:t>Итого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6791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82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60510" y="206636"/>
            <a:ext cx="92709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пилотной сельскохозяйственной переписи в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Араванском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 Ошской области (15 сел) и Иссык-Атинском районе Чуйской области (2 села) с 18 ноября по 7 декабря 2024 года 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57407778"/>
              </p:ext>
            </p:extLst>
          </p:nvPr>
        </p:nvGraphicFramePr>
        <p:xfrm>
          <a:off x="0" y="1012590"/>
          <a:ext cx="12192000" cy="5380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553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C0C018-A460-49A6-A388-148F25DA3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38" y="1369148"/>
            <a:ext cx="3863108" cy="48034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F3765E-1FBD-EFFD-2A44-871556F51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514" y="866601"/>
            <a:ext cx="3972742" cy="4884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20853" y="105580"/>
            <a:ext cx="107398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уточнению списков субъектов сельскохозяйсчтвенной деятельности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60716" y="866601"/>
            <a:ext cx="359189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уточнения каждого субъекта сельскохозяйственной переписи во все регионы республики  в период с 15 мая по 15 июня 2025 года были приняты регистраторы.  Для них программистами Нацстаткома были проведены обучающие семинары по работе с базой данных Государственного агентства по земельным ресурсам, </a:t>
            </a:r>
            <a:r>
              <a:rPr lang="ru-RU" sz="1400" b="1" dirty="0"/>
              <a:t> </a:t>
            </a:r>
            <a:r>
              <a:rPr lang="ru-RU" sz="1400" dirty="0"/>
              <a:t>кадастру, геодезии и картографии при Кабинете Министров Кыргызской Республики. На основании полученных списков с агентства каждому регистратору по данным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DAREK KG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даны регистраторские участки списки субъектов переписи для их уточнения, внесение при необходимости, дополнений и изменений. Работы по уточнению списков были закончены в июне 2025 года.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4228398" y="1090226"/>
            <a:ext cx="3624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" y="31055"/>
            <a:ext cx="1744719" cy="122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05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82281" y="3326001"/>
            <a:ext cx="470780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комиссией Нацстаткома в 2024 году были утверждены баннер и логотип предстоящей сельскохозяйственной переписи, а также утвержден разработанный ролик для трансляции на ЛЭД экранах и телевидении. В настоящее время во всех регионах республики установлены баннеры предстоящей переписи, транслируются ролики на ЛЭД экранах. Сотрудниками Нацстаткома на постоянной основе дается информация на каналах КТРК, ЭЛТР и в социальных сетях, ход подготовки размещается на сайте Нацстаткома.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51" y="2886095"/>
            <a:ext cx="5241956" cy="30252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204" y="240024"/>
            <a:ext cx="5241956" cy="2949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755" y="309035"/>
            <a:ext cx="3328856" cy="239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90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C0F65E-A044-0D78-8CF9-80292549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13485"/>
            <a:ext cx="12192000" cy="4651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52832" y="7937"/>
            <a:ext cx="90863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Бейджики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которые будут выданы координаторам, инструктор-контролёрам и регистраторам (всего 6791 человек).</a:t>
            </a:r>
            <a:endParaRPr lang="ru-RU" sz="2400" dirty="0"/>
          </a:p>
          <a:p>
            <a:pPr algn="ctr"/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89273" y="1328769"/>
            <a:ext cx="3407435" cy="464172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468026"/>
              </p:ext>
            </p:extLst>
          </p:nvPr>
        </p:nvGraphicFramePr>
        <p:xfrm>
          <a:off x="887859" y="1328769"/>
          <a:ext cx="3407435" cy="464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2838413" imgH="3990709" progId="Acrobat.Document.11">
                  <p:embed/>
                </p:oleObj>
              </mc:Choice>
              <mc:Fallback>
                <p:oleObj name="Acrobat Document" r:id="rId5" imgW="2838413" imgH="3990709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7859" y="1328769"/>
                        <a:ext cx="3407435" cy="464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sp>
        <p:nvSpPr>
          <p:cNvPr id="13" name="Овал 12">
            <a:extLst>
              <a:ext uri="{FF2B5EF4-FFF2-40B4-BE49-F238E27FC236}">
                <a16:creationId xmlns:a16="http://schemas.microsoft.com/office/drawing/2014/main" id="{6B46AF60-8365-4C50-A366-B8B7D9AD6E67}"/>
              </a:ext>
            </a:extLst>
          </p:cNvPr>
          <p:cNvSpPr/>
          <p:nvPr/>
        </p:nvSpPr>
        <p:spPr>
          <a:xfrm>
            <a:off x="8160346" y="1780041"/>
            <a:ext cx="3297423" cy="3297918"/>
          </a:xfrm>
          <a:prstGeom prst="ellipse">
            <a:avLst/>
          </a:prstGeom>
          <a:blipFill rotWithShape="1">
            <a:blip r:embed="rId10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210616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C0F65E-A044-0D78-8CF9-80292549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13485"/>
            <a:ext cx="12192000" cy="4651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59378" y="0"/>
            <a:ext cx="95499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Тендер на получение услуг по передаче данных через цифровой канал и мобильную связь.</a:t>
            </a:r>
          </a:p>
        </p:txBody>
      </p:sp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3162207283"/>
              </p:ext>
            </p:extLst>
          </p:nvPr>
        </p:nvGraphicFramePr>
        <p:xfrm>
          <a:off x="0" y="987240"/>
          <a:ext cx="12192000" cy="5371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432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6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2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C0F65E-A044-0D78-8CF9-80292549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13485"/>
            <a:ext cx="12192000" cy="4651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87395" y="7938"/>
            <a:ext cx="94899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каттоосуна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даярдык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көрүү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окуу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семинарлар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77825282"/>
              </p:ext>
            </p:extLst>
          </p:nvPr>
        </p:nvGraphicFramePr>
        <p:xfrm>
          <a:off x="0" y="719666"/>
          <a:ext cx="12192000" cy="5693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8859" y="1103585"/>
            <a:ext cx="4329550" cy="50344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96386"/>
            <a:ext cx="1692165" cy="124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32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-2743200"/>
            <a:ext cx="9004871" cy="3818965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Кабинета Министров Кыргызской Республики №122 от 19 марта 2024 года (3 приложение)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44132491"/>
              </p:ext>
            </p:extLst>
          </p:nvPr>
        </p:nvGraphicFramePr>
        <p:xfrm>
          <a:off x="0" y="1075765"/>
          <a:ext cx="12192000" cy="506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7812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2F390-4496-4326-A904-399B59C6C2E0}" type="slidenum">
              <a:rPr lang="pl-PL" altLang="ru-RU" smtClean="0"/>
              <a:pPr/>
              <a:t>13</a:t>
            </a:fld>
            <a:endParaRPr lang="pl-PL" altLang="ru-RU"/>
          </a:p>
        </p:txBody>
      </p:sp>
      <p:sp>
        <p:nvSpPr>
          <p:cNvPr id="4" name="Заголовок 4">
            <a:extLst>
              <a:ext uri="{FF2B5EF4-FFF2-40B4-BE49-F238E27FC236}">
                <a16:creationId xmlns:a16="http://schemas.microsoft.com/office/drawing/2014/main" id="{487DCED8-304D-48A8-8C86-449504E7EC12}"/>
              </a:ext>
            </a:extLst>
          </p:cNvPr>
          <p:cNvSpPr txBox="1">
            <a:spLocks/>
          </p:cNvSpPr>
          <p:nvPr/>
        </p:nvSpPr>
        <p:spPr>
          <a:xfrm>
            <a:off x="7320136" y="5301208"/>
            <a:ext cx="295232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+996 (312) 32 46 35</a:t>
            </a:r>
          </a:p>
          <a:p>
            <a:pPr algn="ctr"/>
            <a:r>
              <a:rPr lang="fr-FR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nsc_mail@stat.kg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381328" y="2042082"/>
            <a:ext cx="9581744" cy="1648420"/>
            <a:chOff x="2270332" y="458"/>
            <a:chExt cx="7651335" cy="1648420"/>
          </a:xfrm>
          <a:scene3d>
            <a:camera prst="orthographicFront"/>
            <a:lightRig rig="flat" dir="t"/>
          </a:scene3d>
        </p:grpSpPr>
        <p:sp>
          <p:nvSpPr>
            <p:cNvPr id="7" name="Прямоугольник 6"/>
            <p:cNvSpPr/>
            <p:nvPr/>
          </p:nvSpPr>
          <p:spPr>
            <a:xfrm>
              <a:off x="2270332" y="458"/>
              <a:ext cx="7651335" cy="1648420"/>
            </a:xfrm>
            <a:prstGeom prst="rect">
              <a:avLst/>
            </a:prstGeom>
            <a:gradFill flip="none" rotWithShape="0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2270332" y="458"/>
              <a:ext cx="7651335" cy="1648420"/>
            </a:xfrm>
            <a:prstGeom prst="rect">
              <a:avLst/>
            </a:prstGeom>
            <a:solidFill>
              <a:schemeClr val="bg1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5260" tIns="175260" rIns="175260" bIns="175260" numCol="1" spcCol="1270" anchor="ctr" anchorCtr="0">
              <a:noAutofit/>
            </a:bodyPr>
            <a:lstStyle/>
            <a:p>
              <a:pPr lvl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y-KG" sz="4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Спасибо за внимание</a:t>
              </a:r>
              <a:r>
                <a:rPr lang="ky-KG" sz="46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endParaRPr lang="ru-RU" sz="4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sp>
        <p:nvSpPr>
          <p:cNvPr id="3" name="AutoShape 2" descr="blob:https://web.whatsapp.com/32585c59-dfe1-4925-b1c2-a94c9a3237f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970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3999</TotalTime>
  <Words>704</Words>
  <Application>Microsoft Office PowerPoint</Application>
  <PresentationFormat>Широкоэкранный</PresentationFormat>
  <Paragraphs>96</Paragraphs>
  <Slides>13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DIN Pro Bold</vt:lpstr>
      <vt:lpstr>DIN Pro Regular</vt:lpstr>
      <vt:lpstr>Kyrghyz Times</vt:lpstr>
      <vt:lpstr>Times New Roman</vt:lpstr>
      <vt:lpstr>Times New Roman UniToktom</vt:lpstr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Постановления Кабинета Министров Кыргызской Республики №122 от 19 марта 2024 года (3 приложение)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Айзат Жаанбаева</dc:creator>
  <cp:lastModifiedBy>Чынара Турдубаева</cp:lastModifiedBy>
  <cp:revision>220</cp:revision>
  <cp:lastPrinted>2025-07-23T06:20:55Z</cp:lastPrinted>
  <dcterms:created xsi:type="dcterms:W3CDTF">2025-05-27T06:01:47Z</dcterms:created>
  <dcterms:modified xsi:type="dcterms:W3CDTF">2026-03-12T02:26:54Z</dcterms:modified>
</cp:coreProperties>
</file>