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61" r:id="rId4"/>
    <p:sldId id="305" r:id="rId5"/>
    <p:sldId id="300" r:id="rId6"/>
    <p:sldId id="297" r:id="rId7"/>
    <p:sldId id="299" r:id="rId8"/>
    <p:sldId id="295" r:id="rId9"/>
    <p:sldId id="302" r:id="rId10"/>
    <p:sldId id="303" r:id="rId11"/>
    <p:sldId id="306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5"/>
            <p14:sldId id="300"/>
            <p14:sldId id="297"/>
            <p14:sldId id="299"/>
            <p14:sldId id="295"/>
            <p14:sldId id="302"/>
            <p14:sldId id="303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9900"/>
    <a:srgbClr val="E1A269"/>
    <a:srgbClr val="2187A3"/>
    <a:srgbClr val="6699FF"/>
    <a:srgbClr val="33CC33"/>
    <a:srgbClr val="66CCFF"/>
    <a:srgbClr val="FFC715"/>
    <a:srgbClr val="009900"/>
    <a:srgbClr val="03A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3" autoAdjust="0"/>
    <p:restoredTop sz="94189" autoAdjust="0"/>
  </p:normalViewPr>
  <p:slideViewPr>
    <p:cSldViewPr snapToGrid="0">
      <p:cViewPr varScale="1">
        <p:scale>
          <a:sx n="104" d="100"/>
          <a:sy n="10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4219384357613899E-2"/>
          <c:y val="0"/>
          <c:w val="0.72000434988078088"/>
          <c:h val="0.8865523838996388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ED7625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6A0-4E3F-AFFC-874DDDAE2824}"/>
              </c:ext>
            </c:extLst>
          </c:dPt>
          <c:dPt>
            <c:idx val="1"/>
            <c:bubble3D val="0"/>
            <c:spPr>
              <a:solidFill>
                <a:srgbClr val="5AC1DE">
                  <a:lumMod val="60000"/>
                  <a:lumOff val="40000"/>
                </a:srgbClr>
              </a:solidFill>
              <a:ln>
                <a:solidFill>
                  <a:schemeClr val="accent1"/>
                </a:solidFill>
                <a:miter lim="800000"/>
              </a:ln>
              <a:effectLst>
                <a:glow>
                  <a:schemeClr val="accent1"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3-46A0-4E3F-AFFC-874DDDAE2824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6A0-4E3F-AFFC-874DDDAE2824}"/>
              </c:ext>
            </c:extLst>
          </c:dPt>
          <c:dPt>
            <c:idx val="3"/>
            <c:bubble3D val="0"/>
            <c:spPr>
              <a:solidFill>
                <a:srgbClr val="99CC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6A0-4E3F-AFFC-874DDDAE2824}"/>
              </c:ext>
            </c:extLst>
          </c:dPt>
          <c:cat>
            <c:strRef>
              <c:f>'Лист1 (2)'!$B$4:$B$7</c:f>
              <c:strCache>
                <c:ptCount val="4"/>
                <c:pt idx="0">
                  <c:v>Добыча полезных ископаемых</c:v>
                </c:pt>
                <c:pt idx="1">
                  <c:v>Обрабатывающая промышленность</c:v>
                </c:pt>
                <c:pt idx="2">
                  <c:v>Обеспечение (снабжение) электроэнергией, газом, паром</c:v>
                </c:pt>
                <c:pt idx="3">
                  <c:v>Водоснабжение, очистки, переработки отходов</c:v>
                </c:pt>
              </c:strCache>
            </c:strRef>
          </c:cat>
          <c:val>
            <c:numRef>
              <c:f>'Лист1 (2)'!$C$4:$C$7</c:f>
              <c:numCache>
                <c:formatCode>0</c:formatCode>
                <c:ptCount val="4"/>
                <c:pt idx="0">
                  <c:v>10</c:v>
                </c:pt>
                <c:pt idx="1">
                  <c:v>77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A0-4E3F-AFFC-874DDDAE2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F644-20F9-49A9-1E2F-8FDADB84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6268-8295-3DCB-F49E-F108FBCC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0706D-FE4E-42AB-248B-D5A8D00D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2B3F-7C9A-96A4-3249-42A3933D9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4BF7D-6C8D-1CDB-2AB1-1552C6E5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178F0-D41D-380B-7FD7-78F2F4F6A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3807F-57E1-354A-3C30-C92192695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07B7A-DFA3-9836-9260-1517C4D09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56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1F5E4-6299-6493-780B-57E6C3A5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AFCAA-A690-97DA-0A9B-47342E994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199EE-7587-B4DC-C669-D6F8A3427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85175-396F-273A-4D6D-549E989E9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143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9CE8-6C94-34C2-311F-88027506F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7558F-B7D5-67A8-464B-39BB42C08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56FD9-AF9A-D5A8-7D50-BC5424606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F846F-3881-208F-014C-358693AA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485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E13A8-9215-5DA1-41B5-594F101C7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15A8C-8A5B-91BF-6DBB-05E40FE1DB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7B9799-CFCD-D9E1-8802-9890E1424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506E2-8997-6A99-A9BE-EACED366C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82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0B20-2974-BC7C-13EB-3E35D18C2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AE6D61-415B-3B55-2A8A-65DD0316E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00EFC2-F7C1-296A-B1B8-434C8C2FA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BE54C-B8C7-34AB-3E3E-CF29BED78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491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64B528-0744-D632-92F6-4C80DCC80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80" y="163429"/>
            <a:ext cx="2045617" cy="2014163"/>
          </a:xfrm>
          <a:prstGeom prst="rect">
            <a:avLst/>
          </a:prstGeom>
        </p:spPr>
      </p:pic>
      <p:pic>
        <p:nvPicPr>
          <p:cNvPr id="2" name="Picture 2" descr="обрабатывающая промышленность">
            <a:extLst>
              <a:ext uri="{FF2B5EF4-FFF2-40B4-BE49-F238E27FC236}">
                <a16:creationId xmlns:a16="http://schemas.microsoft.com/office/drawing/2014/main" id="{C276CA7D-CCA4-BAFC-5989-4373236EB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87883" cy="358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DF2363-67B5-6AA1-303F-24E230546A85}"/>
              </a:ext>
            </a:extLst>
          </p:cNvPr>
          <p:cNvSpPr/>
          <p:nvPr/>
        </p:nvSpPr>
        <p:spPr>
          <a:xfrm>
            <a:off x="7684656" y="5981915"/>
            <a:ext cx="434109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Өнөр</a:t>
            </a:r>
            <a:r>
              <a:rPr lang="ru-RU" sz="11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1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жай</a:t>
            </a:r>
            <a:r>
              <a:rPr lang="ru-RU" sz="11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1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жана</a:t>
            </a:r>
            <a:r>
              <a:rPr lang="ru-RU" sz="11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энергетика </a:t>
            </a:r>
            <a:r>
              <a:rPr lang="ru-RU" sz="11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бөлүмү</a:t>
            </a:r>
            <a:endParaRPr lang="ru-RU" sz="1100" dirty="0">
              <a:ln w="3175" cmpd="sng">
                <a:noFill/>
              </a:ln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1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Кыргыз </a:t>
            </a:r>
            <a:r>
              <a:rPr lang="ru-RU" sz="11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Республикасынын</a:t>
            </a:r>
            <a:r>
              <a:rPr lang="ru-RU" sz="11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1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Улуттук</a:t>
            </a:r>
            <a:r>
              <a:rPr lang="ru-RU" sz="11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статистика </a:t>
            </a:r>
            <a:r>
              <a:rPr lang="ru-RU" sz="1100" dirty="0" err="1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комитети</a:t>
            </a:r>
            <a:endParaRPr lang="ru-RU" sz="1100" dirty="0">
              <a:ln w="3175" cmpd="sng">
                <a:noFill/>
              </a:ln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1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100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a.mamanova@stat.kg</a:t>
            </a:r>
            <a:endParaRPr sz="11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1AAE50F-5A98-9039-6CD6-6F8DABB9AC4A}"/>
              </a:ext>
            </a:extLst>
          </p:cNvPr>
          <p:cNvSpPr txBox="1">
            <a:spLocks/>
          </p:cNvSpPr>
          <p:nvPr/>
        </p:nvSpPr>
        <p:spPr>
          <a:xfrm>
            <a:off x="5466064" y="2649492"/>
            <a:ext cx="6725936" cy="2401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2800" b="1" dirty="0"/>
              <a:t>2025 – ЖЫЛДАГЫ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800" b="1" dirty="0"/>
              <a:t>КЫРГЫЗ РЕСПУБЛИКАСЫНЫН                     ӨНӨР ЖАЙЫНЫН ӨН</a:t>
            </a:r>
            <a:r>
              <a:rPr lang="ru-RU" sz="2800" b="1" dirty="0">
                <a:sym typeface="+mn-ea"/>
              </a:rPr>
              <a:t>ҮГҮ</a:t>
            </a:r>
            <a:r>
              <a:rPr lang="ru-RU" sz="2800" b="1" dirty="0"/>
              <a:t>Ш</a:t>
            </a:r>
            <a:r>
              <a:rPr lang="ru-RU" sz="2800" b="1" dirty="0">
                <a:sym typeface="+mn-ea"/>
              </a:rPr>
              <a:t>Ү</a:t>
            </a:r>
            <a:endParaRPr lang="ru-RU" sz="2800" b="1" dirty="0"/>
          </a:p>
          <a:p>
            <a:pPr algn="l">
              <a:spcAft>
                <a:spcPts val="600"/>
              </a:spcAft>
            </a:pPr>
            <a:r>
              <a:rPr lang="ru-RU" sz="2000" dirty="0"/>
              <a:t>(ЫКЧАМ</a:t>
            </a:r>
            <a:r>
              <a:rPr lang="ru-RU" sz="2000" dirty="0">
                <a:sym typeface="+mn-ea"/>
              </a:rPr>
              <a:t> МААЛЫМАТТАР</a:t>
            </a:r>
            <a:r>
              <a:rPr lang="ru-RU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4CFF0E1-E7DB-1149-3383-D6FC03FE1B16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306" y="234025"/>
            <a:ext cx="1107018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2025-ЖЫЛДАГЫ ӨНӨР</a:t>
            </a:r>
            <a:r>
              <a:rPr lang="ru-RU" sz="1050" dirty="0"/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ea typeface="+mn-ea"/>
                <a:cs typeface="+mn-cs"/>
              </a:rPr>
              <a:t>ЖАЙ ИШКАНАЛАРЫНЫН ИШМЕРДҮҮЛҮГҮНҮН ЖЫЙЫНТЫКТАРЫ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4DC164-C3D3-02D4-E3C3-7BE30F8C0868}"/>
              </a:ext>
            </a:extLst>
          </p:cNvPr>
          <p:cNvSpPr/>
          <p:nvPr/>
        </p:nvSpPr>
        <p:spPr>
          <a:xfrm>
            <a:off x="819794" y="1531128"/>
            <a:ext cx="10709697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өндүрүшүнүн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көлөмү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799,7 млрд </a:t>
            </a:r>
            <a:r>
              <a:rPr lang="ru-RU" sz="2200" b="1" dirty="0" err="1">
                <a:solidFill>
                  <a:srgbClr val="0059A3"/>
                </a:solidFill>
                <a:latin typeface="DIN Pro Regular"/>
              </a:rPr>
              <a:t>сомду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түздү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Кумтөр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кенин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иштеткен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ишканаларды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эске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албаганда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,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көлөмү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480,0 млрд </a:t>
            </a:r>
            <a:r>
              <a:rPr lang="ru-RU" sz="2200" b="1" dirty="0" err="1">
                <a:solidFill>
                  <a:srgbClr val="0059A3"/>
                </a:solidFill>
                <a:latin typeface="DIN Pro Regular"/>
              </a:rPr>
              <a:t>сомду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түздү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өндүрүшүнүн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индекси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,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жалпысынан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110,6%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Кумтөр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»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кенин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иштеткен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ишканаларды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эске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албаганда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,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өндүрүшүнүн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индекси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119,9%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59A3"/>
                </a:solidFill>
                <a:latin typeface="DIN Pro Regular"/>
              </a:rPr>
              <a:t>«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Кумтөр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»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ишканаларынын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жалпы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өндүрүшүндөгү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үлүшү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40,0%;</a:t>
            </a:r>
          </a:p>
          <a:p>
            <a:pPr marL="285750" indent="-28575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Кумтөр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»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ишканаларынын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кайра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иштетүүчү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өнөр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жай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өндүрүшүндөгү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2200" dirty="0" err="1">
                <a:solidFill>
                  <a:srgbClr val="0059A3"/>
                </a:solidFill>
                <a:latin typeface="DIN Pro Regular"/>
              </a:rPr>
              <a:t>үлүшү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 – 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50,1%.</a:t>
            </a:r>
            <a:endParaRPr lang="ky-KG" sz="2200" b="1" dirty="0">
              <a:solidFill>
                <a:srgbClr val="0059A3"/>
              </a:solidFill>
              <a:latin typeface="DIN Pro Regular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4BD2A-A3A4-9F30-AC4B-B71BADCC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Соединительная линия уступом 30">
            <a:extLst>
              <a:ext uri="{FF2B5EF4-FFF2-40B4-BE49-F238E27FC236}">
                <a16:creationId xmlns:a16="http://schemas.microsoft.com/office/drawing/2014/main" id="{BE418400-A219-6469-9797-F77081C17CA8}"/>
              </a:ext>
            </a:extLst>
          </p:cNvPr>
          <p:cNvCxnSpPr>
            <a:cxnSpLocks/>
          </p:cNvCxnSpPr>
          <p:nvPr/>
        </p:nvCxnSpPr>
        <p:spPr>
          <a:xfrm>
            <a:off x="5984331" y="2328246"/>
            <a:ext cx="2245269" cy="781016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Соединительная линия уступом 27">
            <a:extLst>
              <a:ext uri="{FF2B5EF4-FFF2-40B4-BE49-F238E27FC236}">
                <a16:creationId xmlns:a16="http://schemas.microsoft.com/office/drawing/2014/main" id="{9DC68536-24EB-A6E7-1D97-B4E7EEB6171A}"/>
              </a:ext>
            </a:extLst>
          </p:cNvPr>
          <p:cNvCxnSpPr>
            <a:cxnSpLocks/>
          </p:cNvCxnSpPr>
          <p:nvPr/>
        </p:nvCxnSpPr>
        <p:spPr>
          <a:xfrm flipV="1">
            <a:off x="2493045" y="2576775"/>
            <a:ext cx="2650309" cy="2200924"/>
          </a:xfrm>
          <a:prstGeom prst="bentConnector3">
            <a:avLst>
              <a:gd name="adj1" fmla="val 58713"/>
            </a:avLst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2">
            <a:extLst>
              <a:ext uri="{FF2B5EF4-FFF2-40B4-BE49-F238E27FC236}">
                <a16:creationId xmlns:a16="http://schemas.microsoft.com/office/drawing/2014/main" id="{E98D9425-65FF-D466-A1A4-54DA7FEC137B}"/>
              </a:ext>
            </a:extLst>
          </p:cNvPr>
          <p:cNvCxnSpPr>
            <a:cxnSpLocks/>
          </p:cNvCxnSpPr>
          <p:nvPr/>
        </p:nvCxnSpPr>
        <p:spPr>
          <a:xfrm>
            <a:off x="6737207" y="3551967"/>
            <a:ext cx="2013850" cy="1212056"/>
          </a:xfrm>
          <a:prstGeom prst="bentConnector3">
            <a:avLst>
              <a:gd name="adj1" fmla="val 18216"/>
            </a:avLst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Текст 2">
            <a:extLst>
              <a:ext uri="{FF2B5EF4-FFF2-40B4-BE49-F238E27FC236}">
                <a16:creationId xmlns:a16="http://schemas.microsoft.com/office/drawing/2014/main" id="{26A09804-61A4-B420-5845-137081AF3781}"/>
              </a:ext>
            </a:extLst>
          </p:cNvPr>
          <p:cNvSpPr txBox="1">
            <a:spLocks/>
          </p:cNvSpPr>
          <p:nvPr/>
        </p:nvSpPr>
        <p:spPr>
          <a:xfrm>
            <a:off x="777322" y="1579348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44D7780A-67DF-356C-9727-FF8B39C6F7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1062403"/>
              </p:ext>
            </p:extLst>
          </p:nvPr>
        </p:nvGraphicFramePr>
        <p:xfrm>
          <a:off x="3951111" y="2223436"/>
          <a:ext cx="3724240" cy="3024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DBA02A-7800-EB08-2089-D7EF17A77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491" y="3968173"/>
            <a:ext cx="801458" cy="70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55BAD97-8E11-9F2B-8444-A3A1E5B48ED8}"/>
              </a:ext>
            </a:extLst>
          </p:cNvPr>
          <p:cNvSpPr/>
          <p:nvPr/>
        </p:nvSpPr>
        <p:spPr>
          <a:xfrm>
            <a:off x="7966394" y="3968173"/>
            <a:ext cx="14687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Кайра </a:t>
            </a:r>
            <a:r>
              <a:rPr lang="ru-RU" sz="1000" b="1" dirty="0" err="1">
                <a:solidFill>
                  <a:srgbClr val="00B0F0"/>
                </a:solidFill>
                <a:ea typeface="Verdana" panose="020B0604030504040204" pitchFamily="34" charset="0"/>
              </a:rPr>
              <a:t>иштетүүчү</a:t>
            </a:r>
            <a:b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</a:br>
            <a:r>
              <a:rPr lang="ru-RU" sz="1000" b="1" dirty="0" err="1">
                <a:solidFill>
                  <a:srgbClr val="00B0F0"/>
                </a:solidFill>
                <a:ea typeface="Verdana" panose="020B0604030504040204" pitchFamily="34" charset="0"/>
              </a:rPr>
              <a:t>өнөр</a:t>
            </a: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 </a:t>
            </a:r>
            <a:r>
              <a:rPr lang="ru-RU" sz="1000" b="1" dirty="0" err="1">
                <a:solidFill>
                  <a:srgbClr val="00B0F0"/>
                </a:solidFill>
                <a:ea typeface="Verdana" panose="020B0604030504040204" pitchFamily="34" charset="0"/>
              </a:rPr>
              <a:t>жай</a:t>
            </a:r>
            <a:b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</a:br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637,6 млрд. сом</a:t>
            </a:r>
          </a:p>
          <a:p>
            <a:pPr algn="ctr" fontAlgn="b"/>
            <a:r>
              <a:rPr lang="ru-RU" sz="1000" b="1" dirty="0">
                <a:solidFill>
                  <a:srgbClr val="00B0F0"/>
                </a:solidFill>
                <a:ea typeface="Verdana" panose="020B0604030504040204" pitchFamily="34" charset="0"/>
              </a:rPr>
              <a:t>ӨӨИ 109,8%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376A4AA-C500-C9EF-988C-EE1E2F4CC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368" y="2316443"/>
            <a:ext cx="791172" cy="68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F8B8A3D-AD20-82C5-DAF4-788B73FFC437}"/>
              </a:ext>
            </a:extLst>
          </p:cNvPr>
          <p:cNvSpPr/>
          <p:nvPr/>
        </p:nvSpPr>
        <p:spPr>
          <a:xfrm>
            <a:off x="2575273" y="2014007"/>
            <a:ext cx="13285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Суу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 менен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жабдуу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,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тазалоо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,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калдыктарды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 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</a:rPr>
              <a:t>иштет</a:t>
            </a:r>
            <a:r>
              <a:rPr lang="ru-RU" sz="1000" b="1" dirty="0" err="1">
                <a:solidFill>
                  <a:srgbClr val="009900"/>
                </a:solidFill>
                <a:ea typeface="Verdana" panose="020B0604030504040204" pitchFamily="34" charset="0"/>
                <a:sym typeface="+mn-ea"/>
              </a:rPr>
              <a:t>үү</a:t>
            </a: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  <a:sym typeface="+mn-ea"/>
              </a:rPr>
              <a:t> </a:t>
            </a:r>
            <a:endParaRPr lang="ru-RU" sz="1000" b="1" dirty="0">
              <a:solidFill>
                <a:srgbClr val="009900"/>
              </a:solidFill>
              <a:ea typeface="Verdana" panose="020B0604030504040204" pitchFamily="34" charset="0"/>
            </a:endParaRPr>
          </a:p>
          <a:p>
            <a:pPr algn="ctr" fontAlgn="b"/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7,0 млрд. сом</a:t>
            </a:r>
          </a:p>
          <a:p>
            <a:pPr algn="ctr" fontAlgn="b">
              <a:spcAft>
                <a:spcPts val="600"/>
              </a:spcAft>
            </a:pPr>
            <a:r>
              <a:rPr lang="ru-RU" sz="1000" b="1" dirty="0">
                <a:solidFill>
                  <a:srgbClr val="009900"/>
                </a:solidFill>
                <a:ea typeface="Verdana" panose="020B0604030504040204" pitchFamily="34" charset="0"/>
              </a:rPr>
              <a:t>ӨӨИ 123,1%</a:t>
            </a:r>
          </a:p>
        </p:txBody>
      </p:sp>
      <p:cxnSp>
        <p:nvCxnSpPr>
          <p:cNvPr id="35" name="Соединительная линия уступом 51">
            <a:extLst>
              <a:ext uri="{FF2B5EF4-FFF2-40B4-BE49-F238E27FC236}">
                <a16:creationId xmlns:a16="http://schemas.microsoft.com/office/drawing/2014/main" id="{19B27E21-0465-6B96-5CF5-49C161CB00A4}"/>
              </a:ext>
            </a:extLst>
          </p:cNvPr>
          <p:cNvCxnSpPr>
            <a:cxnSpLocks/>
          </p:cNvCxnSpPr>
          <p:nvPr/>
        </p:nvCxnSpPr>
        <p:spPr>
          <a:xfrm flipV="1">
            <a:off x="2294689" y="2223436"/>
            <a:ext cx="3286365" cy="875754"/>
          </a:xfrm>
          <a:prstGeom prst="bentConnector3">
            <a:avLst>
              <a:gd name="adj1" fmla="val 50000"/>
            </a:avLst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6A0A3834-D57E-3FEE-8065-26C591C33C84}"/>
              </a:ext>
            </a:extLst>
          </p:cNvPr>
          <p:cNvSpPr/>
          <p:nvPr/>
        </p:nvSpPr>
        <p:spPr>
          <a:xfrm>
            <a:off x="7974378" y="2375535"/>
            <a:ext cx="15087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"/>
            <a:r>
              <a:rPr lang="ru-RU" sz="900" b="1" dirty="0">
                <a:solidFill>
                  <a:srgbClr val="E1A2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Пайдалуу кендерди</a:t>
            </a:r>
            <a:br>
              <a:rPr lang="ru-RU" sz="900" b="1" dirty="0">
                <a:solidFill>
                  <a:srgbClr val="E1A269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900" b="1" dirty="0">
                <a:solidFill>
                  <a:srgbClr val="E1A2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казып алуу</a:t>
            </a:r>
            <a:br>
              <a:rPr lang="ru-RU" sz="900" b="1" dirty="0">
                <a:solidFill>
                  <a:srgbClr val="E1A269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900" b="1" dirty="0">
                <a:solidFill>
                  <a:srgbClr val="E1A2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73,3 млрд. сом</a:t>
            </a:r>
          </a:p>
          <a:p>
            <a:pPr algn="ctr" fontAlgn="b"/>
            <a:r>
              <a:rPr lang="ru-RU" sz="900" b="1" dirty="0">
                <a:solidFill>
                  <a:srgbClr val="E1A2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ӨӨИ 114,2%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276A3AB-290F-3C6B-696E-4DAF166CADE8}"/>
              </a:ext>
            </a:extLst>
          </p:cNvPr>
          <p:cNvSpPr/>
          <p:nvPr/>
        </p:nvSpPr>
        <p:spPr>
          <a:xfrm>
            <a:off x="2602746" y="3765219"/>
            <a:ext cx="125377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spcAft>
                <a:spcPts val="600"/>
              </a:spcAft>
            </a:pP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Электр </a:t>
            </a:r>
            <a:r>
              <a:rPr lang="ru-RU" sz="1000" b="1" dirty="0" err="1">
                <a:solidFill>
                  <a:srgbClr val="0070C0"/>
                </a:solidFill>
                <a:ea typeface="Verdana" panose="020B0604030504040204" pitchFamily="34" charset="0"/>
              </a:rPr>
              <a:t>энергиясы</a:t>
            </a: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, газ, буу менен </a:t>
            </a:r>
            <a:r>
              <a:rPr lang="ru-RU" sz="1000" b="1" dirty="0" err="1">
                <a:solidFill>
                  <a:srgbClr val="0070C0"/>
                </a:solidFill>
                <a:ea typeface="Verdana" panose="020B0604030504040204" pitchFamily="34" charset="0"/>
              </a:rPr>
              <a:t>камсыздоо</a:t>
            </a:r>
            <a:b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</a:b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81,8 млрд. сом</a:t>
            </a:r>
            <a:b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</a:br>
            <a:r>
              <a:rPr lang="ru-RU" sz="1000" b="1" dirty="0">
                <a:solidFill>
                  <a:srgbClr val="0070C0"/>
                </a:solidFill>
                <a:ea typeface="Verdana" panose="020B0604030504040204" pitchFamily="34" charset="0"/>
              </a:rPr>
              <a:t>ӨӨИ 111,2%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388924D1-04DE-304A-3A58-8EF55E7688DE}"/>
              </a:ext>
            </a:extLst>
          </p:cNvPr>
          <p:cNvSpPr/>
          <p:nvPr/>
        </p:nvSpPr>
        <p:spPr>
          <a:xfrm>
            <a:off x="4846641" y="3143545"/>
            <a:ext cx="1267126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Ө</a:t>
            </a:r>
            <a:r>
              <a:rPr lang="en-US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lang="ru-RU" altLang="ru-RU" sz="900" b="1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дүрүү</a:t>
            </a:r>
            <a:r>
              <a:rPr lang="ru-RU" alt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900" b="1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</a:t>
            </a:r>
            <a:r>
              <a:rPr lang="ru-RU" sz="900" b="1" dirty="0" err="1">
                <a:solidFill>
                  <a:schemeClr val="accent5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өлөм</a:t>
            </a:r>
            <a:r>
              <a:rPr lang="ru-RU" altLang="ru-RU" sz="900" b="1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ү</a:t>
            </a:r>
            <a:endParaRPr lang="ru-RU" altLang="ru-RU" sz="900" b="1" dirty="0">
              <a:solidFill>
                <a:srgbClr val="203864"/>
              </a:solidFill>
              <a:effectLst>
                <a:outerShdw blurRad="63500" dist="50800" dir="13500000" sx="0" sy="0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ky-KG" sz="900" b="1" kern="1200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799,7</a:t>
            </a:r>
            <a:r>
              <a:rPr lang="en-US" sz="900" b="1" kern="1200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900" b="1" kern="1200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</a:t>
            </a:r>
            <a:r>
              <a:rPr lang="ky-KG" sz="900" b="1" kern="1200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sz="900" b="1" kern="1200" dirty="0" err="1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сом</a:t>
            </a:r>
            <a:endParaRPr lang="ru-RU" sz="900" b="1" kern="1200" dirty="0">
              <a:solidFill>
                <a:srgbClr val="203864"/>
              </a:solidFill>
              <a:effectLst>
                <a:outerShdw blurRad="63500" dist="50800" dir="13500000" sx="0" sy="0">
                  <a:srgbClr val="000000">
                    <a:alpha val="5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ӨӨИ</a:t>
            </a:r>
            <a:r>
              <a:rPr lang="ru-RU" sz="900" b="1" dirty="0">
                <a:solidFill>
                  <a:srgbClr val="00B0F0"/>
                </a:solidFill>
                <a:ea typeface="Verdana" panose="020B0604030504040204" pitchFamily="34" charset="0"/>
              </a:rPr>
              <a:t> </a:t>
            </a:r>
            <a:r>
              <a:rPr lang="ru-RU" sz="900" b="1" dirty="0">
                <a:solidFill>
                  <a:srgbClr val="203864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110,6%</a:t>
            </a:r>
          </a:p>
          <a:p>
            <a:pPr fontAlgn="b"/>
            <a:endParaRPr lang="ru-RU" sz="1000" dirty="0"/>
          </a:p>
        </p:txBody>
      </p:sp>
      <p:grpSp>
        <p:nvGrpSpPr>
          <p:cNvPr id="66" name="Group 4">
            <a:extLst>
              <a:ext uri="{FF2B5EF4-FFF2-40B4-BE49-F238E27FC236}">
                <a16:creationId xmlns:a16="http://schemas.microsoft.com/office/drawing/2014/main" id="{D048F136-F64A-6825-DBCC-FCF779FE761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43020" y="3989822"/>
            <a:ext cx="801687" cy="689739"/>
            <a:chOff x="1193" y="2572"/>
            <a:chExt cx="505" cy="480"/>
          </a:xfrm>
          <a:solidFill>
            <a:srgbClr val="00B050"/>
          </a:solidFill>
        </p:grpSpPr>
        <p:sp>
          <p:nvSpPr>
            <p:cNvPr id="67" name="AutoShape 3">
              <a:extLst>
                <a:ext uri="{FF2B5EF4-FFF2-40B4-BE49-F238E27FC236}">
                  <a16:creationId xmlns:a16="http://schemas.microsoft.com/office/drawing/2014/main" id="{AD0E0A6A-E5E7-92B4-E082-FA10FFECA66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93" y="2572"/>
              <a:ext cx="505" cy="48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KG"/>
            </a:p>
          </p:txBody>
        </p:sp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495A74AA-E6EC-68EB-1727-5A774FFB0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2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" y="2572"/>
              <a:ext cx="508" cy="482"/>
            </a:xfrm>
            <a:prstGeom prst="rect">
              <a:avLst/>
            </a:prstGeom>
            <a:grpFill/>
            <a:ln w="9525">
              <a:solidFill>
                <a:schemeClr val="accent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</p:pic>
      </p:grpSp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AB8A5C68-2F74-15EC-6CDC-FCF201B85034}"/>
              </a:ext>
            </a:extLst>
          </p:cNvPr>
          <p:cNvSpPr txBox="1"/>
          <p:nvPr/>
        </p:nvSpPr>
        <p:spPr>
          <a:xfrm>
            <a:off x="1043213" y="170441"/>
            <a:ext cx="9882236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2025-ЖЫЛДАГЫ ЭКОНОМИКАЛЫК ИШМЕРДИКТИН НЕГИЗГИ ТҮРЛӨРҮ БОЮНЧА ӨНӨР ЖАЙ ӨНДҮРҮШҮНҮН ТҮЗҮМҮ </a:t>
            </a:r>
          </a:p>
          <a:p>
            <a:pPr algn="ctr"/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Ө</a:t>
            </a:r>
            <a:r>
              <a:rPr lang="en-US" sz="1600" b="1" dirty="0">
                <a:solidFill>
                  <a:srgbClr val="0059A3"/>
                </a:solidFill>
                <a:latin typeface="DIN Pro Regular"/>
              </a:rPr>
              <a:t>н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өр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жай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өнд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үрүшүнүн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к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өлөм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ү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(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учурдагы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баа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менен)</a:t>
            </a:r>
          </a:p>
          <a:p>
            <a:pPr algn="ctr"/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жана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өнөр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жай</a:t>
            </a:r>
            <a:r>
              <a:rPr 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өнд</a:t>
            </a:r>
            <a:r>
              <a:rPr lang="ru-RU" altLang="ru-RU" sz="1600" b="1" dirty="0" err="1">
                <a:solidFill>
                  <a:srgbClr val="0059A3"/>
                </a:solidFill>
                <a:latin typeface="DIN Pro Regular"/>
                <a:sym typeface="+mn-ea"/>
              </a:rPr>
              <a:t>үрүшүнүн</a:t>
            </a:r>
            <a:r>
              <a:rPr lang="ru-RU" altLang="ru-RU" sz="16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индекси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 </a:t>
            </a:r>
          </a:p>
          <a:p>
            <a:pPr algn="ctr">
              <a:spcAft>
                <a:spcPts val="1200"/>
              </a:spcAft>
            </a:pP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                  (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салыштырмалуу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</a:t>
            </a:r>
            <a:r>
              <a:rPr lang="ru-RU" sz="1600" b="1" dirty="0" err="1">
                <a:solidFill>
                  <a:srgbClr val="0059A3"/>
                </a:solidFill>
                <a:latin typeface="DIN Pro Regular"/>
              </a:rPr>
              <a:t>баа</a:t>
            </a:r>
            <a:r>
              <a:rPr lang="ru-RU" sz="1600" b="1" dirty="0">
                <a:solidFill>
                  <a:srgbClr val="0059A3"/>
                </a:solidFill>
                <a:latin typeface="DIN Pro Regular"/>
              </a:rPr>
              <a:t> менен, 2024-жылга карата, % менен)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F7B6D3-2533-0D5D-C53E-E5A49059D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491" y="2334465"/>
            <a:ext cx="772838" cy="70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7F596E-843F-16A2-8F37-B65251A8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6AA1C4C-4015-E63E-37CB-B9C9D06FC520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3E26424A-5873-EDE2-7A7E-A5B276624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6742" y="1423500"/>
            <a:ext cx="1884777" cy="97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-432000">
              <a:spcBef>
                <a:spcPts val="200"/>
              </a:spcBef>
              <a:spcAft>
                <a:spcPts val="200"/>
              </a:spcAft>
            </a:pPr>
            <a:r>
              <a:rPr lang="ru-RU" altLang="ru-RU" sz="1400" b="1" kern="0" dirty="0">
                <a:solidFill>
                  <a:srgbClr val="009900"/>
                </a:solidFill>
                <a:latin typeface="Calibri"/>
                <a:cs typeface="Arial" panose="020B0604020202020204"/>
              </a:rPr>
              <a:t>      109,6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Текстиль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өндүрүшү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,          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кийим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жана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 бут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кийим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,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булгаарыдан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жасалган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буюмдарды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өндүрүшү</a:t>
            </a:r>
            <a:r>
              <a:rPr lang="ru-RU" altLang="ru-RU" sz="1000" kern="0" dirty="0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 </a:t>
            </a:r>
            <a:endParaRPr kumimoji="0" lang="ru-RU" altLang="ru-RU" sz="10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21BACA47-C9EA-2493-EB34-F1AAFCB93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9465" y="1570101"/>
            <a:ext cx="1884777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130,5%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Жыгачтан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кагаздан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жасалган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буюмдарды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, </a:t>
            </a:r>
            <a:r>
              <a:rPr lang="en-US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полиграфиялык</a:t>
            </a:r>
            <a:r>
              <a:rPr lang="en-US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en-US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ишмердик</a:t>
            </a:r>
            <a:endParaRPr lang="ru-RU" sz="1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8365D059-E58F-9B6E-1CD7-F793F13E2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1858" y="1527073"/>
            <a:ext cx="1689724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4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130,1%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Тамак-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аш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продукцияларын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(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суусундуктарды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)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тамеки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lang="ru-RU" sz="1000" spc="-25" dirty="0">
              <a:solidFill>
                <a:srgbClr val="585858"/>
              </a:solidFill>
              <a:latin typeface="+mn-lt"/>
              <a:cs typeface="Arial" panose="020B0604020202020204"/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98CF8DA7-640B-4772-E922-A1B87F0B9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621" y="1587177"/>
            <a:ext cx="1689724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135,7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10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Резина, пластмасса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буюмдарын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курулуш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материалдарын</a:t>
            </a:r>
            <a:r>
              <a:rPr lang="ru-RU" altLang="ru-RU" sz="10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lang="ru-RU" altLang="ru-RU" sz="1000" kern="0" dirty="0">
              <a:solidFill>
                <a:srgbClr val="00206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Прямая соединительная линия 28">
            <a:extLst>
              <a:ext uri="{FF2B5EF4-FFF2-40B4-BE49-F238E27FC236}">
                <a16:creationId xmlns:a16="http://schemas.microsoft.com/office/drawing/2014/main" id="{3F9B359F-9609-C4DC-7132-74B2DEB33C99}"/>
              </a:ext>
            </a:extLst>
          </p:cNvPr>
          <p:cNvCxnSpPr>
            <a:cxnSpLocks/>
          </p:cNvCxnSpPr>
          <p:nvPr/>
        </p:nvCxnSpPr>
        <p:spPr>
          <a:xfrm>
            <a:off x="597250" y="2455701"/>
            <a:ext cx="13555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8">
            <a:extLst>
              <a:ext uri="{FF2B5EF4-FFF2-40B4-BE49-F238E27FC236}">
                <a16:creationId xmlns:a16="http://schemas.microsoft.com/office/drawing/2014/main" id="{B58319DE-3239-1E0F-0735-917E14EC5898}"/>
              </a:ext>
            </a:extLst>
          </p:cNvPr>
          <p:cNvCxnSpPr>
            <a:cxnSpLocks/>
          </p:cNvCxnSpPr>
          <p:nvPr/>
        </p:nvCxnSpPr>
        <p:spPr>
          <a:xfrm flipV="1">
            <a:off x="2196603" y="2440354"/>
            <a:ext cx="1668387" cy="153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8">
            <a:extLst>
              <a:ext uri="{FF2B5EF4-FFF2-40B4-BE49-F238E27FC236}">
                <a16:creationId xmlns:a16="http://schemas.microsoft.com/office/drawing/2014/main" id="{DAB231EF-424B-DF5E-B61E-6C1D946297FB}"/>
              </a:ext>
            </a:extLst>
          </p:cNvPr>
          <p:cNvCxnSpPr>
            <a:cxnSpLocks/>
          </p:cNvCxnSpPr>
          <p:nvPr/>
        </p:nvCxnSpPr>
        <p:spPr>
          <a:xfrm flipV="1">
            <a:off x="4137631" y="2423213"/>
            <a:ext cx="1603334" cy="106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8">
            <a:extLst>
              <a:ext uri="{FF2B5EF4-FFF2-40B4-BE49-F238E27FC236}">
                <a16:creationId xmlns:a16="http://schemas.microsoft.com/office/drawing/2014/main" id="{4E13F45D-1832-BDDD-F12A-E5537EF60F51}"/>
              </a:ext>
            </a:extLst>
          </p:cNvPr>
          <p:cNvCxnSpPr>
            <a:cxnSpLocks/>
          </p:cNvCxnSpPr>
          <p:nvPr/>
        </p:nvCxnSpPr>
        <p:spPr>
          <a:xfrm>
            <a:off x="6008078" y="2414314"/>
            <a:ext cx="1534852" cy="10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8">
            <a:extLst>
              <a:ext uri="{FF2B5EF4-FFF2-40B4-BE49-F238E27FC236}">
                <a16:creationId xmlns:a16="http://schemas.microsoft.com/office/drawing/2014/main" id="{5A1634CC-3975-C058-DEBE-86DC6698B8FA}"/>
              </a:ext>
            </a:extLst>
          </p:cNvPr>
          <p:cNvCxnSpPr>
            <a:cxnSpLocks/>
          </p:cNvCxnSpPr>
          <p:nvPr/>
        </p:nvCxnSpPr>
        <p:spPr>
          <a:xfrm>
            <a:off x="7863260" y="2418825"/>
            <a:ext cx="13020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8">
            <a:extLst>
              <a:ext uri="{FF2B5EF4-FFF2-40B4-BE49-F238E27FC236}">
                <a16:creationId xmlns:a16="http://schemas.microsoft.com/office/drawing/2014/main" id="{6D1F22F8-E71C-528F-33B9-80C842C9609F}"/>
              </a:ext>
            </a:extLst>
          </p:cNvPr>
          <p:cNvCxnSpPr>
            <a:cxnSpLocks/>
          </p:cNvCxnSpPr>
          <p:nvPr/>
        </p:nvCxnSpPr>
        <p:spPr>
          <a:xfrm>
            <a:off x="9526742" y="2418184"/>
            <a:ext cx="159092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bject 33">
            <a:extLst>
              <a:ext uri="{FF2B5EF4-FFF2-40B4-BE49-F238E27FC236}">
                <a16:creationId xmlns:a16="http://schemas.microsoft.com/office/drawing/2014/main" id="{F92228B1-1464-FC07-50EE-432A569050FC}"/>
              </a:ext>
            </a:extLst>
          </p:cNvPr>
          <p:cNvSpPr/>
          <p:nvPr/>
        </p:nvSpPr>
        <p:spPr>
          <a:xfrm>
            <a:off x="1154880" y="4408305"/>
            <a:ext cx="9491109" cy="72114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1B10C0B-0C9E-AABA-4B23-9538FEEE6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0283" y="1651282"/>
            <a:ext cx="1371942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119,8</a:t>
            </a: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</a:rPr>
              <a:t>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1000" dirty="0" err="1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Химиялык</a:t>
            </a:r>
            <a:r>
              <a:rPr lang="ru-RU" sz="10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              </a:t>
            </a:r>
            <a:r>
              <a:rPr lang="ru-RU" sz="1000" dirty="0" err="1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продукцияларды</a:t>
            </a:r>
            <a:r>
              <a:rPr lang="ru-RU" sz="10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                  </a:t>
            </a:r>
            <a:r>
              <a:rPr lang="ru-RU" altLang="ru-RU" sz="10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10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38" name="Picture 14" descr="Глубина переработки нефти">
            <a:extLst>
              <a:ext uri="{FF2B5EF4-FFF2-40B4-BE49-F238E27FC236}">
                <a16:creationId xmlns:a16="http://schemas.microsoft.com/office/drawing/2014/main" id="{F85BE1F2-B2A7-A45C-C129-8F5095365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751" y="4535263"/>
            <a:ext cx="329533" cy="2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Изделия из дерева кыргызов конца 19-го начала 20-го веков » Информационный  портал о Кыргызстане, новости Кыргызстана и туризма">
            <a:extLst>
              <a:ext uri="{FF2B5EF4-FFF2-40B4-BE49-F238E27FC236}">
                <a16:creationId xmlns:a16="http://schemas.microsoft.com/office/drawing/2014/main" id="{7B32633D-B710-6DCF-1982-C9D1F0E14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512" y="4535263"/>
            <a:ext cx="315639" cy="2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При поддержке РКФР в КР запущено новое молочное производство - Российско -  Кыргызский Фонд развития">
            <a:extLst>
              <a:ext uri="{FF2B5EF4-FFF2-40B4-BE49-F238E27FC236}">
                <a16:creationId xmlns:a16="http://schemas.microsoft.com/office/drawing/2014/main" id="{22D9CE71-3FF4-CE73-4E75-6439DC84D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66355" y="4513338"/>
            <a:ext cx="308564" cy="24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Соки кыргызстанского производства могут выйти на рынки России и Китая">
            <a:extLst>
              <a:ext uri="{FF2B5EF4-FFF2-40B4-BE49-F238E27FC236}">
                <a16:creationId xmlns:a16="http://schemas.microsoft.com/office/drawing/2014/main" id="{A5E1BEEA-0BEA-320A-2A0B-0C33DA346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87462" y="4533379"/>
            <a:ext cx="308565" cy="25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Замещающее содержимое 108">
            <a:extLst>
              <a:ext uri="{FF2B5EF4-FFF2-40B4-BE49-F238E27FC236}">
                <a16:creationId xmlns:a16="http://schemas.microsoft.com/office/drawing/2014/main" id="{9A2A245B-E7AD-1E4D-0F8A-4E94AC248C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3229" y="4517674"/>
            <a:ext cx="297645" cy="269947"/>
          </a:xfrm>
          <a:prstGeom prst="rect">
            <a:avLst/>
          </a:prstGeom>
        </p:spPr>
      </p:pic>
      <p:pic>
        <p:nvPicPr>
          <p:cNvPr id="19" name="Замещающее содержимое 104">
            <a:extLst>
              <a:ext uri="{FF2B5EF4-FFF2-40B4-BE49-F238E27FC236}">
                <a16:creationId xmlns:a16="http://schemas.microsoft.com/office/drawing/2014/main" id="{DE9102BB-57A8-229D-8E87-E15FAA807906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4327270" y="4542441"/>
            <a:ext cx="319279" cy="249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Замещающее содержимое 102">
            <a:extLst>
              <a:ext uri="{FF2B5EF4-FFF2-40B4-BE49-F238E27FC236}">
                <a16:creationId xmlns:a16="http://schemas.microsoft.com/office/drawing/2014/main" id="{4254BF43-336F-8A73-0500-4EDA4CADD5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2083" y="4447705"/>
            <a:ext cx="415498" cy="40557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" name="Замещающее содержимое 103">
            <a:extLst>
              <a:ext uri="{FF2B5EF4-FFF2-40B4-BE49-F238E27FC236}">
                <a16:creationId xmlns:a16="http://schemas.microsoft.com/office/drawing/2014/main" id="{9F03AB04-4B11-19CE-EAB2-460B62248431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7286733" y="4501116"/>
            <a:ext cx="295119" cy="28864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8" name="Picture 24" descr="Лекарственный рынок: Кто снабжает кыргызстанцев лекарственными препаратами?  (страны+компании+объемы) — Tazabek">
            <a:extLst>
              <a:ext uri="{FF2B5EF4-FFF2-40B4-BE49-F238E27FC236}">
                <a16:creationId xmlns:a16="http://schemas.microsoft.com/office/drawing/2014/main" id="{4029DC35-E9CD-5FB9-E465-0953C5587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23104" y="4527805"/>
            <a:ext cx="329604" cy="26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овое поле 5">
            <a:extLst>
              <a:ext uri="{FF2B5EF4-FFF2-40B4-BE49-F238E27FC236}">
                <a16:creationId xmlns:a16="http://schemas.microsoft.com/office/drawing/2014/main" id="{7BC48DA9-4183-C027-58E4-9BC64E26B265}"/>
              </a:ext>
            </a:extLst>
          </p:cNvPr>
          <p:cNvSpPr txBox="1"/>
          <p:nvPr/>
        </p:nvSpPr>
        <p:spPr>
          <a:xfrm>
            <a:off x="1249018" y="208739"/>
            <a:ext cx="9882236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ИШТЕТҮҮ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ӨНӨР ЖАЙЫНЫН НЕГИЗГИ ТҮРЛӨРҮ БОЮНЧА                 ӨНДҮРҮҮ ИНДЕКСТЕРИ                                       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                                                                                     </a:t>
            </a:r>
            <a:r>
              <a:rPr lang="ru-RU" b="1" dirty="0">
                <a:solidFill>
                  <a:srgbClr val="0059A3"/>
                </a:solidFill>
                <a:latin typeface="DIN Pro Regular"/>
                <a:sym typeface="+mn-ea"/>
              </a:rPr>
              <a:t>(2025-ж. 2024-ж. </a:t>
            </a:r>
            <a:r>
              <a:rPr lang="ru-RU" b="1" dirty="0" err="1">
                <a:solidFill>
                  <a:srgbClr val="0059A3"/>
                </a:solidFill>
                <a:latin typeface="DIN Pro Regular"/>
                <a:sym typeface="+mn-ea"/>
              </a:rPr>
              <a:t>салыштырмалуу</a:t>
            </a:r>
            <a:r>
              <a:rPr lang="ru-RU" b="1" dirty="0">
                <a:solidFill>
                  <a:srgbClr val="0059A3"/>
                </a:solidFill>
                <a:latin typeface="DIN Pro Regular"/>
                <a:sym typeface="+mn-ea"/>
              </a:rPr>
              <a:t>, % менен) </a:t>
            </a:r>
            <a:endParaRPr lang="ru-RU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7" name="object 89">
            <a:extLst>
              <a:ext uri="{FF2B5EF4-FFF2-40B4-BE49-F238E27FC236}">
                <a16:creationId xmlns:a16="http://schemas.microsoft.com/office/drawing/2014/main" id="{DB5A744F-3E43-301D-E9C6-CDD49312FDA5}"/>
              </a:ext>
            </a:extLst>
          </p:cNvPr>
          <p:cNvSpPr txBox="1"/>
          <p:nvPr/>
        </p:nvSpPr>
        <p:spPr>
          <a:xfrm>
            <a:off x="9157410" y="4879432"/>
            <a:ext cx="738664" cy="10985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Мунайзат продукцияларын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spcBef>
                <a:spcPts val="200"/>
              </a:spcBef>
              <a:spcAft>
                <a:spcPts val="200"/>
              </a:spcAft>
            </a:pPr>
            <a:endParaRPr kumimoji="0" lang="ru-RU" altLang="ru-RU" sz="8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8" name="object 89">
            <a:extLst>
              <a:ext uri="{FF2B5EF4-FFF2-40B4-BE49-F238E27FC236}">
                <a16:creationId xmlns:a16="http://schemas.microsoft.com/office/drawing/2014/main" id="{798FEE3F-F7CD-20FD-BD2F-A4F5A7AAB298}"/>
              </a:ext>
            </a:extLst>
          </p:cNvPr>
          <p:cNvSpPr txBox="1"/>
          <p:nvPr/>
        </p:nvSpPr>
        <p:spPr>
          <a:xfrm>
            <a:off x="5230661" y="4855141"/>
            <a:ext cx="692497" cy="1124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Жыгачтан жана кагаздан </a:t>
            </a:r>
            <a:r>
              <a:rPr lang="ru-RU" altLang="ru-RU" sz="9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жасалган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9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буюмдарды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өндүрүү, </a:t>
            </a:r>
            <a:r>
              <a:rPr lang="en-US" sz="900" kern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полиграфиялык ишмердик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object 89">
            <a:extLst>
              <a:ext uri="{FF2B5EF4-FFF2-40B4-BE49-F238E27FC236}">
                <a16:creationId xmlns:a16="http://schemas.microsoft.com/office/drawing/2014/main" id="{AF39DFDF-0E57-906A-0CBA-245ACF8DF952}"/>
              </a:ext>
            </a:extLst>
          </p:cNvPr>
          <p:cNvSpPr txBox="1"/>
          <p:nvPr/>
        </p:nvSpPr>
        <p:spPr>
          <a:xfrm>
            <a:off x="6282256" y="4824779"/>
            <a:ext cx="415498" cy="11372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Тамак-аш продукцияларын өндүрүү</a:t>
            </a:r>
            <a:endParaRPr lang="ru-RU" sz="900" spc="-25" dirty="0">
              <a:solidFill>
                <a:srgbClr val="585858"/>
              </a:solidFill>
              <a:cs typeface="Arial" panose="020B0604020202020204"/>
            </a:endParaRPr>
          </a:p>
        </p:txBody>
      </p:sp>
      <p:sp>
        <p:nvSpPr>
          <p:cNvPr id="11" name="object 89">
            <a:extLst>
              <a:ext uri="{FF2B5EF4-FFF2-40B4-BE49-F238E27FC236}">
                <a16:creationId xmlns:a16="http://schemas.microsoft.com/office/drawing/2014/main" id="{E7CEDBEA-ABC3-E920-B398-CA89409D78C1}"/>
              </a:ext>
            </a:extLst>
          </p:cNvPr>
          <p:cNvSpPr txBox="1"/>
          <p:nvPr/>
        </p:nvSpPr>
        <p:spPr>
          <a:xfrm>
            <a:off x="2356088" y="4977635"/>
            <a:ext cx="400110" cy="99535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9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Суусундуктарды 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sz="8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</p:txBody>
      </p:sp>
      <p:sp>
        <p:nvSpPr>
          <p:cNvPr id="18" name="object 89">
            <a:extLst>
              <a:ext uri="{FF2B5EF4-FFF2-40B4-BE49-F238E27FC236}">
                <a16:creationId xmlns:a16="http://schemas.microsoft.com/office/drawing/2014/main" id="{2DCDD720-5E91-E52B-193D-41C11E4DE7E7}"/>
              </a:ext>
            </a:extLst>
          </p:cNvPr>
          <p:cNvSpPr txBox="1"/>
          <p:nvPr/>
        </p:nvSpPr>
        <p:spPr>
          <a:xfrm>
            <a:off x="4248316" y="4764336"/>
            <a:ext cx="415498" cy="1215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Резина </a:t>
            </a:r>
            <a:r>
              <a:rPr lang="ru-RU" altLang="ru-RU" sz="9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жана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              пластмасса                       буюмдарын өндүрүү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object 89">
            <a:extLst>
              <a:ext uri="{FF2B5EF4-FFF2-40B4-BE49-F238E27FC236}">
                <a16:creationId xmlns:a16="http://schemas.microsoft.com/office/drawing/2014/main" id="{C67CF3F4-5AD8-CDA4-5FA2-991323262317}"/>
              </a:ext>
            </a:extLst>
          </p:cNvPr>
          <p:cNvSpPr txBox="1"/>
          <p:nvPr/>
        </p:nvSpPr>
        <p:spPr>
          <a:xfrm>
            <a:off x="3265971" y="5078909"/>
            <a:ext cx="415498" cy="8940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altLang="ru-RU" sz="900" kern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К</a:t>
            </a:r>
            <a:r>
              <a:rPr lang="ru-RU" altLang="ru-RU" sz="900" kern="0" dirty="0" err="1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урулуш</a:t>
            </a:r>
            <a:r>
              <a:rPr lang="ru-RU" altLang="ru-RU" sz="900" kern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материалдарын өндүрүү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object 89">
            <a:extLst>
              <a:ext uri="{FF2B5EF4-FFF2-40B4-BE49-F238E27FC236}">
                <a16:creationId xmlns:a16="http://schemas.microsoft.com/office/drawing/2014/main" id="{DC8E599A-8838-2B49-6763-61B311206FFE}"/>
              </a:ext>
            </a:extLst>
          </p:cNvPr>
          <p:cNvSpPr txBox="1"/>
          <p:nvPr/>
        </p:nvSpPr>
        <p:spPr>
          <a:xfrm>
            <a:off x="7131952" y="4996111"/>
            <a:ext cx="538609" cy="9836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>
              <a:lnSpc>
                <a:spcPct val="100000"/>
              </a:lnSpc>
              <a:buClrTx/>
              <a:buSzTx/>
              <a:buFontTx/>
            </a:pP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Химиялык продукцияларды өндүрүү</a:t>
            </a:r>
            <a:endParaRPr kumimoji="0" lang="ru-RU" altLang="ru-RU" sz="9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algn="l">
              <a:lnSpc>
                <a:spcPct val="100000"/>
              </a:lnSpc>
              <a:buClrTx/>
              <a:buSzTx/>
              <a:buFontTx/>
            </a:pPr>
            <a:endParaRPr lang="ru-RU" sz="8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object 89">
            <a:extLst>
              <a:ext uri="{FF2B5EF4-FFF2-40B4-BE49-F238E27FC236}">
                <a16:creationId xmlns:a16="http://schemas.microsoft.com/office/drawing/2014/main" id="{38F4689D-9A6F-6B4E-CF77-54EA98F6125F}"/>
              </a:ext>
            </a:extLst>
          </p:cNvPr>
          <p:cNvSpPr txBox="1"/>
          <p:nvPr/>
        </p:nvSpPr>
        <p:spPr>
          <a:xfrm>
            <a:off x="10087632" y="5187907"/>
            <a:ext cx="415498" cy="77415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/>
            <a:r>
              <a:rPr lang="ru-RU" altLang="ru-RU" sz="900" kern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Негизги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</a:p>
          <a:p>
            <a:pPr algn="l"/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металлдарды</a:t>
            </a:r>
          </a:p>
          <a:p>
            <a:pPr algn="l"/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өндүрүү</a:t>
            </a:r>
            <a:endParaRPr sz="900" dirty="0">
              <a:solidFill>
                <a:srgbClr val="585858"/>
              </a:solidFill>
              <a:cs typeface="Verdana" panose="020B0604030504040204" pitchFamily="34" charset="0"/>
            </a:endParaRPr>
          </a:p>
        </p:txBody>
      </p:sp>
      <p:sp>
        <p:nvSpPr>
          <p:cNvPr id="45" name="object 89">
            <a:extLst>
              <a:ext uri="{FF2B5EF4-FFF2-40B4-BE49-F238E27FC236}">
                <a16:creationId xmlns:a16="http://schemas.microsoft.com/office/drawing/2014/main" id="{E31CAC45-5E3C-FC20-6684-E2BE7DDB59BC}"/>
              </a:ext>
            </a:extLst>
          </p:cNvPr>
          <p:cNvSpPr txBox="1"/>
          <p:nvPr/>
        </p:nvSpPr>
        <p:spPr>
          <a:xfrm>
            <a:off x="1376088" y="4775379"/>
            <a:ext cx="415498" cy="11976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8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Ф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армацевтикалык продукцияларды өндүрүү</a:t>
            </a:r>
            <a:endParaRPr lang="ru-RU" sz="9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CEA8E72-5645-AF56-0F5A-DE804A494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944" y="1650394"/>
            <a:ext cx="1421509" cy="7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200" b="1" kern="0" dirty="0">
                <a:solidFill>
                  <a:srgbClr val="009900"/>
                </a:solidFill>
                <a:latin typeface="+mn-lt"/>
                <a:ea typeface="Verdana" panose="020B0604030504040204" pitchFamily="34" charset="0"/>
                <a:sym typeface="+mn-ea"/>
              </a:rPr>
              <a:t>               165,6%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ru-RU" altLang="ru-RU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Фармацевтикалык</a:t>
            </a: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 </a:t>
            </a:r>
            <a:r>
              <a:rPr lang="ru-RU" altLang="ru-RU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продукцияларды</a:t>
            </a:r>
            <a:r>
              <a:rPr lang="ru-RU" altLang="ru-RU" sz="1000" kern="0" dirty="0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                       </a:t>
            </a:r>
            <a:r>
              <a:rPr lang="ru-RU" altLang="ru-RU" sz="1000" kern="0" dirty="0" err="1">
                <a:solidFill>
                  <a:srgbClr val="002060"/>
                </a:solidFill>
                <a:latin typeface="+mn-lt"/>
                <a:ea typeface="Verdana" panose="020B0604030504040204" pitchFamily="34" charset="0"/>
                <a:sym typeface="+mn-ea"/>
              </a:rPr>
              <a:t>өндүрүү</a:t>
            </a:r>
            <a:endParaRPr lang="ru-RU" sz="1000" kern="0" dirty="0">
              <a:solidFill>
                <a:srgbClr val="002060"/>
              </a:solidFill>
              <a:latin typeface="+mn-lt"/>
              <a:ea typeface="Verdana" panose="020B0604030504040204" pitchFamily="34" charset="0"/>
            </a:endParaRPr>
          </a:p>
        </p:txBody>
      </p:sp>
      <p:sp>
        <p:nvSpPr>
          <p:cNvPr id="35" name="object 89">
            <a:extLst>
              <a:ext uri="{FF2B5EF4-FFF2-40B4-BE49-F238E27FC236}">
                <a16:creationId xmlns:a16="http://schemas.microsoft.com/office/drawing/2014/main" id="{AA0F5B31-9DE8-B55C-0BA3-F42E473C6E50}"/>
              </a:ext>
            </a:extLst>
          </p:cNvPr>
          <p:cNvSpPr txBox="1"/>
          <p:nvPr/>
        </p:nvSpPr>
        <p:spPr>
          <a:xfrm>
            <a:off x="8217599" y="5196176"/>
            <a:ext cx="276999" cy="76588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l"/>
            <a:r>
              <a:rPr lang="ru-RU" altLang="ru-RU" sz="9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Кийим</a:t>
            </a:r>
            <a:r>
              <a:rPr lang="ru-RU" altLang="ru-RU" sz="900" kern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altLang="ru-RU" sz="900" kern="0" dirty="0" err="1">
                <a:solidFill>
                  <a:srgbClr val="002060"/>
                </a:solidFill>
                <a:ea typeface="Verdana" panose="020B0604030504040204" pitchFamily="34" charset="0"/>
                <a:sym typeface="+mn-ea"/>
              </a:rPr>
              <a:t>өндүрүү</a:t>
            </a:r>
            <a:endParaRPr sz="900" kern="0" dirty="0">
              <a:solidFill>
                <a:srgbClr val="002060"/>
              </a:solidFill>
              <a:ea typeface="Verdana" panose="020B0604030504040204" pitchFamily="34" charset="0"/>
            </a:endParaRPr>
          </a:p>
        </p:txBody>
      </p:sp>
      <p:pic>
        <p:nvPicPr>
          <p:cNvPr id="36" name="Picture 22" descr="Производители спортивной одежды в Киргизии — Bishkek Vogue">
            <a:extLst>
              <a:ext uri="{FF2B5EF4-FFF2-40B4-BE49-F238E27FC236}">
                <a16:creationId xmlns:a16="http://schemas.microsoft.com/office/drawing/2014/main" id="{3088CCFC-61DE-2AD5-7E4B-A0444B81A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17599" y="4527805"/>
            <a:ext cx="346597" cy="24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1280" y="2468842"/>
            <a:ext cx="9998307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9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5C9AB9-69C3-CCFC-D582-0B3F3A24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B61400A-7BA9-B720-47D2-B4229A5067C1}"/>
              </a:ext>
            </a:extLst>
          </p:cNvPr>
          <p:cNvSpPr txBox="1">
            <a:spLocks/>
          </p:cNvSpPr>
          <p:nvPr/>
        </p:nvSpPr>
        <p:spPr>
          <a:xfrm>
            <a:off x="5239116" y="3631146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B61F9FFC-888E-C9A0-6C1A-4CFBA213508F}"/>
              </a:ext>
            </a:extLst>
          </p:cNvPr>
          <p:cNvSpPr/>
          <p:nvPr/>
        </p:nvSpPr>
        <p:spPr>
          <a:xfrm>
            <a:off x="586077" y="1716230"/>
            <a:ext cx="2637269" cy="611487"/>
          </a:xfrm>
          <a:custGeom>
            <a:avLst/>
            <a:gdLst/>
            <a:ahLst/>
            <a:cxnLst/>
            <a:rect l="l" t="t" r="r" b="b"/>
            <a:pathLst>
              <a:path w="2743200" h="754380">
                <a:moveTo>
                  <a:pt x="0" y="754379"/>
                </a:moveTo>
                <a:lnTo>
                  <a:pt x="2743200" y="754379"/>
                </a:lnTo>
                <a:lnTo>
                  <a:pt x="2743200" y="0"/>
                </a:lnTo>
                <a:lnTo>
                  <a:pt x="0" y="0"/>
                </a:lnTo>
                <a:lnTo>
                  <a:pt x="0" y="754379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pPr marL="55245">
              <a:spcBef>
                <a:spcPts val="1200"/>
              </a:spcBef>
            </a:pPr>
            <a:r>
              <a:rPr lang="ky-KG" sz="1200" b="1" spc="-15" dirty="0">
                <a:solidFill>
                  <a:srgbClr val="48A148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</a:t>
            </a:r>
            <a:r>
              <a:rPr lang="ky-KG" sz="1100" b="1" spc="-15" dirty="0">
                <a:solidFill>
                  <a:srgbClr val="48A148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114,2</a:t>
            </a:r>
            <a:r>
              <a:rPr lang="ru-RU" sz="1100" b="1" dirty="0">
                <a:solidFill>
                  <a:srgbClr val="48A148"/>
                </a:solidFill>
                <a:ea typeface="Verdana" panose="020B0604030504040204" pitchFamily="34" charset="0"/>
              </a:rPr>
              <a:t>%</a:t>
            </a:r>
          </a:p>
          <a:p>
            <a:pPr marL="55245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0059A3"/>
                </a:solidFill>
              </a:rPr>
              <a:t>Пайдалуу кендерди казып алуу                        </a:t>
            </a:r>
          </a:p>
          <a:p>
            <a:pPr marL="55245"/>
            <a:endParaRPr lang="ru-RU" sz="1000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Verdana" panose="020B0604030504040204" pitchFamily="34" charset="0"/>
            </a:endParaRPr>
          </a:p>
        </p:txBody>
      </p:sp>
      <p:sp>
        <p:nvSpPr>
          <p:cNvPr id="9" name="object 48">
            <a:extLst>
              <a:ext uri="{FF2B5EF4-FFF2-40B4-BE49-F238E27FC236}">
                <a16:creationId xmlns:a16="http://schemas.microsoft.com/office/drawing/2014/main" id="{A3F0F8DD-4F43-F12C-69F3-88BAC759A668}"/>
              </a:ext>
            </a:extLst>
          </p:cNvPr>
          <p:cNvSpPr txBox="1"/>
          <p:nvPr/>
        </p:nvSpPr>
        <p:spPr>
          <a:xfrm>
            <a:off x="586077" y="2261112"/>
            <a:ext cx="2517140" cy="35907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1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43815">
              <a:spcAft>
                <a:spcPts val="300"/>
              </a:spcAft>
            </a:pPr>
            <a:r>
              <a:rPr lang="ru-RU" sz="1100" b="1" spc="-110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      </a:t>
            </a:r>
            <a:r>
              <a:rPr lang="ru-RU" sz="1100" b="1" spc="-15" dirty="0">
                <a:solidFill>
                  <a:srgbClr val="48A148"/>
                </a:solidFill>
                <a:ea typeface="Verdana" panose="020B0604030504040204" pitchFamily="34" charset="0"/>
              </a:rPr>
              <a:t>121,6</a:t>
            </a:r>
            <a:r>
              <a:rPr lang="ky-KG" sz="1100" b="1" spc="-15" dirty="0">
                <a:solidFill>
                  <a:srgbClr val="48A148"/>
                </a:solidFill>
                <a:ea typeface="Verdana" panose="020B0604030504040204" pitchFamily="34" charset="0"/>
              </a:rPr>
              <a:t>%</a:t>
            </a:r>
            <a:endParaRPr sz="1100" b="1" spc="-15" dirty="0">
              <a:solidFill>
                <a:srgbClr val="48A148"/>
              </a:solidFill>
              <a:ea typeface="Verdana" panose="020B0604030504040204" pitchFamily="34" charset="0"/>
            </a:endParaRPr>
          </a:p>
          <a:p>
            <a:pPr marR="45720">
              <a:spcBef>
                <a:spcPts val="1600"/>
              </a:spcBef>
            </a:pPr>
            <a:r>
              <a:rPr lang="ru-RU" sz="1100" b="1" dirty="0">
                <a:solidFill>
                  <a:srgbClr val="0059A3"/>
                </a:solidFill>
              </a:rPr>
              <a:t>Металл рудаларын казуу</a:t>
            </a:r>
          </a:p>
          <a:p>
            <a:endParaRPr sz="11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5080">
              <a:spcBef>
                <a:spcPts val="615"/>
              </a:spcBef>
            </a:pPr>
            <a:r>
              <a:rPr lang="ru-RU" sz="1100" b="1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</a:t>
            </a:r>
            <a:r>
              <a:rPr lang="ru-RU" sz="1100" b="1" spc="-15" dirty="0">
                <a:solidFill>
                  <a:srgbClr val="48A148"/>
                </a:solidFill>
                <a:ea typeface="Verdana" panose="020B0604030504040204" pitchFamily="34" charset="0"/>
              </a:rPr>
              <a:t>110,3%</a:t>
            </a:r>
            <a:r>
              <a:rPr lang="ru-RU" sz="1100" u="dashHeavy" spc="-15" dirty="0"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44450"/>
            <a:endParaRPr lang="ru-RU" sz="11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445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 err="1">
                <a:solidFill>
                  <a:srgbClr val="0059A3"/>
                </a:solidFill>
              </a:rPr>
              <a:t>Көмур</a:t>
            </a:r>
            <a:r>
              <a:rPr lang="ru-RU" sz="1100" b="1" dirty="0">
                <a:solidFill>
                  <a:srgbClr val="0059A3"/>
                </a:solidFill>
              </a:rPr>
              <a:t> казуу</a:t>
            </a:r>
          </a:p>
          <a:p>
            <a:pPr>
              <a:spcBef>
                <a:spcPts val="30"/>
              </a:spcBef>
            </a:pPr>
            <a:endParaRPr lang="ru-KG" sz="1100" dirty="0">
              <a:solidFill>
                <a:prstClr val="black"/>
              </a:solidFill>
              <a:latin typeface="Times New Roman" panose="02020603050405020304"/>
              <a:cs typeface="Times New Roman" panose="02020603050405020304"/>
            </a:endParaRPr>
          </a:p>
          <a:p>
            <a:pPr marR="5080">
              <a:spcBef>
                <a:spcPts val="1200"/>
              </a:spcBef>
              <a:spcAft>
                <a:spcPts val="300"/>
              </a:spcAft>
            </a:pPr>
            <a:r>
              <a:rPr lang="ru-RU" sz="1100" b="1" dirty="0">
                <a:solidFill>
                  <a:srgbClr val="33CC33"/>
                </a:solidFill>
                <a:latin typeface="Arial" panose="020B0604020202020204"/>
                <a:cs typeface="Arial" panose="020B0604020202020204"/>
              </a:rPr>
              <a:t>                         </a:t>
            </a:r>
            <a:r>
              <a:rPr lang="ru-RU" sz="1100" b="1" spc="-15" dirty="0">
                <a:solidFill>
                  <a:srgbClr val="48A148"/>
                </a:solidFill>
                <a:ea typeface="Verdana" panose="020B0604030504040204" pitchFamily="34" charset="0"/>
              </a:rPr>
              <a:t>87,9</a:t>
            </a:r>
            <a:r>
              <a:rPr lang="ru-RU" sz="1100" b="1" dirty="0">
                <a:solidFill>
                  <a:srgbClr val="48A148"/>
                </a:solidFill>
                <a:ea typeface="Verdana" panose="020B0604030504040204" pitchFamily="34" charset="0"/>
              </a:rPr>
              <a:t>%</a:t>
            </a:r>
          </a:p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 err="1">
                <a:solidFill>
                  <a:srgbClr val="0059A3"/>
                </a:solidFill>
              </a:rPr>
              <a:t>Чийки</a:t>
            </a:r>
            <a:r>
              <a:rPr lang="ru-RU" sz="1100" b="1" dirty="0">
                <a:solidFill>
                  <a:srgbClr val="0059A3"/>
                </a:solidFill>
              </a:rPr>
              <a:t> </a:t>
            </a:r>
            <a:r>
              <a:rPr lang="ru-RU" sz="1100" b="1" dirty="0" err="1">
                <a:solidFill>
                  <a:srgbClr val="0059A3"/>
                </a:solidFill>
              </a:rPr>
              <a:t>мунайзат</a:t>
            </a:r>
            <a:r>
              <a:rPr lang="ru-RU" sz="1100" b="1" dirty="0">
                <a:solidFill>
                  <a:srgbClr val="0059A3"/>
                </a:solidFill>
              </a:rPr>
              <a:t> </a:t>
            </a:r>
            <a:r>
              <a:rPr lang="ru-RU" sz="1100" b="1" dirty="0" err="1">
                <a:solidFill>
                  <a:srgbClr val="0059A3"/>
                </a:solidFill>
              </a:rPr>
              <a:t>жана</a:t>
            </a:r>
            <a:r>
              <a:rPr lang="ru-RU" sz="1100" b="1" dirty="0">
                <a:solidFill>
                  <a:srgbClr val="0059A3"/>
                </a:solidFill>
              </a:rPr>
              <a:t> </a:t>
            </a:r>
            <a:r>
              <a:rPr lang="ru-RU" sz="1100" b="1" dirty="0" err="1">
                <a:solidFill>
                  <a:srgbClr val="0059A3"/>
                </a:solidFill>
              </a:rPr>
              <a:t>жаратылыш</a:t>
            </a:r>
            <a:endParaRPr lang="ru-RU" sz="1100" b="1" dirty="0">
              <a:solidFill>
                <a:srgbClr val="0059A3"/>
              </a:solidFill>
            </a:endParaRPr>
          </a:p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 err="1">
                <a:solidFill>
                  <a:srgbClr val="0059A3"/>
                </a:solidFill>
              </a:rPr>
              <a:t>газын</a:t>
            </a:r>
            <a:r>
              <a:rPr lang="ru-RU" sz="1100" b="1" dirty="0">
                <a:solidFill>
                  <a:srgbClr val="0059A3"/>
                </a:solidFill>
              </a:rPr>
              <a:t> </a:t>
            </a:r>
            <a:r>
              <a:rPr lang="ru-RU" sz="1100" b="1" dirty="0" err="1">
                <a:solidFill>
                  <a:srgbClr val="0059A3"/>
                </a:solidFill>
              </a:rPr>
              <a:t>казуу</a:t>
            </a:r>
            <a:endParaRPr lang="ru-RU" sz="1100" b="1" dirty="0">
              <a:solidFill>
                <a:srgbClr val="0059A3"/>
              </a:solidFill>
            </a:endParaRPr>
          </a:p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100" b="1" dirty="0">
              <a:solidFill>
                <a:srgbClr val="0059A3"/>
              </a:solidFill>
            </a:endParaRPr>
          </a:p>
          <a:p>
            <a:pPr marR="5080" lvl="0">
              <a:defRPr/>
            </a:pPr>
            <a:r>
              <a:rPr lang="ru-RU" sz="1100" b="1" dirty="0">
                <a:solidFill>
                  <a:srgbClr val="0059A3"/>
                </a:solidFill>
              </a:rPr>
              <a:t> </a:t>
            </a:r>
            <a:r>
              <a:rPr lang="en-US" sz="1100" b="1" spc="-110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      </a:t>
            </a:r>
            <a:r>
              <a:rPr lang="ky-KG" sz="1100" b="1" spc="-15" dirty="0">
                <a:solidFill>
                  <a:srgbClr val="48A148"/>
                </a:solidFill>
                <a:ea typeface="Verdana" panose="020B0604030504040204" pitchFamily="34" charset="0"/>
              </a:rPr>
              <a:t> 140,2</a:t>
            </a:r>
            <a:r>
              <a:rPr lang="ru-RU" sz="1100" b="1" spc="-15" dirty="0">
                <a:solidFill>
                  <a:srgbClr val="48A148"/>
                </a:solidFill>
                <a:ea typeface="Verdana" panose="020B0604030504040204" pitchFamily="34" charset="0"/>
              </a:rPr>
              <a:t>%</a:t>
            </a:r>
            <a:r>
              <a:rPr lang="en-US" sz="1100" b="1" spc="-110" dirty="0">
                <a:solidFill>
                  <a:srgbClr val="48A148"/>
                </a:solidFill>
                <a:latin typeface="Arial" panose="020B0604020202020204"/>
                <a:cs typeface="Arial" panose="020B0604020202020204"/>
              </a:rPr>
              <a:t>                                             </a:t>
            </a:r>
            <a:endParaRPr lang="ru-RU" sz="1100" b="1" spc="-110" dirty="0">
              <a:solidFill>
                <a:srgbClr val="48A148"/>
              </a:solidFill>
              <a:latin typeface="Arial" panose="020B0604020202020204"/>
              <a:cs typeface="Arial" panose="020B0604020202020204"/>
            </a:endParaRPr>
          </a:p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 err="1">
                <a:solidFill>
                  <a:srgbClr val="0059A3"/>
                </a:solidFill>
              </a:rPr>
              <a:t>Пайдалуу</a:t>
            </a:r>
            <a:r>
              <a:rPr lang="ru-RU" sz="1100" b="1" dirty="0">
                <a:solidFill>
                  <a:srgbClr val="0059A3"/>
                </a:solidFill>
              </a:rPr>
              <a:t> </a:t>
            </a:r>
            <a:r>
              <a:rPr lang="ru-RU" sz="1100" b="1" dirty="0" err="1">
                <a:solidFill>
                  <a:srgbClr val="0059A3"/>
                </a:solidFill>
              </a:rPr>
              <a:t>кендердин</a:t>
            </a:r>
            <a:r>
              <a:rPr lang="ru-RU" sz="1100" b="1" dirty="0">
                <a:solidFill>
                  <a:srgbClr val="0059A3"/>
                </a:solidFill>
              </a:rPr>
              <a:t> башка т</a:t>
            </a:r>
            <a:r>
              <a:rPr lang="ru-RU" sz="1100" b="1" dirty="0">
                <a:solidFill>
                  <a:srgbClr val="0059A3"/>
                </a:solidFill>
                <a:sym typeface="+mn-ea"/>
              </a:rPr>
              <a:t>үрлөрү</a:t>
            </a:r>
            <a:r>
              <a:rPr lang="ru-RU" sz="1100" b="1" dirty="0">
                <a:solidFill>
                  <a:srgbClr val="0059A3"/>
                </a:solidFill>
              </a:rPr>
              <a:t>н ка</a:t>
            </a:r>
            <a:r>
              <a:rPr lang="ru-RU" sz="1100" b="1" dirty="0">
                <a:solidFill>
                  <a:srgbClr val="0059A3"/>
                </a:solidFill>
                <a:sym typeface="+mn-ea"/>
              </a:rPr>
              <a:t>зуу</a:t>
            </a:r>
            <a:r>
              <a:rPr lang="ru-RU" sz="1100" b="1" dirty="0">
                <a:solidFill>
                  <a:srgbClr val="0059A3"/>
                </a:solidFill>
              </a:rPr>
              <a:t> </a:t>
            </a:r>
          </a:p>
        </p:txBody>
      </p:sp>
      <p:sp>
        <p:nvSpPr>
          <p:cNvPr id="10" name="object 36">
            <a:extLst>
              <a:ext uri="{FF2B5EF4-FFF2-40B4-BE49-F238E27FC236}">
                <a16:creationId xmlns:a16="http://schemas.microsoft.com/office/drawing/2014/main" id="{F6110EFB-B3C0-B5BD-22F7-0D47D8C9A2B1}"/>
              </a:ext>
            </a:extLst>
          </p:cNvPr>
          <p:cNvSpPr txBox="1"/>
          <p:nvPr/>
        </p:nvSpPr>
        <p:spPr>
          <a:xfrm>
            <a:off x="6241903" y="4187683"/>
            <a:ext cx="1261651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Металл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рудаларын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өндуруу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1" name="object 35">
            <a:extLst>
              <a:ext uri="{FF2B5EF4-FFF2-40B4-BE49-F238E27FC236}">
                <a16:creationId xmlns:a16="http://schemas.microsoft.com/office/drawing/2014/main" id="{D20F87BD-A823-9268-5EC1-D650B0405639}"/>
              </a:ext>
            </a:extLst>
          </p:cNvPr>
          <p:cNvSpPr txBox="1"/>
          <p:nvPr/>
        </p:nvSpPr>
        <p:spPr>
          <a:xfrm>
            <a:off x="7900675" y="4187683"/>
            <a:ext cx="725102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Көмур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өндуруу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2" name="object 38">
            <a:extLst>
              <a:ext uri="{FF2B5EF4-FFF2-40B4-BE49-F238E27FC236}">
                <a16:creationId xmlns:a16="http://schemas.microsoft.com/office/drawing/2014/main" id="{195498C5-F003-E0B0-E5E2-CBF2717675F4}"/>
              </a:ext>
            </a:extLst>
          </p:cNvPr>
          <p:cNvSpPr txBox="1"/>
          <p:nvPr/>
        </p:nvSpPr>
        <p:spPr>
          <a:xfrm>
            <a:off x="9012841" y="4187683"/>
            <a:ext cx="149529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Чийки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мунайзат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жана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жаратылыш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газын</a:t>
            </a:r>
            <a:r>
              <a:rPr lang="ru-RU" sz="10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өндуруу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13" name="object 34">
            <a:extLst>
              <a:ext uri="{FF2B5EF4-FFF2-40B4-BE49-F238E27FC236}">
                <a16:creationId xmlns:a16="http://schemas.microsoft.com/office/drawing/2014/main" id="{A293D8D1-B924-4CD5-CCAD-43BAD01BAF8C}"/>
              </a:ext>
            </a:extLst>
          </p:cNvPr>
          <p:cNvSpPr txBox="1"/>
          <p:nvPr/>
        </p:nvSpPr>
        <p:spPr>
          <a:xfrm>
            <a:off x="4555737" y="4213583"/>
            <a:ext cx="149529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Пайдалуу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кендердин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         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башка түрлөрүн </a:t>
            </a:r>
            <a:r>
              <a:rPr lang="ru-RU" sz="10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өндуруу</a:t>
            </a:r>
            <a:endParaRPr lang="ru-RU" sz="10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object 33">
            <a:extLst>
              <a:ext uri="{FF2B5EF4-FFF2-40B4-BE49-F238E27FC236}">
                <a16:creationId xmlns:a16="http://schemas.microsoft.com/office/drawing/2014/main" id="{2B0B1757-0CAC-3E98-3746-DA7A2499A503}"/>
              </a:ext>
            </a:extLst>
          </p:cNvPr>
          <p:cNvSpPr/>
          <p:nvPr/>
        </p:nvSpPr>
        <p:spPr>
          <a:xfrm flipV="1">
            <a:off x="4555737" y="4063667"/>
            <a:ext cx="5687111" cy="4571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050" name="Picture 2" descr="Золото и серебро в больших объемах в Кыргызстане смогут добывать только  госкомпании">
            <a:extLst>
              <a:ext uri="{FF2B5EF4-FFF2-40B4-BE49-F238E27FC236}">
                <a16:creationId xmlns:a16="http://schemas.microsoft.com/office/drawing/2014/main" id="{C5575327-A536-4670-D086-49D6DF6C2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27" y="2394322"/>
            <a:ext cx="513661" cy="38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0356A15D-BA41-D345-70CA-F0C221542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74" y="3251068"/>
            <a:ext cx="513661" cy="38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Пополнение бюджета до миллиарда сомов: кто в Кыргызстане добывает “черное  золото” - Factcheck">
            <a:extLst>
              <a:ext uri="{FF2B5EF4-FFF2-40B4-BE49-F238E27FC236}">
                <a16:creationId xmlns:a16="http://schemas.microsoft.com/office/drawing/2014/main" id="{4DEACBBB-7143-5C37-FD61-B86DFA2BD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7027" y="4035722"/>
            <a:ext cx="582581" cy="40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де добывают мрамор в Кыргызстане">
            <a:extLst>
              <a:ext uri="{FF2B5EF4-FFF2-40B4-BE49-F238E27FC236}">
                <a16:creationId xmlns:a16="http://schemas.microsoft.com/office/drawing/2014/main" id="{FFED2CBF-1FC6-D5F4-1C92-B3ECA613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7027" y="5012429"/>
            <a:ext cx="582581" cy="40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F53FDD19-5562-9E03-3EE6-D1126BB90A54}"/>
              </a:ext>
            </a:extLst>
          </p:cNvPr>
          <p:cNvSpPr txBox="1"/>
          <p:nvPr/>
        </p:nvSpPr>
        <p:spPr>
          <a:xfrm>
            <a:off x="1375204" y="297175"/>
            <a:ext cx="10344941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ПАЙДАЛУУ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КЕНДЕРДИ КАЗЫП АЛУУНУН ӨНДҮРҮҮ ИНДЕКСТЕРИ</a:t>
            </a:r>
            <a:endParaRPr lang="ru-RU" sz="24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5" name="object 49">
            <a:extLst>
              <a:ext uri="{FF2B5EF4-FFF2-40B4-BE49-F238E27FC236}">
                <a16:creationId xmlns:a16="http://schemas.microsoft.com/office/drawing/2014/main" id="{499C7CE1-FB35-52C3-AFCA-934A496E891C}"/>
              </a:ext>
            </a:extLst>
          </p:cNvPr>
          <p:cNvSpPr txBox="1"/>
          <p:nvPr/>
        </p:nvSpPr>
        <p:spPr>
          <a:xfrm>
            <a:off x="456930" y="1262113"/>
            <a:ext cx="3488773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100" b="1" dirty="0">
                <a:solidFill>
                  <a:srgbClr val="0059A3"/>
                </a:solidFill>
                <a:latin typeface="DIN Pro Regular"/>
                <a:sym typeface="+mn-ea"/>
              </a:rPr>
              <a:t> 2025-ж. 2024-ж. </a:t>
            </a:r>
            <a:r>
              <a:rPr lang="ru-RU" sz="1100" b="1" dirty="0" err="1">
                <a:solidFill>
                  <a:srgbClr val="0059A3"/>
                </a:solidFill>
                <a:latin typeface="DIN Pro Regular"/>
                <a:sym typeface="+mn-ea"/>
              </a:rPr>
              <a:t>салыштырмалуу</a:t>
            </a:r>
            <a:r>
              <a:rPr lang="ru-RU" sz="1100" b="1" dirty="0">
                <a:solidFill>
                  <a:srgbClr val="0059A3"/>
                </a:solidFill>
                <a:latin typeface="DIN Pro Regular"/>
                <a:sym typeface="+mn-ea"/>
              </a:rPr>
              <a:t>, % менен</a:t>
            </a:r>
            <a:endParaRPr sz="1100" b="1" dirty="0">
              <a:solidFill>
                <a:srgbClr val="0059A3"/>
              </a:solidFill>
              <a:latin typeface="DIN Pro Regula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7497" y="2298211"/>
            <a:ext cx="6163590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0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BF821-A008-4B8F-10EF-C51D74A1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2EBDE623-84F8-7F2B-2F27-F27AD0B3A567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0" name="Rectangle 3620">
            <a:extLst>
              <a:ext uri="{FF2B5EF4-FFF2-40B4-BE49-F238E27FC236}">
                <a16:creationId xmlns:a16="http://schemas.microsoft.com/office/drawing/2014/main" id="{66F76336-182C-F277-A638-A95F657DF3F3}"/>
              </a:ext>
            </a:extLst>
          </p:cNvPr>
          <p:cNvSpPr/>
          <p:nvPr/>
        </p:nvSpPr>
        <p:spPr>
          <a:xfrm>
            <a:off x="4804115" y="4303416"/>
            <a:ext cx="1542001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y-KG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Электр энергиясын </a:t>
            </a:r>
            <a:r>
              <a:rPr lang="ru-RU" alt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  <a:sym typeface="+mn-ea"/>
              </a:rPr>
              <a:t>өндүрүү</a:t>
            </a:r>
            <a:endParaRPr lang="ru-RU" alt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  <a:sym typeface="+mn-ea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   </a:t>
            </a:r>
            <a:endParaRPr lang="ru-RU" sz="100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Rectangle 3620">
            <a:extLst>
              <a:ext uri="{FF2B5EF4-FFF2-40B4-BE49-F238E27FC236}">
                <a16:creationId xmlns:a16="http://schemas.microsoft.com/office/drawing/2014/main" id="{69CAEE3F-000A-626F-30B1-C408F01B79F8}"/>
              </a:ext>
            </a:extLst>
          </p:cNvPr>
          <p:cNvSpPr/>
          <p:nvPr/>
        </p:nvSpPr>
        <p:spPr>
          <a:xfrm>
            <a:off x="6426866" y="4265201"/>
            <a:ext cx="2347610" cy="39044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ГЭС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терде</a:t>
            </a:r>
            <a:b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</a:b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электр</a:t>
            </a: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энергиясын</a:t>
            </a:r>
            <a:b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</a:b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өндүрүү</a:t>
            </a:r>
            <a:endParaRPr 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42" name="Rectangle 3620">
            <a:extLst>
              <a:ext uri="{FF2B5EF4-FFF2-40B4-BE49-F238E27FC236}">
                <a16:creationId xmlns:a16="http://schemas.microsoft.com/office/drawing/2014/main" id="{2C360CF2-B994-098E-FD7C-BB20CDEB2608}"/>
              </a:ext>
            </a:extLst>
          </p:cNvPr>
          <p:cNvSpPr/>
          <p:nvPr/>
        </p:nvSpPr>
        <p:spPr>
          <a:xfrm>
            <a:off x="8556557" y="4301620"/>
            <a:ext cx="2160309" cy="4250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ЖЭБ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терде</a:t>
            </a:r>
            <a:b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</a:b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электр</a:t>
            </a: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энергиясын</a:t>
            </a:r>
            <a:r>
              <a:rPr lang="ru-RU" sz="1100" dirty="0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                         </a:t>
            </a:r>
            <a:r>
              <a:rPr lang="ru-RU" sz="1100" dirty="0" err="1">
                <a:solidFill>
                  <a:srgbClr val="4472C4">
                    <a:lumMod val="50000"/>
                  </a:srgbClr>
                </a:solidFill>
                <a:ea typeface="Verdana" panose="020B0604030504040204" pitchFamily="34" charset="0"/>
              </a:rPr>
              <a:t>өндүрүү</a:t>
            </a:r>
            <a:endParaRPr lang="ru-RU" sz="1100" dirty="0">
              <a:solidFill>
                <a:srgbClr val="4472C4">
                  <a:lumMod val="50000"/>
                </a:srgbClr>
              </a:solidFill>
              <a:ea typeface="Verdana" panose="020B0604030504040204" pitchFamily="34" charset="0"/>
            </a:endParaRPr>
          </a:p>
        </p:txBody>
      </p:sp>
      <p:sp>
        <p:nvSpPr>
          <p:cNvPr id="45" name="Rectangle 3620">
            <a:extLst>
              <a:ext uri="{FF2B5EF4-FFF2-40B4-BE49-F238E27FC236}">
                <a16:creationId xmlns:a16="http://schemas.microsoft.com/office/drawing/2014/main" id="{799E598F-8CA7-3995-727F-CBC34AA8B192}"/>
              </a:ext>
            </a:extLst>
          </p:cNvPr>
          <p:cNvSpPr/>
          <p:nvPr/>
        </p:nvSpPr>
        <p:spPr>
          <a:xfrm>
            <a:off x="2101511" y="2044464"/>
            <a:ext cx="796792" cy="49467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solidFill>
                  <a:srgbClr val="48A148"/>
                </a:solidFill>
                <a:ea typeface="Verdana" panose="020B0604030504040204" pitchFamily="34" charset="0"/>
              </a:rPr>
              <a:t>      </a:t>
            </a:r>
            <a:r>
              <a:rPr lang="ru-RU" sz="1100" b="1" dirty="0">
                <a:solidFill>
                  <a:srgbClr val="48A148"/>
                </a:solidFill>
                <a:ea typeface="Verdana" panose="020B0604030504040204" pitchFamily="34" charset="0"/>
              </a:rPr>
              <a:t>11</a:t>
            </a:r>
            <a:r>
              <a:rPr lang="en-US" sz="1100" b="1" dirty="0">
                <a:solidFill>
                  <a:srgbClr val="48A148"/>
                </a:solidFill>
                <a:ea typeface="Verdana" panose="020B0604030504040204" pitchFamily="34" charset="0"/>
              </a:rPr>
              <a:t>1,2</a:t>
            </a:r>
            <a:r>
              <a:rPr lang="ru-RU" sz="1100" b="1" dirty="0">
                <a:solidFill>
                  <a:srgbClr val="48A148"/>
                </a:solidFill>
                <a:ea typeface="Verdana" panose="020B0604030504040204" pitchFamily="34" charset="0"/>
              </a:rPr>
              <a:t>%</a:t>
            </a:r>
          </a:p>
        </p:txBody>
      </p:sp>
      <p:sp>
        <p:nvSpPr>
          <p:cNvPr id="47" name="Rectangle 3620">
            <a:extLst>
              <a:ext uri="{FF2B5EF4-FFF2-40B4-BE49-F238E27FC236}">
                <a16:creationId xmlns:a16="http://schemas.microsoft.com/office/drawing/2014/main" id="{E9C3D11B-5180-3C6E-7AAD-685C6FE7E27A}"/>
              </a:ext>
            </a:extLst>
          </p:cNvPr>
          <p:cNvSpPr/>
          <p:nvPr/>
        </p:nvSpPr>
        <p:spPr>
          <a:xfrm>
            <a:off x="2144957" y="2905750"/>
            <a:ext cx="796792" cy="49467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solidFill>
                  <a:srgbClr val="4FAF4F"/>
                </a:solidFill>
                <a:ea typeface="Arial" panose="020B0604020202020204" pitchFamily="34" charset="0"/>
              </a:rPr>
              <a:t>     </a:t>
            </a:r>
            <a:r>
              <a:rPr lang="en-US" sz="1100" b="1" dirty="0">
                <a:solidFill>
                  <a:srgbClr val="4FAF4F"/>
                </a:solidFill>
                <a:ea typeface="Arial" panose="020B0604020202020204" pitchFamily="34" charset="0"/>
              </a:rPr>
              <a:t>1</a:t>
            </a:r>
            <a:r>
              <a:rPr lang="ru-RU" sz="1100" b="1" dirty="0">
                <a:solidFill>
                  <a:srgbClr val="4FAF4F"/>
                </a:solidFill>
                <a:ea typeface="Arial" panose="020B0604020202020204" pitchFamily="34" charset="0"/>
              </a:rPr>
              <a:t>1</a:t>
            </a:r>
            <a:r>
              <a:rPr lang="en-US" sz="1100" b="1" dirty="0">
                <a:solidFill>
                  <a:srgbClr val="4FAF4F"/>
                </a:solidFill>
                <a:ea typeface="Arial" panose="020B0604020202020204" pitchFamily="34" charset="0"/>
              </a:rPr>
              <a:t>2,0</a:t>
            </a:r>
            <a:r>
              <a:rPr lang="ky-KG" sz="1100" b="1" dirty="0">
                <a:solidFill>
                  <a:srgbClr val="4FAF4F"/>
                </a:solidFill>
                <a:ea typeface="Arial" panose="020B0604020202020204" pitchFamily="34" charset="0"/>
              </a:rPr>
              <a:t>%</a:t>
            </a:r>
            <a:endParaRPr lang="ru-RU" sz="1100" b="1" dirty="0">
              <a:solidFill>
                <a:srgbClr val="4FAF4F"/>
              </a:solidFill>
              <a:ea typeface="Arial" panose="020B0604020202020204" pitchFamily="34" charset="0"/>
            </a:endParaRPr>
          </a:p>
        </p:txBody>
      </p:sp>
      <p:sp>
        <p:nvSpPr>
          <p:cNvPr id="49" name="Rectangle 3620">
            <a:extLst>
              <a:ext uri="{FF2B5EF4-FFF2-40B4-BE49-F238E27FC236}">
                <a16:creationId xmlns:a16="http://schemas.microsoft.com/office/drawing/2014/main" id="{9C70A224-A686-3113-A2F4-FAF777F8D2FD}"/>
              </a:ext>
            </a:extLst>
          </p:cNvPr>
          <p:cNvSpPr/>
          <p:nvPr/>
        </p:nvSpPr>
        <p:spPr>
          <a:xfrm>
            <a:off x="2350339" y="3737209"/>
            <a:ext cx="796792" cy="26121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y-KG" sz="1100" b="1" dirty="0">
                <a:solidFill>
                  <a:srgbClr val="4FAF4F"/>
                </a:solidFill>
              </a:rPr>
              <a:t>1</a:t>
            </a:r>
            <a:r>
              <a:rPr lang="en-US" sz="1100" b="1" dirty="0">
                <a:solidFill>
                  <a:srgbClr val="4FAF4F"/>
                </a:solidFill>
              </a:rPr>
              <a:t>03,5</a:t>
            </a:r>
            <a:r>
              <a:rPr lang="ky-KG" sz="1100" b="1" dirty="0">
                <a:solidFill>
                  <a:srgbClr val="4FAF4F"/>
                </a:solidFill>
              </a:rPr>
              <a:t>%</a:t>
            </a:r>
            <a:endParaRPr lang="ru-RU" sz="1100" b="1" dirty="0">
              <a:solidFill>
                <a:srgbClr val="4FAF4F"/>
              </a:solidFill>
            </a:endParaRPr>
          </a:p>
        </p:txBody>
      </p:sp>
      <p:sp>
        <p:nvSpPr>
          <p:cNvPr id="51" name="Rectangle 3620">
            <a:extLst>
              <a:ext uri="{FF2B5EF4-FFF2-40B4-BE49-F238E27FC236}">
                <a16:creationId xmlns:a16="http://schemas.microsoft.com/office/drawing/2014/main" id="{9829B09A-784F-7A7A-FE6B-A1392E25D864}"/>
              </a:ext>
            </a:extLst>
          </p:cNvPr>
          <p:cNvSpPr/>
          <p:nvPr/>
        </p:nvSpPr>
        <p:spPr>
          <a:xfrm>
            <a:off x="2350339" y="4456812"/>
            <a:ext cx="796792" cy="29988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solidFill>
                  <a:srgbClr val="4FAF4F"/>
                </a:solidFill>
              </a:rPr>
              <a:t>113,1</a:t>
            </a:r>
            <a:r>
              <a:rPr lang="ky-KG" sz="1100" b="1" dirty="0">
                <a:solidFill>
                  <a:srgbClr val="4FAF4F"/>
                </a:solidFill>
              </a:rPr>
              <a:t>%</a:t>
            </a:r>
            <a:endParaRPr lang="ru-RU" sz="1100" b="1" dirty="0">
              <a:solidFill>
                <a:srgbClr val="4FAF4F"/>
              </a:solidFill>
            </a:endParaRPr>
          </a:p>
        </p:txBody>
      </p:sp>
      <p:sp>
        <p:nvSpPr>
          <p:cNvPr id="52" name="object 33">
            <a:extLst>
              <a:ext uri="{FF2B5EF4-FFF2-40B4-BE49-F238E27FC236}">
                <a16:creationId xmlns:a16="http://schemas.microsoft.com/office/drawing/2014/main" id="{68C1ED34-766D-C6B7-FE41-D9D7F5A2DB02}"/>
              </a:ext>
            </a:extLst>
          </p:cNvPr>
          <p:cNvSpPr/>
          <p:nvPr/>
        </p:nvSpPr>
        <p:spPr>
          <a:xfrm flipV="1">
            <a:off x="5044137" y="3646390"/>
            <a:ext cx="5120769" cy="45719"/>
          </a:xfrm>
          <a:custGeom>
            <a:avLst/>
            <a:gdLst/>
            <a:ahLst/>
            <a:cxnLst/>
            <a:rect l="l" t="t" r="r" b="b"/>
            <a:pathLst>
              <a:path w="7614284">
                <a:moveTo>
                  <a:pt x="0" y="0"/>
                </a:moveTo>
                <a:lnTo>
                  <a:pt x="7614284" y="0"/>
                </a:lnTo>
              </a:path>
            </a:pathLst>
          </a:custGeom>
          <a:ln w="127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Прямоугольник 3">
            <a:extLst>
              <a:ext uri="{FF2B5EF4-FFF2-40B4-BE49-F238E27FC236}">
                <a16:creationId xmlns:a16="http://schemas.microsoft.com/office/drawing/2014/main" id="{78265B9B-2597-4B4A-4D9C-0C153E0AF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4079" y="5281400"/>
            <a:ext cx="6474692" cy="56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2025 </a:t>
            </a:r>
            <a:r>
              <a:rPr lang="ru-RU" sz="1100" dirty="0">
                <a:solidFill>
                  <a:srgbClr val="0059A3"/>
                </a:solidFill>
              </a:rPr>
              <a:t>— 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ж</a:t>
            </a:r>
            <a:r>
              <a:rPr lang="ky-KG" sz="1100" dirty="0">
                <a:solidFill>
                  <a:srgbClr val="0059A3"/>
                </a:solidFill>
                <a:latin typeface="+mn-lt"/>
                <a:cs typeface="+mn-cs"/>
              </a:rPr>
              <a:t>ылы республикада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  15 386,9 млн. кВт/</a:t>
            </a:r>
            <a:r>
              <a:rPr lang="ru-RU" sz="1100" dirty="0" err="1">
                <a:solidFill>
                  <a:srgbClr val="0059A3"/>
                </a:solidFill>
                <a:latin typeface="+mn-lt"/>
                <a:cs typeface="+mn-cs"/>
              </a:rPr>
              <a:t>саат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100" dirty="0" err="1">
                <a:solidFill>
                  <a:srgbClr val="0059A3"/>
                </a:solidFill>
                <a:latin typeface="+mn-lt"/>
                <a:cs typeface="+mn-cs"/>
              </a:rPr>
              <a:t>электр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100" dirty="0" err="1">
                <a:solidFill>
                  <a:srgbClr val="0059A3"/>
                </a:solidFill>
                <a:latin typeface="+mn-lt"/>
                <a:cs typeface="+mn-cs"/>
              </a:rPr>
              <a:t>энергиясы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100" dirty="0" err="1">
                <a:solidFill>
                  <a:srgbClr val="0059A3"/>
                </a:solidFill>
                <a:latin typeface="+mn-lt"/>
                <a:cs typeface="+mn-cs"/>
              </a:rPr>
              <a:t>өндүрүлдү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Өндүрүлгөн </a:t>
            </a:r>
            <a:r>
              <a:rPr lang="ru-RU" sz="1100" dirty="0" err="1">
                <a:solidFill>
                  <a:srgbClr val="0059A3"/>
                </a:solidFill>
                <a:latin typeface="+mn-lt"/>
                <a:cs typeface="+mn-cs"/>
              </a:rPr>
              <a:t>электр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100" dirty="0" err="1">
                <a:solidFill>
                  <a:srgbClr val="0059A3"/>
                </a:solidFill>
                <a:latin typeface="+mn-lt"/>
                <a:cs typeface="+mn-cs"/>
              </a:rPr>
              <a:t>энергиясынын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 87 </a:t>
            </a:r>
            <a:r>
              <a:rPr lang="ru-RU" sz="1100" dirty="0" err="1">
                <a:solidFill>
                  <a:srgbClr val="0059A3"/>
                </a:solidFill>
                <a:latin typeface="+mn-lt"/>
                <a:cs typeface="+mn-cs"/>
              </a:rPr>
              <a:t>пайызга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100" dirty="0" err="1">
                <a:solidFill>
                  <a:srgbClr val="0059A3"/>
                </a:solidFill>
                <a:latin typeface="+mn-lt"/>
                <a:cs typeface="+mn-cs"/>
              </a:rPr>
              <a:t>жакыны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100" dirty="0" err="1">
                <a:solidFill>
                  <a:srgbClr val="0059A3"/>
                </a:solidFill>
                <a:latin typeface="+mn-lt"/>
                <a:cs typeface="+mn-cs"/>
              </a:rPr>
              <a:t>гидроэнергетикага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100" dirty="0" err="1">
                <a:solidFill>
                  <a:srgbClr val="0059A3"/>
                </a:solidFill>
                <a:latin typeface="+mn-lt"/>
                <a:cs typeface="+mn-cs"/>
              </a:rPr>
              <a:t>туура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 </a:t>
            </a:r>
            <a:r>
              <a:rPr lang="ru-RU" sz="1100" dirty="0" err="1">
                <a:solidFill>
                  <a:srgbClr val="0059A3"/>
                </a:solidFill>
                <a:latin typeface="+mn-lt"/>
                <a:cs typeface="+mn-cs"/>
              </a:rPr>
              <a:t>келди</a:t>
            </a:r>
            <a:r>
              <a:rPr lang="ru-RU" sz="1100" dirty="0">
                <a:solidFill>
                  <a:srgbClr val="0059A3"/>
                </a:solidFill>
                <a:latin typeface="+mn-lt"/>
                <a:cs typeface="+mn-cs"/>
              </a:rPr>
              <a:t>.</a:t>
            </a:r>
            <a:endParaRPr lang="ru-RU" altLang="en-US" sz="1100" dirty="0">
              <a:solidFill>
                <a:srgbClr val="0059A3"/>
              </a:solidFill>
              <a:latin typeface="+mn-lt"/>
              <a:cs typeface="+mn-cs"/>
            </a:endParaRPr>
          </a:p>
        </p:txBody>
      </p:sp>
      <p:pic>
        <p:nvPicPr>
          <p:cNvPr id="2058" name="Picture 10" descr="Card image">
            <a:extLst>
              <a:ext uri="{FF2B5EF4-FFF2-40B4-BE49-F238E27FC236}">
                <a16:creationId xmlns:a16="http://schemas.microsoft.com/office/drawing/2014/main" id="{8AE7A162-63C1-8DC9-9171-26535409C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85022" y="3816514"/>
            <a:ext cx="555460" cy="36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C0D94FA-BD08-DB79-FED2-D51B426AE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77353" y="3821068"/>
            <a:ext cx="589062" cy="36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43F1F10-3E49-C624-D0F6-F4DA01844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989" y="3778551"/>
            <a:ext cx="589063" cy="36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е поле 5">
            <a:extLst>
              <a:ext uri="{FF2B5EF4-FFF2-40B4-BE49-F238E27FC236}">
                <a16:creationId xmlns:a16="http://schemas.microsoft.com/office/drawing/2014/main" id="{9844FF5C-7E36-476B-7CED-8147E42F9B60}"/>
              </a:ext>
            </a:extLst>
          </p:cNvPr>
          <p:cNvSpPr txBox="1"/>
          <p:nvPr/>
        </p:nvSpPr>
        <p:spPr>
          <a:xfrm>
            <a:off x="1227420" y="242484"/>
            <a:ext cx="988223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ЭЛЕКТР</a:t>
            </a:r>
            <a:r>
              <a:rPr lang="ru-RU" sz="2000" b="1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</a:t>
            </a:r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ЭНЕРГИЯСЫ, ГАЗ ЖАНА БУУ МЕНЕН КАМСЫЗ КЫЛУУ БОЮНЧА ӨНДҮРҮҮ ИНДЕКСТЕРИ</a:t>
            </a:r>
            <a:endParaRPr lang="ru-RU" sz="2400" b="1" dirty="0">
              <a:solidFill>
                <a:srgbClr val="0059A3"/>
              </a:solidFill>
              <a:latin typeface="DIN Pro Regular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FB3206-2CEC-226F-0694-AF381DED29BC}"/>
              </a:ext>
            </a:extLst>
          </p:cNvPr>
          <p:cNvSpPr/>
          <p:nvPr/>
        </p:nvSpPr>
        <p:spPr>
          <a:xfrm>
            <a:off x="261039" y="2267961"/>
            <a:ext cx="3456994" cy="430887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 err="1">
                <a:solidFill>
                  <a:srgbClr val="0059A3"/>
                </a:solidFill>
              </a:rPr>
              <a:t>Электр</a:t>
            </a:r>
            <a:r>
              <a:rPr kumimoji="0" lang="en-US" sz="1100" b="0" i="0" u="dashHeavy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100" b="1" dirty="0">
                <a:solidFill>
                  <a:srgbClr val="0059A3"/>
                </a:solidFill>
              </a:rPr>
              <a:t>энергиясы, газ жана буу </a:t>
            </a:r>
            <a:r>
              <a:rPr lang="en-US" sz="1100" b="1" dirty="0" err="1">
                <a:solidFill>
                  <a:srgbClr val="0059A3"/>
                </a:solidFill>
              </a:rPr>
              <a:t>менен</a:t>
            </a:r>
            <a:r>
              <a:rPr lang="en-US" sz="1100" b="1" dirty="0">
                <a:solidFill>
                  <a:srgbClr val="0059A3"/>
                </a:solidFill>
              </a:rPr>
              <a:t> </a:t>
            </a:r>
            <a:r>
              <a:rPr lang="en-US" sz="1100" b="1" dirty="0" err="1">
                <a:solidFill>
                  <a:srgbClr val="0059A3"/>
                </a:solidFill>
              </a:rPr>
              <a:t>камсыз</a:t>
            </a:r>
            <a:r>
              <a:rPr lang="en-US" sz="1100" b="1" dirty="0">
                <a:solidFill>
                  <a:srgbClr val="0059A3"/>
                </a:solidFill>
              </a:rPr>
              <a:t> </a:t>
            </a:r>
            <a:r>
              <a:rPr lang="en-US" sz="1100" b="1" dirty="0" err="1">
                <a:solidFill>
                  <a:srgbClr val="0059A3"/>
                </a:solidFill>
              </a:rPr>
              <a:t>кылуу</a:t>
            </a:r>
            <a:endParaRPr lang="ru-RU" sz="1100" b="1" dirty="0">
              <a:solidFill>
                <a:srgbClr val="0059A3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5DD47F4-FB1C-044D-E979-A6ED806B3EDD}"/>
              </a:ext>
            </a:extLst>
          </p:cNvPr>
          <p:cNvSpPr/>
          <p:nvPr/>
        </p:nvSpPr>
        <p:spPr>
          <a:xfrm>
            <a:off x="223868" y="3147575"/>
            <a:ext cx="345699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>
                <a:solidFill>
                  <a:srgbClr val="0059A3"/>
                </a:solidFill>
              </a:rPr>
              <a:t>Электр</a:t>
            </a:r>
            <a:r>
              <a:rPr lang="en-US" sz="1100" dirty="0">
                <a:solidFill>
                  <a:srgbClr val="0059A3"/>
                </a:solidFill>
              </a:rPr>
              <a:t> </a:t>
            </a:r>
            <a:r>
              <a:rPr lang="en-US" sz="1100" b="1" dirty="0" err="1">
                <a:solidFill>
                  <a:srgbClr val="0059A3"/>
                </a:solidFill>
              </a:rPr>
              <a:t>энергиясын</a:t>
            </a:r>
            <a:r>
              <a:rPr lang="en-US" sz="1100" b="1" dirty="0">
                <a:solidFill>
                  <a:srgbClr val="0059A3"/>
                </a:solidFill>
              </a:rPr>
              <a:t> </a:t>
            </a:r>
            <a:r>
              <a:rPr lang="ru-RU" altLang="ru-RU" sz="1100" b="1" dirty="0" err="1">
                <a:solidFill>
                  <a:srgbClr val="0059A3"/>
                </a:solidFill>
                <a:sym typeface="+mn-ea"/>
              </a:rPr>
              <a:t>өндүрүү</a:t>
            </a:r>
            <a:r>
              <a:rPr lang="ru-RU" altLang="ru-RU" sz="1100" b="1" dirty="0">
                <a:solidFill>
                  <a:srgbClr val="0059A3"/>
                </a:solidFill>
                <a:sym typeface="+mn-ea"/>
              </a:rPr>
              <a:t>, </a:t>
            </a:r>
            <a:r>
              <a:rPr lang="ru-RU" altLang="ru-RU" sz="1100" b="1" dirty="0" err="1">
                <a:solidFill>
                  <a:srgbClr val="0059A3"/>
                </a:solidFill>
                <a:sym typeface="+mn-ea"/>
              </a:rPr>
              <a:t>аны</a:t>
            </a:r>
            <a:r>
              <a:rPr lang="ru-RU" altLang="ru-RU" sz="11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altLang="ru-RU" sz="1100" b="1" dirty="0" err="1">
                <a:solidFill>
                  <a:srgbClr val="0059A3"/>
                </a:solidFill>
                <a:sym typeface="+mn-ea"/>
              </a:rPr>
              <a:t>берүү</a:t>
            </a:r>
            <a:r>
              <a:rPr lang="ru-RU" altLang="ru-RU" sz="11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altLang="ru-RU" sz="1100" b="1" dirty="0" err="1">
                <a:solidFill>
                  <a:srgbClr val="0059A3"/>
                </a:solidFill>
                <a:sym typeface="+mn-ea"/>
              </a:rPr>
              <a:t>жана</a:t>
            </a:r>
            <a:r>
              <a:rPr lang="ru-RU" altLang="ru-RU" sz="11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100" b="1" dirty="0" err="1">
                <a:solidFill>
                  <a:srgbClr val="0059A3"/>
                </a:solidFill>
              </a:rPr>
              <a:t>бөлүштүрүү</a:t>
            </a:r>
            <a:endParaRPr lang="ru-RU" altLang="ru-RU" sz="1100" b="1" dirty="0">
              <a:solidFill>
                <a:srgbClr val="0059A3"/>
              </a:solidFill>
              <a:sym typeface="+mn-ea"/>
            </a:endParaRPr>
          </a:p>
          <a:p>
            <a:r>
              <a:rPr lang="en-US" sz="1200" b="1" dirty="0">
                <a:solidFill>
                  <a:srgbClr val="0059A3"/>
                </a:solidFill>
              </a:rPr>
              <a:t> </a:t>
            </a:r>
            <a:endParaRPr lang="ru-RU" sz="1200" b="1" dirty="0">
              <a:solidFill>
                <a:srgbClr val="0059A3"/>
              </a:solidFill>
            </a:endParaRPr>
          </a:p>
        </p:txBody>
      </p:sp>
      <p:sp>
        <p:nvSpPr>
          <p:cNvPr id="12" name="Rectangle 481">
            <a:extLst>
              <a:ext uri="{FF2B5EF4-FFF2-40B4-BE49-F238E27FC236}">
                <a16:creationId xmlns:a16="http://schemas.microsoft.com/office/drawing/2014/main" id="{2726066D-B34A-7408-FB96-B32265B49FD8}"/>
              </a:ext>
            </a:extLst>
          </p:cNvPr>
          <p:cNvSpPr/>
          <p:nvPr/>
        </p:nvSpPr>
        <p:spPr>
          <a:xfrm>
            <a:off x="373014" y="4023093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solidFill>
                  <a:srgbClr val="0059A3"/>
                </a:solidFill>
              </a:rPr>
              <a:t>Газ </a:t>
            </a:r>
            <a:r>
              <a:rPr lang="ru-RU" sz="1100" b="1" dirty="0" err="1">
                <a:solidFill>
                  <a:srgbClr val="0059A3"/>
                </a:solidFill>
              </a:rPr>
              <a:t>өндүрүү</a:t>
            </a:r>
            <a:r>
              <a:rPr lang="ru-RU" sz="1100" b="1" dirty="0">
                <a:solidFill>
                  <a:srgbClr val="0059A3"/>
                </a:solidFill>
              </a:rPr>
              <a:t>, газ </a:t>
            </a:r>
            <a:r>
              <a:rPr lang="ru-RU" sz="1100" b="1" dirty="0" err="1">
                <a:solidFill>
                  <a:srgbClr val="0059A3"/>
                </a:solidFill>
              </a:rPr>
              <a:t>түрүндөгү</a:t>
            </a:r>
            <a:r>
              <a:rPr lang="ru-RU" sz="1100" b="1" dirty="0">
                <a:solidFill>
                  <a:srgbClr val="0059A3"/>
                </a:solidFill>
              </a:rPr>
              <a:t> </a:t>
            </a:r>
            <a:r>
              <a:rPr lang="ru-RU" sz="1100" b="1" dirty="0" err="1">
                <a:solidFill>
                  <a:srgbClr val="0059A3"/>
                </a:solidFill>
              </a:rPr>
              <a:t>отунду</a:t>
            </a:r>
            <a:r>
              <a:rPr lang="ru-RU" sz="1100" b="1" dirty="0">
                <a:solidFill>
                  <a:srgbClr val="0059A3"/>
                </a:solidFill>
              </a:rPr>
              <a:t> </a:t>
            </a:r>
            <a:r>
              <a:rPr lang="ru-RU" sz="1100" b="1" dirty="0" err="1">
                <a:solidFill>
                  <a:srgbClr val="0059A3"/>
                </a:solidFill>
              </a:rPr>
              <a:t>бөлүштүрүү</a:t>
            </a:r>
            <a:endParaRPr lang="ru-RU" sz="1100" b="1" dirty="0">
              <a:solidFill>
                <a:srgbClr val="0059A3"/>
              </a:solidFill>
            </a:endParaRPr>
          </a:p>
        </p:txBody>
      </p:sp>
      <p:sp>
        <p:nvSpPr>
          <p:cNvPr id="14" name="Rectangle 481">
            <a:extLst>
              <a:ext uri="{FF2B5EF4-FFF2-40B4-BE49-F238E27FC236}">
                <a16:creationId xmlns:a16="http://schemas.microsoft.com/office/drawing/2014/main" id="{9FBDEAE6-46D7-B7E9-FBD7-5D405B709DFB}"/>
              </a:ext>
            </a:extLst>
          </p:cNvPr>
          <p:cNvSpPr/>
          <p:nvPr/>
        </p:nvSpPr>
        <p:spPr>
          <a:xfrm>
            <a:off x="328537" y="4707019"/>
            <a:ext cx="3078910" cy="42220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solidFill>
                  <a:srgbClr val="0059A3"/>
                </a:solidFill>
              </a:rPr>
              <a:t>Буу </a:t>
            </a:r>
            <a:r>
              <a:rPr lang="ru-RU" sz="1100" b="1" dirty="0" err="1">
                <a:solidFill>
                  <a:srgbClr val="0059A3"/>
                </a:solidFill>
              </a:rPr>
              <a:t>жана</a:t>
            </a:r>
            <a:r>
              <a:rPr lang="en-US" sz="1100" b="1" dirty="0">
                <a:solidFill>
                  <a:srgbClr val="0059A3"/>
                </a:solidFill>
              </a:rPr>
              <a:t> кондицияланган аба </a:t>
            </a:r>
            <a:r>
              <a:rPr lang="en-US" sz="1100" b="1" dirty="0" err="1">
                <a:solidFill>
                  <a:srgbClr val="0059A3"/>
                </a:solidFill>
              </a:rPr>
              <a:t>менен</a:t>
            </a:r>
            <a:r>
              <a:rPr lang="en-US" sz="1100" b="1" dirty="0">
                <a:solidFill>
                  <a:srgbClr val="0059A3"/>
                </a:solidFill>
              </a:rPr>
              <a:t> </a:t>
            </a:r>
            <a:r>
              <a:rPr lang="en-US" sz="1100" b="1" dirty="0" err="1">
                <a:solidFill>
                  <a:srgbClr val="0059A3"/>
                </a:solidFill>
              </a:rPr>
              <a:t>камсыз</a:t>
            </a:r>
            <a:r>
              <a:rPr lang="en-US" sz="1100" b="1" dirty="0">
                <a:solidFill>
                  <a:srgbClr val="0059A3"/>
                </a:solidFill>
              </a:rPr>
              <a:t> </a:t>
            </a:r>
            <a:r>
              <a:rPr lang="en-US" sz="1100" b="1" dirty="0" err="1">
                <a:solidFill>
                  <a:srgbClr val="0059A3"/>
                </a:solidFill>
              </a:rPr>
              <a:t>кылуу</a:t>
            </a:r>
            <a:r>
              <a:rPr lang="ru-RU" sz="1100" b="1" dirty="0">
                <a:solidFill>
                  <a:srgbClr val="0059A3"/>
                </a:solidFill>
              </a:rPr>
              <a:t>         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2792DF-6B8C-113C-C9AC-16A254022664}"/>
              </a:ext>
            </a:extLst>
          </p:cNvPr>
          <p:cNvSpPr txBox="1"/>
          <p:nvPr/>
        </p:nvSpPr>
        <p:spPr>
          <a:xfrm>
            <a:off x="295799" y="1472648"/>
            <a:ext cx="36891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/>
            <a:r>
              <a:rPr lang="ru-RU" sz="1200" b="1" dirty="0">
                <a:solidFill>
                  <a:srgbClr val="0059A3"/>
                </a:solidFill>
                <a:latin typeface="DIN Pro Regular"/>
                <a:sym typeface="+mn-ea"/>
              </a:rPr>
              <a:t> </a:t>
            </a:r>
            <a:r>
              <a:rPr lang="ru-RU" sz="1100" b="1" dirty="0">
                <a:solidFill>
                  <a:srgbClr val="0059A3"/>
                </a:solidFill>
                <a:latin typeface="DIN Pro Regular"/>
                <a:sym typeface="+mn-ea"/>
              </a:rPr>
              <a:t>2025-ж. 2024-ж. </a:t>
            </a:r>
            <a:r>
              <a:rPr lang="ru-RU" sz="1100" b="1" dirty="0" err="1">
                <a:solidFill>
                  <a:srgbClr val="0059A3"/>
                </a:solidFill>
                <a:latin typeface="DIN Pro Regular"/>
                <a:sym typeface="+mn-ea"/>
              </a:rPr>
              <a:t>салыштырмалуу</a:t>
            </a:r>
            <a:r>
              <a:rPr lang="ru-RU" sz="1100" b="1" dirty="0">
                <a:solidFill>
                  <a:srgbClr val="0059A3"/>
                </a:solidFill>
                <a:latin typeface="DIN Pro Regular"/>
                <a:sym typeface="+mn-ea"/>
              </a:rPr>
              <a:t>, % менен</a:t>
            </a:r>
            <a:endParaRPr lang="ru-RU" sz="1100" b="1" dirty="0">
              <a:solidFill>
                <a:srgbClr val="0059A3"/>
              </a:solidFill>
              <a:latin typeface="DIN Pro Regular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3054" y="1776427"/>
            <a:ext cx="6255038" cy="19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7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59277-C59E-8534-B9A8-CF5FDD9BC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E2127335-3CC9-C76C-EE90-DADFB460E092}"/>
              </a:ext>
            </a:extLst>
          </p:cNvPr>
          <p:cNvSpPr txBox="1">
            <a:spLocks/>
          </p:cNvSpPr>
          <p:nvPr/>
        </p:nvSpPr>
        <p:spPr>
          <a:xfrm>
            <a:off x="5162173" y="3749005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8A825A6C-48CC-C05C-EBF1-76933BD14F21}"/>
              </a:ext>
            </a:extLst>
          </p:cNvPr>
          <p:cNvSpPr/>
          <p:nvPr/>
        </p:nvSpPr>
        <p:spPr>
          <a:xfrm>
            <a:off x="462281" y="1122269"/>
            <a:ext cx="3584121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 err="1">
                <a:solidFill>
                  <a:srgbClr val="0059A3"/>
                </a:solidFill>
              </a:rPr>
              <a:t>Ө</a:t>
            </a: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нөр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 </a:t>
            </a: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жай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өндүрүшүнүн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 </a:t>
            </a: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түзүмү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,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rgbClr val="0059A3"/>
                </a:solidFill>
                <a:sym typeface="+mn-ea"/>
              </a:rPr>
              <a:t>(</a:t>
            </a: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жыйынтыкка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 карата % менен)</a:t>
            </a:r>
            <a:endParaRPr lang="ru-RU" sz="1300" b="1" dirty="0">
              <a:solidFill>
                <a:srgbClr val="0059A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97F63F-8C5C-086B-8DA3-3EEDB1A7BE47}"/>
              </a:ext>
            </a:extLst>
          </p:cNvPr>
          <p:cNvSpPr txBox="1"/>
          <p:nvPr/>
        </p:nvSpPr>
        <p:spPr>
          <a:xfrm>
            <a:off x="3021802" y="1735734"/>
            <a:ext cx="1565031" cy="386270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pPr marL="0" marR="0" lvl="0" indent="0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solidFill>
                  <a:srgbClr val="0059A3"/>
                </a:solidFill>
              </a:rPr>
              <a:t>Пайдалуу кендерди </a:t>
            </a:r>
          </a:p>
          <a:p>
            <a:pPr marL="0" marR="0" lvl="0" indent="0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solidFill>
                  <a:srgbClr val="0059A3"/>
                </a:solidFill>
              </a:rPr>
              <a:t>казуу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BDB004-38AE-F2A2-BB32-012DB8E46258}"/>
              </a:ext>
            </a:extLst>
          </p:cNvPr>
          <p:cNvSpPr txBox="1"/>
          <p:nvPr/>
        </p:nvSpPr>
        <p:spPr>
          <a:xfrm>
            <a:off x="456604" y="3078795"/>
            <a:ext cx="1260389" cy="232381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r>
              <a:rPr lang="ru-RU" sz="1000" b="1" dirty="0" err="1">
                <a:solidFill>
                  <a:srgbClr val="0059A3"/>
                </a:solidFill>
              </a:rPr>
              <a:t>Иштет</a:t>
            </a:r>
            <a:r>
              <a:rPr lang="ru-RU" sz="1000" b="1" dirty="0" err="1">
                <a:solidFill>
                  <a:srgbClr val="0059A3"/>
                </a:solidFill>
                <a:sym typeface="+mn-ea"/>
              </a:rPr>
              <a:t>үү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+mn-ea"/>
              </a:rPr>
              <a:t> </a:t>
            </a:r>
            <a:r>
              <a:rPr lang="ru-RU" sz="1000" b="1" dirty="0" err="1">
                <a:solidFill>
                  <a:srgbClr val="0059A3"/>
                </a:solidFill>
                <a:sym typeface="+mn-ea"/>
              </a:rPr>
              <a:t>өндүрүшү</a:t>
            </a:r>
            <a:endParaRPr lang="ru-RU" sz="1000" b="1" dirty="0">
              <a:solidFill>
                <a:srgbClr val="0059A3"/>
              </a:solidFill>
            </a:endParaRPr>
          </a:p>
        </p:txBody>
      </p:sp>
      <p:sp>
        <p:nvSpPr>
          <p:cNvPr id="10" name="Прямоугольник 33">
            <a:extLst>
              <a:ext uri="{FF2B5EF4-FFF2-40B4-BE49-F238E27FC236}">
                <a16:creationId xmlns:a16="http://schemas.microsoft.com/office/drawing/2014/main" id="{BF1F422B-5669-3D98-63AC-5412D7BF6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059" y="2973380"/>
            <a:ext cx="1447490" cy="5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Электр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энергиясы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,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газ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жана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буу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менен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камсыз</a:t>
            </a:r>
            <a:r>
              <a:rPr lang="en-US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en-US" sz="1000" b="1" dirty="0" err="1">
                <a:solidFill>
                  <a:srgbClr val="0059A3"/>
                </a:solidFill>
                <a:latin typeface="+mn-lt"/>
              </a:rPr>
              <a:t>кылуу</a:t>
            </a:r>
            <a:endParaRPr 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42D44C-C618-89F6-65E6-BA150E978E7B}"/>
              </a:ext>
            </a:extLst>
          </p:cNvPr>
          <p:cNvSpPr txBox="1"/>
          <p:nvPr/>
        </p:nvSpPr>
        <p:spPr>
          <a:xfrm>
            <a:off x="3223346" y="2279290"/>
            <a:ext cx="1609554" cy="540158"/>
          </a:xfrm>
          <a:prstGeom prst="rect">
            <a:avLst/>
          </a:prstGeom>
          <a:noFill/>
        </p:spPr>
        <p:txBody>
          <a:bodyPr wrap="square" lIns="77733" tIns="38867" rIns="77733" bIns="38867" rtlCol="0">
            <a:spAutoFit/>
          </a:bodyPr>
          <a:lstStyle/>
          <a:p>
            <a:pPr marL="0" marR="0" lvl="0" indent="0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 err="1">
                <a:solidFill>
                  <a:srgbClr val="0059A3"/>
                </a:solidFill>
              </a:rPr>
              <a:t>Суу</a:t>
            </a:r>
            <a:r>
              <a:rPr lang="ru-RU" sz="1000" b="1" dirty="0">
                <a:solidFill>
                  <a:srgbClr val="0059A3"/>
                </a:solidFill>
              </a:rPr>
              <a:t> менен </a:t>
            </a:r>
            <a:r>
              <a:rPr lang="ru-RU" sz="1000" b="1" dirty="0" err="1">
                <a:solidFill>
                  <a:srgbClr val="0059A3"/>
                </a:solidFill>
              </a:rPr>
              <a:t>жабдуу</a:t>
            </a:r>
            <a:r>
              <a:rPr lang="ru-RU" sz="1000" b="1" dirty="0">
                <a:solidFill>
                  <a:srgbClr val="0059A3"/>
                </a:solidFill>
              </a:rPr>
              <a:t>, </a:t>
            </a:r>
            <a:r>
              <a:rPr lang="ru-RU" sz="1000" b="1" dirty="0" err="1">
                <a:solidFill>
                  <a:srgbClr val="0059A3"/>
                </a:solidFill>
              </a:rPr>
              <a:t>тазалоо</a:t>
            </a:r>
            <a:r>
              <a:rPr lang="ru-RU" sz="1000" b="1" dirty="0">
                <a:solidFill>
                  <a:srgbClr val="0059A3"/>
                </a:solidFill>
              </a:rPr>
              <a:t>, </a:t>
            </a:r>
            <a:r>
              <a:rPr lang="ru-RU" sz="1000" b="1" dirty="0" err="1">
                <a:solidFill>
                  <a:srgbClr val="0059A3"/>
                </a:solidFill>
              </a:rPr>
              <a:t>калдыктарды</a:t>
            </a:r>
            <a:r>
              <a:rPr lang="ru-RU" sz="1000" b="1" dirty="0">
                <a:solidFill>
                  <a:srgbClr val="0059A3"/>
                </a:solidFill>
              </a:rPr>
              <a:t> </a:t>
            </a:r>
            <a:r>
              <a:rPr lang="ru-RU" sz="1000" b="1" dirty="0" err="1">
                <a:solidFill>
                  <a:srgbClr val="0059A3"/>
                </a:solidFill>
              </a:rPr>
              <a:t>иштет</a:t>
            </a:r>
            <a:r>
              <a:rPr lang="ru-RU" sz="1000" b="1" dirty="0" err="1">
                <a:solidFill>
                  <a:srgbClr val="0059A3"/>
                </a:solidFill>
                <a:sym typeface="+mn-ea"/>
              </a:rPr>
              <a:t>үү</a:t>
            </a:r>
            <a:r>
              <a:rPr lang="ru-RU" sz="1000" b="1" dirty="0">
                <a:solidFill>
                  <a:srgbClr val="0059A3"/>
                </a:solidFill>
                <a:sym typeface="+mn-ea"/>
              </a:rPr>
              <a:t> </a:t>
            </a:r>
            <a:endParaRPr lang="ru-RU" sz="1000" b="1" dirty="0">
              <a:solidFill>
                <a:srgbClr val="0059A3"/>
              </a:solidFill>
            </a:endParaRPr>
          </a:p>
        </p:txBody>
      </p:sp>
      <p:sp>
        <p:nvSpPr>
          <p:cNvPr id="13" name="Прямоугольник 33">
            <a:extLst>
              <a:ext uri="{FF2B5EF4-FFF2-40B4-BE49-F238E27FC236}">
                <a16:creationId xmlns:a16="http://schemas.microsoft.com/office/drawing/2014/main" id="{68397212-01CB-B492-5773-1CD02DDF1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132" y="2822665"/>
            <a:ext cx="14100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ky-KG" alt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Негизги м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еталл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дар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ky-KG" altLang="ru-RU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altLang="ru-RU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33">
            <a:extLst>
              <a:ext uri="{FF2B5EF4-FFF2-40B4-BE49-F238E27FC236}">
                <a16:creationId xmlns:a16="http://schemas.microsoft.com/office/drawing/2014/main" id="{58D61132-B4A3-D993-996B-79392BBCB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843" y="1879875"/>
            <a:ext cx="2067560" cy="39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Тамак-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аш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продукциялары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 (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суусундук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)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жана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тамеки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5" name="Прямоугольник 33">
            <a:extLst>
              <a:ext uri="{FF2B5EF4-FFF2-40B4-BE49-F238E27FC236}">
                <a16:creationId xmlns:a16="http://schemas.microsoft.com/office/drawing/2014/main" id="{BCB2CFBD-85AC-8A2E-2CA7-ADF68E52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174" y="2602077"/>
            <a:ext cx="19720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Те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к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стиль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sz="1000" b="1" dirty="0" err="1">
                <a:solidFill>
                  <a:srgbClr val="0059A3"/>
                </a:solidFill>
                <a:latin typeface="+mn-lt"/>
                <a:sym typeface="+mn-ea"/>
              </a:rPr>
              <a:t>өндүрүшү</a:t>
            </a:r>
            <a:r>
              <a:rPr lang="ru-RU" sz="1000" b="1" dirty="0">
                <a:solidFill>
                  <a:srgbClr val="0059A3"/>
                </a:solidFill>
                <a:latin typeface="+mn-lt"/>
                <a:sym typeface="+mn-ea"/>
              </a:rPr>
              <a:t>,                       </a:t>
            </a:r>
            <a:r>
              <a:rPr lang="ru-RU" sz="1000" b="1" dirty="0" err="1">
                <a:solidFill>
                  <a:srgbClr val="0059A3"/>
                </a:solidFill>
                <a:latin typeface="+mn-lt"/>
                <a:sym typeface="+mn-ea"/>
              </a:rPr>
              <a:t>кийим</a:t>
            </a:r>
            <a:r>
              <a:rPr lang="ru-RU" sz="1000" b="1" dirty="0">
                <a:solidFill>
                  <a:srgbClr val="0059A3"/>
                </a:solidFill>
                <a:latin typeface="+mn-lt"/>
                <a:sym typeface="+mn-ea"/>
              </a:rPr>
              <a:t> </a:t>
            </a:r>
            <a:r>
              <a:rPr lang="ru-RU" sz="1000" b="1" dirty="0" err="1">
                <a:solidFill>
                  <a:srgbClr val="0059A3"/>
                </a:solidFill>
                <a:latin typeface="+mn-lt"/>
                <a:sym typeface="+mn-ea"/>
              </a:rPr>
              <a:t>өндүрүү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6" name="Прямоугольник 33">
            <a:extLst>
              <a:ext uri="{FF2B5EF4-FFF2-40B4-BE49-F238E27FC236}">
                <a16:creationId xmlns:a16="http://schemas.microsoft.com/office/drawing/2014/main" id="{F54FA0E6-A7FC-C366-736B-FB0BA68FE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3087" y="3194985"/>
            <a:ext cx="187822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Курулуш</a:t>
            </a:r>
            <a:r>
              <a:rPr lang="en-US" alt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материал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дары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7" name="Прямоугольник 33">
            <a:extLst>
              <a:ext uri="{FF2B5EF4-FFF2-40B4-BE49-F238E27FC236}">
                <a16:creationId xmlns:a16="http://schemas.microsoft.com/office/drawing/2014/main" id="{FBB4688F-DC22-EA50-5692-EDE828892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877" y="1823818"/>
            <a:ext cx="10371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Тазаланган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мунайзат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18" name="Прямоугольник 33">
            <a:extLst>
              <a:ext uri="{FF2B5EF4-FFF2-40B4-BE49-F238E27FC236}">
                <a16:creationId xmlns:a16="http://schemas.microsoft.com/office/drawing/2014/main" id="{9B8750F9-1887-F923-D357-33ED9B105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1139" y="1633052"/>
            <a:ext cx="9348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Башкалар</a:t>
            </a:r>
            <a:r>
              <a:rPr kumimoji="0" lang="en-US" alt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5972A"/>
                </a:solidFill>
                <a:effectLst/>
                <a:uLnTx/>
                <a:uFillTx/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endParaRPr kumimoji="0" lang="ru-RU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25972A"/>
              </a:solidFill>
              <a:effectLst/>
              <a:uLnTx/>
              <a:uFillTx/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AutoShape 3031">
            <a:extLst>
              <a:ext uri="{FF2B5EF4-FFF2-40B4-BE49-F238E27FC236}">
                <a16:creationId xmlns:a16="http://schemas.microsoft.com/office/drawing/2014/main" id="{AB0A32B8-DD20-4656-5894-997AB900C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1562" y="5361266"/>
            <a:ext cx="914400" cy="65024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6" name="AutoShape 3031">
            <a:extLst>
              <a:ext uri="{FF2B5EF4-FFF2-40B4-BE49-F238E27FC236}">
                <a16:creationId xmlns:a16="http://schemas.microsoft.com/office/drawing/2014/main" id="{C1D7402F-0CCC-349F-05BB-2AC0ADCB2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298" y="5221234"/>
            <a:ext cx="993775" cy="78232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9" name="AutoShape 3031">
            <a:extLst>
              <a:ext uri="{FF2B5EF4-FFF2-40B4-BE49-F238E27FC236}">
                <a16:creationId xmlns:a16="http://schemas.microsoft.com/office/drawing/2014/main" id="{69CB16AD-CFB1-0D84-7F32-254DC92FF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5325" y="5107202"/>
            <a:ext cx="995680" cy="888365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0" name="AutoShape 3031">
            <a:extLst>
              <a:ext uri="{FF2B5EF4-FFF2-40B4-BE49-F238E27FC236}">
                <a16:creationId xmlns:a16="http://schemas.microsoft.com/office/drawing/2014/main" id="{B3FD23CD-7449-DAB5-D1B8-C592BA3BD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0074" y="4980922"/>
            <a:ext cx="984250" cy="1010920"/>
          </a:xfrm>
          <a:prstGeom prst="cube">
            <a:avLst>
              <a:gd name="adj" fmla="val 32713"/>
            </a:avLst>
          </a:prstGeom>
          <a:solidFill>
            <a:srgbClr val="C0C0C0"/>
          </a:solidFill>
          <a:ln w="9525">
            <a:solidFill>
              <a:srgbClr val="19426B">
                <a:lumMod val="40000"/>
                <a:lumOff val="60000"/>
              </a:srgbClr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1" name="Oval 3055">
            <a:extLst>
              <a:ext uri="{FF2B5EF4-FFF2-40B4-BE49-F238E27FC236}">
                <a16:creationId xmlns:a16="http://schemas.microsoft.com/office/drawing/2014/main" id="{B70880DF-B74E-53A2-E82D-CB51AA83DAF6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3494679" y="4689279"/>
            <a:ext cx="649605" cy="64325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Oval 3055">
            <a:extLst>
              <a:ext uri="{FF2B5EF4-FFF2-40B4-BE49-F238E27FC236}">
                <a16:creationId xmlns:a16="http://schemas.microsoft.com/office/drawing/2014/main" id="{1576B063-AEC5-771A-87EF-3BD44B41C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873" y="4553863"/>
            <a:ext cx="649605" cy="643255"/>
          </a:xfrm>
          <a:prstGeom prst="ellipse">
            <a:avLst/>
          </a:prstGeom>
          <a:solidFill>
            <a:srgbClr val="009999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2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 11%</a:t>
            </a:r>
            <a:endParaRPr lang="en-US" altLang="ru-RU" sz="12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ea typeface="돋움"/>
              <a:cs typeface="Times New Roman" panose="02020603050405020304" pitchFamily="18" charset="0"/>
            </a:endParaRPr>
          </a:p>
        </p:txBody>
      </p:sp>
      <p:sp>
        <p:nvSpPr>
          <p:cNvPr id="23" name="Text Box 3096">
            <a:extLst>
              <a:ext uri="{FF2B5EF4-FFF2-40B4-BE49-F238E27FC236}">
                <a16:creationId xmlns:a16="http://schemas.microsoft.com/office/drawing/2014/main" id="{6F43A36B-F053-1F33-508F-E2D690A44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8027" y="4851246"/>
            <a:ext cx="447040" cy="39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ko-KR" sz="12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4</a:t>
            </a:r>
            <a:r>
              <a:rPr lang="en-US" altLang="ko-KR" sz="12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4" name="Oval 3055">
            <a:extLst>
              <a:ext uri="{FF2B5EF4-FFF2-40B4-BE49-F238E27FC236}">
                <a16:creationId xmlns:a16="http://schemas.microsoft.com/office/drawing/2014/main" id="{9844C338-D6B8-5CAB-1F4C-9B155902BE89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5060372" y="4441030"/>
            <a:ext cx="650875" cy="6445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5" name="Text Box 3096">
            <a:extLst>
              <a:ext uri="{FF2B5EF4-FFF2-40B4-BE49-F238E27FC236}">
                <a16:creationId xmlns:a16="http://schemas.microsoft.com/office/drawing/2014/main" id="{401F2F22-EA13-94F1-79A8-8BAA57CA4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360" y="4591402"/>
            <a:ext cx="582315" cy="405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2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15</a:t>
            </a:r>
            <a:r>
              <a:rPr lang="en-US" altLang="ko-KR" sz="12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6" name="Oval 3055">
            <a:extLst>
              <a:ext uri="{FF2B5EF4-FFF2-40B4-BE49-F238E27FC236}">
                <a16:creationId xmlns:a16="http://schemas.microsoft.com/office/drawing/2014/main" id="{390FFDD8-5976-D518-3D8A-FF889AC873C4}"/>
              </a:ext>
            </a:extLst>
          </p:cNvPr>
          <p:cNvSpPr>
            <a:spLocks noChangeArrowheads="1"/>
          </p:cNvSpPr>
          <p:nvPr/>
        </p:nvSpPr>
        <p:spPr bwMode="auto">
          <a:xfrm rot="18828638">
            <a:off x="5809330" y="4320007"/>
            <a:ext cx="649605" cy="643890"/>
          </a:xfrm>
          <a:prstGeom prst="ellipse">
            <a:avLst/>
          </a:prstGeom>
          <a:solidFill>
            <a:srgbClr val="00B050"/>
          </a:solidFill>
          <a:ln w="19050">
            <a:noFill/>
            <a:prstDash val="sysDot"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0" i="0" u="none" strike="noStrike" kern="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7" name="Text Box 3096">
            <a:extLst>
              <a:ext uri="{FF2B5EF4-FFF2-40B4-BE49-F238E27FC236}">
                <a16:creationId xmlns:a16="http://schemas.microsoft.com/office/drawing/2014/main" id="{6A11370D-8F79-681E-EF9A-AE7AA5515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2454" y="4443587"/>
            <a:ext cx="54864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333333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2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돋움"/>
                <a:cs typeface="Times New Roman" panose="02020603050405020304" pitchFamily="18" charset="0"/>
              </a:rPr>
              <a:t>70%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3755CA0-F3A2-FF0A-552F-AAA352417273}"/>
              </a:ext>
            </a:extLst>
          </p:cNvPr>
          <p:cNvSpPr/>
          <p:nvPr/>
        </p:nvSpPr>
        <p:spPr>
          <a:xfrm>
            <a:off x="2836632" y="3802255"/>
            <a:ext cx="4148245" cy="4655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="1" dirty="0">
              <a:solidFill>
                <a:srgbClr val="0059A3"/>
              </a:solidFill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Пайдалуу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 кендерди казуу,                                        (</a:t>
            </a: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жыйынтыкка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 карата % менен)</a:t>
            </a:r>
            <a:endParaRPr lang="ru-RU" sz="1300" b="1" dirty="0">
              <a:solidFill>
                <a:srgbClr val="0059A3"/>
              </a:solidFill>
            </a:endParaRPr>
          </a:p>
          <a:p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9" name="Прямоугольник 33">
            <a:extLst>
              <a:ext uri="{FF2B5EF4-FFF2-40B4-BE49-F238E27FC236}">
                <a16:creationId xmlns:a16="http://schemas.microsoft.com/office/drawing/2014/main" id="{80D24839-CE44-42A3-E839-4FE03BADD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5564" y="4647149"/>
            <a:ext cx="122301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Металл</a:t>
            </a:r>
            <a:r>
              <a:rPr lang="en-US" altLang="ru-RU" sz="1000" b="1" dirty="0">
                <a:solidFill>
                  <a:srgbClr val="25972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руд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алары</a:t>
            </a:r>
            <a:endParaRPr lang="ru-RU" altLang="en-US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0" name="Прямоугольник 33">
            <a:extLst>
              <a:ext uri="{FF2B5EF4-FFF2-40B4-BE49-F238E27FC236}">
                <a16:creationId xmlns:a16="http://schemas.microsoft.com/office/drawing/2014/main" id="{3A970BE7-B9B2-BFAE-34FC-3370063F5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5785" y="4978882"/>
            <a:ext cx="7207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К</a:t>
            </a:r>
            <a:r>
              <a:rPr lang="ru-RU" sz="1000" b="1" dirty="0" err="1">
                <a:solidFill>
                  <a:srgbClr val="0059A3"/>
                </a:solidFill>
                <a:sym typeface="+mn-ea"/>
              </a:rPr>
              <a:t>ө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мур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1" name="Прямоугольник 33">
            <a:extLst>
              <a:ext uri="{FF2B5EF4-FFF2-40B4-BE49-F238E27FC236}">
                <a16:creationId xmlns:a16="http://schemas.microsoft.com/office/drawing/2014/main" id="{C5859BA4-389A-FBDA-D0A4-0C2A30820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5785" y="5235094"/>
            <a:ext cx="1399995" cy="38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ru-RU" sz="1000" b="1" dirty="0" err="1">
                <a:solidFill>
                  <a:srgbClr val="0059A3"/>
                </a:solidFill>
                <a:latin typeface="+mn-lt"/>
              </a:rPr>
              <a:t>Нефт</a:t>
            </a:r>
            <a:r>
              <a:rPr lang="ky-KG" altLang="ru-RU" sz="1000" b="1" dirty="0">
                <a:solidFill>
                  <a:srgbClr val="0059A3"/>
                </a:solidFill>
                <a:latin typeface="+mn-lt"/>
              </a:rPr>
              <a:t>ь жана жаратылыш газы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2" name="Прямоугольник 33">
            <a:extLst>
              <a:ext uri="{FF2B5EF4-FFF2-40B4-BE49-F238E27FC236}">
                <a16:creationId xmlns:a16="http://schemas.microsoft.com/office/drawing/2014/main" id="{5AC2B7AA-E64B-017D-618E-60CBD486C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5785" y="5631054"/>
            <a:ext cx="1326546" cy="30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Башка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пайдалуу</a:t>
            </a:r>
            <a:r>
              <a:rPr lang="ru-RU" altLang="ru-RU" sz="10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000" b="1" dirty="0" err="1">
                <a:solidFill>
                  <a:srgbClr val="0059A3"/>
                </a:solidFill>
                <a:latin typeface="+mn-lt"/>
              </a:rPr>
              <a:t>кендер</a:t>
            </a:r>
            <a:endParaRPr lang="ru-RU" altLang="ru-RU" sz="10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33" name="Блок-схема: процесс 96">
            <a:extLst>
              <a:ext uri="{FF2B5EF4-FFF2-40B4-BE49-F238E27FC236}">
                <a16:creationId xmlns:a16="http://schemas.microsoft.com/office/drawing/2014/main" id="{D1CB3B15-5656-6DC5-A4C4-6A58F3CAEFCE}"/>
              </a:ext>
            </a:extLst>
          </p:cNvPr>
          <p:cNvSpPr/>
          <p:nvPr/>
        </p:nvSpPr>
        <p:spPr>
          <a:xfrm>
            <a:off x="6996518" y="4675821"/>
            <a:ext cx="180975" cy="184150"/>
          </a:xfrm>
          <a:prstGeom prst="flowChartProces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Блок-схема: процесс 96">
            <a:extLst>
              <a:ext uri="{FF2B5EF4-FFF2-40B4-BE49-F238E27FC236}">
                <a16:creationId xmlns:a16="http://schemas.microsoft.com/office/drawing/2014/main" id="{0200E1B1-E957-EA87-DF05-D182F8C42A76}"/>
              </a:ext>
            </a:extLst>
          </p:cNvPr>
          <p:cNvSpPr/>
          <p:nvPr/>
        </p:nvSpPr>
        <p:spPr>
          <a:xfrm>
            <a:off x="6996518" y="5021526"/>
            <a:ext cx="180975" cy="184150"/>
          </a:xfrm>
          <a:prstGeom prst="flowChart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Блок-схема: процесс 96">
            <a:extLst>
              <a:ext uri="{FF2B5EF4-FFF2-40B4-BE49-F238E27FC236}">
                <a16:creationId xmlns:a16="http://schemas.microsoft.com/office/drawing/2014/main" id="{36513D3B-C779-2327-8674-D1479E1150A7}"/>
              </a:ext>
            </a:extLst>
          </p:cNvPr>
          <p:cNvSpPr/>
          <p:nvPr/>
        </p:nvSpPr>
        <p:spPr>
          <a:xfrm>
            <a:off x="6988513" y="5361266"/>
            <a:ext cx="180975" cy="184150"/>
          </a:xfrm>
          <a:prstGeom prst="flowChartProcess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Блок-схема: процесс 60">
            <a:extLst>
              <a:ext uri="{FF2B5EF4-FFF2-40B4-BE49-F238E27FC236}">
                <a16:creationId xmlns:a16="http://schemas.microsoft.com/office/drawing/2014/main" id="{BB96FB8C-70CC-2505-0768-8B9437C16D6C}"/>
              </a:ext>
            </a:extLst>
          </p:cNvPr>
          <p:cNvSpPr/>
          <p:nvPr/>
        </p:nvSpPr>
        <p:spPr>
          <a:xfrm>
            <a:off x="6984877" y="5726481"/>
            <a:ext cx="180975" cy="184150"/>
          </a:xfrm>
          <a:prstGeom prst="flowChartProcess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35889C-9827-3DD2-1DE7-840297DC036F}"/>
              </a:ext>
            </a:extLst>
          </p:cNvPr>
          <p:cNvSpPr/>
          <p:nvPr/>
        </p:nvSpPr>
        <p:spPr>
          <a:xfrm>
            <a:off x="5394440" y="1147448"/>
            <a:ext cx="4421708" cy="39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Иштетүү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өнөр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 </a:t>
            </a: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жай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 </a:t>
            </a: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өндүрүшүнүн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 </a:t>
            </a: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түзүмү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rgbClr val="0059A3"/>
                </a:solidFill>
                <a:sym typeface="+mn-ea"/>
              </a:rPr>
              <a:t>(</a:t>
            </a:r>
            <a:r>
              <a:rPr lang="ru-RU" sz="1300" b="1" dirty="0" err="1">
                <a:solidFill>
                  <a:srgbClr val="0059A3"/>
                </a:solidFill>
                <a:sym typeface="+mn-ea"/>
              </a:rPr>
              <a:t>жыйынтыкка</a:t>
            </a:r>
            <a:r>
              <a:rPr lang="ru-RU" sz="1300" b="1" dirty="0">
                <a:solidFill>
                  <a:srgbClr val="0059A3"/>
                </a:solidFill>
                <a:sym typeface="+mn-ea"/>
              </a:rPr>
              <a:t> карата % менен)</a:t>
            </a:r>
            <a:endParaRPr lang="ru-RU" sz="1300" b="1" dirty="0">
              <a:solidFill>
                <a:srgbClr val="0059A3"/>
              </a:solidFill>
            </a:endParaRPr>
          </a:p>
        </p:txBody>
      </p:sp>
      <p:sp>
        <p:nvSpPr>
          <p:cNvPr id="38" name="Rectangle 2">
            <a:extLst>
              <a:ext uri="{FF2B5EF4-FFF2-40B4-BE49-F238E27FC236}">
                <a16:creationId xmlns:a16="http://schemas.microsoft.com/office/drawing/2014/main" id="{ACD02879-13F5-9DBB-9898-E9F1BCB00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796" y="152540"/>
            <a:ext cx="10566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80000"/>
            </a:pPr>
            <a:r>
              <a:rPr lang="ru-RU" sz="2000" b="1" dirty="0">
                <a:solidFill>
                  <a:srgbClr val="4472C4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   </a:t>
            </a:r>
            <a:r>
              <a:rPr lang="ru-RU" sz="2300" b="1" dirty="0">
                <a:solidFill>
                  <a:srgbClr val="0059A3"/>
                </a:solidFill>
                <a:latin typeface="DIN Pro Regular"/>
                <a:ea typeface="+mn-ea"/>
                <a:cs typeface="+mn-cs"/>
                <a:sym typeface="+mn-ea"/>
              </a:rPr>
              <a:t>2025-Ж. ЭКОНОМИКАЛЫК ИШМЕРДИКТИН НЕГИЗГИ ТҮРЛӨРҮ БОЮНЧА ӨНӨР ЖАЙ ӨНДҮРҮШҮНҮН ТҮЗҮМҮ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74" y="1513846"/>
            <a:ext cx="2591025" cy="217646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8849" y="1434194"/>
            <a:ext cx="2987299" cy="242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53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A02BD8-A731-5788-1F7B-10902F38D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F54AF14F-02C5-19D5-8A36-96DCDB37818D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" name="Текстовое поле 5">
            <a:extLst>
              <a:ext uri="{FF2B5EF4-FFF2-40B4-BE49-F238E27FC236}">
                <a16:creationId xmlns:a16="http://schemas.microsoft.com/office/drawing/2014/main" id="{3982AA4B-B961-11E0-4EA1-70E335375E8C}"/>
              </a:ext>
            </a:extLst>
          </p:cNvPr>
          <p:cNvSpPr txBox="1"/>
          <p:nvPr/>
        </p:nvSpPr>
        <p:spPr>
          <a:xfrm>
            <a:off x="790634" y="342083"/>
            <a:ext cx="10885715" cy="11387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59A3"/>
                </a:solidFill>
                <a:latin typeface="DIN Pro Regular"/>
                <a:sym typeface="+mn-ea"/>
              </a:rPr>
              <a:t>2025-Ж. РЕГИОНДОР БОЮНЧА ӨНӨР ЖАЙ ПРОДУКЦИЯЛАРЫН ӨНДҮРҮҮ (млн. сом, өндүрүү индекси % менен)</a:t>
            </a:r>
            <a:endParaRPr lang="ru-RU" sz="2400" b="1" dirty="0">
              <a:solidFill>
                <a:srgbClr val="0059A3"/>
              </a:solidFill>
              <a:latin typeface="DIN Pro Regular"/>
            </a:endParaRPr>
          </a:p>
          <a:p>
            <a:pPr algn="ctr"/>
            <a:r>
              <a:rPr lang="ru-RU" sz="2000" dirty="0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356" y="1378651"/>
            <a:ext cx="9791025" cy="499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39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1EFB509-7097-0963-8382-9ACFE5C2EBBA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3412A40-291B-5B0E-B392-BD174AF43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182" y="625732"/>
            <a:ext cx="866166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 err="1"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Басылмалар</a:t>
            </a:r>
            <a:endParaRPr lang="ru-RU" sz="2400" b="1" dirty="0"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altLang="ru-RU" sz="2000" b="1" kern="0" dirty="0">
              <a:solidFill>
                <a:srgbClr val="4472C4">
                  <a:lumMod val="5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455CA5-CC5B-73F1-0C83-28B2E4E64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186" y="1659316"/>
            <a:ext cx="9556577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 (айлык) «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социалдык-экономикалык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абалы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ky-KG" alt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Экспресс-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маалымат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«Кыргыз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өнөр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жайы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негизги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экономикалык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көрсөткүчтөр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Басылма (жылдык) «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өнөр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жайы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ky-KG" alt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Басылма (жылдык) «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отун-энергетикалык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балансы (ОЭБ)»</a:t>
            </a:r>
            <a:endParaRPr lang="ky-KG" alt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alt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6AC0702-A5D8-2385-DA28-25BB01557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8219" y="2795916"/>
            <a:ext cx="55879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eaLnBrk="1" fontAlgn="base" hangingPunct="1">
              <a:buClrTx/>
              <a:buSzTx/>
              <a:buFontTx/>
              <a:buNone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Көңүл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бурганыңыздарга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рахмат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!</a:t>
            </a:r>
            <a:endParaRPr lang="ru-RU" altLang="ru-RU" sz="28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2776</TotalTime>
  <Words>706</Words>
  <Application>Microsoft Office PowerPoint</Application>
  <PresentationFormat>Широкоэкранный</PresentationFormat>
  <Paragraphs>141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Constantia</vt:lpstr>
      <vt:lpstr>DIN Pro Bold</vt:lpstr>
      <vt:lpstr>DIN Pro Regular</vt:lpstr>
      <vt:lpstr>Segoe UI</vt:lpstr>
      <vt:lpstr>Times New Roman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Айнура Маманова</cp:lastModifiedBy>
  <cp:revision>152</cp:revision>
  <cp:lastPrinted>2025-11-12T11:38:46Z</cp:lastPrinted>
  <dcterms:created xsi:type="dcterms:W3CDTF">2024-10-02T10:12:32Z</dcterms:created>
  <dcterms:modified xsi:type="dcterms:W3CDTF">2026-02-16T02:48:43Z</dcterms:modified>
</cp:coreProperties>
</file>