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7" r:id="rId5"/>
    <p:sldId id="266" r:id="rId6"/>
    <p:sldId id="258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106" autoAdjust="0"/>
  </p:normalViewPr>
  <p:slideViewPr>
    <p:cSldViewPr snapToGrid="0" snapToObjects="1">
      <p:cViewPr varScale="1">
        <p:scale>
          <a:sx n="79" d="100"/>
          <a:sy n="79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74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3739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4118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3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9.svg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32CCFF-6D83-21AF-DA1C-F7CD8E53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934" y="-31827"/>
            <a:ext cx="6290733" cy="5288342"/>
          </a:xfrm>
          <a:prstGeom prst="rect">
            <a:avLst/>
          </a:prstGeom>
        </p:spPr>
      </p:pic>
      <p:sp>
        <p:nvSpPr>
          <p:cNvPr id="6" name="Прямоугольник 15">
            <a:extLst>
              <a:ext uri="{FF2B5EF4-FFF2-40B4-BE49-F238E27FC236}">
                <a16:creationId xmlns="" xmlns:a16="http://schemas.microsoft.com/office/drawing/2014/main" id="{109A796F-F81A-ABB0-5471-8B8640DC882B}"/>
              </a:ext>
            </a:extLst>
          </p:cNvPr>
          <p:cNvSpPr/>
          <p:nvPr/>
        </p:nvSpPr>
        <p:spPr>
          <a:xfrm>
            <a:off x="-5359" y="-13447"/>
            <a:ext cx="5750377" cy="4779411"/>
          </a:xfrm>
          <a:custGeom>
            <a:avLst/>
            <a:gdLst>
              <a:gd name="connsiteX0" fmla="*/ 0 w 5801718"/>
              <a:gd name="connsiteY0" fmla="*/ 0 h 4959962"/>
              <a:gd name="connsiteX1" fmla="*/ 5801718 w 5801718"/>
              <a:gd name="connsiteY1" fmla="*/ 0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368581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657338 w 5801718"/>
              <a:gd name="connsiteY2" fmla="*/ 2043507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1941987 w 5763216"/>
              <a:gd name="connsiteY3" fmla="*/ 4430573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5249"/>
              <a:gd name="connsiteY0" fmla="*/ 0 h 4959962"/>
              <a:gd name="connsiteX1" fmla="*/ 5570712 w 5765249"/>
              <a:gd name="connsiteY1" fmla="*/ 9625 h 4959962"/>
              <a:gd name="connsiteX2" fmla="*/ 5763216 w 5765249"/>
              <a:gd name="connsiteY2" fmla="*/ 984728 h 4959962"/>
              <a:gd name="connsiteX3" fmla="*/ 4175048 w 5765249"/>
              <a:gd name="connsiteY3" fmla="*/ 4122565 h 4959962"/>
              <a:gd name="connsiteX4" fmla="*/ 0 w 5765249"/>
              <a:gd name="connsiteY4" fmla="*/ 4959962 h 4959962"/>
              <a:gd name="connsiteX5" fmla="*/ 0 w 5765249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209192"/>
              <a:gd name="connsiteX1" fmla="*/ 5570712 w 5763216"/>
              <a:gd name="connsiteY1" fmla="*/ 9625 h 4209192"/>
              <a:gd name="connsiteX2" fmla="*/ 5763216 w 5763216"/>
              <a:gd name="connsiteY2" fmla="*/ 984728 h 4209192"/>
              <a:gd name="connsiteX3" fmla="*/ 4175048 w 5763216"/>
              <a:gd name="connsiteY3" fmla="*/ 4122565 h 4209192"/>
              <a:gd name="connsiteX4" fmla="*/ 28876 w 5763216"/>
              <a:gd name="connsiteY4" fmla="*/ 4209192 h 4209192"/>
              <a:gd name="connsiteX5" fmla="*/ 0 w 5763216"/>
              <a:gd name="connsiteY5" fmla="*/ 0 h 4209192"/>
              <a:gd name="connsiteX0" fmla="*/ 0 w 5763216"/>
              <a:gd name="connsiteY0" fmla="*/ 0 h 4536451"/>
              <a:gd name="connsiteX1" fmla="*/ 5570712 w 5763216"/>
              <a:gd name="connsiteY1" fmla="*/ 9625 h 4536451"/>
              <a:gd name="connsiteX2" fmla="*/ 5763216 w 5763216"/>
              <a:gd name="connsiteY2" fmla="*/ 984728 h 4536451"/>
              <a:gd name="connsiteX3" fmla="*/ 4175048 w 5763216"/>
              <a:gd name="connsiteY3" fmla="*/ 4122565 h 4536451"/>
              <a:gd name="connsiteX4" fmla="*/ 0 w 5763216"/>
              <a:gd name="connsiteY4" fmla="*/ 4536451 h 4536451"/>
              <a:gd name="connsiteX5" fmla="*/ 0 w 5763216"/>
              <a:gd name="connsiteY5" fmla="*/ 0 h 4536451"/>
              <a:gd name="connsiteX0" fmla="*/ 0 w 5763216"/>
              <a:gd name="connsiteY0" fmla="*/ 0 h 4848486"/>
              <a:gd name="connsiteX1" fmla="*/ 5570712 w 5763216"/>
              <a:gd name="connsiteY1" fmla="*/ 9625 h 4848486"/>
              <a:gd name="connsiteX2" fmla="*/ 5763216 w 5763216"/>
              <a:gd name="connsiteY2" fmla="*/ 984728 h 4848486"/>
              <a:gd name="connsiteX3" fmla="*/ 4175048 w 5763216"/>
              <a:gd name="connsiteY3" fmla="*/ 4122565 h 4848486"/>
              <a:gd name="connsiteX4" fmla="*/ 0 w 5763216"/>
              <a:gd name="connsiteY4" fmla="*/ 4536451 h 4848486"/>
              <a:gd name="connsiteX5" fmla="*/ 0 w 5763216"/>
              <a:gd name="connsiteY5" fmla="*/ 0 h 4848486"/>
              <a:gd name="connsiteX0" fmla="*/ 0 w 5763216"/>
              <a:gd name="connsiteY0" fmla="*/ 0 h 4965470"/>
              <a:gd name="connsiteX1" fmla="*/ 5570712 w 5763216"/>
              <a:gd name="connsiteY1" fmla="*/ 9625 h 4965470"/>
              <a:gd name="connsiteX2" fmla="*/ 5763216 w 5763216"/>
              <a:gd name="connsiteY2" fmla="*/ 984728 h 4965470"/>
              <a:gd name="connsiteX3" fmla="*/ 4175048 w 5763216"/>
              <a:gd name="connsiteY3" fmla="*/ 4122565 h 4965470"/>
              <a:gd name="connsiteX4" fmla="*/ 0 w 5763216"/>
              <a:gd name="connsiteY4" fmla="*/ 4536451 h 4965470"/>
              <a:gd name="connsiteX5" fmla="*/ 0 w 5763216"/>
              <a:gd name="connsiteY5" fmla="*/ 0 h 4965470"/>
              <a:gd name="connsiteX0" fmla="*/ 0 w 5763216"/>
              <a:gd name="connsiteY0" fmla="*/ 0 h 4816920"/>
              <a:gd name="connsiteX1" fmla="*/ 5570712 w 5763216"/>
              <a:gd name="connsiteY1" fmla="*/ 9625 h 4816920"/>
              <a:gd name="connsiteX2" fmla="*/ 5763216 w 5763216"/>
              <a:gd name="connsiteY2" fmla="*/ 984728 h 4816920"/>
              <a:gd name="connsiteX3" fmla="*/ 4175048 w 5763216"/>
              <a:gd name="connsiteY3" fmla="*/ 4122565 h 4816920"/>
              <a:gd name="connsiteX4" fmla="*/ 0 w 5763216"/>
              <a:gd name="connsiteY4" fmla="*/ 4536451 h 4816920"/>
              <a:gd name="connsiteX5" fmla="*/ 0 w 5763216"/>
              <a:gd name="connsiteY5" fmla="*/ 0 h 4816920"/>
              <a:gd name="connsiteX0" fmla="*/ 0 w 5763216"/>
              <a:gd name="connsiteY0" fmla="*/ 0 h 4884711"/>
              <a:gd name="connsiteX1" fmla="*/ 5570712 w 5763216"/>
              <a:gd name="connsiteY1" fmla="*/ 9625 h 4884711"/>
              <a:gd name="connsiteX2" fmla="*/ 5763216 w 5763216"/>
              <a:gd name="connsiteY2" fmla="*/ 984728 h 4884711"/>
              <a:gd name="connsiteX3" fmla="*/ 4175048 w 5763216"/>
              <a:gd name="connsiteY3" fmla="*/ 4122565 h 4884711"/>
              <a:gd name="connsiteX4" fmla="*/ 0 w 5763216"/>
              <a:gd name="connsiteY4" fmla="*/ 4536451 h 4884711"/>
              <a:gd name="connsiteX5" fmla="*/ 0 w 5763216"/>
              <a:gd name="connsiteY5" fmla="*/ 0 h 4884711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1 h 4882250"/>
              <a:gd name="connsiteX1" fmla="*/ 5416708 w 5763216"/>
              <a:gd name="connsiteY1" fmla="*/ 0 h 4882250"/>
              <a:gd name="connsiteX2" fmla="*/ 5763216 w 5763216"/>
              <a:gd name="connsiteY2" fmla="*/ 984729 h 4882250"/>
              <a:gd name="connsiteX3" fmla="*/ 4175048 w 5763216"/>
              <a:gd name="connsiteY3" fmla="*/ 4122566 h 4882250"/>
              <a:gd name="connsiteX4" fmla="*/ 0 w 5763216"/>
              <a:gd name="connsiteY4" fmla="*/ 4536452 h 4882250"/>
              <a:gd name="connsiteX5" fmla="*/ 0 w 5763216"/>
              <a:gd name="connsiteY5" fmla="*/ 1 h 4882250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16" h="4882249">
                <a:moveTo>
                  <a:pt x="0" y="0"/>
                </a:moveTo>
                <a:lnTo>
                  <a:pt x="5570712" y="9625"/>
                </a:lnTo>
                <a:cubicBezTo>
                  <a:pt x="5663755" y="334659"/>
                  <a:pt x="5708673" y="178431"/>
                  <a:pt x="5763216" y="984728"/>
                </a:cubicBezTo>
                <a:cubicBezTo>
                  <a:pt x="5753591" y="1751541"/>
                  <a:pt x="5599586" y="3009241"/>
                  <a:pt x="4175048" y="4122565"/>
                </a:cubicBezTo>
                <a:cubicBezTo>
                  <a:pt x="3139500" y="4828418"/>
                  <a:pt x="1545687" y="5197386"/>
                  <a:pt x="0" y="4536451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4887883" y="5256515"/>
            <a:ext cx="67818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DEB89D9-3808-0EF9-D3AF-44062BBB5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5431" y="338585"/>
            <a:ext cx="1804573" cy="18045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65858CC-FE9F-B17A-392A-9086447079FA}"/>
              </a:ext>
            </a:extLst>
          </p:cNvPr>
          <p:cNvSpPr/>
          <p:nvPr/>
        </p:nvSpPr>
        <p:spPr>
          <a:xfrm>
            <a:off x="5565191" y="5685603"/>
            <a:ext cx="6330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 smtClean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Мамбеталиев Тимур</a:t>
            </a:r>
          </a:p>
          <a:p>
            <a:pPr algn="r">
              <a:defRPr/>
            </a:pPr>
            <a:r>
              <a:rPr lang="ru-RU" sz="1600" b="1" dirty="0" smtClean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Начальник управления </a:t>
            </a:r>
            <a:r>
              <a:rPr lang="ru-RU" sz="1600" b="1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цифрового развития </a:t>
            </a:r>
          </a:p>
          <a:p>
            <a:pPr algn="r">
              <a:defRPr/>
            </a:pPr>
            <a:r>
              <a:rPr lang="ru-RU" sz="1600" b="1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статистики устойчивого развития</a:t>
            </a:r>
          </a:p>
          <a:p>
            <a:pPr algn="r">
              <a:defRPr/>
            </a:pPr>
            <a:r>
              <a:rPr lang="ru-RU" sz="1600" b="1" dirty="0" smtClean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2026г</a:t>
            </a:r>
            <a:r>
              <a:rPr lang="ru-RU" sz="1600" b="1" dirty="0">
                <a:ln w="3175" cmpd="sng">
                  <a:noFill/>
                </a:ln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5090317" y="3110855"/>
            <a:ext cx="7315507" cy="247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ru-RU" sz="3600" b="1" dirty="0" err="1">
                <a:cs typeface="Times New Roman" panose="02020603050405020304" pitchFamily="18" charset="0"/>
              </a:rPr>
              <a:t>Цифровизация</a:t>
            </a:r>
            <a:r>
              <a:rPr lang="ru-RU" sz="3600" b="1" dirty="0">
                <a:cs typeface="Times New Roman" panose="02020603050405020304" pitchFamily="18" charset="0"/>
              </a:rPr>
              <a:t> и автоматизация методов сбора данных </a:t>
            </a:r>
            <a:r>
              <a:rPr lang="ru-RU" sz="3600" b="1" dirty="0" err="1">
                <a:cs typeface="Times New Roman" panose="02020603050405020304" pitchFamily="18" charset="0"/>
              </a:rPr>
              <a:t>Нацстаткомом</a:t>
            </a:r>
            <a:endParaRPr lang="ru-RU" sz="3600" b="1" i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5800" y="749808"/>
            <a:ext cx="1060704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500" b="1">
                <a:solidFill>
                  <a:srgbClr val="0B0B0B"/>
                </a:solidFill>
                <a:latin typeface="Segoe UI"/>
              </a:rPr>
              <a:t>Нормативно-правовая база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" y="1371600"/>
            <a:ext cx="10332720" cy="10972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85800" y="1572768"/>
            <a:ext cx="1033272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0" dirty="0" err="1">
                <a:solidFill>
                  <a:srgbClr val="52514E"/>
                </a:solidFill>
                <a:latin typeface="Segoe UI"/>
              </a:rPr>
              <a:t>Комплекс</a:t>
            </a:r>
            <a:r>
              <a:rPr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600" b="0" dirty="0" err="1">
                <a:solidFill>
                  <a:srgbClr val="52514E"/>
                </a:solidFill>
                <a:latin typeface="Segoe UI"/>
              </a:rPr>
              <a:t>документов</a:t>
            </a:r>
            <a:r>
              <a:rPr sz="1600" b="0" dirty="0">
                <a:solidFill>
                  <a:srgbClr val="52514E"/>
                </a:solidFill>
                <a:latin typeface="Segoe UI"/>
              </a:rPr>
              <a:t>, </a:t>
            </a:r>
            <a:r>
              <a:rPr sz="1600" b="0" dirty="0" err="1">
                <a:solidFill>
                  <a:srgbClr val="52514E"/>
                </a:solidFill>
                <a:latin typeface="Segoe UI"/>
              </a:rPr>
              <a:t>закрепляющих</a:t>
            </a:r>
            <a:r>
              <a:rPr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600" b="0" dirty="0" err="1">
                <a:solidFill>
                  <a:srgbClr val="52514E"/>
                </a:solidFill>
                <a:latin typeface="Segoe UI"/>
              </a:rPr>
              <a:t>переход</a:t>
            </a:r>
            <a:r>
              <a:rPr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600" b="0" dirty="0" err="1">
                <a:solidFill>
                  <a:srgbClr val="52514E"/>
                </a:solidFill>
                <a:latin typeface="Segoe UI"/>
              </a:rPr>
              <a:t>на</a:t>
            </a:r>
            <a:r>
              <a:rPr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600" b="0" dirty="0" err="1">
                <a:solidFill>
                  <a:srgbClr val="52514E"/>
                </a:solidFill>
                <a:latin typeface="Segoe UI"/>
              </a:rPr>
              <a:t>электронный</a:t>
            </a:r>
            <a:r>
              <a:rPr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600" b="0" dirty="0" err="1">
                <a:solidFill>
                  <a:srgbClr val="52514E"/>
                </a:solidFill>
                <a:latin typeface="Segoe UI"/>
              </a:rPr>
              <a:t>сбор</a:t>
            </a:r>
            <a:r>
              <a:rPr sz="16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600" b="0" dirty="0" err="1">
                <a:solidFill>
                  <a:srgbClr val="52514E"/>
                </a:solidFill>
                <a:latin typeface="Segoe UI"/>
              </a:rPr>
              <a:t>статистики</a:t>
            </a:r>
            <a:endParaRPr sz="1600" b="0" dirty="0">
              <a:solidFill>
                <a:srgbClr val="52514E"/>
              </a:solidFill>
              <a:latin typeface="Segoe U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84514" y="3465490"/>
            <a:ext cx="6480000" cy="122400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2018936" y="3472956"/>
            <a:ext cx="72000" cy="1224000"/>
          </a:xfrm>
          <a:prstGeom prst="rect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2382269" y="3761146"/>
            <a:ext cx="5762447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 dirty="0" err="1">
                <a:solidFill>
                  <a:srgbClr val="0B0B0B"/>
                </a:solidFill>
                <a:latin typeface="Segoe UI"/>
              </a:rPr>
              <a:t>Указ</a:t>
            </a:r>
            <a:r>
              <a:rPr b="1" dirty="0">
                <a:solidFill>
                  <a:srgbClr val="0B0B0B"/>
                </a:solidFill>
                <a:latin typeface="Segoe UI"/>
              </a:rPr>
              <a:t> </a:t>
            </a:r>
            <a:r>
              <a:rPr b="1" dirty="0" err="1">
                <a:solidFill>
                  <a:srgbClr val="0B0B0B"/>
                </a:solidFill>
                <a:latin typeface="Segoe UI"/>
              </a:rPr>
              <a:t>Президента</a:t>
            </a:r>
            <a:r>
              <a:rPr b="1" dirty="0">
                <a:solidFill>
                  <a:srgbClr val="0B0B0B"/>
                </a:solidFill>
                <a:latin typeface="Segoe UI"/>
              </a:rPr>
              <a:t> №83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82269" y="4145194"/>
            <a:ext cx="5961631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dirty="0">
                <a:solidFill>
                  <a:srgbClr val="52514E"/>
                </a:solidFill>
                <a:latin typeface="Segoe UI"/>
              </a:rPr>
              <a:t>«О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дебюрократизации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» —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курс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на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сокращение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бумажной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отчётности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072192" y="2088381"/>
            <a:ext cx="6480000" cy="1224208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2010796" y="2114025"/>
            <a:ext cx="72000" cy="1224000"/>
          </a:xfrm>
          <a:prstGeom prst="rect">
            <a:avLst/>
          </a:prstGeom>
          <a:solidFill>
            <a:srgbClr val="4A3A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268787" y="2324601"/>
            <a:ext cx="5815803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 dirty="0" err="1">
                <a:solidFill>
                  <a:srgbClr val="0B0B0B"/>
                </a:solidFill>
                <a:latin typeface="Segoe UI"/>
              </a:rPr>
              <a:t>Среднесрочная</a:t>
            </a:r>
            <a:r>
              <a:rPr b="1" dirty="0">
                <a:solidFill>
                  <a:srgbClr val="0B0B0B"/>
                </a:solidFill>
                <a:latin typeface="Segoe UI"/>
              </a:rPr>
              <a:t> </a:t>
            </a:r>
            <a:r>
              <a:rPr b="1" dirty="0" err="1">
                <a:solidFill>
                  <a:srgbClr val="0B0B0B"/>
                </a:solidFill>
                <a:latin typeface="Segoe UI"/>
              </a:rPr>
              <a:t>программа</a:t>
            </a:r>
            <a:r>
              <a:rPr b="1" dirty="0">
                <a:solidFill>
                  <a:srgbClr val="0B0B0B"/>
                </a:solidFill>
                <a:latin typeface="Segoe UI"/>
              </a:rPr>
              <a:t> 2022–2026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8787" y="2708649"/>
            <a:ext cx="5815803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dirty="0" err="1">
                <a:solidFill>
                  <a:srgbClr val="52514E"/>
                </a:solidFill>
                <a:latin typeface="Segoe UI"/>
              </a:rPr>
              <a:t>План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развития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официальной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статистики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страны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107374" y="4816255"/>
            <a:ext cx="6480000" cy="122400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2036192" y="4839551"/>
            <a:ext cx="72000" cy="1224000"/>
          </a:xfrm>
          <a:prstGeom prst="rect">
            <a:avLst/>
          </a:prstGeom>
          <a:solidFill>
            <a:srgbClr val="1BA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388987" y="5066844"/>
            <a:ext cx="4581144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 dirty="0" err="1">
                <a:solidFill>
                  <a:srgbClr val="0B0B0B"/>
                </a:solidFill>
                <a:latin typeface="Segoe UI"/>
              </a:rPr>
              <a:t>Цифровой</a:t>
            </a:r>
            <a:r>
              <a:rPr b="1" dirty="0">
                <a:solidFill>
                  <a:srgbClr val="0B0B0B"/>
                </a:solidFill>
                <a:latin typeface="Segoe UI"/>
              </a:rPr>
              <a:t> </a:t>
            </a:r>
            <a:r>
              <a:rPr b="1" dirty="0" err="1">
                <a:solidFill>
                  <a:srgbClr val="0B0B0B"/>
                </a:solidFill>
                <a:latin typeface="Segoe UI"/>
              </a:rPr>
              <a:t>кодекс</a:t>
            </a:r>
            <a:r>
              <a:rPr b="1" dirty="0">
                <a:solidFill>
                  <a:srgbClr val="0B0B0B"/>
                </a:solidFill>
                <a:latin typeface="Segoe UI"/>
              </a:rPr>
              <a:t> КР — </a:t>
            </a:r>
            <a:r>
              <a:rPr b="1" dirty="0" err="1">
                <a:solidFill>
                  <a:srgbClr val="0B0B0B"/>
                </a:solidFill>
                <a:latin typeface="Segoe UI"/>
              </a:rPr>
              <a:t>ст</a:t>
            </a:r>
            <a:r>
              <a:rPr b="1" dirty="0">
                <a:solidFill>
                  <a:srgbClr val="0B0B0B"/>
                </a:solidFill>
                <a:latin typeface="Segoe UI"/>
              </a:rPr>
              <a:t>. 81, 82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82268" y="5467628"/>
            <a:ext cx="6114031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dirty="0" err="1">
                <a:solidFill>
                  <a:srgbClr val="52514E"/>
                </a:solidFill>
                <a:latin typeface="Segoe UI"/>
              </a:rPr>
              <a:t>Правки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2025 г.: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обработка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персональных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данных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в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статистических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 </a:t>
            </a:r>
            <a:r>
              <a:rPr sz="1400" b="0" dirty="0" err="1">
                <a:solidFill>
                  <a:srgbClr val="52514E"/>
                </a:solidFill>
                <a:latin typeface="Segoe UI"/>
              </a:rPr>
              <a:t>целях</a:t>
            </a:r>
            <a:r>
              <a:rPr sz="1400" b="0" dirty="0">
                <a:solidFill>
                  <a:srgbClr val="52514E"/>
                </a:solidFill>
                <a:latin typeface="Segoe UI"/>
              </a:rPr>
              <a:t>.</a:t>
            </a:r>
          </a:p>
        </p:txBody>
      </p:sp>
      <p:grpSp>
        <p:nvGrpSpPr>
          <p:cNvPr id="54" name="Группа 9">
            <a:extLst>
              <a:ext uri="{FF2B5EF4-FFF2-40B4-BE49-F238E27FC236}">
                <a16:creationId xmlns="" xmlns:a16="http://schemas.microsoft.com/office/drawing/2014/main" id="{414C4599-B3FC-40BF-AB85-BB30693AA45C}"/>
              </a:ext>
            </a:extLst>
          </p:cNvPr>
          <p:cNvGrpSpPr/>
          <p:nvPr/>
        </p:nvGrpSpPr>
        <p:grpSpPr>
          <a:xfrm>
            <a:off x="-20780" y="5608234"/>
            <a:ext cx="12254345" cy="1266392"/>
            <a:chOff x="-66500" y="5608234"/>
            <a:chExt cx="12300065" cy="1266392"/>
          </a:xfrm>
        </p:grpSpPr>
        <p:pic>
          <p:nvPicPr>
            <p:cNvPr id="55" name="Рисунок 10">
              <a:extLst>
                <a:ext uri="{FF2B5EF4-FFF2-40B4-BE49-F238E27FC236}">
                  <a16:creationId xmlns="" xmlns:a16="http://schemas.microsoft.com/office/drawing/2014/main" id="{1C838293-A095-42B7-A026-4E78EAC3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6500" y="6350923"/>
              <a:ext cx="12300065" cy="523703"/>
            </a:xfrm>
            <a:prstGeom prst="rect">
              <a:avLst/>
            </a:prstGeom>
          </p:spPr>
        </p:pic>
        <p:pic>
          <p:nvPicPr>
            <p:cNvPr id="56" name="Рисунок 11">
              <a:extLst>
                <a:ext uri="{FF2B5EF4-FFF2-40B4-BE49-F238E27FC236}">
                  <a16:creationId xmlns="" xmlns:a16="http://schemas.microsoft.com/office/drawing/2014/main" id="{172508A3-C988-4993-BACD-7458DF67E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2942" y="6509809"/>
              <a:ext cx="1328394" cy="231025"/>
            </a:xfrm>
            <a:prstGeom prst="rect">
              <a:avLst/>
            </a:prstGeom>
          </p:spPr>
        </p:pic>
        <p:pic>
          <p:nvPicPr>
            <p:cNvPr id="57" name="Рисунок 12">
              <a:extLst>
                <a:ext uri="{FF2B5EF4-FFF2-40B4-BE49-F238E27FC236}">
                  <a16:creationId xmlns="" xmlns:a16="http://schemas.microsoft.com/office/drawing/2014/main" id="{B0EBBC12-5415-4ECA-84FE-61596893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695" y="5608234"/>
              <a:ext cx="1154083" cy="115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0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9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85800" y="900347"/>
            <a:ext cx="10607040" cy="3847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500" b="1" dirty="0" err="1">
                <a:solidFill>
                  <a:srgbClr val="0B0B0B"/>
                </a:solidFill>
                <a:latin typeface="Segoe UI"/>
              </a:rPr>
              <a:t>Цели</a:t>
            </a:r>
            <a:r>
              <a:rPr sz="2500" b="1" dirty="0">
                <a:solidFill>
                  <a:srgbClr val="0B0B0B"/>
                </a:solidFill>
                <a:latin typeface="Segoe UI"/>
              </a:rPr>
              <a:t> </a:t>
            </a:r>
            <a:r>
              <a:rPr sz="2500" b="1" dirty="0" err="1" smtClean="0">
                <a:solidFill>
                  <a:srgbClr val="0B0B0B"/>
                </a:solidFill>
                <a:latin typeface="Segoe UI"/>
              </a:rPr>
              <a:t>цифровизации</a:t>
            </a:r>
            <a:r>
              <a:rPr lang="ru-RU" sz="2500" b="1" dirty="0" smtClean="0">
                <a:solidFill>
                  <a:srgbClr val="0B0B0B"/>
                </a:solidFill>
                <a:latin typeface="Segoe UI"/>
              </a:rPr>
              <a:t> и автоматизации методов сбора данных</a:t>
            </a:r>
            <a:endParaRPr sz="2500" b="1" dirty="0">
              <a:solidFill>
                <a:srgbClr val="0B0B0B"/>
              </a:solidFill>
              <a:latin typeface="Segoe U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00" y="1371600"/>
            <a:ext cx="10332720" cy="10972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85800" y="1572768"/>
            <a:ext cx="10332720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0">
                <a:solidFill>
                  <a:srgbClr val="52514E"/>
                </a:solidFill>
                <a:latin typeface="Segoe UI"/>
              </a:rPr>
              <a:t>Полный переход от бумажных и файловых форматов к цифровым инструментам сбора статистики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800" y="2468880"/>
            <a:ext cx="2446020" cy="269748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Oval 30"/>
          <p:cNvSpPr/>
          <p:nvPr/>
        </p:nvSpPr>
        <p:spPr>
          <a:xfrm>
            <a:off x="905256" y="2688336"/>
            <a:ext cx="146304" cy="14630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905256" y="2944368"/>
            <a:ext cx="2007108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0B0B0B"/>
                </a:solidFill>
                <a:latin typeface="Segoe UI"/>
              </a:rPr>
              <a:t>Полнота и достоверность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5256" y="3401568"/>
            <a:ext cx="2007108" cy="1783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0">
                <a:solidFill>
                  <a:srgbClr val="52514E"/>
                </a:solidFill>
                <a:latin typeface="Segoe UI"/>
              </a:rPr>
              <a:t>Повышение качества официальной статистики для всех пользователей.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314700" y="2468880"/>
            <a:ext cx="2446020" cy="269748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3534156" y="2688336"/>
            <a:ext cx="146304" cy="146304"/>
          </a:xfrm>
          <a:prstGeom prst="ellipse">
            <a:avLst/>
          </a:prstGeom>
          <a:solidFill>
            <a:srgbClr val="1BA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3534156" y="2944368"/>
            <a:ext cx="2007108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0B0B0B"/>
                </a:solidFill>
                <a:latin typeface="Segoe UI"/>
              </a:rPr>
              <a:t>Снижение нагрузки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34156" y="3401568"/>
            <a:ext cx="2007108" cy="1783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0">
                <a:solidFill>
                  <a:srgbClr val="52514E"/>
                </a:solidFill>
                <a:latin typeface="Segoe UI"/>
              </a:rPr>
              <a:t>Меньше бюрократии и дублирования отчётности для бизнеса.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943600" y="2468880"/>
            <a:ext cx="2446020" cy="269748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Oval 38"/>
          <p:cNvSpPr/>
          <p:nvPr/>
        </p:nvSpPr>
        <p:spPr>
          <a:xfrm>
            <a:off x="6163056" y="2688336"/>
            <a:ext cx="146304" cy="146304"/>
          </a:xfrm>
          <a:prstGeom prst="ellipse">
            <a:avLst/>
          </a:prstGeom>
          <a:solidFill>
            <a:srgbClr val="4A3A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6163056" y="2944368"/>
            <a:ext cx="2007108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0B0B0B"/>
                </a:solidFill>
                <a:latin typeface="Segoe UI"/>
              </a:rPr>
              <a:t>Безбумажный сбор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3056" y="3401568"/>
            <a:ext cx="2007108" cy="1783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0">
                <a:solidFill>
                  <a:srgbClr val="52514E"/>
                </a:solidFill>
                <a:latin typeface="Segoe UI"/>
              </a:rPr>
              <a:t>Электронный приём данных вместо бумажных и файловых форм.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572500" y="2468880"/>
            <a:ext cx="2446020" cy="2697480"/>
          </a:xfrm>
          <a:prstGeom prst="roundRect">
            <a:avLst>
              <a:gd name="adj" fmla="val 8000"/>
            </a:avLst>
          </a:prstGeom>
          <a:solidFill>
            <a:srgbClr val="FCFCFB"/>
          </a:solidFill>
          <a:ln w="12700">
            <a:solidFill>
              <a:srgbClr val="E1E0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Oval 42"/>
          <p:cNvSpPr/>
          <p:nvPr/>
        </p:nvSpPr>
        <p:spPr>
          <a:xfrm>
            <a:off x="8791956" y="2688336"/>
            <a:ext cx="146304" cy="14630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8791956" y="2944368"/>
            <a:ext cx="2007108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0B0B0B"/>
                </a:solidFill>
                <a:latin typeface="Segoe UI"/>
              </a:rPr>
              <a:t>Единый стандарт данных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91956" y="3401568"/>
            <a:ext cx="2007108" cy="1783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0">
                <a:solidFill>
                  <a:srgbClr val="52514E"/>
                </a:solidFill>
                <a:latin typeface="Segoe UI"/>
              </a:rPr>
              <a:t>Централизованный сбор и сопоставимость показателей.</a:t>
            </a:r>
          </a:p>
        </p:txBody>
      </p:sp>
      <p:grpSp>
        <p:nvGrpSpPr>
          <p:cNvPr id="46" name="Группа 9">
            <a:extLst>
              <a:ext uri="{FF2B5EF4-FFF2-40B4-BE49-F238E27FC236}">
                <a16:creationId xmlns="" xmlns:a16="http://schemas.microsoft.com/office/drawing/2014/main" id="{414C4599-B3FC-40BF-AB85-BB30693AA45C}"/>
              </a:ext>
            </a:extLst>
          </p:cNvPr>
          <p:cNvGrpSpPr/>
          <p:nvPr/>
        </p:nvGrpSpPr>
        <p:grpSpPr>
          <a:xfrm>
            <a:off x="-20780" y="5608234"/>
            <a:ext cx="12254345" cy="1266392"/>
            <a:chOff x="-66500" y="5608234"/>
            <a:chExt cx="12300065" cy="1266392"/>
          </a:xfrm>
        </p:grpSpPr>
        <p:pic>
          <p:nvPicPr>
            <p:cNvPr id="47" name="Рисунок 10">
              <a:extLst>
                <a:ext uri="{FF2B5EF4-FFF2-40B4-BE49-F238E27FC236}">
                  <a16:creationId xmlns="" xmlns:a16="http://schemas.microsoft.com/office/drawing/2014/main" id="{1C838293-A095-42B7-A026-4E78EAC3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6500" y="6350923"/>
              <a:ext cx="12300065" cy="523703"/>
            </a:xfrm>
            <a:prstGeom prst="rect">
              <a:avLst/>
            </a:prstGeom>
          </p:spPr>
        </p:pic>
        <p:pic>
          <p:nvPicPr>
            <p:cNvPr id="48" name="Рисунок 11">
              <a:extLst>
                <a:ext uri="{FF2B5EF4-FFF2-40B4-BE49-F238E27FC236}">
                  <a16:creationId xmlns="" xmlns:a16="http://schemas.microsoft.com/office/drawing/2014/main" id="{172508A3-C988-4993-BACD-7458DF67E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2942" y="6509809"/>
              <a:ext cx="1328394" cy="231025"/>
            </a:xfrm>
            <a:prstGeom prst="rect">
              <a:avLst/>
            </a:prstGeom>
          </p:spPr>
        </p:pic>
        <p:pic>
          <p:nvPicPr>
            <p:cNvPr id="49" name="Рисунок 12">
              <a:extLst>
                <a:ext uri="{FF2B5EF4-FFF2-40B4-BE49-F238E27FC236}">
                  <a16:creationId xmlns="" xmlns:a16="http://schemas.microsoft.com/office/drawing/2014/main" id="{B0EBBC12-5415-4ECA-84FE-61596893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695" y="5608234"/>
              <a:ext cx="1154083" cy="115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81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Электронная отчётность на сайте Нацстаткома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66928" y="1024128"/>
            <a:ext cx="6309360" cy="384048"/>
          </a:xfrm>
          <a:prstGeom prst="roundRect">
            <a:avLst>
              <a:gd name="adj" fmla="val 50000"/>
            </a:avLst>
          </a:prstGeom>
          <a:solidFill>
            <a:srgbClr val="EAF2FB"/>
          </a:solidFill>
          <a:ln/>
        </p:spPr>
      </p:sp>
      <p:sp>
        <p:nvSpPr>
          <p:cNvPr id="4" name="Text 2"/>
          <p:cNvSpPr/>
          <p:nvPr/>
        </p:nvSpPr>
        <p:spPr>
          <a:xfrm>
            <a:off x="566928" y="1024128"/>
            <a:ext cx="6309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Официальный сайт  </a:t>
            </a:r>
            <a:r>
              <a:rPr lang="en-US" sz="1250" b="1" dirty="0">
                <a:solidFill>
                  <a:srgbClr val="2C6C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Отчётность  ›  Кабинет респондента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93776" y="1554480"/>
            <a:ext cx="5221224" cy="4469697"/>
          </a:xfrm>
          <a:prstGeom prst="roundRect">
            <a:avLst>
              <a:gd name="adj" fmla="val 1637"/>
            </a:avLst>
          </a:prstGeom>
          <a:solidFill>
            <a:srgbClr val="FFFFFF"/>
          </a:solidFill>
          <a:ln w="12700">
            <a:solidFill>
              <a:srgbClr val="D8E2EC"/>
            </a:solidFill>
            <a:prstDash val="solid"/>
          </a:ln>
          <a:effectLst>
            <a:outerShdw blurRad="114300" dist="38100" dir="5400000" algn="bl" rotWithShape="0">
              <a:srgbClr val="9BB0C4">
                <a:alpha val="45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1627632"/>
            <a:ext cx="5074920" cy="43233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309360" y="1627632"/>
            <a:ext cx="5303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Что доступно на странице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09360" y="2212848"/>
            <a:ext cx="5349240" cy="914400"/>
          </a:xfrm>
          <a:prstGeom prst="roundRect">
            <a:avLst>
              <a:gd name="adj" fmla="val 9000"/>
            </a:avLst>
          </a:prstGeom>
          <a:solidFill>
            <a:srgbClr val="EAF2FB"/>
          </a:solidFill>
          <a:ln/>
        </p:spPr>
      </p:sp>
      <p:sp>
        <p:nvSpPr>
          <p:cNvPr id="9" name="Shape 6"/>
          <p:cNvSpPr/>
          <p:nvPr/>
        </p:nvSpPr>
        <p:spPr>
          <a:xfrm>
            <a:off x="6510528" y="2432304"/>
            <a:ext cx="475488" cy="475488"/>
          </a:xfrm>
          <a:prstGeom prst="ellipse">
            <a:avLst/>
          </a:prstGeom>
          <a:solidFill>
            <a:srgbClr val="2C6CAB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65" y="2565441"/>
            <a:ext cx="209215" cy="20921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178040" y="2322576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Видео-инструкция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7178040" y="2670048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«Как сдать электронную отчётность»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6309360" y="3236976"/>
            <a:ext cx="5349240" cy="914400"/>
          </a:xfrm>
          <a:prstGeom prst="roundRect">
            <a:avLst>
              <a:gd name="adj" fmla="val 9000"/>
            </a:avLst>
          </a:prstGeom>
          <a:solidFill>
            <a:srgbClr val="EAF2FB"/>
          </a:solidFill>
          <a:ln/>
        </p:spPr>
      </p:sp>
      <p:sp>
        <p:nvSpPr>
          <p:cNvPr id="14" name="Shape 10"/>
          <p:cNvSpPr/>
          <p:nvPr/>
        </p:nvSpPr>
        <p:spPr>
          <a:xfrm>
            <a:off x="6510528" y="3456432"/>
            <a:ext cx="475488" cy="475488"/>
          </a:xfrm>
          <a:prstGeom prst="ellipse">
            <a:avLst/>
          </a:prstGeom>
          <a:solidFill>
            <a:srgbClr val="2C6CAB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65" y="3589569"/>
            <a:ext cx="209215" cy="20921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178040" y="3346704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Руководство для респондентов</a:t>
            </a: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7178040" y="3694176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инструкция в виде электронного документа</a:t>
            </a:r>
            <a:endParaRPr lang="en-US" sz="1250" dirty="0"/>
          </a:p>
        </p:txBody>
      </p:sp>
      <p:sp>
        <p:nvSpPr>
          <p:cNvPr id="18" name="Shape 13"/>
          <p:cNvSpPr/>
          <p:nvPr/>
        </p:nvSpPr>
        <p:spPr>
          <a:xfrm>
            <a:off x="6309360" y="4261104"/>
            <a:ext cx="5349240" cy="914400"/>
          </a:xfrm>
          <a:prstGeom prst="roundRect">
            <a:avLst>
              <a:gd name="adj" fmla="val 9000"/>
            </a:avLst>
          </a:prstGeom>
          <a:solidFill>
            <a:srgbClr val="EAF2FB"/>
          </a:solidFill>
          <a:ln/>
        </p:spPr>
      </p:sp>
      <p:sp>
        <p:nvSpPr>
          <p:cNvPr id="19" name="Shape 14"/>
          <p:cNvSpPr/>
          <p:nvPr/>
        </p:nvSpPr>
        <p:spPr>
          <a:xfrm>
            <a:off x="6510528" y="4480560"/>
            <a:ext cx="475488" cy="475488"/>
          </a:xfrm>
          <a:prstGeom prst="ellipse">
            <a:avLst/>
          </a:prstGeom>
          <a:solidFill>
            <a:srgbClr val="2C6CAB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665" y="4613697"/>
            <a:ext cx="209215" cy="20921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178040" y="4370832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Типовой договор</a:t>
            </a:r>
            <a:endParaRPr lang="en-US" sz="1500" dirty="0"/>
          </a:p>
        </p:txBody>
      </p:sp>
      <p:sp>
        <p:nvSpPr>
          <p:cNvPr id="22" name="Text 16"/>
          <p:cNvSpPr/>
          <p:nvPr/>
        </p:nvSpPr>
        <p:spPr>
          <a:xfrm>
            <a:off x="7178040" y="4718304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 предоставлении доступа к системе IST</a:t>
            </a:r>
            <a:endParaRPr lang="en-US" sz="1250" dirty="0"/>
          </a:p>
        </p:txBody>
      </p:sp>
      <p:sp>
        <p:nvSpPr>
          <p:cNvPr id="23" name="Shape 17"/>
          <p:cNvSpPr/>
          <p:nvPr/>
        </p:nvSpPr>
        <p:spPr>
          <a:xfrm>
            <a:off x="6309360" y="5285232"/>
            <a:ext cx="5349240" cy="914400"/>
          </a:xfrm>
          <a:prstGeom prst="roundRect">
            <a:avLst>
              <a:gd name="adj" fmla="val 9000"/>
            </a:avLst>
          </a:prstGeom>
          <a:solidFill>
            <a:srgbClr val="EAF2FB"/>
          </a:solidFill>
          <a:ln/>
        </p:spPr>
      </p:sp>
      <p:sp>
        <p:nvSpPr>
          <p:cNvPr id="24" name="Shape 18"/>
          <p:cNvSpPr/>
          <p:nvPr/>
        </p:nvSpPr>
        <p:spPr>
          <a:xfrm>
            <a:off x="6510528" y="5504688"/>
            <a:ext cx="475488" cy="475488"/>
          </a:xfrm>
          <a:prstGeom prst="ellipse">
            <a:avLst/>
          </a:prstGeom>
          <a:solidFill>
            <a:srgbClr val="2C6CAB"/>
          </a:solidFill>
          <a:ln/>
        </p:spPr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665" y="5637825"/>
            <a:ext cx="209215" cy="209215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7178040" y="5394960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236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Перечень форм</a:t>
            </a:r>
            <a:endParaRPr lang="en-US" sz="1500" dirty="0"/>
          </a:p>
        </p:txBody>
      </p:sp>
      <p:sp>
        <p:nvSpPr>
          <p:cNvPr id="27" name="Text 20"/>
          <p:cNvSpPr/>
          <p:nvPr/>
        </p:nvSpPr>
        <p:spPr>
          <a:xfrm>
            <a:off x="7178040" y="5742432"/>
            <a:ext cx="4343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которым отчёт сдаётся электронно</a:t>
            </a:r>
            <a:endParaRPr lang="en-US" sz="125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306972" y="2608600"/>
            <a:ext cx="721454" cy="122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/>
          <a:srcRect l="69800" t="51442" r="21400" b="31814"/>
          <a:stretch/>
        </p:blipFill>
        <p:spPr>
          <a:xfrm>
            <a:off x="10040112" y="530352"/>
            <a:ext cx="107289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64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Кабинет респондента: вход и доступные формы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66928" y="987552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После оформления типового договора респондент получает логин и пароль для входа в систему IST.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66928" y="1554480"/>
            <a:ext cx="457200" cy="457200"/>
          </a:xfrm>
          <a:prstGeom prst="ellipse">
            <a:avLst/>
          </a:prstGeom>
          <a:solidFill>
            <a:srgbClr val="E4A11B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" y="1682496"/>
            <a:ext cx="201168" cy="2011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33856" y="1536192"/>
            <a:ext cx="4709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00" dirty="0">
                <a:solidFill>
                  <a:srgbClr val="E4A1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Шаг 1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1133856" y="1755648"/>
            <a:ext cx="4709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Вход по логину и паролю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6272784" y="1554480"/>
            <a:ext cx="457200" cy="457200"/>
          </a:xfrm>
          <a:prstGeom prst="ellipse">
            <a:avLst/>
          </a:prstGeom>
          <a:solidFill>
            <a:srgbClr val="E4A11B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82496"/>
            <a:ext cx="201168" cy="20116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839712" y="1536192"/>
            <a:ext cx="4709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kern="0" spc="100" dirty="0">
                <a:solidFill>
                  <a:srgbClr val="E4A1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Шаг 2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6839712" y="1755648"/>
            <a:ext cx="4709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236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Список доступных форм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493776" y="2258568"/>
            <a:ext cx="5495544" cy="2820924"/>
          </a:xfrm>
          <a:prstGeom prst="roundRect">
            <a:avLst>
              <a:gd name="adj" fmla="val 2593"/>
            </a:avLst>
          </a:prstGeom>
          <a:solidFill>
            <a:srgbClr val="FFFFFF"/>
          </a:solidFill>
          <a:ln w="12700">
            <a:solidFill>
              <a:srgbClr val="D8E2EC"/>
            </a:solidFill>
            <a:prstDash val="solid"/>
          </a:ln>
          <a:effectLst>
            <a:outerShdw blurRad="114300" dist="38100" dir="5400000" algn="bl" rotWithShape="0">
              <a:srgbClr val="9BB0C4">
                <a:alpha val="45000"/>
              </a:srgbClr>
            </a:outerShdw>
          </a:effectLst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" y="2331720"/>
            <a:ext cx="5349240" cy="267462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6199632" y="2258568"/>
            <a:ext cx="5495544" cy="2362545"/>
          </a:xfrm>
          <a:prstGeom prst="roundRect">
            <a:avLst>
              <a:gd name="adj" fmla="val 3096"/>
            </a:avLst>
          </a:prstGeom>
          <a:solidFill>
            <a:srgbClr val="FFFFFF"/>
          </a:solidFill>
          <a:ln w="12700">
            <a:solidFill>
              <a:srgbClr val="D8E2EC"/>
            </a:solidFill>
            <a:prstDash val="solid"/>
          </a:ln>
          <a:effectLst>
            <a:outerShdw blurRad="114300" dist="38100" dir="5400000" algn="bl" rotWithShape="0">
              <a:srgbClr val="9BB0C4">
                <a:alpha val="45000"/>
              </a:srgbClr>
            </a:outerShdw>
          </a:effectLst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784" y="2331720"/>
            <a:ext cx="5349240" cy="2216241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66928" y="5207508"/>
            <a:ext cx="5349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Страница входа «Добро пожаловать» — учётная запись и пароль выдаются вместе с договором.</a:t>
            </a:r>
            <a:endParaRPr lang="en-US" sz="1250" dirty="0"/>
          </a:p>
        </p:txBody>
      </p:sp>
      <p:sp>
        <p:nvSpPr>
          <p:cNvPr id="17" name="Text 11"/>
          <p:cNvSpPr/>
          <p:nvPr/>
        </p:nvSpPr>
        <p:spPr>
          <a:xfrm>
            <a:off x="6272784" y="4749129"/>
            <a:ext cx="5349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разделе «Список форм» отображаются только те формы, которые доступны данному респонденту.</a:t>
            </a:r>
            <a:endParaRPr lang="en-US" sz="1250" dirty="0"/>
          </a:p>
        </p:txBody>
      </p:sp>
      <p:sp>
        <p:nvSpPr>
          <p:cNvPr id="18" name="Shape 12"/>
          <p:cNvSpPr/>
          <p:nvPr/>
        </p:nvSpPr>
        <p:spPr>
          <a:xfrm>
            <a:off x="566928" y="5989320"/>
            <a:ext cx="11055096" cy="566928"/>
          </a:xfrm>
          <a:prstGeom prst="roundRect">
            <a:avLst>
              <a:gd name="adj" fmla="val 16129"/>
            </a:avLst>
          </a:prstGeom>
          <a:solidFill>
            <a:srgbClr val="12365E"/>
          </a:solidFill>
          <a:ln/>
        </p:spPr>
      </p:sp>
      <p:sp>
        <p:nvSpPr>
          <p:cNvPr id="19" name="Shape 13"/>
          <p:cNvSpPr/>
          <p:nvPr/>
        </p:nvSpPr>
        <p:spPr>
          <a:xfrm>
            <a:off x="777240" y="6089904"/>
            <a:ext cx="365760" cy="365760"/>
          </a:xfrm>
          <a:prstGeom prst="ellipse">
            <a:avLst/>
          </a:prstGeom>
          <a:solidFill>
            <a:srgbClr val="E4A11B"/>
          </a:solidFill>
          <a:ln/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653" y="6192317"/>
            <a:ext cx="160934" cy="160934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298448" y="5989320"/>
            <a:ext cx="10149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Каждый респондент видит в кабинете только закреплённые за ним формы отчётности.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0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9F9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800" y="749808"/>
            <a:ext cx="10607040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2300" b="1" i="0">
                <a:solidFill>
                  <a:srgbClr val="0B0B0B"/>
                </a:solidFill>
                <a:latin typeface="Segoe UI"/>
              </a:rPr>
              <a:t>Бизнес-процесс подачи отчётности респондентом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10332720" cy="12801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85800" y="1572768"/>
            <a:ext cx="73152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400"/>
              </a:spcAft>
            </a:pPr>
            <a:r>
              <a:rPr sz="1050" b="1" i="0">
                <a:solidFill>
                  <a:srgbClr val="898781"/>
                </a:solidFill>
                <a:latin typeface="Segoe UI"/>
              </a:rPr>
              <a:t>ШАГИ 1 —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0760" y="1572768"/>
            <a:ext cx="73152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400"/>
              </a:spcAft>
            </a:pPr>
            <a:r>
              <a:rPr sz="1050" b="1" i="0">
                <a:solidFill>
                  <a:srgbClr val="898781"/>
                </a:solidFill>
                <a:latin typeface="Segoe UI"/>
              </a:rPr>
              <a:t>ШАГИ 5 — 7</a:t>
            </a:r>
          </a:p>
        </p:txBody>
      </p:sp>
      <p:sp>
        <p:nvSpPr>
          <p:cNvPr id="8" name="Rectangle 7"/>
          <p:cNvSpPr/>
          <p:nvPr/>
        </p:nvSpPr>
        <p:spPr>
          <a:xfrm>
            <a:off x="839419" y="2084832"/>
            <a:ext cx="21945" cy="3291839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/>
          <p:cNvSpPr/>
          <p:nvPr/>
        </p:nvSpPr>
        <p:spPr>
          <a:xfrm>
            <a:off x="685800" y="192024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7863" y="1883664"/>
            <a:ext cx="4425696" cy="10241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>
                <a:solidFill>
                  <a:srgbClr val="0B0B0B"/>
                </a:solidFill>
                <a:latin typeface="Segoe UI"/>
              </a:rPr>
              <a:t>Обращение и договор</a:t>
            </a: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sz="1050" b="0" i="0">
                <a:solidFill>
                  <a:srgbClr val="52514E"/>
                </a:solidFill>
                <a:latin typeface="Segoe UI"/>
              </a:rPr>
              <a:t>Заключение договора в районном / городском отделе статистики</a:t>
            </a:r>
          </a:p>
        </p:txBody>
      </p:sp>
      <p:sp>
        <p:nvSpPr>
          <p:cNvPr id="11" name="Oval 10"/>
          <p:cNvSpPr/>
          <p:nvPr/>
        </p:nvSpPr>
        <p:spPr>
          <a:xfrm>
            <a:off x="685800" y="301752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7863" y="2980944"/>
            <a:ext cx="4425696" cy="10241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>
                <a:solidFill>
                  <a:srgbClr val="0B0B0B"/>
                </a:solidFill>
                <a:latin typeface="Segoe UI"/>
              </a:rPr>
              <a:t>Регистрация в системе</a:t>
            </a: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sz="1050" b="0" i="0">
                <a:solidFill>
                  <a:srgbClr val="52514E"/>
                </a:solidFill>
                <a:latin typeface="Segoe UI"/>
              </a:rPr>
              <a:t>Организация получает логин и временный пароль в IST</a:t>
            </a:r>
          </a:p>
        </p:txBody>
      </p:sp>
      <p:sp>
        <p:nvSpPr>
          <p:cNvPr id="13" name="Oval 12"/>
          <p:cNvSpPr/>
          <p:nvPr/>
        </p:nvSpPr>
        <p:spPr>
          <a:xfrm>
            <a:off x="685800" y="411480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7863" y="4078224"/>
            <a:ext cx="4425696" cy="10241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>
                <a:solidFill>
                  <a:srgbClr val="0B0B0B"/>
                </a:solidFill>
                <a:latin typeface="Segoe UI"/>
              </a:rPr>
              <a:t>Авторизация</a:t>
            </a: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sz="1050" b="0" i="0">
                <a:solidFill>
                  <a:srgbClr val="52514E"/>
                </a:solidFill>
                <a:latin typeface="Segoe UI"/>
              </a:rPr>
              <a:t>Вход в систему с рабочего места организации</a:t>
            </a:r>
          </a:p>
        </p:txBody>
      </p:sp>
      <p:sp>
        <p:nvSpPr>
          <p:cNvPr id="15" name="Oval 14"/>
          <p:cNvSpPr/>
          <p:nvPr/>
        </p:nvSpPr>
        <p:spPr>
          <a:xfrm>
            <a:off x="685800" y="521208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7863" y="5175504"/>
            <a:ext cx="4425696" cy="10241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>
                <a:solidFill>
                  <a:srgbClr val="0B0B0B"/>
                </a:solidFill>
                <a:latin typeface="Segoe UI"/>
              </a:rPr>
              <a:t>Заполнение формы</a:t>
            </a: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sz="1050" b="0" i="0">
                <a:solidFill>
                  <a:srgbClr val="52514E"/>
                </a:solidFill>
                <a:latin typeface="Segoe UI"/>
              </a:rPr>
              <a:t>Автоматический логический и арифметический контроль данных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34379" y="2084832"/>
            <a:ext cx="21945" cy="2194559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Oval 17"/>
          <p:cNvSpPr/>
          <p:nvPr/>
        </p:nvSpPr>
        <p:spPr>
          <a:xfrm>
            <a:off x="6080760" y="192024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2824" y="1883664"/>
            <a:ext cx="4425696" cy="10241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>
                <a:solidFill>
                  <a:srgbClr val="0B0B0B"/>
                </a:solidFill>
                <a:latin typeface="Segoe UI"/>
              </a:rPr>
              <a:t>Исправление ошибок</a:t>
            </a: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sz="1050" b="0" i="0">
                <a:solidFill>
                  <a:srgbClr val="52514E"/>
                </a:solidFill>
                <a:latin typeface="Segoe UI"/>
              </a:rPr>
              <a:t>Повторная проверка данных при необходимости</a:t>
            </a:r>
          </a:p>
        </p:txBody>
      </p:sp>
      <p:sp>
        <p:nvSpPr>
          <p:cNvPr id="20" name="Oval 19"/>
          <p:cNvSpPr/>
          <p:nvPr/>
        </p:nvSpPr>
        <p:spPr>
          <a:xfrm>
            <a:off x="6080760" y="301752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92824" y="2980944"/>
            <a:ext cx="4425696" cy="10241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>
                <a:solidFill>
                  <a:srgbClr val="0B0B0B"/>
                </a:solidFill>
                <a:latin typeface="Segoe UI"/>
              </a:rPr>
              <a:t>Подписание и отправка</a:t>
            </a: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sz="1050" b="0" i="0">
                <a:solidFill>
                  <a:srgbClr val="52514E"/>
                </a:solidFill>
                <a:latin typeface="Segoe UI"/>
              </a:rPr>
              <a:t>Отчёт уходит в Нацстатком через систему IST</a:t>
            </a:r>
          </a:p>
        </p:txBody>
      </p:sp>
      <p:sp>
        <p:nvSpPr>
          <p:cNvPr id="22" name="Oval 21"/>
          <p:cNvSpPr/>
          <p:nvPr/>
        </p:nvSpPr>
        <p:spPr>
          <a:xfrm>
            <a:off x="6080760" y="4114800"/>
            <a:ext cx="329184" cy="329184"/>
          </a:xfrm>
          <a:prstGeom prst="ellipse">
            <a:avLst/>
          </a:prstGeom>
          <a:solidFill>
            <a:srgbClr val="2A7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250" b="1">
                <a:solidFill>
                  <a:srgbClr val="FFFFFF"/>
                </a:solidFill>
                <a:latin typeface="Segoe UI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2824" y="4078224"/>
            <a:ext cx="4425696" cy="10241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>
                <a:solidFill>
                  <a:srgbClr val="0B0B0B"/>
                </a:solidFill>
                <a:latin typeface="Segoe UI"/>
              </a:rPr>
              <a:t>Завершение</a:t>
            </a:r>
          </a:p>
          <a:p>
            <a:pPr algn="l">
              <a:lnSpc>
                <a:spcPct val="122000"/>
              </a:lnSpc>
              <a:spcAft>
                <a:spcPts val="400"/>
              </a:spcAft>
            </a:pPr>
            <a:r>
              <a:rPr sz="1050" b="0" i="0">
                <a:solidFill>
                  <a:srgbClr val="52514E"/>
                </a:solidFill>
                <a:latin typeface="Segoe UI"/>
              </a:rPr>
              <a:t>Регистрация отчёта в системе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34379" y="5248656"/>
            <a:ext cx="21945" cy="146304"/>
          </a:xfrm>
          <a:prstGeom prst="rect">
            <a:avLst/>
          </a:prstGeom>
          <a:solidFill>
            <a:srgbClr val="E1E0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6367272" y="4809744"/>
            <a:ext cx="4937760" cy="822960"/>
          </a:xfrm>
          <a:prstGeom prst="roundRect">
            <a:avLst>
              <a:gd name="adj" fmla="val 13000"/>
            </a:avLst>
          </a:prstGeom>
          <a:solidFill>
            <a:srgbClr val="EAF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Oval 25"/>
          <p:cNvSpPr/>
          <p:nvPr/>
        </p:nvSpPr>
        <p:spPr>
          <a:xfrm>
            <a:off x="6208166" y="5022080"/>
            <a:ext cx="329184" cy="329184"/>
          </a:xfrm>
          <a:prstGeom prst="ellipse">
            <a:avLst/>
          </a:prstGeom>
          <a:solidFill>
            <a:srgbClr val="0CA3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Segoe UI"/>
              </a:rPr>
              <a:t>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92824" y="4809744"/>
            <a:ext cx="4151376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200"/>
              </a:spcAft>
            </a:pPr>
            <a:r>
              <a:rPr sz="1300" b="1" i="0" dirty="0" err="1">
                <a:solidFill>
                  <a:srgbClr val="0CA30C"/>
                </a:solidFill>
                <a:latin typeface="Segoe UI"/>
              </a:rPr>
              <a:t>Подтверждение</a:t>
            </a:r>
            <a:endParaRPr sz="1300" b="1" i="0" dirty="0">
              <a:solidFill>
                <a:srgbClr val="0CA30C"/>
              </a:solidFill>
              <a:latin typeface="Segoe UI"/>
            </a:endParaRPr>
          </a:p>
          <a:p>
            <a:pPr algn="l">
              <a:lnSpc>
                <a:spcPct val="120000"/>
              </a:lnSpc>
              <a:spcAft>
                <a:spcPts val="400"/>
              </a:spcAft>
            </a:pPr>
            <a:r>
              <a:rPr sz="1050" b="0" i="0" dirty="0" err="1">
                <a:solidFill>
                  <a:srgbClr val="0B0B0B"/>
                </a:solidFill>
                <a:latin typeface="Segoe UI"/>
              </a:rPr>
              <a:t>Респондент</a:t>
            </a:r>
            <a:r>
              <a:rPr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sz="1050" b="0" i="0" dirty="0" err="1">
                <a:solidFill>
                  <a:srgbClr val="0B0B0B"/>
                </a:solidFill>
                <a:latin typeface="Segoe UI"/>
              </a:rPr>
              <a:t>получает</a:t>
            </a:r>
            <a:r>
              <a:rPr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sz="1050" b="0" i="0" dirty="0" err="1">
                <a:solidFill>
                  <a:srgbClr val="0B0B0B"/>
                </a:solidFill>
                <a:latin typeface="Segoe UI"/>
              </a:rPr>
              <a:t>подтверждение</a:t>
            </a:r>
            <a:r>
              <a:rPr sz="1050" b="0" i="0" dirty="0">
                <a:solidFill>
                  <a:srgbClr val="0B0B0B"/>
                </a:solidFill>
                <a:latin typeface="Segoe UI"/>
              </a:rPr>
              <a:t> о </a:t>
            </a:r>
            <a:r>
              <a:rPr sz="1050" b="0" i="0" dirty="0" err="1">
                <a:solidFill>
                  <a:srgbClr val="0B0B0B"/>
                </a:solidFill>
                <a:latin typeface="Segoe UI"/>
              </a:rPr>
              <a:t>приёме</a:t>
            </a:r>
            <a:r>
              <a:rPr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sz="1050" b="0" i="0" dirty="0" err="1">
                <a:solidFill>
                  <a:srgbClr val="0B0B0B"/>
                </a:solidFill>
                <a:latin typeface="Segoe UI"/>
              </a:rPr>
              <a:t>либо</a:t>
            </a:r>
            <a:r>
              <a:rPr sz="1050" b="0" i="0" dirty="0">
                <a:solidFill>
                  <a:srgbClr val="0B0B0B"/>
                </a:solidFill>
                <a:latin typeface="Segoe UI"/>
              </a:rPr>
              <a:t> </a:t>
            </a:r>
            <a:r>
              <a:rPr sz="1050" b="0" i="0" dirty="0" err="1">
                <a:solidFill>
                  <a:srgbClr val="0B0B0B"/>
                </a:solidFill>
                <a:latin typeface="Segoe UI"/>
              </a:rPr>
              <a:t>уведомление</a:t>
            </a:r>
            <a:r>
              <a:rPr sz="1050" b="0" i="0" dirty="0">
                <a:solidFill>
                  <a:srgbClr val="0B0B0B"/>
                </a:solidFill>
                <a:latin typeface="Segoe UI"/>
              </a:rPr>
              <a:t> о </a:t>
            </a:r>
            <a:r>
              <a:rPr sz="1050" b="0" i="0" dirty="0" err="1">
                <a:solidFill>
                  <a:srgbClr val="0B0B0B"/>
                </a:solidFill>
                <a:latin typeface="Segoe UI"/>
              </a:rPr>
              <a:t>доработке</a:t>
            </a:r>
            <a:endParaRPr sz="1050" b="0" i="0" dirty="0">
              <a:solidFill>
                <a:srgbClr val="0B0B0B"/>
              </a:solidFill>
              <a:latin typeface="Segoe UI"/>
            </a:endParaRPr>
          </a:p>
        </p:txBody>
      </p:sp>
      <p:grpSp>
        <p:nvGrpSpPr>
          <p:cNvPr id="28" name="Группа 9">
            <a:extLst>
              <a:ext uri="{FF2B5EF4-FFF2-40B4-BE49-F238E27FC236}">
                <a16:creationId xmlns="" xmlns:a16="http://schemas.microsoft.com/office/drawing/2014/main" id="{C898AACD-1B13-44C7-AEDA-0F8CCBAED637}"/>
              </a:ext>
            </a:extLst>
          </p:cNvPr>
          <p:cNvGrpSpPr/>
          <p:nvPr/>
        </p:nvGrpSpPr>
        <p:grpSpPr>
          <a:xfrm>
            <a:off x="-20780" y="5608234"/>
            <a:ext cx="12254345" cy="1266392"/>
            <a:chOff x="-66500" y="5608234"/>
            <a:chExt cx="12300065" cy="1266392"/>
          </a:xfrm>
        </p:grpSpPr>
        <p:pic>
          <p:nvPicPr>
            <p:cNvPr id="29" name="Рисунок 10">
              <a:extLst>
                <a:ext uri="{FF2B5EF4-FFF2-40B4-BE49-F238E27FC236}">
                  <a16:creationId xmlns="" xmlns:a16="http://schemas.microsoft.com/office/drawing/2014/main" id="{A0EBB5B1-EFC0-410F-8251-F03D59F0C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6500" y="6350923"/>
              <a:ext cx="12300065" cy="523703"/>
            </a:xfrm>
            <a:prstGeom prst="rect">
              <a:avLst/>
            </a:prstGeom>
          </p:spPr>
        </p:pic>
        <p:pic>
          <p:nvPicPr>
            <p:cNvPr id="30" name="Рисунок 11">
              <a:extLst>
                <a:ext uri="{FF2B5EF4-FFF2-40B4-BE49-F238E27FC236}">
                  <a16:creationId xmlns="" xmlns:a16="http://schemas.microsoft.com/office/drawing/2014/main" id="{367714C9-4121-4943-B52A-F84800EF6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2942" y="6509809"/>
              <a:ext cx="1328394" cy="231025"/>
            </a:xfrm>
            <a:prstGeom prst="rect">
              <a:avLst/>
            </a:prstGeom>
          </p:spPr>
        </p:pic>
        <p:pic>
          <p:nvPicPr>
            <p:cNvPr id="31" name="Рисунок 12">
              <a:extLst>
                <a:ext uri="{FF2B5EF4-FFF2-40B4-BE49-F238E27FC236}">
                  <a16:creationId xmlns="" xmlns:a16="http://schemas.microsoft.com/office/drawing/2014/main" id="{4F2A866F-68DC-4875-B5D9-12A84C694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695" y="5608234"/>
              <a:ext cx="1154083" cy="11540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AEB1B-0650-FF45-41AB-A93ED30733F5}"/>
              </a:ext>
            </a:extLst>
          </p:cNvPr>
          <p:cNvSpPr txBox="1">
            <a:spLocks/>
          </p:cNvSpPr>
          <p:nvPr/>
        </p:nvSpPr>
        <p:spPr>
          <a:xfrm>
            <a:off x="2663930" y="387531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Мы в социальных сетях: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288DCD8-4B50-2A0D-9A6B-95183DC9162F}"/>
              </a:ext>
            </a:extLst>
          </p:cNvPr>
          <p:cNvSpPr txBox="1">
            <a:spLocks/>
          </p:cNvSpPr>
          <p:nvPr/>
        </p:nvSpPr>
        <p:spPr>
          <a:xfrm>
            <a:off x="1519004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Facebook</a:t>
            </a:r>
            <a:endParaRPr lang="ru-RU" sz="2800" dirty="0"/>
          </a:p>
        </p:txBody>
      </p:sp>
      <p:pic>
        <p:nvPicPr>
          <p:cNvPr id="16" name="Рисунок 7">
            <a:extLst>
              <a:ext uri="{FF2B5EF4-FFF2-40B4-BE49-F238E27FC236}">
                <a16:creationId xmlns:a16="http://schemas.microsoft.com/office/drawing/2014/main" xmlns="" id="{139E8173-BBFD-840B-37FF-8A9B73014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1" y="1418448"/>
            <a:ext cx="992878" cy="992878"/>
          </a:xfrm>
          <a:prstGeom prst="rect">
            <a:avLst/>
          </a:prstGeom>
        </p:spPr>
      </p:pic>
      <p:pic>
        <p:nvPicPr>
          <p:cNvPr id="17" name="Рисунок 9">
            <a:extLst>
              <a:ext uri="{FF2B5EF4-FFF2-40B4-BE49-F238E27FC236}">
                <a16:creationId xmlns:a16="http://schemas.microsoft.com/office/drawing/2014/main" xmlns="" id="{E83D6BE1-7531-5FF4-FCEB-CA781F8BE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65" y="1418448"/>
            <a:ext cx="992878" cy="99287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58D220EB-3CE9-514C-36A5-B7AFCBAD8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932" y="2806062"/>
            <a:ext cx="2714532" cy="271453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448AC119-4EF3-AB7A-8DE3-9D6528ACBB3D}"/>
              </a:ext>
            </a:extLst>
          </p:cNvPr>
          <p:cNvSpPr txBox="1">
            <a:spLocks/>
          </p:cNvSpPr>
          <p:nvPr/>
        </p:nvSpPr>
        <p:spPr>
          <a:xfrm>
            <a:off x="5312236" y="5622082"/>
            <a:ext cx="1888664" cy="74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Instagram</a:t>
            </a:r>
            <a:endParaRPr lang="ru-RU" sz="280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DDDBA8CC-4E06-2F24-FE2D-66424351D7E8}"/>
              </a:ext>
            </a:extLst>
          </p:cNvPr>
          <p:cNvSpPr txBox="1">
            <a:spLocks/>
          </p:cNvSpPr>
          <p:nvPr/>
        </p:nvSpPr>
        <p:spPr>
          <a:xfrm>
            <a:off x="8907120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Telegram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BE0B0BC-CA01-4381-C878-400798F38A69}"/>
              </a:ext>
            </a:extLst>
          </p:cNvPr>
          <p:cNvSpPr/>
          <p:nvPr/>
        </p:nvSpPr>
        <p:spPr>
          <a:xfrm>
            <a:off x="5029200" y="1418448"/>
            <a:ext cx="2579026" cy="13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5">
            <a:extLst>
              <a:ext uri="{FF2B5EF4-FFF2-40B4-BE49-F238E27FC236}">
                <a16:creationId xmlns:a16="http://schemas.microsoft.com/office/drawing/2014/main" xmlns="" id="{248D3090-FB4E-8A89-6EDE-A9FBB3F87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9" y="1456473"/>
            <a:ext cx="992878" cy="9928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B1AD07-A2B1-D2E0-4340-282097805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700" y="2878772"/>
            <a:ext cx="2672525" cy="2672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26DE55-912C-01D5-7AE3-A62E04915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040"/>
          <a:stretch/>
        </p:blipFill>
        <p:spPr>
          <a:xfrm>
            <a:off x="8636905" y="2806062"/>
            <a:ext cx="2551315" cy="2716497"/>
          </a:xfrm>
          <a:prstGeom prst="rect">
            <a:avLst/>
          </a:prstGeom>
        </p:spPr>
      </p:pic>
      <p:grpSp>
        <p:nvGrpSpPr>
          <p:cNvPr id="14" name="Группа 9">
            <a:extLst>
              <a:ext uri="{FF2B5EF4-FFF2-40B4-BE49-F238E27FC236}">
                <a16:creationId xmlns="" xmlns:a16="http://schemas.microsoft.com/office/drawing/2014/main" id="{C898AACD-1B13-44C7-AEDA-0F8CCBAED637}"/>
              </a:ext>
            </a:extLst>
          </p:cNvPr>
          <p:cNvGrpSpPr/>
          <p:nvPr/>
        </p:nvGrpSpPr>
        <p:grpSpPr>
          <a:xfrm>
            <a:off x="-20780" y="5608234"/>
            <a:ext cx="12254345" cy="1266392"/>
            <a:chOff x="-66500" y="5608234"/>
            <a:chExt cx="12300065" cy="1266392"/>
          </a:xfrm>
        </p:grpSpPr>
        <p:pic>
          <p:nvPicPr>
            <p:cNvPr id="18" name="Рисунок 10">
              <a:extLst>
                <a:ext uri="{FF2B5EF4-FFF2-40B4-BE49-F238E27FC236}">
                  <a16:creationId xmlns="" xmlns:a16="http://schemas.microsoft.com/office/drawing/2014/main" id="{A0EBB5B1-EFC0-410F-8251-F03D59F0C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66500" y="6350923"/>
              <a:ext cx="12300065" cy="523703"/>
            </a:xfrm>
            <a:prstGeom prst="rect">
              <a:avLst/>
            </a:prstGeom>
          </p:spPr>
        </p:pic>
        <p:pic>
          <p:nvPicPr>
            <p:cNvPr id="20" name="Рисунок 11">
              <a:extLst>
                <a:ext uri="{FF2B5EF4-FFF2-40B4-BE49-F238E27FC236}">
                  <a16:creationId xmlns="" xmlns:a16="http://schemas.microsoft.com/office/drawing/2014/main" id="{367714C9-4121-4943-B52A-F84800EF6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2942" y="6509809"/>
              <a:ext cx="1328394" cy="231025"/>
            </a:xfrm>
            <a:prstGeom prst="rect">
              <a:avLst/>
            </a:prstGeom>
          </p:spPr>
        </p:pic>
        <p:pic>
          <p:nvPicPr>
            <p:cNvPr id="21" name="Рисунок 12">
              <a:extLst>
                <a:ext uri="{FF2B5EF4-FFF2-40B4-BE49-F238E27FC236}">
                  <a16:creationId xmlns="" xmlns:a16="http://schemas.microsoft.com/office/drawing/2014/main" id="{4F2A866F-68DC-4875-B5D9-12A84C694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695" y="5608234"/>
              <a:ext cx="1154083" cy="115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28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358</Words>
  <Application>Microsoft Office PowerPoint</Application>
  <PresentationFormat>Широкоэкранный</PresentationFormat>
  <Paragraphs>76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Segoe UI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Тимур Мамбеталиев</dc:creator>
  <cp:keywords/>
  <dc:description>generated using python-pptx</dc:description>
  <cp:lastModifiedBy>Тимур Мамбеталиев</cp:lastModifiedBy>
  <cp:revision>20</cp:revision>
  <dcterms:created xsi:type="dcterms:W3CDTF">2013-01-27T09:14:16Z</dcterms:created>
  <dcterms:modified xsi:type="dcterms:W3CDTF">2026-07-15T02:41:21Z</dcterms:modified>
  <cp:category/>
</cp:coreProperties>
</file>