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11"/>
  </p:notesMasterIdLst>
  <p:sldIdLst>
    <p:sldId id="256" r:id="rId2"/>
    <p:sldId id="279" r:id="rId3"/>
    <p:sldId id="289" r:id="rId4"/>
    <p:sldId id="283" r:id="rId5"/>
    <p:sldId id="288" r:id="rId6"/>
    <p:sldId id="286" r:id="rId7"/>
    <p:sldId id="284" r:id="rId8"/>
    <p:sldId id="285" r:id="rId9"/>
    <p:sldId id="269" r:id="rId10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DFF"/>
    <a:srgbClr val="9999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990" autoAdjust="0"/>
  </p:normalViewPr>
  <p:slideViewPr>
    <p:cSldViewPr>
      <p:cViewPr varScale="1">
        <p:scale>
          <a:sx n="111" d="100"/>
          <a:sy n="111" d="100"/>
        </p:scale>
        <p:origin x="-16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FINANS\MIKROKREDIT\BULLETEN\2017\4%20&#1082;&#1074;\bull%20mln%201&#1082;&#1099;&#1088;&#1075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eldieva\Desktop\&#1052;&#1050;&#1050;\&#1075;&#1088;&#1072;&#1092;&#1080;&#1082;&#1080;55555%20&#1087;&#1088;&#1077;&#1089;&#1089;&#1072;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 smtClean="0"/>
              <a:t>Берилген</a:t>
            </a:r>
            <a:r>
              <a:rPr lang="ru-RU" dirty="0" smtClean="0"/>
              <a:t> </a:t>
            </a:r>
            <a:r>
              <a:rPr lang="ru-RU" dirty="0" err="1" smtClean="0"/>
              <a:t>микрокредиттер</a:t>
            </a:r>
            <a:r>
              <a:rPr lang="ru-RU" dirty="0" smtClean="0"/>
              <a:t> </a:t>
            </a:r>
            <a:endParaRPr lang="ru-RU" dirty="0"/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млрд. </a:t>
            </a:r>
            <a:r>
              <a:rPr lang="ru-RU" dirty="0" smtClean="0"/>
              <a:t>сому)</a:t>
            </a:r>
            <a:endParaRPr lang="ru-RU" dirty="0"/>
          </a:p>
        </c:rich>
      </c:tx>
      <c:layout>
        <c:manualLayout>
          <c:xMode val="edge"/>
          <c:yMode val="edge"/>
          <c:x val="0.27879006375342386"/>
          <c:y val="2.7777737099074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4825609780062603E-2"/>
          <c:y val="0.32061241648978878"/>
          <c:w val="0.81388888888888888"/>
          <c:h val="0.55417125780674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Лист6!$B$42</c:f>
              <c:strCache>
                <c:ptCount val="1"/>
                <c:pt idx="0">
                  <c:v>Выдано  микрокредитов  всего (млн. сомов)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2"/>
              <c:tx>
                <c:rich>
                  <a:bodyPr/>
                  <a:lstStyle/>
                  <a:p>
                    <a:fld id="{90B7B9B2-D9A8-4993-BCA3-2D3012C7DAD6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Лист6!$C$41:$D$41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Лист6!$C$42:$D$42</c:f>
              <c:numCache>
                <c:formatCode>General</c:formatCode>
                <c:ptCount val="2"/>
                <c:pt idx="0" formatCode="#,##0.0">
                  <c:v>13.3</c:v>
                </c:pt>
                <c:pt idx="1">
                  <c:v>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281088"/>
        <c:axId val="70282624"/>
      </c:barChart>
      <c:catAx>
        <c:axId val="7028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282624"/>
        <c:crosses val="autoZero"/>
        <c:auto val="1"/>
        <c:lblAlgn val="ctr"/>
        <c:lblOffset val="100"/>
        <c:noMultiLvlLbl val="0"/>
      </c:catAx>
      <c:valAx>
        <c:axId val="7028262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8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11849354955676"/>
          <c:y val="3.1215338014963699E-2"/>
          <c:w val="0.710308744693813"/>
          <c:h val="0.82535029552903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yrghyz Times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Лист2!$A$3:$A$11</c:f>
              <c:strCache>
                <c:ptCount val="9"/>
                <c:pt idx="0">
                  <c:v>Ош облусу</c:v>
                </c:pt>
                <c:pt idx="1">
                  <c:v>Бишкек ш.</c:v>
                </c:pt>
                <c:pt idx="2">
                  <c:v>Чүй облусу</c:v>
                </c:pt>
                <c:pt idx="3">
                  <c:v>Жалал-Абад облусу</c:v>
                </c:pt>
                <c:pt idx="4">
                  <c:v>Ыссык-Көл облусу</c:v>
                </c:pt>
                <c:pt idx="5">
                  <c:v>Нарын облусу</c:v>
                </c:pt>
                <c:pt idx="6">
                  <c:v>Баткен облусу</c:v>
                </c:pt>
                <c:pt idx="7">
                  <c:v>Ош ш. </c:v>
                </c:pt>
                <c:pt idx="8">
                  <c:v>Талас облусу</c:v>
                </c:pt>
              </c:strCache>
            </c:strRef>
          </c:cat>
          <c:val>
            <c:numRef>
              <c:f>Лист2!$B$3:$B$11</c:f>
              <c:numCache>
                <c:formatCode>#,##0.0</c:formatCode>
                <c:ptCount val="9"/>
                <c:pt idx="0">
                  <c:v>3792.0650000000001</c:v>
                </c:pt>
                <c:pt idx="1">
                  <c:v>3605.35</c:v>
                </c:pt>
                <c:pt idx="2">
                  <c:v>2820.9290000000001</c:v>
                </c:pt>
                <c:pt idx="3">
                  <c:v>2014.376</c:v>
                </c:pt>
                <c:pt idx="4">
                  <c:v>1631.4369999999999</c:v>
                </c:pt>
                <c:pt idx="5">
                  <c:v>1397.0619999999999</c:v>
                </c:pt>
                <c:pt idx="6">
                  <c:v>854.25599999999997</c:v>
                </c:pt>
                <c:pt idx="7">
                  <c:v>638.46299999999997</c:v>
                </c:pt>
                <c:pt idx="8">
                  <c:v>412.60700000000003</c:v>
                </c:pt>
              </c:numCache>
            </c:numRef>
          </c:val>
        </c:ser>
        <c:ser>
          <c:idx val="1"/>
          <c:order val="1"/>
          <c:tx>
            <c:strRef>
              <c:f>Лист2!$C$2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yrghyz Times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Лист2!$A$3:$A$11</c:f>
              <c:strCache>
                <c:ptCount val="9"/>
                <c:pt idx="0">
                  <c:v>Ош облусу</c:v>
                </c:pt>
                <c:pt idx="1">
                  <c:v>Бишкек ш.</c:v>
                </c:pt>
                <c:pt idx="2">
                  <c:v>Чүй облусу</c:v>
                </c:pt>
                <c:pt idx="3">
                  <c:v>Жалал-Абад облусу</c:v>
                </c:pt>
                <c:pt idx="4">
                  <c:v>Ыссык-Көл облусу</c:v>
                </c:pt>
                <c:pt idx="5">
                  <c:v>Нарын облусу</c:v>
                </c:pt>
                <c:pt idx="6">
                  <c:v>Баткен облусу</c:v>
                </c:pt>
                <c:pt idx="7">
                  <c:v>Ош ш. </c:v>
                </c:pt>
                <c:pt idx="8">
                  <c:v>Талас облусу</c:v>
                </c:pt>
              </c:strCache>
            </c:strRef>
          </c:cat>
          <c:val>
            <c:numRef>
              <c:f>Лист2!$C$3:$C$11</c:f>
              <c:numCache>
                <c:formatCode>#,##0.0</c:formatCode>
                <c:ptCount val="9"/>
                <c:pt idx="0">
                  <c:v>2749.152</c:v>
                </c:pt>
                <c:pt idx="1">
                  <c:v>3087.2159999999999</c:v>
                </c:pt>
                <c:pt idx="2">
                  <c:v>2204.3229999999999</c:v>
                </c:pt>
                <c:pt idx="3">
                  <c:v>1505.6849999999999</c:v>
                </c:pt>
                <c:pt idx="4">
                  <c:v>1283.2239999999999</c:v>
                </c:pt>
                <c:pt idx="5">
                  <c:v>1011.816</c:v>
                </c:pt>
                <c:pt idx="6">
                  <c:v>649.20500000000004</c:v>
                </c:pt>
                <c:pt idx="7">
                  <c:v>455.74599999999998</c:v>
                </c:pt>
                <c:pt idx="8">
                  <c:v>354.09800000000001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69231744"/>
        <c:axId val="69233280"/>
      </c:barChart>
      <c:catAx>
        <c:axId val="6923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yrghyz Times" pitchFamily="2" charset="0"/>
                <a:ea typeface="+mn-ea"/>
                <a:cs typeface="+mn-cs"/>
              </a:defRPr>
            </a:pPr>
            <a:endParaRPr lang="ru-RU"/>
          </a:p>
        </c:txPr>
        <c:crossAx val="69233280"/>
        <c:crosses val="autoZero"/>
        <c:auto val="1"/>
        <c:lblAlgn val="ctr"/>
        <c:lblOffset val="100"/>
        <c:noMultiLvlLbl val="0"/>
      </c:catAx>
      <c:valAx>
        <c:axId val="69233280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23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460954277363564"/>
          <c:y val="0.91957816168695994"/>
          <c:w val="0.35614022129409306"/>
          <c:h val="6.3395290304877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yrghyz Times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1706653756888"/>
          <c:y val="3.1986023156541539E-2"/>
          <c:w val="0.85930733341876564"/>
          <c:h val="0.903427498231518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микро2!$K$13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микро2!$J$14:$J$23</c:f>
              <c:strCache>
                <c:ptCount val="10"/>
                <c:pt idx="0">
                  <c:v>    Нарын облусу</c:v>
                </c:pt>
                <c:pt idx="1">
                  <c:v>    Ыссык-Кјл облусу</c:v>
                </c:pt>
                <c:pt idx="2">
                  <c:v>    Ош облусу</c:v>
                </c:pt>
                <c:pt idx="3">
                  <c:v>    Чій облусу</c:v>
                </c:pt>
                <c:pt idx="4">
                  <c:v>Кыргыз Республикасы</c:v>
                </c:pt>
                <c:pt idx="5">
                  <c:v>    Бишкек ш.</c:v>
                </c:pt>
                <c:pt idx="6">
                  <c:v>    Баткен облусу</c:v>
                </c:pt>
                <c:pt idx="7">
                  <c:v>    Жалал-Абад облусу</c:v>
                </c:pt>
                <c:pt idx="8">
                  <c:v>    Талас облусу</c:v>
                </c:pt>
                <c:pt idx="9">
                  <c:v>   Ош ш.</c:v>
                </c:pt>
              </c:strCache>
            </c:strRef>
          </c:cat>
          <c:val>
            <c:numRef>
              <c:f>микро2!$K$14:$K$23</c:f>
              <c:numCache>
                <c:formatCode>General</c:formatCode>
                <c:ptCount val="10"/>
                <c:pt idx="0" formatCode="0.0">
                  <c:v>92.8</c:v>
                </c:pt>
                <c:pt idx="1">
                  <c:v>62.4</c:v>
                </c:pt>
                <c:pt idx="2" formatCode="0.0">
                  <c:v>55.6</c:v>
                </c:pt>
                <c:pt idx="3" formatCode="0.0">
                  <c:v>54.1</c:v>
                </c:pt>
                <c:pt idx="4" formatCode="0.0">
                  <c:v>49.7</c:v>
                </c:pt>
                <c:pt idx="5" formatCode="0.0">
                  <c:v>47.7</c:v>
                </c:pt>
                <c:pt idx="6" formatCode="0.0">
                  <c:v>41</c:v>
                </c:pt>
                <c:pt idx="7" formatCode="0.0">
                  <c:v>35.9</c:v>
                </c:pt>
                <c:pt idx="8" formatCode="0.0">
                  <c:v>32.5</c:v>
                </c:pt>
                <c:pt idx="9" formatCode="0.0">
                  <c:v>30.1</c:v>
                </c:pt>
              </c:numCache>
            </c:numRef>
          </c:val>
        </c:ser>
        <c:ser>
          <c:idx val="1"/>
          <c:order val="1"/>
          <c:tx>
            <c:strRef>
              <c:f>микро2!$L$13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микро2!$J$14:$J$23</c:f>
              <c:strCache>
                <c:ptCount val="10"/>
                <c:pt idx="0">
                  <c:v>    Нарын облусу</c:v>
                </c:pt>
                <c:pt idx="1">
                  <c:v>    Ыссык-Кјл облусу</c:v>
                </c:pt>
                <c:pt idx="2">
                  <c:v>    Ош облусу</c:v>
                </c:pt>
                <c:pt idx="3">
                  <c:v>    Чій облусу</c:v>
                </c:pt>
                <c:pt idx="4">
                  <c:v>Кыргыз Республикасы</c:v>
                </c:pt>
                <c:pt idx="5">
                  <c:v>    Бишкек ш.</c:v>
                </c:pt>
                <c:pt idx="6">
                  <c:v>    Баткен облусу</c:v>
                </c:pt>
                <c:pt idx="7">
                  <c:v>    Жалал-Абад облусу</c:v>
                </c:pt>
                <c:pt idx="8">
                  <c:v>    Талас облусу</c:v>
                </c:pt>
                <c:pt idx="9">
                  <c:v>   Ош ш.</c:v>
                </c:pt>
              </c:strCache>
            </c:strRef>
          </c:cat>
          <c:val>
            <c:numRef>
              <c:f>микро2!$L$14:$L$23</c:f>
              <c:numCache>
                <c:formatCode>General</c:formatCode>
                <c:ptCount val="10"/>
                <c:pt idx="0" formatCode="0.0">
                  <c:v>70.5</c:v>
                </c:pt>
                <c:pt idx="1">
                  <c:v>49.4</c:v>
                </c:pt>
                <c:pt idx="2" formatCode="0.0">
                  <c:v>42.3</c:v>
                </c:pt>
                <c:pt idx="3" formatCode="0.0">
                  <c:v>47.6</c:v>
                </c:pt>
                <c:pt idx="4" formatCode="0.0">
                  <c:v>39.5</c:v>
                </c:pt>
                <c:pt idx="5" formatCode="0.0">
                  <c:v>36.5</c:v>
                </c:pt>
                <c:pt idx="6" formatCode="0.0">
                  <c:v>32.5</c:v>
                </c:pt>
                <c:pt idx="7" formatCode="0.0">
                  <c:v>28.3</c:v>
                </c:pt>
                <c:pt idx="8" formatCode="0.0">
                  <c:v>27.5</c:v>
                </c:pt>
                <c:pt idx="9" formatCode="0.0">
                  <c:v>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69810048"/>
        <c:axId val="69811584"/>
      </c:barChart>
      <c:catAx>
        <c:axId val="69810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 i="0">
                <a:latin typeface="Kyrghyz Times" pitchFamily="2" charset="0"/>
              </a:defRPr>
            </a:pPr>
            <a:endParaRPr lang="ru-RU"/>
          </a:p>
        </c:txPr>
        <c:crossAx val="69811584"/>
        <c:crosses val="autoZero"/>
        <c:auto val="1"/>
        <c:lblAlgn val="ctr"/>
        <c:lblOffset val="100"/>
        <c:noMultiLvlLbl val="0"/>
      </c:catAx>
      <c:valAx>
        <c:axId val="69811584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698100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1349194061179966"/>
          <c:y val="1.9096507167373308E-2"/>
          <c:w val="0.25356343385013957"/>
          <c:h val="7.2115889359983837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239521131449994"/>
          <c:y val="1.7726472721795214E-2"/>
          <c:w val="0.63281964397118262"/>
          <c:h val="0.80389987354868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Лист1!$B$39</c:f>
              <c:strCache>
                <c:ptCount val="1"/>
                <c:pt idx="0">
                  <c:v>анын ичинен аялдар</c:v>
                </c:pt>
              </c:strCache>
            </c:strRef>
          </c:tx>
          <c:spPr>
            <a:solidFill>
              <a:srgbClr val="AA2B1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A2B1E">
                  <a:lumMod val="75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yrghyz Times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Лист1!$A$40:$A$49</c:f>
              <c:strCache>
                <c:ptCount val="10"/>
                <c:pt idx="0">
                  <c:v>Кыргыз Республикасында </c:v>
                </c:pt>
                <c:pt idx="1">
                  <c:v>Ош  облусу</c:v>
                </c:pt>
                <c:pt idx="2">
                  <c:v>Чій  облусу</c:v>
                </c:pt>
                <c:pt idx="3">
                  <c:v>Бишкек ш.</c:v>
                </c:pt>
                <c:pt idx="4">
                  <c:v>Жалал-Абад облусу</c:v>
                </c:pt>
                <c:pt idx="5">
                  <c:v>Ыссык-Кјл  облусу</c:v>
                </c:pt>
                <c:pt idx="6">
                  <c:v>Нарын  облусу</c:v>
                </c:pt>
                <c:pt idx="7">
                  <c:v>Баткен облусу</c:v>
                </c:pt>
                <c:pt idx="8">
                  <c:v>Ош ш.</c:v>
                </c:pt>
                <c:pt idx="9">
                  <c:v>Талас облусу</c:v>
                </c:pt>
              </c:strCache>
            </c:strRef>
          </c:cat>
          <c:val>
            <c:numRef>
              <c:f>Лист1!$B$40:$B$49</c:f>
              <c:numCache>
                <c:formatCode>0.0</c:formatCode>
                <c:ptCount val="10"/>
                <c:pt idx="0">
                  <c:v>171.001</c:v>
                </c:pt>
                <c:pt idx="1">
                  <c:v>36.969000000000001</c:v>
                </c:pt>
                <c:pt idx="2">
                  <c:v>27.855</c:v>
                </c:pt>
                <c:pt idx="3">
                  <c:v>26.349</c:v>
                </c:pt>
                <c:pt idx="4">
                  <c:v>24.715</c:v>
                </c:pt>
                <c:pt idx="5">
                  <c:v>17.603000000000002</c:v>
                </c:pt>
                <c:pt idx="6">
                  <c:v>15.984</c:v>
                </c:pt>
                <c:pt idx="7">
                  <c:v>10.862</c:v>
                </c:pt>
                <c:pt idx="8">
                  <c:v>5.5250000000000004</c:v>
                </c:pt>
                <c:pt idx="9">
                  <c:v>5.1390000000000002</c:v>
                </c:pt>
              </c:numCache>
            </c:numRef>
          </c:val>
        </c:ser>
        <c:ser>
          <c:idx val="1"/>
          <c:order val="1"/>
          <c:tx>
            <c:strRef>
              <c:f>Лист1!$C$39</c:f>
              <c:strCache>
                <c:ptCount val="1"/>
                <c:pt idx="0">
                  <c:v>Алуучулардын саны</c:v>
                </c:pt>
              </c:strCache>
            </c:strRef>
          </c:tx>
          <c:spPr>
            <a:solidFill>
              <a:srgbClr val="64A73B">
                <a:lumMod val="60000"/>
                <a:lumOff val="40000"/>
                <a:alpha val="8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4A73B">
                  <a:lumMod val="75000"/>
                  <a:alpha val="88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yrghyz Times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Лист1!$A$40:$A$49</c:f>
              <c:strCache>
                <c:ptCount val="10"/>
                <c:pt idx="0">
                  <c:v>Кыргыз Республикасында </c:v>
                </c:pt>
                <c:pt idx="1">
                  <c:v>Ош  облусу</c:v>
                </c:pt>
                <c:pt idx="2">
                  <c:v>Чій  облусу</c:v>
                </c:pt>
                <c:pt idx="3">
                  <c:v>Бишкек ш.</c:v>
                </c:pt>
                <c:pt idx="4">
                  <c:v>Жалал-Абад облусу</c:v>
                </c:pt>
                <c:pt idx="5">
                  <c:v>Ыссык-Кјл  облусу</c:v>
                </c:pt>
                <c:pt idx="6">
                  <c:v>Нарын  облусу</c:v>
                </c:pt>
                <c:pt idx="7">
                  <c:v>Баткен облусу</c:v>
                </c:pt>
                <c:pt idx="8">
                  <c:v>Ош ш.</c:v>
                </c:pt>
                <c:pt idx="9">
                  <c:v>Талас облусу</c:v>
                </c:pt>
              </c:strCache>
            </c:strRef>
          </c:cat>
          <c:val>
            <c:numRef>
              <c:f>Лист1!$C$40:$C$49</c:f>
              <c:numCache>
                <c:formatCode>0.0</c:formatCode>
                <c:ptCount val="10"/>
                <c:pt idx="0">
                  <c:v>307.99700000000001</c:v>
                </c:pt>
                <c:pt idx="1">
                  <c:v>72.295000000000002</c:v>
                </c:pt>
                <c:pt idx="2">
                  <c:v>49.377000000000002</c:v>
                </c:pt>
                <c:pt idx="3">
                  <c:v>47.295999999999999</c:v>
                </c:pt>
                <c:pt idx="4">
                  <c:v>42.368000000000002</c:v>
                </c:pt>
                <c:pt idx="5">
                  <c:v>29.937999999999999</c:v>
                </c:pt>
                <c:pt idx="6">
                  <c:v>26.215</c:v>
                </c:pt>
                <c:pt idx="7">
                  <c:v>20.847000000000001</c:v>
                </c:pt>
                <c:pt idx="8">
                  <c:v>11.295999999999999</c:v>
                </c:pt>
                <c:pt idx="9">
                  <c:v>8.3650000000000002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921664"/>
        <c:axId val="137923200"/>
      </c:barChart>
      <c:catAx>
        <c:axId val="137921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yrghyz Times" pitchFamily="2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923200"/>
        <c:crosses val="autoZero"/>
        <c:auto val="1"/>
        <c:lblAlgn val="ctr"/>
        <c:lblOffset val="100"/>
        <c:noMultiLvlLbl val="0"/>
      </c:catAx>
      <c:valAx>
        <c:axId val="137923200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921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yrghyz Times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1070215403795"/>
          <c:y val="0"/>
          <c:w val="0.50013813607730906"/>
          <c:h val="0.93804479111922479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B h="19050"/>
            </a:sp3d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Lbls>
            <c:dLbl>
              <c:idx val="0"/>
              <c:layout>
                <c:manualLayout>
                  <c:x val="-0.14194096427830535"/>
                  <c:y val="-0.25709646041361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829015065189414"/>
                  <c:y val="-5.79490867516758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673360777022924E-2"/>
                  <c:y val="1.82960842345955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399714191048584E-2"/>
                  <c:y val="2.46099908721267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127784228497718E-3"/>
                  <c:y val="1.57052434560525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5160154279809615E-3"/>
                  <c:y val="1.42678339280281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981501916189476E-3"/>
                  <c:y val="8.67355406190357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yrghyz Times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Лист1!$K$35:$K$42</c:f>
              <c:strCache>
                <c:ptCount val="8"/>
                <c:pt idx="0">
                  <c:v>Керектјј кредиты</c:v>
                </c:pt>
                <c:pt idx="1">
                  <c:v>Айыл - чарба</c:v>
                </c:pt>
                <c:pt idx="2">
                  <c:v>Соода жана коомдук тамак аштары</c:v>
                </c:pt>
                <c:pt idx="3">
                  <c:v>Курулуш</c:v>
                </c:pt>
                <c:pt idx="4">
                  <c:v>Калкты тиричилик жактан тейлјјлјр</c:v>
                </c:pt>
                <c:pt idx="5">
                  <c:v>Транспорт жана байланыш</c:v>
                </c:pt>
                <c:pt idx="6">
                  <c:v>Башка</c:v>
                </c:pt>
                <c:pt idx="7">
                  <c:v>Јнјр- жай јндіріші</c:v>
                </c:pt>
              </c:strCache>
            </c:strRef>
          </c:cat>
          <c:val>
            <c:numRef>
              <c:f>Лист1!$L$35:$L$42</c:f>
              <c:numCache>
                <c:formatCode>General</c:formatCode>
                <c:ptCount val="8"/>
                <c:pt idx="0">
                  <c:v>35.4</c:v>
                </c:pt>
                <c:pt idx="1">
                  <c:v>28.1</c:v>
                </c:pt>
                <c:pt idx="2">
                  <c:v>16.2</c:v>
                </c:pt>
                <c:pt idx="3">
                  <c:v>8.9</c:v>
                </c:pt>
                <c:pt idx="4" formatCode="0.0">
                  <c:v>6</c:v>
                </c:pt>
                <c:pt idx="5">
                  <c:v>2.2999999999999998</c:v>
                </c:pt>
                <c:pt idx="6">
                  <c:v>2.2000000000000002</c:v>
                </c:pt>
                <c:pt idx="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2"/>
      </c:pieChart>
      <c:spPr>
        <a:noFill/>
        <a:ln w="3175"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424554941824"/>
          <c:y val="1.5765174810878472E-2"/>
          <c:w val="0.7526501795880598"/>
          <c:h val="0.98423485023053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1.4459928277899229E-3"/>
                  <c:y val="4.66354889089641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</a:t>
                    </a:r>
                    <a:r>
                      <a:rPr lang="ru-RU" dirty="0" err="1" smtClean="0"/>
                      <a:t>айга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чейин</a:t>
                    </a:r>
                    <a:r>
                      <a:rPr lang="ru-RU" baseline="0" dirty="0" smtClean="0"/>
                      <a:t>    </a:t>
                    </a:r>
                    <a:r>
                      <a:rPr lang="ru-RU" dirty="0" smtClean="0"/>
                      <a:t>2,5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 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85372375871125"/>
                      <c:h val="0.1995099673021080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48163153915513E-2"/>
                  <c:y val="-0.163738222910281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айда</a:t>
                    </a:r>
                    <a:r>
                      <a:rPr lang="ru-RU" dirty="0" err="1" smtClean="0"/>
                      <a:t>н</a:t>
                    </a:r>
                    <a:r>
                      <a:rPr lang="ru-RU" dirty="0" smtClean="0"/>
                      <a:t> 6 </a:t>
                    </a:r>
                    <a:r>
                      <a:rPr lang="ru-RU" dirty="0" err="1" smtClean="0"/>
                      <a:t>айга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чейин</a:t>
                    </a:r>
                    <a:r>
                      <a:rPr lang="ru-RU" dirty="0" smtClean="0"/>
                      <a:t> </a:t>
                    </a:r>
                    <a:br>
                      <a:rPr lang="ru-RU" dirty="0" smtClean="0"/>
                    </a:br>
                    <a:r>
                      <a:rPr lang="ru-RU" dirty="0" smtClean="0"/>
                      <a:t>4,3 %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56232346378562"/>
                      <c:h val="0.2345885860176755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9683040915559263"/>
                  <c:y val="0.15664844429050367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 6 </a:t>
                    </a:r>
                    <a:r>
                      <a:rPr lang="ru-RU" sz="1300" dirty="0" err="1" smtClean="0"/>
                      <a:t>айдан</a:t>
                    </a:r>
                    <a:r>
                      <a:rPr lang="ru-RU" sz="1300" dirty="0" smtClean="0"/>
                      <a:t> 12 </a:t>
                    </a:r>
                    <a:r>
                      <a:rPr lang="ru-RU" sz="1300" dirty="0" err="1" smtClean="0"/>
                      <a:t>айга</a:t>
                    </a:r>
                    <a:r>
                      <a:rPr lang="ru-RU" sz="1300" baseline="0" dirty="0" smtClean="0"/>
                      <a:t> </a:t>
                    </a:r>
                    <a:r>
                      <a:rPr lang="ru-RU" sz="1300" baseline="0" dirty="0" err="1" smtClean="0"/>
                      <a:t>чейин</a:t>
                    </a:r>
                    <a:endParaRPr lang="ru-RU" sz="1300" baseline="0" dirty="0" smtClean="0"/>
                  </a:p>
                  <a:p>
                    <a:r>
                      <a:rPr lang="ru-RU" sz="1300" dirty="0" smtClean="0"/>
                      <a:t>     47,8 %</a:t>
                    </a:r>
                    <a:endParaRPr lang="ru-RU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606519318489602E-2"/>
                  <c:y val="-0.194021470381286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</a:t>
                    </a:r>
                    <a:r>
                      <a:rPr lang="ru-RU" dirty="0" err="1" smtClean="0"/>
                      <a:t>жылдан</a:t>
                    </a:r>
                    <a:r>
                      <a:rPr lang="ru-RU" dirty="0" smtClean="0"/>
                      <a:t>  3 </a:t>
                    </a:r>
                    <a:r>
                      <a:rPr lang="ru-RU" dirty="0" err="1" smtClean="0"/>
                      <a:t>жылга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чейин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43,0 %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229126618586938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</a:t>
                    </a:r>
                    <a:r>
                      <a:rPr lang="ru-RU" dirty="0" err="1" smtClean="0"/>
                      <a:t>жылдан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жогору</a:t>
                    </a:r>
                    <a:r>
                      <a:rPr lang="ru-RU" baseline="0" dirty="0" smtClean="0"/>
                      <a:t>      </a:t>
                    </a:r>
                    <a:r>
                      <a:rPr lang="ru-RU" dirty="0" smtClean="0"/>
                      <a:t> 2,4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 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68228425501179"/>
                      <c:h val="0.274582780562508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 3 месяцев</c:v>
                </c:pt>
                <c:pt idx="1">
                  <c:v>От 3 до 6 месяцев</c:v>
                </c:pt>
                <c:pt idx="2">
                  <c:v>От 6 до 12 месяцев </c:v>
                </c:pt>
                <c:pt idx="3">
                  <c:v>От 1 года до 3 лет</c:v>
                </c:pt>
                <c:pt idx="4">
                  <c:v>Свыше 3 лет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2.5</c:v>
                </c:pt>
                <c:pt idx="1">
                  <c:v>4.3</c:v>
                </c:pt>
                <c:pt idx="2">
                  <c:v>47.8</c:v>
                </c:pt>
                <c:pt idx="3">
                  <c:v>43</c:v>
                </c:pt>
                <c:pt idx="4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7A47F-658C-4C43-BB96-CBEBA40675A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4321E-275A-4D66-AE02-7F0ABD108A43}">
      <dgm:prSet phldrT="[Текст]"/>
      <dgm:spPr/>
      <dgm:t>
        <a:bodyPr/>
        <a:lstStyle/>
        <a:p>
          <a:r>
            <a:rPr lang="ru-RU" dirty="0" smtClean="0">
              <a:latin typeface="Kyrghyz Times" pitchFamily="2" charset="0"/>
              <a:cs typeface="Times New Roman" pitchFamily="18" charset="0"/>
            </a:rPr>
            <a:t>4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чоѕ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микрокредиттик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уюм</a:t>
          </a:r>
          <a:endParaRPr lang="ru-RU" dirty="0" smtClean="0">
            <a:latin typeface="Kyrghyz Times" pitchFamily="2" charset="0"/>
            <a:cs typeface="Times New Roman" pitchFamily="18" charset="0"/>
          </a:endParaRPr>
        </a:p>
      </dgm:t>
    </dgm:pt>
    <dgm:pt modelId="{C07B7D2F-FA7F-442D-AE1B-38D5F70BDE07}" type="parTrans" cxnId="{1373D689-FC0E-43F1-BEC4-B167AC4F11CE}">
      <dgm:prSet/>
      <dgm:spPr/>
      <dgm:t>
        <a:bodyPr/>
        <a:lstStyle/>
        <a:p>
          <a:endParaRPr lang="ru-RU"/>
        </a:p>
      </dgm:t>
    </dgm:pt>
    <dgm:pt modelId="{B30DDB98-8AB2-4DA5-9028-96DBBEDEB39A}" type="sibTrans" cxnId="{1373D689-FC0E-43F1-BEC4-B167AC4F11CE}">
      <dgm:prSet/>
      <dgm:spPr/>
      <dgm:t>
        <a:bodyPr/>
        <a:lstStyle/>
        <a:p>
          <a:endParaRPr lang="ru-RU"/>
        </a:p>
      </dgm:t>
    </dgm:pt>
    <dgm:pt modelId="{B168E568-0AF8-4233-8512-D5C4D7519E49}">
      <dgm:prSet phldrT="[Текст]"/>
      <dgm:spPr/>
      <dgm:t>
        <a:bodyPr/>
        <a:lstStyle/>
        <a:p>
          <a:r>
            <a:rPr lang="ru-RU" dirty="0" err="1" smtClean="0">
              <a:latin typeface="Kyrghyz Times" pitchFamily="2" charset="0"/>
              <a:cs typeface="Times New Roman" pitchFamily="18" charset="0"/>
            </a:rPr>
            <a:t>берилген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микрокредиттин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 47,2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пайызы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 же  8101,4 млн. сому</a:t>
          </a:r>
          <a:endParaRPr lang="ru-RU" dirty="0">
            <a:latin typeface="Kyrghyz Times" pitchFamily="2" charset="0"/>
          </a:endParaRPr>
        </a:p>
      </dgm:t>
    </dgm:pt>
    <dgm:pt modelId="{4C18113D-2DCF-4E37-A0B8-D427CC2161A0}" type="parTrans" cxnId="{382820B3-484D-4ABB-879F-3659C8DF81AB}">
      <dgm:prSet/>
      <dgm:spPr/>
      <dgm:t>
        <a:bodyPr/>
        <a:lstStyle/>
        <a:p>
          <a:endParaRPr lang="ru-RU"/>
        </a:p>
      </dgm:t>
    </dgm:pt>
    <dgm:pt modelId="{14E44455-5D8D-4CD7-A275-5B96D049C0EB}" type="sibTrans" cxnId="{382820B3-484D-4ABB-879F-3659C8DF81AB}">
      <dgm:prSet/>
      <dgm:spPr/>
      <dgm:t>
        <a:bodyPr/>
        <a:lstStyle/>
        <a:p>
          <a:endParaRPr lang="ru-RU"/>
        </a:p>
      </dgm:t>
    </dgm:pt>
    <dgm:pt modelId="{D240DCC5-35B7-467F-A1C6-90702D82BBEA}">
      <dgm:prSet phldrT="[Текст]" custT="1"/>
      <dgm:spPr/>
      <dgm:t>
        <a:bodyPr/>
        <a:lstStyle/>
        <a:p>
          <a:r>
            <a:rPr lang="ru-RU" sz="1300" dirty="0" smtClean="0">
              <a:latin typeface="Kyrghyz Times" pitchFamily="2" charset="0"/>
              <a:cs typeface="Times New Roman" pitchFamily="18" charset="0"/>
            </a:rPr>
            <a:t>173 </a:t>
          </a:r>
          <a:r>
            <a:rPr lang="ru-RU" sz="1300" dirty="0" err="1" smtClean="0">
              <a:latin typeface="Kyrghyz Times" pitchFamily="2" charset="0"/>
              <a:cs typeface="Times New Roman" pitchFamily="18" charset="0"/>
            </a:rPr>
            <a:t>микрокредиттик</a:t>
          </a:r>
          <a:r>
            <a:rPr lang="ru-RU" sz="13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dirty="0" err="1" smtClean="0">
              <a:latin typeface="Kyrghyz Times" pitchFamily="2" charset="0"/>
              <a:cs typeface="Times New Roman" pitchFamily="18" charset="0"/>
            </a:rPr>
            <a:t>компаниялар</a:t>
          </a:r>
          <a:r>
            <a:rPr lang="ru-RU" sz="13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dirty="0" err="1" smtClean="0">
              <a:latin typeface="Kyrghyz Times" pitchFamily="2" charset="0"/>
              <a:cs typeface="Times New Roman" pitchFamily="18" charset="0"/>
            </a:rPr>
            <a:t>жана</a:t>
          </a:r>
          <a:r>
            <a:rPr lang="ru-RU" sz="13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dirty="0" err="1" smtClean="0">
              <a:latin typeface="Kyrghyz Times" pitchFamily="2" charset="0"/>
              <a:cs typeface="Times New Roman" pitchFamily="18" charset="0"/>
            </a:rPr>
            <a:t>агентствалар</a:t>
          </a:r>
          <a:r>
            <a:rPr lang="ru-RU" sz="1300" dirty="0" smtClean="0">
              <a:latin typeface="Kyrghyz Times" pitchFamily="2" charset="0"/>
              <a:cs typeface="Times New Roman" pitchFamily="18" charset="0"/>
            </a:rPr>
            <a:t>. </a:t>
          </a:r>
          <a:endParaRPr lang="ru-RU" sz="1300" dirty="0">
            <a:latin typeface="Kyrghyz Times" pitchFamily="2" charset="0"/>
          </a:endParaRPr>
        </a:p>
      </dgm:t>
    </dgm:pt>
    <dgm:pt modelId="{DE85DADC-5F3B-4C64-AA7A-FC4279F0D704}" type="parTrans" cxnId="{8893E463-C0D6-4CF9-8FF9-B3AC06F61E24}">
      <dgm:prSet/>
      <dgm:spPr/>
      <dgm:t>
        <a:bodyPr/>
        <a:lstStyle/>
        <a:p>
          <a:endParaRPr lang="ru-RU"/>
        </a:p>
      </dgm:t>
    </dgm:pt>
    <dgm:pt modelId="{561D11F7-0736-4655-B8C9-F2F9EBD7BAAD}" type="sibTrans" cxnId="{8893E463-C0D6-4CF9-8FF9-B3AC06F61E24}">
      <dgm:prSet/>
      <dgm:spPr/>
      <dgm:t>
        <a:bodyPr/>
        <a:lstStyle/>
        <a:p>
          <a:endParaRPr lang="ru-RU"/>
        </a:p>
      </dgm:t>
    </dgm:pt>
    <dgm:pt modelId="{0298BDD0-8AEC-4FDF-9AD3-4E80FC75CE2D}">
      <dgm:prSet phldrT="[Текст]" custT="1"/>
      <dgm:spPr>
        <a:solidFill>
          <a:schemeClr val="bg2">
            <a:lumMod val="75000"/>
            <a:alpha val="96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200" dirty="0" err="1" smtClean="0">
              <a:latin typeface="Kyrghyz Times" pitchFamily="2" charset="0"/>
              <a:cs typeface="Times New Roman" pitchFamily="18" charset="0"/>
            </a:rPr>
            <a:t>Кредиттик</a:t>
          </a:r>
          <a:r>
            <a:rPr lang="ru-RU" sz="2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Kyrghyz Times" pitchFamily="2" charset="0"/>
              <a:cs typeface="Times New Roman" pitchFamily="18" charset="0"/>
            </a:rPr>
            <a:t>союздар</a:t>
          </a:r>
          <a:r>
            <a:rPr lang="ru-RU" sz="2200" dirty="0" smtClean="0">
              <a:latin typeface="Kyrghyz Times" pitchFamily="2" charset="0"/>
              <a:cs typeface="Times New Roman" pitchFamily="18" charset="0"/>
            </a:rPr>
            <a:t> </a:t>
          </a:r>
          <a:endParaRPr lang="ru-RU" sz="2200" dirty="0">
            <a:latin typeface="Kyrghyz Times" pitchFamily="2" charset="0"/>
            <a:cs typeface="Times New Roman" pitchFamily="18" charset="0"/>
          </a:endParaRPr>
        </a:p>
      </dgm:t>
    </dgm:pt>
    <dgm:pt modelId="{DC03314E-7201-488A-A254-C2A3DD0ED4F1}" type="parTrans" cxnId="{451FEACC-72DD-412C-B246-130C64D3A074}">
      <dgm:prSet/>
      <dgm:spPr/>
      <dgm:t>
        <a:bodyPr/>
        <a:lstStyle/>
        <a:p>
          <a:endParaRPr lang="ru-RU"/>
        </a:p>
      </dgm:t>
    </dgm:pt>
    <dgm:pt modelId="{058801C3-052C-41E1-B52F-7F67FA2529A6}" type="sibTrans" cxnId="{451FEACC-72DD-412C-B246-130C64D3A074}">
      <dgm:prSet/>
      <dgm:spPr/>
      <dgm:t>
        <a:bodyPr/>
        <a:lstStyle/>
        <a:p>
          <a:endParaRPr lang="ru-RU"/>
        </a:p>
      </dgm:t>
    </dgm:pt>
    <dgm:pt modelId="{D74AB7B7-42E9-4F4D-B515-A9C2A7933933}">
      <dgm:prSet phldrT="[Текст]"/>
      <dgm:spPr/>
      <dgm:t>
        <a:bodyPr/>
        <a:lstStyle/>
        <a:p>
          <a:pPr algn="l"/>
          <a:r>
            <a:rPr lang="ru-RU" dirty="0" smtClean="0">
              <a:latin typeface="Kyrghyz Times" pitchFamily="2" charset="0"/>
              <a:cs typeface="Times New Roman" pitchFamily="18" charset="0"/>
            </a:rPr>
            <a:t>126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кредиттик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союздар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 </a:t>
          </a:r>
          <a:endParaRPr lang="ru-RU" dirty="0">
            <a:latin typeface="Kyrghyz Times" pitchFamily="2" charset="0"/>
            <a:cs typeface="Times New Roman" pitchFamily="18" charset="0"/>
          </a:endParaRPr>
        </a:p>
      </dgm:t>
    </dgm:pt>
    <dgm:pt modelId="{550861BF-4349-4A10-96B4-DE72A03C5B02}" type="parTrans" cxnId="{C96FA8F5-C7AA-42DF-8FDC-70EAC6F104AD}">
      <dgm:prSet/>
      <dgm:spPr/>
      <dgm:t>
        <a:bodyPr/>
        <a:lstStyle/>
        <a:p>
          <a:endParaRPr lang="ru-RU"/>
        </a:p>
      </dgm:t>
    </dgm:pt>
    <dgm:pt modelId="{0335AFE5-21F6-4A7D-8B19-61288F730A2E}" type="sibTrans" cxnId="{C96FA8F5-C7AA-42DF-8FDC-70EAC6F104AD}">
      <dgm:prSet/>
      <dgm:spPr/>
      <dgm:t>
        <a:bodyPr/>
        <a:lstStyle/>
        <a:p>
          <a:endParaRPr lang="ru-RU"/>
        </a:p>
      </dgm:t>
    </dgm:pt>
    <dgm:pt modelId="{97DC8BC0-7D5A-4088-BFB9-F5A0263B7C5E}">
      <dgm:prSet phldrT="[Текст]"/>
      <dgm:spPr/>
      <dgm:t>
        <a:bodyPr/>
        <a:lstStyle/>
        <a:p>
          <a:pPr algn="l"/>
          <a:r>
            <a:rPr lang="ru-RU" dirty="0" err="1" smtClean="0">
              <a:latin typeface="Kyrghyz Times" pitchFamily="2" charset="0"/>
              <a:cs typeface="Times New Roman" pitchFamily="18" charset="0"/>
            </a:rPr>
            <a:t>берилген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микрокредиттин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 7,4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пайызы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 же 1263,6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млн.сому</a:t>
          </a:r>
          <a:endParaRPr lang="ru-RU" dirty="0">
            <a:latin typeface="Kyrghyz Times" pitchFamily="2" charset="0"/>
            <a:cs typeface="Times New Roman" pitchFamily="18" charset="0"/>
          </a:endParaRPr>
        </a:p>
      </dgm:t>
    </dgm:pt>
    <dgm:pt modelId="{92A85C35-F807-4AA0-A5B9-0662DBA890CA}" type="parTrans" cxnId="{12ACB148-4526-40E7-9503-262363650298}">
      <dgm:prSet/>
      <dgm:spPr/>
      <dgm:t>
        <a:bodyPr/>
        <a:lstStyle/>
        <a:p>
          <a:endParaRPr lang="ru-RU"/>
        </a:p>
      </dgm:t>
    </dgm:pt>
    <dgm:pt modelId="{413C032E-A64E-41D6-9916-2B4E793C5C9C}" type="sibTrans" cxnId="{12ACB148-4526-40E7-9503-262363650298}">
      <dgm:prSet/>
      <dgm:spPr/>
      <dgm:t>
        <a:bodyPr/>
        <a:lstStyle/>
        <a:p>
          <a:endParaRPr lang="ru-RU"/>
        </a:p>
      </dgm:t>
    </dgm:pt>
    <dgm:pt modelId="{37A7E081-BD12-44B6-8DD5-3314ADB10A53}">
      <dgm:prSet phldrT="[Текст]"/>
      <dgm:spPr/>
      <dgm:t>
        <a:bodyPr/>
        <a:lstStyle/>
        <a:p>
          <a:pPr algn="l"/>
          <a:r>
            <a:rPr lang="ru-RU" dirty="0" err="1" smtClean="0">
              <a:latin typeface="Kyrghyz Times" pitchFamily="2" charset="0"/>
              <a:cs typeface="Times New Roman" pitchFamily="18" charset="0"/>
            </a:rPr>
            <a:t>алуучулардын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 саны 19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миѕ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.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адам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.</a:t>
          </a:r>
          <a:endParaRPr lang="ru-RU" dirty="0">
            <a:latin typeface="Kyrghyz Times" pitchFamily="2" charset="0"/>
            <a:cs typeface="Times New Roman" pitchFamily="18" charset="0"/>
          </a:endParaRPr>
        </a:p>
      </dgm:t>
    </dgm:pt>
    <dgm:pt modelId="{A2ED21C0-7BA7-45CD-B1F8-E850077D1630}" type="parTrans" cxnId="{148A6D13-8F17-401B-BB06-5C4003241E41}">
      <dgm:prSet/>
      <dgm:spPr/>
      <dgm:t>
        <a:bodyPr/>
        <a:lstStyle/>
        <a:p>
          <a:endParaRPr lang="ru-RU"/>
        </a:p>
      </dgm:t>
    </dgm:pt>
    <dgm:pt modelId="{85775924-6437-4DDA-ABF4-0E57EE553AE7}" type="sibTrans" cxnId="{148A6D13-8F17-401B-BB06-5C4003241E41}">
      <dgm:prSet/>
      <dgm:spPr/>
      <dgm:t>
        <a:bodyPr/>
        <a:lstStyle/>
        <a:p>
          <a:endParaRPr lang="ru-RU"/>
        </a:p>
      </dgm:t>
    </dgm:pt>
    <dgm:pt modelId="{FE6F89CD-8296-409A-94A4-D826616E1968}">
      <dgm:prSet/>
      <dgm:spPr/>
      <dgm:t>
        <a:bodyPr/>
        <a:lstStyle/>
        <a:p>
          <a:r>
            <a:rPr lang="ru-RU" dirty="0" err="1" smtClean="0">
              <a:latin typeface="Kyrghyz Times" pitchFamily="2" charset="0"/>
              <a:cs typeface="Times New Roman" pitchFamily="18" charset="0"/>
            </a:rPr>
            <a:t>алуучулардын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 саны 187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миѕ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dirty="0" err="1" smtClean="0">
              <a:latin typeface="Kyrghyz Times" pitchFamily="2" charset="0"/>
              <a:cs typeface="Times New Roman" pitchFamily="18" charset="0"/>
            </a:rPr>
            <a:t>адам</a:t>
          </a:r>
          <a:r>
            <a:rPr lang="ru-RU" dirty="0" smtClean="0">
              <a:latin typeface="Kyrghyz Times" pitchFamily="2" charset="0"/>
              <a:cs typeface="Times New Roman" pitchFamily="18" charset="0"/>
            </a:rPr>
            <a:t>.</a:t>
          </a:r>
          <a:endParaRPr lang="ru-RU" dirty="0">
            <a:latin typeface="Kyrghyz Times" pitchFamily="2" charset="0"/>
            <a:cs typeface="Times New Roman" pitchFamily="18" charset="0"/>
          </a:endParaRPr>
        </a:p>
      </dgm:t>
    </dgm:pt>
    <dgm:pt modelId="{C8C9BADE-AB6D-4381-A232-A3D89E766AAE}" type="parTrans" cxnId="{3BDFA889-C066-443C-9A29-91F1A6D3BF39}">
      <dgm:prSet/>
      <dgm:spPr/>
      <dgm:t>
        <a:bodyPr/>
        <a:lstStyle/>
        <a:p>
          <a:endParaRPr lang="ru-RU"/>
        </a:p>
      </dgm:t>
    </dgm:pt>
    <dgm:pt modelId="{44A7986C-788C-4BCA-A4DB-AE1B44F76B9D}" type="sibTrans" cxnId="{3BDFA889-C066-443C-9A29-91F1A6D3BF39}">
      <dgm:prSet/>
      <dgm:spPr/>
      <dgm:t>
        <a:bodyPr/>
        <a:lstStyle/>
        <a:p>
          <a:endParaRPr lang="ru-RU"/>
        </a:p>
      </dgm:t>
    </dgm:pt>
    <dgm:pt modelId="{40161781-8380-43DE-8EAA-B751C493DAEE}">
      <dgm:prSet phldrT="[Текст]" custT="1"/>
      <dgm:spPr>
        <a:solidFill>
          <a:schemeClr val="accent4">
            <a:lumMod val="60000"/>
            <a:lumOff val="40000"/>
          </a:schemeClr>
        </a:solidFill>
        <a:effectLst>
          <a:outerShdw blurRad="50800" dist="50800" dir="5400000" algn="ctr" rotWithShape="0">
            <a:schemeClr val="tx2">
              <a:lumMod val="75000"/>
            </a:schemeClr>
          </a:outerShdw>
        </a:effectLst>
      </dgm:spPr>
      <dgm:t>
        <a:bodyPr/>
        <a:lstStyle/>
        <a:p>
          <a:r>
            <a:rPr lang="ru-RU" sz="2200" dirty="0" err="1" smtClean="0">
              <a:latin typeface="Kyrghyz Times" pitchFamily="2" charset="0"/>
              <a:cs typeface="Times New Roman" pitchFamily="18" charset="0"/>
            </a:rPr>
            <a:t>Чоѕ</a:t>
          </a:r>
          <a:r>
            <a:rPr lang="ru-RU" sz="2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Kyrghyz Times" pitchFamily="2" charset="0"/>
              <a:cs typeface="Times New Roman" pitchFamily="18" charset="0"/>
            </a:rPr>
            <a:t>микрокредиттик</a:t>
          </a:r>
          <a:r>
            <a:rPr lang="ru-RU" sz="2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Kyrghyz Times" pitchFamily="2" charset="0"/>
              <a:cs typeface="Times New Roman" pitchFamily="18" charset="0"/>
            </a:rPr>
            <a:t>компаниялар</a:t>
          </a:r>
          <a:endParaRPr lang="ru-RU" sz="2200" dirty="0">
            <a:latin typeface="Kyrghyz Times" pitchFamily="2" charset="0"/>
          </a:endParaRPr>
        </a:p>
      </dgm:t>
    </dgm:pt>
    <dgm:pt modelId="{1AF7067C-F0AD-453B-965B-2A8E500D6547}" type="sibTrans" cxnId="{3A336A20-7651-4A93-9966-4DCF6B5604DD}">
      <dgm:prSet/>
      <dgm:spPr/>
      <dgm:t>
        <a:bodyPr/>
        <a:lstStyle/>
        <a:p>
          <a:endParaRPr lang="ru-RU"/>
        </a:p>
      </dgm:t>
    </dgm:pt>
    <dgm:pt modelId="{F13D6219-9562-402F-A3A9-41CABD953CC4}" type="parTrans" cxnId="{3A336A20-7651-4A93-9966-4DCF6B5604DD}">
      <dgm:prSet/>
      <dgm:spPr/>
      <dgm:t>
        <a:bodyPr/>
        <a:lstStyle/>
        <a:p>
          <a:endParaRPr lang="ru-RU"/>
        </a:p>
      </dgm:t>
    </dgm:pt>
    <dgm:pt modelId="{33720C09-81F6-40C3-99F4-59407D206991}">
      <dgm:prSet phldrT="[Текст]" custT="1"/>
      <dgm:spPr>
        <a:solidFill>
          <a:schemeClr val="accent5">
            <a:lumMod val="60000"/>
            <a:lumOff val="40000"/>
            <a:alpha val="67000"/>
          </a:schemeClr>
        </a:solidFill>
      </dgm:spPr>
      <dgm:t>
        <a:bodyPr/>
        <a:lstStyle/>
        <a:p>
          <a:r>
            <a:rPr lang="ru-RU" sz="2200" dirty="0" err="1" smtClean="0">
              <a:latin typeface="Kyrghyz Times" pitchFamily="2" charset="0"/>
              <a:cs typeface="Times New Roman" pitchFamily="18" charset="0"/>
            </a:rPr>
            <a:t>Микрокредиттик</a:t>
          </a:r>
          <a:r>
            <a:rPr lang="ru-RU" sz="2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Kyrghyz Times" pitchFamily="2" charset="0"/>
              <a:cs typeface="Times New Roman" pitchFamily="18" charset="0"/>
            </a:rPr>
            <a:t>компаниялар</a:t>
          </a:r>
          <a:r>
            <a:rPr lang="ru-RU" sz="2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Kyrghyz Times" pitchFamily="2" charset="0"/>
              <a:cs typeface="Times New Roman" pitchFamily="18" charset="0"/>
            </a:rPr>
            <a:t>жана</a:t>
          </a:r>
          <a:r>
            <a:rPr lang="ru-RU" sz="2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Kyrghyz Times" pitchFamily="2" charset="0"/>
              <a:cs typeface="Times New Roman" pitchFamily="18" charset="0"/>
            </a:rPr>
            <a:t>агенствалар</a:t>
          </a:r>
          <a:r>
            <a:rPr lang="ru-RU" sz="2200" dirty="0" smtClean="0">
              <a:latin typeface="Kyrghyz Times" pitchFamily="2" charset="0"/>
              <a:cs typeface="Times New Roman" pitchFamily="18" charset="0"/>
            </a:rPr>
            <a:t> </a:t>
          </a:r>
          <a:endParaRPr lang="ru-RU" sz="2200" dirty="0">
            <a:latin typeface="Kyrghyz Times" pitchFamily="2" charset="0"/>
            <a:cs typeface="Times New Roman" pitchFamily="18" charset="0"/>
          </a:endParaRPr>
        </a:p>
      </dgm:t>
    </dgm:pt>
    <dgm:pt modelId="{3BF3AA43-2A00-4183-8318-B4FC6CFE40F1}" type="sibTrans" cxnId="{8A6CA39F-04DA-40DD-B1BB-5F7BF7A67F22}">
      <dgm:prSet/>
      <dgm:spPr/>
      <dgm:t>
        <a:bodyPr/>
        <a:lstStyle/>
        <a:p>
          <a:endParaRPr lang="ru-RU"/>
        </a:p>
      </dgm:t>
    </dgm:pt>
    <dgm:pt modelId="{9E19777D-0AD6-46B9-8513-9B563711B9FB}" type="parTrans" cxnId="{8A6CA39F-04DA-40DD-B1BB-5F7BF7A67F22}">
      <dgm:prSet/>
      <dgm:spPr/>
      <dgm:t>
        <a:bodyPr/>
        <a:lstStyle/>
        <a:p>
          <a:endParaRPr lang="ru-RU"/>
        </a:p>
      </dgm:t>
    </dgm:pt>
    <dgm:pt modelId="{B0072670-017B-4BC1-9B30-8F78B0D01952}">
      <dgm:prSet custT="1"/>
      <dgm:spPr/>
      <dgm:t>
        <a:bodyPr/>
        <a:lstStyle/>
        <a:p>
          <a:r>
            <a:rPr lang="ru-RU" sz="1300" dirty="0" err="1" smtClean="0">
              <a:latin typeface="Kyrghyz Times" pitchFamily="2" charset="0"/>
              <a:cs typeface="Times New Roman" pitchFamily="18" charset="0"/>
            </a:rPr>
            <a:t>берилген</a:t>
          </a:r>
          <a:r>
            <a:rPr lang="ru-RU" sz="13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dirty="0" err="1" smtClean="0">
              <a:latin typeface="Kyrghyz Times" pitchFamily="2" charset="0"/>
              <a:cs typeface="Times New Roman" pitchFamily="18" charset="0"/>
            </a:rPr>
            <a:t>микрокредиттин</a:t>
          </a:r>
          <a:r>
            <a:rPr lang="ru-RU" sz="1300" dirty="0" smtClean="0">
              <a:latin typeface="Kyrghyz Times" pitchFamily="2" charset="0"/>
              <a:cs typeface="Times New Roman" pitchFamily="18" charset="0"/>
            </a:rPr>
            <a:t> 45,4 </a:t>
          </a:r>
          <a:r>
            <a:rPr lang="ru-RU" sz="1300" dirty="0" err="1" smtClean="0">
              <a:latin typeface="Kyrghyz Times" pitchFamily="2" charset="0"/>
              <a:cs typeface="Times New Roman" pitchFamily="18" charset="0"/>
            </a:rPr>
            <a:t>пайызы</a:t>
          </a:r>
          <a:r>
            <a:rPr lang="ru-RU" sz="1300" dirty="0" smtClean="0">
              <a:latin typeface="Kyrghyz Times" pitchFamily="2" charset="0"/>
              <a:cs typeface="Times New Roman" pitchFamily="18" charset="0"/>
            </a:rPr>
            <a:t> же  7801,5 млн. сому</a:t>
          </a:r>
          <a:endParaRPr lang="ru-RU" sz="1300" dirty="0">
            <a:latin typeface="Kyrghyz Times" pitchFamily="2" charset="0"/>
            <a:cs typeface="Times New Roman" pitchFamily="18" charset="0"/>
          </a:endParaRPr>
        </a:p>
      </dgm:t>
    </dgm:pt>
    <dgm:pt modelId="{25B6A1DB-C6A9-4D5A-9ADD-2DD91A8CDA96}" type="parTrans" cxnId="{63697603-3C1B-47FB-8F4E-8293E436604C}">
      <dgm:prSet/>
      <dgm:spPr/>
      <dgm:t>
        <a:bodyPr/>
        <a:lstStyle/>
        <a:p>
          <a:endParaRPr lang="ru-RU"/>
        </a:p>
      </dgm:t>
    </dgm:pt>
    <dgm:pt modelId="{51EE1EA0-F736-4392-AC14-C1D136480854}" type="sibTrans" cxnId="{63697603-3C1B-47FB-8F4E-8293E436604C}">
      <dgm:prSet/>
      <dgm:spPr/>
      <dgm:t>
        <a:bodyPr/>
        <a:lstStyle/>
        <a:p>
          <a:endParaRPr lang="ru-RU"/>
        </a:p>
      </dgm:t>
    </dgm:pt>
    <dgm:pt modelId="{E784680D-C8D1-4A44-A9CB-ECFDB27B4E8A}">
      <dgm:prSet custT="1"/>
      <dgm:spPr/>
      <dgm:t>
        <a:bodyPr/>
        <a:lstStyle/>
        <a:p>
          <a:r>
            <a:rPr lang="ru-RU" sz="1300" dirty="0" err="1" smtClean="0">
              <a:latin typeface="Kyrghyz Times" pitchFamily="2" charset="0"/>
              <a:cs typeface="Times New Roman" pitchFamily="18" charset="0"/>
            </a:rPr>
            <a:t>алуучулардын</a:t>
          </a:r>
          <a:r>
            <a:rPr lang="ru-RU" sz="1300" dirty="0" smtClean="0">
              <a:latin typeface="Kyrghyz Times" pitchFamily="2" charset="0"/>
              <a:cs typeface="Times New Roman" pitchFamily="18" charset="0"/>
            </a:rPr>
            <a:t> саны 225 </a:t>
          </a:r>
          <a:r>
            <a:rPr lang="ru-RU" sz="1300" dirty="0" err="1" smtClean="0">
              <a:latin typeface="Kyrghyz Times" pitchFamily="2" charset="0"/>
              <a:cs typeface="Times New Roman" pitchFamily="18" charset="0"/>
            </a:rPr>
            <a:t>миѕ</a:t>
          </a:r>
          <a:r>
            <a:rPr lang="ru-RU" sz="13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dirty="0" err="1" smtClean="0">
              <a:latin typeface="Kyrghyz Times" pitchFamily="2" charset="0"/>
              <a:cs typeface="Times New Roman" pitchFamily="18" charset="0"/>
            </a:rPr>
            <a:t>адам</a:t>
          </a:r>
          <a:r>
            <a:rPr lang="ru-RU" sz="1300" dirty="0" smtClean="0">
              <a:latin typeface="Kyrghyz Times" pitchFamily="2" charset="0"/>
              <a:cs typeface="Times New Roman" pitchFamily="18" charset="0"/>
            </a:rPr>
            <a:t>.  </a:t>
          </a:r>
          <a:endParaRPr lang="ru-RU" sz="1300" dirty="0">
            <a:latin typeface="Kyrghyz Times" pitchFamily="2" charset="0"/>
          </a:endParaRPr>
        </a:p>
      </dgm:t>
    </dgm:pt>
    <dgm:pt modelId="{8CC3A4C3-C7DE-4D51-B1BE-2C020408C30F}" type="parTrans" cxnId="{1EBA1272-4A20-429F-BF5F-06A1D05D554F}">
      <dgm:prSet/>
      <dgm:spPr/>
      <dgm:t>
        <a:bodyPr/>
        <a:lstStyle/>
        <a:p>
          <a:endParaRPr lang="ru-RU"/>
        </a:p>
      </dgm:t>
    </dgm:pt>
    <dgm:pt modelId="{5739CCB9-1898-4ACD-BA11-FAC63C6D1FA5}" type="sibTrans" cxnId="{1EBA1272-4A20-429F-BF5F-06A1D05D554F}">
      <dgm:prSet/>
      <dgm:spPr/>
      <dgm:t>
        <a:bodyPr/>
        <a:lstStyle/>
        <a:p>
          <a:endParaRPr lang="ru-RU"/>
        </a:p>
      </dgm:t>
    </dgm:pt>
    <dgm:pt modelId="{9F4A519E-1179-42E7-8C7F-6CDBA5F64B75}" type="pres">
      <dgm:prSet presAssocID="{9247A47F-658C-4C43-BB96-CBEBA40675A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AABA4D-C7CA-4C6A-AE90-E930DE2C068D}" type="pres">
      <dgm:prSet presAssocID="{40161781-8380-43DE-8EAA-B751C493DAEE}" presName="circle1" presStyleLbl="node1" presStyleIdx="0" presStyleCnt="3"/>
      <dgm:spPr>
        <a:solidFill>
          <a:schemeClr val="accent4">
            <a:lumMod val="60000"/>
            <a:lumOff val="40000"/>
          </a:schemeClr>
        </a:solidFill>
      </dgm:spPr>
    </dgm:pt>
    <dgm:pt modelId="{B9EFC10D-46BE-48BA-860D-01BEA84439C4}" type="pres">
      <dgm:prSet presAssocID="{40161781-8380-43DE-8EAA-B751C493DAEE}" presName="space" presStyleCnt="0"/>
      <dgm:spPr/>
    </dgm:pt>
    <dgm:pt modelId="{457D0FAC-EA5F-4181-A124-C53E2FEED509}" type="pres">
      <dgm:prSet presAssocID="{40161781-8380-43DE-8EAA-B751C493DAEE}" presName="rect1" presStyleLbl="alignAcc1" presStyleIdx="0" presStyleCnt="3"/>
      <dgm:spPr/>
      <dgm:t>
        <a:bodyPr/>
        <a:lstStyle/>
        <a:p>
          <a:endParaRPr lang="ru-RU"/>
        </a:p>
      </dgm:t>
    </dgm:pt>
    <dgm:pt modelId="{A5EFD69F-3765-413F-812F-D0B87D4A270C}" type="pres">
      <dgm:prSet presAssocID="{33720C09-81F6-40C3-99F4-59407D206991}" presName="vertSpace2" presStyleLbl="node1" presStyleIdx="0" presStyleCnt="3"/>
      <dgm:spPr/>
    </dgm:pt>
    <dgm:pt modelId="{758C6630-440E-47F3-9DA0-5D6ECF588924}" type="pres">
      <dgm:prSet presAssocID="{33720C09-81F6-40C3-99F4-59407D206991}" presName="circle2" presStyleLbl="node1" presStyleIdx="1" presStyleCnt="3" custScaleY="87818" custLinFactNeighborX="-1489" custLinFactNeighborY="-789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3F215FA-6201-44BA-A458-3C5E6BDAD2D4}" type="pres">
      <dgm:prSet presAssocID="{33720C09-81F6-40C3-99F4-59407D206991}" presName="rect2" presStyleLbl="alignAcc1" presStyleIdx="1" presStyleCnt="3" custScaleX="104378" custScaleY="111224" custLinFactNeighborX="-1844" custLinFactNeighborY="4255"/>
      <dgm:spPr/>
      <dgm:t>
        <a:bodyPr/>
        <a:lstStyle/>
        <a:p>
          <a:endParaRPr lang="ru-RU"/>
        </a:p>
      </dgm:t>
    </dgm:pt>
    <dgm:pt modelId="{45BE6E76-6169-42ED-A498-AF683DF9C72B}" type="pres">
      <dgm:prSet presAssocID="{0298BDD0-8AEC-4FDF-9AD3-4E80FC75CE2D}" presName="vertSpace3" presStyleLbl="node1" presStyleIdx="1" presStyleCnt="3"/>
      <dgm:spPr/>
    </dgm:pt>
    <dgm:pt modelId="{81C3877D-2731-4EFF-81C4-353BF079F0AF}" type="pres">
      <dgm:prSet presAssocID="{0298BDD0-8AEC-4FDF-9AD3-4E80FC75CE2D}" presName="circle3" presStyleLbl="node1" presStyleIdx="2" presStyleCnt="3" custScaleX="79654" custScaleY="110690" custLinFactNeighborX="7881" custLinFactNeighborY="39656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50B8DEF-E064-47F2-85F6-1B62E24FB2D0}" type="pres">
      <dgm:prSet presAssocID="{0298BDD0-8AEC-4FDF-9AD3-4E80FC75CE2D}" presName="rect3" presStyleLbl="alignAcc1" presStyleIdx="2" presStyleCnt="3" custScaleX="102180" custScaleY="105533" custLinFactNeighborX="0" custLinFactNeighborY="27271"/>
      <dgm:spPr/>
      <dgm:t>
        <a:bodyPr/>
        <a:lstStyle/>
        <a:p>
          <a:endParaRPr lang="ru-RU"/>
        </a:p>
      </dgm:t>
    </dgm:pt>
    <dgm:pt modelId="{DD9F182B-FD78-4BCA-AED6-E701D62F8478}" type="pres">
      <dgm:prSet presAssocID="{40161781-8380-43DE-8EAA-B751C493DAE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80CE7-0F97-42E6-A61B-27E1ECD0B0FA}" type="pres">
      <dgm:prSet presAssocID="{40161781-8380-43DE-8EAA-B751C493DAE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6367C-456E-4CDA-B707-2BC53CC77020}" type="pres">
      <dgm:prSet presAssocID="{33720C09-81F6-40C3-99F4-59407D20699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82780-9A07-41B4-A0A4-DE5269D3D6D2}" type="pres">
      <dgm:prSet presAssocID="{33720C09-81F6-40C3-99F4-59407D206991}" presName="rect2ChTx" presStyleLbl="alignAcc1" presStyleIdx="2" presStyleCnt="3" custScaleX="100000" custScaleY="120134" custLinFactNeighborX="825" custLinFactNeighborY="8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43A60-66DD-44C6-8E1D-7716D70E2402}" type="pres">
      <dgm:prSet presAssocID="{0298BDD0-8AEC-4FDF-9AD3-4E80FC75CE2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2F69A-969F-41DE-A0C2-1A1E1216C317}" type="pres">
      <dgm:prSet presAssocID="{0298BDD0-8AEC-4FDF-9AD3-4E80FC75CE2D}" presName="rect3ChTx" presStyleLbl="alignAcc1" presStyleIdx="2" presStyleCnt="3" custScaleX="100000" custScaleY="117657" custLinFactNeighborX="825" custLinFactNeighborY="30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466FB-5DC9-4CC0-B62D-AE3F07409766}" type="presOf" srcId="{B168E568-0AF8-4233-8512-D5C4D7519E49}" destId="{30680CE7-0F97-42E6-A61B-27E1ECD0B0FA}" srcOrd="0" destOrd="1" presId="urn:microsoft.com/office/officeart/2005/8/layout/target3"/>
    <dgm:cxn modelId="{6057E512-4F32-40D5-8B5C-5BFEE18270A3}" type="presOf" srcId="{D74AB7B7-42E9-4F4D-B515-A9C2A7933933}" destId="{3202F69A-969F-41DE-A0C2-1A1E1216C317}" srcOrd="0" destOrd="0" presId="urn:microsoft.com/office/officeart/2005/8/layout/target3"/>
    <dgm:cxn modelId="{C96FA8F5-C7AA-42DF-8FDC-70EAC6F104AD}" srcId="{0298BDD0-8AEC-4FDF-9AD3-4E80FC75CE2D}" destId="{D74AB7B7-42E9-4F4D-B515-A9C2A7933933}" srcOrd="0" destOrd="0" parTransId="{550861BF-4349-4A10-96B4-DE72A03C5B02}" sibTransId="{0335AFE5-21F6-4A7D-8B19-61288F730A2E}"/>
    <dgm:cxn modelId="{99E1A45C-E004-4F7D-99CC-00A7875D25D4}" type="presOf" srcId="{FE6F89CD-8296-409A-94A4-D826616E1968}" destId="{30680CE7-0F97-42E6-A61B-27E1ECD0B0FA}" srcOrd="0" destOrd="2" presId="urn:microsoft.com/office/officeart/2005/8/layout/target3"/>
    <dgm:cxn modelId="{D67A63E5-ABFC-49FB-AF89-CB1404B32F84}" type="presOf" srcId="{40161781-8380-43DE-8EAA-B751C493DAEE}" destId="{DD9F182B-FD78-4BCA-AED6-E701D62F8478}" srcOrd="1" destOrd="0" presId="urn:microsoft.com/office/officeart/2005/8/layout/target3"/>
    <dgm:cxn modelId="{A67D0293-0103-430E-ABDB-54C1EA947A1A}" type="presOf" srcId="{E784680D-C8D1-4A44-A9CB-ECFDB27B4E8A}" destId="{6D882780-9A07-41B4-A0A4-DE5269D3D6D2}" srcOrd="0" destOrd="2" presId="urn:microsoft.com/office/officeart/2005/8/layout/target3"/>
    <dgm:cxn modelId="{419B79E7-4223-41A4-9FF9-68368851CAF3}" type="presOf" srcId="{D240DCC5-35B7-467F-A1C6-90702D82BBEA}" destId="{6D882780-9A07-41B4-A0A4-DE5269D3D6D2}" srcOrd="0" destOrd="0" presId="urn:microsoft.com/office/officeart/2005/8/layout/target3"/>
    <dgm:cxn modelId="{3A336A20-7651-4A93-9966-4DCF6B5604DD}" srcId="{9247A47F-658C-4C43-BB96-CBEBA40675AB}" destId="{40161781-8380-43DE-8EAA-B751C493DAEE}" srcOrd="0" destOrd="0" parTransId="{F13D6219-9562-402F-A3A9-41CABD953CC4}" sibTransId="{1AF7067C-F0AD-453B-965B-2A8E500D6547}"/>
    <dgm:cxn modelId="{12ACB148-4526-40E7-9503-262363650298}" srcId="{0298BDD0-8AEC-4FDF-9AD3-4E80FC75CE2D}" destId="{97DC8BC0-7D5A-4088-BFB9-F5A0263B7C5E}" srcOrd="1" destOrd="0" parTransId="{92A85C35-F807-4AA0-A5B9-0662DBA890CA}" sibTransId="{413C032E-A64E-41D6-9916-2B4E793C5C9C}"/>
    <dgm:cxn modelId="{228440DB-5697-42B2-AEBB-BB36EF0E7C1D}" type="presOf" srcId="{97DC8BC0-7D5A-4088-BFB9-F5A0263B7C5E}" destId="{3202F69A-969F-41DE-A0C2-1A1E1216C317}" srcOrd="0" destOrd="1" presId="urn:microsoft.com/office/officeart/2005/8/layout/target3"/>
    <dgm:cxn modelId="{6DCAD106-A0F3-4D86-9662-4BFFE85CF0D5}" type="presOf" srcId="{40161781-8380-43DE-8EAA-B751C493DAEE}" destId="{457D0FAC-EA5F-4181-A124-C53E2FEED509}" srcOrd="0" destOrd="0" presId="urn:microsoft.com/office/officeart/2005/8/layout/target3"/>
    <dgm:cxn modelId="{8A6CA39F-04DA-40DD-B1BB-5F7BF7A67F22}" srcId="{9247A47F-658C-4C43-BB96-CBEBA40675AB}" destId="{33720C09-81F6-40C3-99F4-59407D206991}" srcOrd="1" destOrd="0" parTransId="{9E19777D-0AD6-46B9-8513-9B563711B9FB}" sibTransId="{3BF3AA43-2A00-4183-8318-B4FC6CFE40F1}"/>
    <dgm:cxn modelId="{451FEACC-72DD-412C-B246-130C64D3A074}" srcId="{9247A47F-658C-4C43-BB96-CBEBA40675AB}" destId="{0298BDD0-8AEC-4FDF-9AD3-4E80FC75CE2D}" srcOrd="2" destOrd="0" parTransId="{DC03314E-7201-488A-A254-C2A3DD0ED4F1}" sibTransId="{058801C3-052C-41E1-B52F-7F67FA2529A6}"/>
    <dgm:cxn modelId="{3BDFA889-C066-443C-9A29-91F1A6D3BF39}" srcId="{40161781-8380-43DE-8EAA-B751C493DAEE}" destId="{FE6F89CD-8296-409A-94A4-D826616E1968}" srcOrd="2" destOrd="0" parTransId="{C8C9BADE-AB6D-4381-A232-A3D89E766AAE}" sibTransId="{44A7986C-788C-4BCA-A4DB-AE1B44F76B9D}"/>
    <dgm:cxn modelId="{C49E3CE4-597D-420F-BD89-7563B0048DBB}" type="presOf" srcId="{0298BDD0-8AEC-4FDF-9AD3-4E80FC75CE2D}" destId="{550B8DEF-E064-47F2-85F6-1B62E24FB2D0}" srcOrd="0" destOrd="0" presId="urn:microsoft.com/office/officeart/2005/8/layout/target3"/>
    <dgm:cxn modelId="{382820B3-484D-4ABB-879F-3659C8DF81AB}" srcId="{40161781-8380-43DE-8EAA-B751C493DAEE}" destId="{B168E568-0AF8-4233-8512-D5C4D7519E49}" srcOrd="1" destOrd="0" parTransId="{4C18113D-2DCF-4E37-A0B8-D427CC2161A0}" sibTransId="{14E44455-5D8D-4CD7-A275-5B96D049C0EB}"/>
    <dgm:cxn modelId="{E8BC78A2-D66C-4750-AB6C-6428755304F1}" type="presOf" srcId="{9247A47F-658C-4C43-BB96-CBEBA40675AB}" destId="{9F4A519E-1179-42E7-8C7F-6CDBA5F64B75}" srcOrd="0" destOrd="0" presId="urn:microsoft.com/office/officeart/2005/8/layout/target3"/>
    <dgm:cxn modelId="{148A6D13-8F17-401B-BB06-5C4003241E41}" srcId="{0298BDD0-8AEC-4FDF-9AD3-4E80FC75CE2D}" destId="{37A7E081-BD12-44B6-8DD5-3314ADB10A53}" srcOrd="2" destOrd="0" parTransId="{A2ED21C0-7BA7-45CD-B1F8-E850077D1630}" sibTransId="{85775924-6437-4DDA-ABF4-0E57EE553AE7}"/>
    <dgm:cxn modelId="{25CC4D8F-A452-4DE3-83A3-4E262AC39C1D}" type="presOf" srcId="{0298BDD0-8AEC-4FDF-9AD3-4E80FC75CE2D}" destId="{E2643A60-66DD-44C6-8E1D-7716D70E2402}" srcOrd="1" destOrd="0" presId="urn:microsoft.com/office/officeart/2005/8/layout/target3"/>
    <dgm:cxn modelId="{43B3385E-2D50-4C02-A03E-0DAA6CBE8717}" type="presOf" srcId="{33720C09-81F6-40C3-99F4-59407D206991}" destId="{43F215FA-6201-44BA-A458-3C5E6BDAD2D4}" srcOrd="0" destOrd="0" presId="urn:microsoft.com/office/officeart/2005/8/layout/target3"/>
    <dgm:cxn modelId="{96F2CF25-F538-4508-BF77-1F8CA2A906F9}" type="presOf" srcId="{B0072670-017B-4BC1-9B30-8F78B0D01952}" destId="{6D882780-9A07-41B4-A0A4-DE5269D3D6D2}" srcOrd="0" destOrd="1" presId="urn:microsoft.com/office/officeart/2005/8/layout/target3"/>
    <dgm:cxn modelId="{8320845F-B6F9-4F90-A024-9010139B5301}" type="presOf" srcId="{37A7E081-BD12-44B6-8DD5-3314ADB10A53}" destId="{3202F69A-969F-41DE-A0C2-1A1E1216C317}" srcOrd="0" destOrd="2" presId="urn:microsoft.com/office/officeart/2005/8/layout/target3"/>
    <dgm:cxn modelId="{8893E463-C0D6-4CF9-8FF9-B3AC06F61E24}" srcId="{33720C09-81F6-40C3-99F4-59407D206991}" destId="{D240DCC5-35B7-467F-A1C6-90702D82BBEA}" srcOrd="0" destOrd="0" parTransId="{DE85DADC-5F3B-4C64-AA7A-FC4279F0D704}" sibTransId="{561D11F7-0736-4655-B8C9-F2F9EBD7BAAD}"/>
    <dgm:cxn modelId="{63697603-3C1B-47FB-8F4E-8293E436604C}" srcId="{33720C09-81F6-40C3-99F4-59407D206991}" destId="{B0072670-017B-4BC1-9B30-8F78B0D01952}" srcOrd="1" destOrd="0" parTransId="{25B6A1DB-C6A9-4D5A-9ADD-2DD91A8CDA96}" sibTransId="{51EE1EA0-F736-4392-AC14-C1D136480854}"/>
    <dgm:cxn modelId="{1EDAA78E-87F2-4981-99A7-DF326B5FBD18}" type="presOf" srcId="{46F4321E-275A-4D66-AE02-7F0ABD108A43}" destId="{30680CE7-0F97-42E6-A61B-27E1ECD0B0FA}" srcOrd="0" destOrd="0" presId="urn:microsoft.com/office/officeart/2005/8/layout/target3"/>
    <dgm:cxn modelId="{1EBA1272-4A20-429F-BF5F-06A1D05D554F}" srcId="{33720C09-81F6-40C3-99F4-59407D206991}" destId="{E784680D-C8D1-4A44-A9CB-ECFDB27B4E8A}" srcOrd="2" destOrd="0" parTransId="{8CC3A4C3-C7DE-4D51-B1BE-2C020408C30F}" sibTransId="{5739CCB9-1898-4ACD-BA11-FAC63C6D1FA5}"/>
    <dgm:cxn modelId="{1373D689-FC0E-43F1-BEC4-B167AC4F11CE}" srcId="{40161781-8380-43DE-8EAA-B751C493DAEE}" destId="{46F4321E-275A-4D66-AE02-7F0ABD108A43}" srcOrd="0" destOrd="0" parTransId="{C07B7D2F-FA7F-442D-AE1B-38D5F70BDE07}" sibTransId="{B30DDB98-8AB2-4DA5-9028-96DBBEDEB39A}"/>
    <dgm:cxn modelId="{9A596A53-A31B-4707-8B5C-DEC8CA051E22}" type="presOf" srcId="{33720C09-81F6-40C3-99F4-59407D206991}" destId="{E3F6367C-456E-4CDA-B707-2BC53CC77020}" srcOrd="1" destOrd="0" presId="urn:microsoft.com/office/officeart/2005/8/layout/target3"/>
    <dgm:cxn modelId="{1D9A3486-A957-4894-AC48-02A085ECFB15}" type="presParOf" srcId="{9F4A519E-1179-42E7-8C7F-6CDBA5F64B75}" destId="{B9AABA4D-C7CA-4C6A-AE90-E930DE2C068D}" srcOrd="0" destOrd="0" presId="urn:microsoft.com/office/officeart/2005/8/layout/target3"/>
    <dgm:cxn modelId="{B9D40FDA-6443-4BDE-8B51-2835EF3FC363}" type="presParOf" srcId="{9F4A519E-1179-42E7-8C7F-6CDBA5F64B75}" destId="{B9EFC10D-46BE-48BA-860D-01BEA84439C4}" srcOrd="1" destOrd="0" presId="urn:microsoft.com/office/officeart/2005/8/layout/target3"/>
    <dgm:cxn modelId="{FCAA8C9A-AB39-4947-8342-C7110EE7B2CA}" type="presParOf" srcId="{9F4A519E-1179-42E7-8C7F-6CDBA5F64B75}" destId="{457D0FAC-EA5F-4181-A124-C53E2FEED509}" srcOrd="2" destOrd="0" presId="urn:microsoft.com/office/officeart/2005/8/layout/target3"/>
    <dgm:cxn modelId="{5F9F86A6-511C-4846-AB4A-D53695385664}" type="presParOf" srcId="{9F4A519E-1179-42E7-8C7F-6CDBA5F64B75}" destId="{A5EFD69F-3765-413F-812F-D0B87D4A270C}" srcOrd="3" destOrd="0" presId="urn:microsoft.com/office/officeart/2005/8/layout/target3"/>
    <dgm:cxn modelId="{97FD3851-5271-4EAB-A344-BFDE6B1F9837}" type="presParOf" srcId="{9F4A519E-1179-42E7-8C7F-6CDBA5F64B75}" destId="{758C6630-440E-47F3-9DA0-5D6ECF588924}" srcOrd="4" destOrd="0" presId="urn:microsoft.com/office/officeart/2005/8/layout/target3"/>
    <dgm:cxn modelId="{CAC4FDDE-1C63-4E37-B0E8-7A970AADB48D}" type="presParOf" srcId="{9F4A519E-1179-42E7-8C7F-6CDBA5F64B75}" destId="{43F215FA-6201-44BA-A458-3C5E6BDAD2D4}" srcOrd="5" destOrd="0" presId="urn:microsoft.com/office/officeart/2005/8/layout/target3"/>
    <dgm:cxn modelId="{DF4A6C77-48BA-4114-A9B4-3EFC57A10CC6}" type="presParOf" srcId="{9F4A519E-1179-42E7-8C7F-6CDBA5F64B75}" destId="{45BE6E76-6169-42ED-A498-AF683DF9C72B}" srcOrd="6" destOrd="0" presId="urn:microsoft.com/office/officeart/2005/8/layout/target3"/>
    <dgm:cxn modelId="{6C1930A1-5C42-4323-8D6A-837A59248CF4}" type="presParOf" srcId="{9F4A519E-1179-42E7-8C7F-6CDBA5F64B75}" destId="{81C3877D-2731-4EFF-81C4-353BF079F0AF}" srcOrd="7" destOrd="0" presId="urn:microsoft.com/office/officeart/2005/8/layout/target3"/>
    <dgm:cxn modelId="{3252EC64-0285-414B-8CED-0468042D2F8D}" type="presParOf" srcId="{9F4A519E-1179-42E7-8C7F-6CDBA5F64B75}" destId="{550B8DEF-E064-47F2-85F6-1B62E24FB2D0}" srcOrd="8" destOrd="0" presId="urn:microsoft.com/office/officeart/2005/8/layout/target3"/>
    <dgm:cxn modelId="{7E432155-10B7-4784-BEF8-0045788D2817}" type="presParOf" srcId="{9F4A519E-1179-42E7-8C7F-6CDBA5F64B75}" destId="{DD9F182B-FD78-4BCA-AED6-E701D62F8478}" srcOrd="9" destOrd="0" presId="urn:microsoft.com/office/officeart/2005/8/layout/target3"/>
    <dgm:cxn modelId="{881445C2-C9F6-481C-BD37-C206C25EB7A8}" type="presParOf" srcId="{9F4A519E-1179-42E7-8C7F-6CDBA5F64B75}" destId="{30680CE7-0F97-42E6-A61B-27E1ECD0B0FA}" srcOrd="10" destOrd="0" presId="urn:microsoft.com/office/officeart/2005/8/layout/target3"/>
    <dgm:cxn modelId="{FFF191A7-97E1-4456-B333-B4BE75270FF6}" type="presParOf" srcId="{9F4A519E-1179-42E7-8C7F-6CDBA5F64B75}" destId="{E3F6367C-456E-4CDA-B707-2BC53CC77020}" srcOrd="11" destOrd="0" presId="urn:microsoft.com/office/officeart/2005/8/layout/target3"/>
    <dgm:cxn modelId="{99B70830-DA95-4EAB-86D8-141CD9010387}" type="presParOf" srcId="{9F4A519E-1179-42E7-8C7F-6CDBA5F64B75}" destId="{6D882780-9A07-41B4-A0A4-DE5269D3D6D2}" srcOrd="12" destOrd="0" presId="urn:microsoft.com/office/officeart/2005/8/layout/target3"/>
    <dgm:cxn modelId="{C701B80B-EC22-4862-A95B-5359C255CB1A}" type="presParOf" srcId="{9F4A519E-1179-42E7-8C7F-6CDBA5F64B75}" destId="{E2643A60-66DD-44C6-8E1D-7716D70E2402}" srcOrd="13" destOrd="0" presId="urn:microsoft.com/office/officeart/2005/8/layout/target3"/>
    <dgm:cxn modelId="{254E6DD6-70B6-42CF-8439-C3FA43AC4354}" type="presParOf" srcId="{9F4A519E-1179-42E7-8C7F-6CDBA5F64B75}" destId="{3202F69A-969F-41DE-A0C2-1A1E1216C31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ABA4D-C7CA-4C6A-AE90-E930DE2C068D}">
      <dsp:nvSpPr>
        <dsp:cNvPr id="0" name=""/>
        <dsp:cNvSpPr/>
      </dsp:nvSpPr>
      <dsp:spPr>
        <a:xfrm>
          <a:off x="-53559" y="0"/>
          <a:ext cx="4143404" cy="414340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D0FAC-EA5F-4181-A124-C53E2FEED509}">
      <dsp:nvSpPr>
        <dsp:cNvPr id="0" name=""/>
        <dsp:cNvSpPr/>
      </dsp:nvSpPr>
      <dsp:spPr>
        <a:xfrm>
          <a:off x="2018142" y="0"/>
          <a:ext cx="4893543" cy="414340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tx2">
              <a:lumMod val="7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Kyrghyz Times" pitchFamily="2" charset="0"/>
              <a:cs typeface="Times New Roman" pitchFamily="18" charset="0"/>
            </a:rPr>
            <a:t>Чоѕ</a:t>
          </a:r>
          <a:r>
            <a:rPr lang="ru-RU" sz="22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Kyrghyz Times" pitchFamily="2" charset="0"/>
              <a:cs typeface="Times New Roman" pitchFamily="18" charset="0"/>
            </a:rPr>
            <a:t>микрокредиттик</a:t>
          </a:r>
          <a:r>
            <a:rPr lang="ru-RU" sz="22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Kyrghyz Times" pitchFamily="2" charset="0"/>
              <a:cs typeface="Times New Roman" pitchFamily="18" charset="0"/>
            </a:rPr>
            <a:t>компаниялар</a:t>
          </a:r>
          <a:endParaRPr lang="ru-RU" sz="2200" kern="1200" dirty="0">
            <a:latin typeface="Kyrghyz Times" pitchFamily="2" charset="0"/>
          </a:endParaRPr>
        </a:p>
      </dsp:txBody>
      <dsp:txXfrm>
        <a:off x="2018142" y="0"/>
        <a:ext cx="2446771" cy="1243023"/>
      </dsp:txXfrm>
    </dsp:sp>
    <dsp:sp modelId="{758C6630-440E-47F3-9DA0-5D6ECF588924}">
      <dsp:nvSpPr>
        <dsp:cNvPr id="0" name=""/>
        <dsp:cNvSpPr/>
      </dsp:nvSpPr>
      <dsp:spPr>
        <a:xfrm>
          <a:off x="631435" y="1221774"/>
          <a:ext cx="2693209" cy="236512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215FA-6201-44BA-A458-3C5E6BDAD2D4}">
      <dsp:nvSpPr>
        <dsp:cNvPr id="0" name=""/>
        <dsp:cNvSpPr/>
      </dsp:nvSpPr>
      <dsp:spPr>
        <a:xfrm>
          <a:off x="1820785" y="1147908"/>
          <a:ext cx="5107782" cy="2995495"/>
        </a:xfrm>
        <a:prstGeom prst="rect">
          <a:avLst/>
        </a:prstGeom>
        <a:solidFill>
          <a:schemeClr val="accent5">
            <a:lumMod val="60000"/>
            <a:lumOff val="40000"/>
            <a:alpha val="67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Kyrghyz Times" pitchFamily="2" charset="0"/>
              <a:cs typeface="Times New Roman" pitchFamily="18" charset="0"/>
            </a:rPr>
            <a:t>Микрокредиттик</a:t>
          </a:r>
          <a:r>
            <a:rPr lang="ru-RU" sz="22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Kyrghyz Times" pitchFamily="2" charset="0"/>
              <a:cs typeface="Times New Roman" pitchFamily="18" charset="0"/>
            </a:rPr>
            <a:t>компаниялар</a:t>
          </a:r>
          <a:r>
            <a:rPr lang="ru-RU" sz="22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Kyrghyz Times" pitchFamily="2" charset="0"/>
              <a:cs typeface="Times New Roman" pitchFamily="18" charset="0"/>
            </a:rPr>
            <a:t>жана</a:t>
          </a:r>
          <a:r>
            <a:rPr lang="ru-RU" sz="22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Kyrghyz Times" pitchFamily="2" charset="0"/>
              <a:cs typeface="Times New Roman" pitchFamily="18" charset="0"/>
            </a:rPr>
            <a:t>агенствалар</a:t>
          </a:r>
          <a:r>
            <a:rPr lang="ru-RU" sz="2200" kern="1200" dirty="0" smtClean="0">
              <a:latin typeface="Kyrghyz Times" pitchFamily="2" charset="0"/>
              <a:cs typeface="Times New Roman" pitchFamily="18" charset="0"/>
            </a:rPr>
            <a:t> </a:t>
          </a:r>
          <a:endParaRPr lang="ru-RU" sz="2200" kern="1200" dirty="0">
            <a:latin typeface="Kyrghyz Times" pitchFamily="2" charset="0"/>
            <a:cs typeface="Times New Roman" pitchFamily="18" charset="0"/>
          </a:endParaRPr>
        </a:p>
      </dsp:txBody>
      <dsp:txXfrm>
        <a:off x="1820785" y="1147908"/>
        <a:ext cx="2553891" cy="1382536"/>
      </dsp:txXfrm>
    </dsp:sp>
    <dsp:sp modelId="{81C3877D-2731-4EFF-81C4-353BF079F0AF}">
      <dsp:nvSpPr>
        <dsp:cNvPr id="0" name=""/>
        <dsp:cNvSpPr/>
      </dsp:nvSpPr>
      <dsp:spPr>
        <a:xfrm>
          <a:off x="1494594" y="2786083"/>
          <a:ext cx="990115" cy="1375898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B8DEF-E064-47F2-85F6-1B62E24FB2D0}">
      <dsp:nvSpPr>
        <dsp:cNvPr id="0" name=""/>
        <dsp:cNvSpPr/>
      </dsp:nvSpPr>
      <dsp:spPr>
        <a:xfrm>
          <a:off x="1964802" y="2790639"/>
          <a:ext cx="5000222" cy="1311796"/>
        </a:xfrm>
        <a:prstGeom prst="rect">
          <a:avLst/>
        </a:prstGeom>
        <a:solidFill>
          <a:schemeClr val="bg2">
            <a:lumMod val="75000"/>
            <a:alpha val="9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Kyrghyz Times" pitchFamily="2" charset="0"/>
              <a:cs typeface="Times New Roman" pitchFamily="18" charset="0"/>
            </a:rPr>
            <a:t>Кредиттик</a:t>
          </a:r>
          <a:r>
            <a:rPr lang="ru-RU" sz="22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Kyrghyz Times" pitchFamily="2" charset="0"/>
              <a:cs typeface="Times New Roman" pitchFamily="18" charset="0"/>
            </a:rPr>
            <a:t>союздар</a:t>
          </a:r>
          <a:r>
            <a:rPr lang="ru-RU" sz="2200" kern="1200" dirty="0" smtClean="0">
              <a:latin typeface="Kyrghyz Times" pitchFamily="2" charset="0"/>
              <a:cs typeface="Times New Roman" pitchFamily="18" charset="0"/>
            </a:rPr>
            <a:t> </a:t>
          </a:r>
          <a:endParaRPr lang="ru-RU" sz="2200" kern="1200" dirty="0">
            <a:latin typeface="Kyrghyz Times" pitchFamily="2" charset="0"/>
            <a:cs typeface="Times New Roman" pitchFamily="18" charset="0"/>
          </a:endParaRPr>
        </a:p>
      </dsp:txBody>
      <dsp:txXfrm>
        <a:off x="1964802" y="2790639"/>
        <a:ext cx="2500111" cy="1311796"/>
      </dsp:txXfrm>
    </dsp:sp>
    <dsp:sp modelId="{30680CE7-0F97-42E6-A61B-27E1ECD0B0FA}">
      <dsp:nvSpPr>
        <dsp:cNvPr id="0" name=""/>
        <dsp:cNvSpPr/>
      </dsp:nvSpPr>
      <dsp:spPr>
        <a:xfrm>
          <a:off x="4464913" y="0"/>
          <a:ext cx="2446771" cy="124302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4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чоѕ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микрокредиттик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уюм</a:t>
          </a:r>
          <a:endParaRPr lang="ru-RU" sz="1300" kern="1200" dirty="0" smtClean="0">
            <a:latin typeface="Kyrghyz Times" pitchFamily="2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берилген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микрокредиттин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47,2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пайызы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же  8101,4 млн. сому</a:t>
          </a:r>
          <a:endParaRPr lang="ru-RU" sz="1300" kern="1200" dirty="0">
            <a:latin typeface="Kyrghyz Times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алуучулардын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саны 187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миѕ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адам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.</a:t>
          </a:r>
          <a:endParaRPr lang="ru-RU" sz="1300" kern="1200" dirty="0">
            <a:latin typeface="Kyrghyz Times" pitchFamily="2" charset="0"/>
            <a:cs typeface="Times New Roman" pitchFamily="18" charset="0"/>
          </a:endParaRPr>
        </a:p>
      </dsp:txBody>
      <dsp:txXfrm>
        <a:off x="4464913" y="0"/>
        <a:ext cx="2446771" cy="1243023"/>
      </dsp:txXfrm>
    </dsp:sp>
    <dsp:sp modelId="{6D882780-9A07-41B4-A0A4-DE5269D3D6D2}">
      <dsp:nvSpPr>
        <dsp:cNvPr id="0" name=""/>
        <dsp:cNvSpPr/>
      </dsp:nvSpPr>
      <dsp:spPr>
        <a:xfrm>
          <a:off x="4485099" y="1225348"/>
          <a:ext cx="2446771" cy="149328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173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микрокредиттик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компаниялар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жана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агентствалар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. </a:t>
          </a:r>
          <a:endParaRPr lang="ru-RU" sz="1300" kern="1200" dirty="0">
            <a:latin typeface="Kyrghyz Times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берилген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микрокредиттин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45,4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пайызы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же  7801,5 млн. сому</a:t>
          </a:r>
          <a:endParaRPr lang="ru-RU" sz="1300" kern="1200" dirty="0">
            <a:latin typeface="Kyrghyz Times" pitchFamily="2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алуучулардын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саны 225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миѕ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адам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.  </a:t>
          </a:r>
          <a:endParaRPr lang="ru-RU" sz="1300" kern="1200" dirty="0">
            <a:latin typeface="Kyrghyz Times" pitchFamily="2" charset="0"/>
          </a:endParaRPr>
        </a:p>
      </dsp:txBody>
      <dsp:txXfrm>
        <a:off x="4485099" y="1225348"/>
        <a:ext cx="2446771" cy="1493289"/>
      </dsp:txXfrm>
    </dsp:sp>
    <dsp:sp modelId="{3202F69A-969F-41DE-A0C2-1A1E1216C317}">
      <dsp:nvSpPr>
        <dsp:cNvPr id="0" name=""/>
        <dsp:cNvSpPr/>
      </dsp:nvSpPr>
      <dsp:spPr>
        <a:xfrm>
          <a:off x="4485099" y="2680904"/>
          <a:ext cx="2446771" cy="146249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126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кредиттик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союздар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</a:t>
          </a:r>
          <a:endParaRPr lang="ru-RU" sz="1300" kern="1200" dirty="0">
            <a:latin typeface="Kyrghyz Times" pitchFamily="2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берилген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микрокредиттин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7,4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пайызы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же 1263,6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млн.сому</a:t>
          </a:r>
          <a:endParaRPr lang="ru-RU" sz="1300" kern="1200" dirty="0">
            <a:latin typeface="Kyrghyz Times" pitchFamily="2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алуучулардын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 саны 19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миѕ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. </a:t>
          </a:r>
          <a:r>
            <a:rPr lang="ru-RU" sz="1300" kern="1200" dirty="0" err="1" smtClean="0">
              <a:latin typeface="Kyrghyz Times" pitchFamily="2" charset="0"/>
              <a:cs typeface="Times New Roman" pitchFamily="18" charset="0"/>
            </a:rPr>
            <a:t>адам</a:t>
          </a:r>
          <a:r>
            <a:rPr lang="ru-RU" sz="1300" kern="1200" dirty="0" smtClean="0">
              <a:latin typeface="Kyrghyz Times" pitchFamily="2" charset="0"/>
              <a:cs typeface="Times New Roman" pitchFamily="18" charset="0"/>
            </a:rPr>
            <a:t>.</a:t>
          </a:r>
          <a:endParaRPr lang="ru-RU" sz="1300" kern="1200" dirty="0">
            <a:latin typeface="Kyrghyz Times" pitchFamily="2" charset="0"/>
            <a:cs typeface="Times New Roman" pitchFamily="18" charset="0"/>
          </a:endParaRPr>
        </a:p>
      </dsp:txBody>
      <dsp:txXfrm>
        <a:off x="4485099" y="2680904"/>
        <a:ext cx="2446771" cy="1462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300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5300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367F506C-CCB2-4627-AF58-801B569B9C8E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05351"/>
            <a:ext cx="5435600" cy="4457700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4" cy="495300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4" cy="495300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B4E35B64-6CFD-44C4-9D30-6B13FBB210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3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35B64-6CFD-44C4-9D30-6B13FBB210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6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35B64-6CFD-44C4-9D30-6B13FBB210E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9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8A3E38C-C67C-4367-A6BB-AE1F2DD72CE5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4AD8-CDEA-45FD-A581-197A75F27311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FF7F-619F-469D-AC6A-FB4D66EF1767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C32F-0E92-4FFF-BD94-75CC8FD7CFD6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E1BE-0E66-45AD-844C-1A63E1954E83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CC4A-9D61-45C4-BF8D-27BD26911989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639-6930-48E9-B3A1-54E824B6CD6B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6F5-7AF8-4968-A65F-3A6F4D69E513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6E00-1E20-4F76-AC87-A02237EAACE4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8B26510-7945-4B5F-A7F6-C871B86672AA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CC299E1-F4F0-4585-801F-96C5979A061C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856AD1D-5C2F-4A38-8690-AA8380458123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6840760" cy="1081260"/>
          </a:xfrm>
        </p:spPr>
        <p:txBody>
          <a:bodyPr>
            <a:noAutofit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  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      </a:t>
            </a:r>
            <a:r>
              <a:rPr lang="ru-RU" sz="2800" b="1" i="1" dirty="0" err="1" smtClean="0">
                <a:solidFill>
                  <a:srgbClr val="002060"/>
                </a:solidFill>
                <a:latin typeface="Kyrghyz Times" pitchFamily="2" charset="0"/>
              </a:rPr>
              <a:t>Кыргыз</a:t>
            </a:r>
            <a:r>
              <a:rPr lang="ru-RU" sz="2800" b="1" i="1" dirty="0" smtClean="0">
                <a:solidFill>
                  <a:srgbClr val="002060"/>
                </a:solidFill>
                <a:latin typeface="Kyrghyz Times" pitchFamily="2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Kyrghyz Times" pitchFamily="2" charset="0"/>
              </a:rPr>
              <a:t>Республикасындагы</a:t>
            </a:r>
            <a:r>
              <a:rPr lang="ru-RU" sz="2800" b="1" i="1" dirty="0" smtClean="0">
                <a:solidFill>
                  <a:srgbClr val="002060"/>
                </a:solidFill>
                <a:latin typeface="Kyrghyz Times" pitchFamily="2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Kyrghyz Times" pitchFamily="2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Kyrghyz Times" pitchFamily="2" charset="0"/>
              </a:rPr>
              <a:t>    </a:t>
            </a:r>
            <a:r>
              <a:rPr lang="ru-RU" sz="2800" b="1" i="1" dirty="0" err="1" smtClean="0">
                <a:solidFill>
                  <a:srgbClr val="002060"/>
                </a:solidFill>
                <a:latin typeface="Kyrghyz Times" pitchFamily="2" charset="0"/>
              </a:rPr>
              <a:t>калкка</a:t>
            </a:r>
            <a:r>
              <a:rPr lang="ru-RU" sz="2800" b="1" i="1" dirty="0" smtClean="0">
                <a:solidFill>
                  <a:srgbClr val="002060"/>
                </a:solidFill>
                <a:latin typeface="Kyrghyz Times" pitchFamily="2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Kyrghyz Times" pitchFamily="2" charset="0"/>
              </a:rPr>
              <a:t>микрокредит</a:t>
            </a:r>
            <a:r>
              <a:rPr lang="ru-RU" sz="2800" b="1" i="1" dirty="0" smtClean="0">
                <a:solidFill>
                  <a:srgbClr val="002060"/>
                </a:solidFill>
                <a:latin typeface="Kyrghyz Times" pitchFamily="2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Kyrghyz Times" pitchFamily="2" charset="0"/>
              </a:rPr>
              <a:t>беріі</a:t>
            </a:r>
            <a:endParaRPr lang="ru-RU" sz="2800" b="1" i="1" dirty="0">
              <a:solidFill>
                <a:srgbClr val="002060"/>
              </a:solidFill>
              <a:latin typeface="Kyrghyz Times" pitchFamily="2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196753"/>
            <a:ext cx="5544616" cy="86409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Республикасынын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Улуттук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статистика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комитети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57214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Финансы статистика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dirty="0" err="1" smtClean="0">
                <a:latin typeface="Kyrghyz Times" pitchFamily="2" charset="0"/>
                <a:cs typeface="Times New Roman" pitchFamily="18" charset="0"/>
              </a:rPr>
              <a:t>јлімі</a:t>
            </a:r>
            <a:r>
              <a:rPr lang="ru-RU" sz="1400" dirty="0" smtClean="0">
                <a:latin typeface="Kyrghyz Times" pitchFamily="2" charset="0"/>
                <a:cs typeface="Times New Roman" pitchFamily="18" charset="0"/>
              </a:rPr>
              <a:t>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Май 2018ж</a:t>
            </a:r>
            <a:r>
              <a:rPr lang="ru-RU" dirty="0" smtClean="0"/>
              <a:t>.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Абельдиева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V:\Working\416\картинк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746946"/>
            <a:ext cx="1728193" cy="17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Working\416\картинки\grain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46946"/>
            <a:ext cx="1770036" cy="18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:\Working\416\картинки\SetHeight260-rotator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46946"/>
            <a:ext cx="1728192" cy="18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beldieva\Desktop\1366306649_kingdom-tower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44" y="3746946"/>
            <a:ext cx="1612140" cy="18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 NS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89" y="1231503"/>
            <a:ext cx="834339" cy="8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595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918" y="861204"/>
            <a:ext cx="5594394" cy="2500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72816"/>
            <a:ext cx="77048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logo N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857256" cy="84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40408"/>
              </p:ext>
            </p:extLst>
          </p:nvPr>
        </p:nvGraphicFramePr>
        <p:xfrm>
          <a:off x="1043610" y="3155183"/>
          <a:ext cx="6912766" cy="2653970"/>
        </p:xfrm>
        <a:graphic>
          <a:graphicData uri="http://schemas.openxmlformats.org/drawingml/2006/table">
            <a:tbl>
              <a:tblPr/>
              <a:tblGrid>
                <a:gridCol w="4377522"/>
                <a:gridCol w="1267622"/>
                <a:gridCol w="1267622"/>
              </a:tblGrid>
              <a:tr h="530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Микрофинансылык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 </a:t>
                      </a:r>
                      <a:r>
                        <a:rPr lang="ru-RU" sz="14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уюмдардын</a:t>
                      </a:r>
                      <a:r>
                        <a:rPr lang="ru-RU" sz="14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 саны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Kyrghyz Times" pitchFamily="2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322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303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0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Берилген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 </a:t>
                      </a:r>
                      <a:r>
                        <a:rPr lang="ru-RU" sz="14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микрокредиттер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  </a:t>
                      </a:r>
                      <a:r>
                        <a:rPr lang="ru-RU" sz="14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бардыгы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 </a:t>
                      </a:r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(млн. 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сому)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Kyrghyz Times" pitchFamily="2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13 300,5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17 166,5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Алуучулардын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 саны (</a:t>
                      </a:r>
                      <a:r>
                        <a:rPr lang="ru-RU" sz="14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миѕ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. </a:t>
                      </a:r>
                      <a:r>
                        <a:rPr lang="ru-RU" sz="14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адам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)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Kyrghyz Times" pitchFamily="2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239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308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  </a:t>
                      </a:r>
                      <a:r>
                        <a:rPr lang="ru-RU" sz="14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анын</a:t>
                      </a:r>
                      <a:r>
                        <a:rPr lang="ru-RU" sz="14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 </a:t>
                      </a:r>
                      <a:r>
                        <a:rPr lang="ru-RU" sz="14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ичинен</a:t>
                      </a:r>
                      <a:r>
                        <a:rPr lang="ru-RU" sz="14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 </a:t>
                      </a:r>
                      <a:r>
                        <a:rPr lang="ru-RU" sz="14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аялдар</a:t>
                      </a:r>
                      <a:r>
                        <a:rPr lang="ru-RU" sz="14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 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(</a:t>
                      </a:r>
                      <a:r>
                        <a:rPr lang="ru-RU" sz="14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миѕ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.</a:t>
                      </a:r>
                      <a:r>
                        <a:rPr lang="ru-RU" sz="14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 </a:t>
                      </a:r>
                      <a:r>
                        <a:rPr lang="ru-RU" sz="14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адам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)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Kyrghyz Times" pitchFamily="2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171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yrghyz Times" pitchFamily="2" charset="0"/>
                        </a:rPr>
                        <a:t>136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794315"/>
              </p:ext>
            </p:extLst>
          </p:nvPr>
        </p:nvGraphicFramePr>
        <p:xfrm>
          <a:off x="1835696" y="692696"/>
          <a:ext cx="6120680" cy="230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5841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Picture 2" descr="logo N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642918"/>
            <a:ext cx="834339" cy="83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00232" y="642919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Kyrghyz Times" pitchFamily="2" charset="0"/>
              </a:rPr>
              <a:t>Аймактар</a:t>
            </a:r>
            <a:r>
              <a:rPr lang="ru-RU" sz="2400" b="1" dirty="0" smtClean="0">
                <a:latin typeface="Kyrghyz Times" pitchFamily="2" charset="0"/>
              </a:rPr>
              <a:t> боюнча </a:t>
            </a:r>
            <a:r>
              <a:rPr lang="ru-RU" sz="2400" b="1" dirty="0" err="1" smtClean="0">
                <a:latin typeface="Kyrghyz Times" pitchFamily="2" charset="0"/>
              </a:rPr>
              <a:t>калкка</a:t>
            </a:r>
            <a:r>
              <a:rPr lang="ru-RU" sz="2400" b="1" dirty="0" smtClean="0">
                <a:latin typeface="Kyrghyz Times" pitchFamily="2" charset="0"/>
              </a:rPr>
              <a:t> </a:t>
            </a:r>
            <a:r>
              <a:rPr lang="ru-RU" sz="2400" b="1" dirty="0" err="1" smtClean="0">
                <a:latin typeface="Kyrghyz Times" pitchFamily="2" charset="0"/>
              </a:rPr>
              <a:t>микрокредит</a:t>
            </a:r>
            <a:r>
              <a:rPr lang="ru-RU" sz="2400" b="1" dirty="0" smtClean="0">
                <a:latin typeface="Kyrghyz Times" pitchFamily="2" charset="0"/>
              </a:rPr>
              <a:t> </a:t>
            </a:r>
            <a:r>
              <a:rPr lang="ru-RU" sz="2400" b="1" dirty="0" err="1" smtClean="0">
                <a:latin typeface="Kyrghyz Times" pitchFamily="2" charset="0"/>
              </a:rPr>
              <a:t>беріі</a:t>
            </a:r>
            <a:r>
              <a:rPr lang="ru-RU" sz="2400" b="1" dirty="0" smtClean="0">
                <a:latin typeface="Kyrghyz Times" pitchFamily="2" charset="0"/>
              </a:rPr>
              <a:t> </a:t>
            </a:r>
            <a:r>
              <a:rPr lang="ru-RU" sz="2400" b="1" dirty="0" smtClean="0">
                <a:latin typeface="Kyrghyz Times" pitchFamily="2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Kyrghyz Times" pitchFamily="2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latin typeface="Kyrghyz Times" pitchFamily="2" charset="0"/>
                <a:cs typeface="Times New Roman" pitchFamily="18" charset="0"/>
              </a:rPr>
              <a:t>млн.сому</a:t>
            </a:r>
            <a:r>
              <a:rPr lang="ru-RU" sz="2000" i="1" dirty="0" smtClean="0">
                <a:latin typeface="Kyrghyz Times" pitchFamily="2" charset="0"/>
                <a:cs typeface="Times New Roman" pitchFamily="18" charset="0"/>
              </a:rPr>
              <a:t>)</a:t>
            </a:r>
            <a:endParaRPr lang="ru-RU" sz="2000" i="1" dirty="0">
              <a:latin typeface="Kyrghyz Times" pitchFamily="2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274831"/>
              </p:ext>
            </p:extLst>
          </p:nvPr>
        </p:nvGraphicFramePr>
        <p:xfrm>
          <a:off x="1807407" y="1468836"/>
          <a:ext cx="6552728" cy="4475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6834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Кыргыз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Республикасындагы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калкты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микрокредиттештирі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д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еѕгеели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(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калктын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1000не)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Kyrghyz Times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9" name="Picture 2" descr="logo N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642918"/>
            <a:ext cx="857256" cy="84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726285"/>
              </p:ext>
            </p:extLst>
          </p:nvPr>
        </p:nvGraphicFramePr>
        <p:xfrm>
          <a:off x="1106047" y="1785926"/>
          <a:ext cx="6768752" cy="402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7361517"/>
              </p:ext>
            </p:extLst>
          </p:nvPr>
        </p:nvGraphicFramePr>
        <p:xfrm>
          <a:off x="1095023" y="1214422"/>
          <a:ext cx="6965245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14678" y="714356"/>
          <a:ext cx="785818" cy="357190"/>
        </p:xfrm>
        <a:graphic>
          <a:graphicData uri="http://schemas.openxmlformats.org/drawingml/2006/table">
            <a:tbl>
              <a:tblPr/>
              <a:tblGrid>
                <a:gridCol w="785818"/>
              </a:tblGrid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29455" y="573058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2017-ж.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logo NS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14356"/>
            <a:ext cx="8572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6560102" cy="71438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2017-ж </a:t>
            </a: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аймактар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боюнча </a:t>
            </a: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аялдарга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</a:t>
            </a: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микрокредит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</a:t>
            </a: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беріі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(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миѕ.адам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Kyrghyz Times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642918"/>
            <a:ext cx="8572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894930"/>
              </p:ext>
            </p:extLst>
          </p:nvPr>
        </p:nvGraphicFramePr>
        <p:xfrm>
          <a:off x="1259632" y="1772816"/>
          <a:ext cx="6552728" cy="403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785795"/>
            <a:ext cx="7048877" cy="62698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      2017-ж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к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алкка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берилген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микрокредиттердин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максаты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боюнча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(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пайыз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менен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Kyrghyz Times" pitchFamily="2" charset="0"/>
              </a:rPr>
              <a:t>)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857256" cy="84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740045"/>
              </p:ext>
            </p:extLst>
          </p:nvPr>
        </p:nvGraphicFramePr>
        <p:xfrm>
          <a:off x="251520" y="1772816"/>
          <a:ext cx="7920880" cy="426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14356"/>
            <a:ext cx="857256" cy="8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52120" y="1714488"/>
            <a:ext cx="2408148" cy="3154672"/>
          </a:xfrm>
        </p:spPr>
        <p:txBody>
          <a:bodyPr>
            <a:normAutofit fontScale="90000"/>
          </a:bodyPr>
          <a:lstStyle/>
          <a:p>
            <a:r>
              <a:rPr lang="ru-RU" sz="1800" i="1" dirty="0" err="1" smtClean="0">
                <a:latin typeface="Kyrghyz Times" pitchFamily="2" charset="0"/>
              </a:rPr>
              <a:t>Микрокредиттердин</a:t>
            </a:r>
            <a:r>
              <a:rPr lang="ru-RU" sz="1800" i="1" dirty="0" smtClean="0">
                <a:latin typeface="Kyrghyz Times" pitchFamily="2" charset="0"/>
              </a:rPr>
              <a:t> </a:t>
            </a:r>
            <a:r>
              <a:rPr lang="ru-RU" sz="1800" i="1" dirty="0" err="1" smtClean="0">
                <a:latin typeface="Kyrghyz Times" pitchFamily="2" charset="0"/>
              </a:rPr>
              <a:t>негизги</a:t>
            </a:r>
            <a:r>
              <a:rPr lang="ru-RU" sz="1800" i="1" dirty="0" smtClean="0">
                <a:latin typeface="Kyrghyz Times" pitchFamily="2" charset="0"/>
              </a:rPr>
              <a:t> </a:t>
            </a:r>
            <a:r>
              <a:rPr lang="ru-RU" sz="1800" i="1" dirty="0" err="1" smtClean="0">
                <a:latin typeface="Kyrghyz Times" pitchFamily="2" charset="0"/>
              </a:rPr>
              <a:t>іліші</a:t>
            </a:r>
            <a:r>
              <a:rPr lang="ru-RU" sz="1800" i="1" dirty="0">
                <a:latin typeface="Kyrghyz Times" pitchFamily="2" charset="0"/>
              </a:rPr>
              <a:t> 6 </a:t>
            </a:r>
            <a:r>
              <a:rPr lang="ru-RU" sz="1800" i="1" dirty="0" smtClean="0">
                <a:latin typeface="Kyrghyz Times" pitchFamily="2" charset="0"/>
              </a:rPr>
              <a:t>дан </a:t>
            </a:r>
            <a:r>
              <a:rPr lang="ru-RU" sz="1800" i="1" dirty="0">
                <a:latin typeface="Kyrghyz Times" pitchFamily="2" charset="0"/>
              </a:rPr>
              <a:t>12 </a:t>
            </a:r>
            <a:r>
              <a:rPr lang="ru-RU" sz="1800" i="1" dirty="0" err="1" smtClean="0">
                <a:latin typeface="Kyrghyz Times" pitchFamily="2" charset="0"/>
              </a:rPr>
              <a:t>айга</a:t>
            </a:r>
            <a:r>
              <a:rPr lang="ru-RU" sz="1800" i="1" dirty="0" smtClean="0">
                <a:latin typeface="Kyrghyz Times" pitchFamily="2" charset="0"/>
              </a:rPr>
              <a:t> </a:t>
            </a:r>
            <a:r>
              <a:rPr lang="ru-RU" sz="1800" i="1" dirty="0" err="1" smtClean="0">
                <a:latin typeface="Kyrghyz Times" pitchFamily="2" charset="0"/>
              </a:rPr>
              <a:t>чейинки</a:t>
            </a:r>
            <a:r>
              <a:rPr lang="ru-RU" sz="1800" i="1" dirty="0" smtClean="0">
                <a:latin typeface="Kyrghyz Times" pitchFamily="2" charset="0"/>
              </a:rPr>
              <a:t>  </a:t>
            </a:r>
            <a:r>
              <a:rPr lang="ru-RU" sz="1800" i="1" dirty="0" err="1" smtClean="0">
                <a:latin typeface="Kyrghyz Times" pitchFamily="2" charset="0"/>
              </a:rPr>
              <a:t>мјјнјткј</a:t>
            </a:r>
            <a:r>
              <a:rPr lang="ru-RU" sz="1800" i="1" dirty="0" smtClean="0">
                <a:latin typeface="Kyrghyz Times" pitchFamily="2" charset="0"/>
              </a:rPr>
              <a:t> </a:t>
            </a:r>
            <a:r>
              <a:rPr lang="ru-RU" sz="1800" i="1" dirty="0" err="1" smtClean="0">
                <a:latin typeface="Kyrghyz Times" pitchFamily="2" charset="0"/>
              </a:rPr>
              <a:t>берилген</a:t>
            </a:r>
            <a:r>
              <a:rPr lang="ru-RU" sz="1800" i="1" dirty="0" smtClean="0">
                <a:latin typeface="Kyrghyz Times" pitchFamily="2" charset="0"/>
              </a:rPr>
              <a:t/>
            </a:r>
            <a:br>
              <a:rPr lang="ru-RU" sz="1800" i="1" dirty="0" smtClean="0">
                <a:latin typeface="Kyrghyz Times" pitchFamily="2" charset="0"/>
              </a:rPr>
            </a:br>
            <a:r>
              <a:rPr lang="ru-RU" sz="1800" i="1" dirty="0" smtClean="0">
                <a:latin typeface="Kyrghyz Times" pitchFamily="2" charset="0"/>
              </a:rPr>
              <a:t>(</a:t>
            </a:r>
            <a:r>
              <a:rPr lang="ru-RU" sz="1800" i="1" dirty="0" err="1" smtClean="0">
                <a:latin typeface="Kyrghyz Times" pitchFamily="2" charset="0"/>
              </a:rPr>
              <a:t>кредиттердин</a:t>
            </a:r>
            <a:r>
              <a:rPr lang="ru-RU" sz="1800" i="1" dirty="0" smtClean="0">
                <a:latin typeface="Kyrghyz Times" pitchFamily="2" charset="0"/>
              </a:rPr>
              <a:t> </a:t>
            </a:r>
            <a:r>
              <a:rPr lang="ru-RU" sz="1800" i="1" dirty="0" err="1" smtClean="0">
                <a:latin typeface="Kyrghyz Times" pitchFamily="2" charset="0"/>
              </a:rPr>
              <a:t>жалпы</a:t>
            </a:r>
            <a:r>
              <a:rPr lang="ru-RU" sz="1800" i="1" dirty="0">
                <a:latin typeface="Kyrghyz Times" pitchFamily="2" charset="0"/>
              </a:rPr>
              <a:t> </a:t>
            </a:r>
            <a:r>
              <a:rPr lang="ru-RU" sz="1800" i="1" dirty="0" err="1" smtClean="0">
                <a:latin typeface="Kyrghyz Times" pitchFamily="2" charset="0"/>
              </a:rPr>
              <a:t>кјлјмінін</a:t>
            </a:r>
            <a:r>
              <a:rPr lang="ru-RU" sz="1800" i="1" dirty="0" smtClean="0">
                <a:latin typeface="Kyrghyz Times" pitchFamily="2" charset="0"/>
              </a:rPr>
              <a:t> 47,8 </a:t>
            </a:r>
            <a:r>
              <a:rPr lang="ru-RU" sz="1800" i="1" dirty="0" err="1" smtClean="0">
                <a:latin typeface="Kyrghyz Times" pitchFamily="2" charset="0"/>
              </a:rPr>
              <a:t>пайызы</a:t>
            </a:r>
            <a:r>
              <a:rPr lang="ru-RU" sz="1800" i="1" dirty="0" smtClean="0">
                <a:latin typeface="Kyrghyz Times" pitchFamily="2" charset="0"/>
              </a:rPr>
              <a:t>) </a:t>
            </a:r>
            <a:r>
              <a:rPr lang="ru-RU" sz="1800" i="1" dirty="0" err="1" smtClean="0">
                <a:latin typeface="Kyrghyz Times" pitchFamily="2" charset="0"/>
              </a:rPr>
              <a:t>жана</a:t>
            </a:r>
            <a:r>
              <a:rPr lang="ru-RU" sz="1800" i="1" dirty="0" smtClean="0">
                <a:latin typeface="Kyrghyz Times" pitchFamily="2" charset="0"/>
              </a:rPr>
              <a:t>   </a:t>
            </a:r>
            <a:r>
              <a:rPr lang="ru-RU" sz="1800" i="1" dirty="0">
                <a:latin typeface="Kyrghyz Times" pitchFamily="2" charset="0"/>
              </a:rPr>
              <a:t>1 </a:t>
            </a:r>
            <a:r>
              <a:rPr lang="ru-RU" sz="1800" i="1" dirty="0" err="1" smtClean="0">
                <a:latin typeface="Kyrghyz Times" pitchFamily="2" charset="0"/>
              </a:rPr>
              <a:t>жылдан</a:t>
            </a:r>
            <a:r>
              <a:rPr lang="ru-RU" sz="1800" i="1" dirty="0" smtClean="0">
                <a:latin typeface="Kyrghyz Times" pitchFamily="2" charset="0"/>
              </a:rPr>
              <a:t> </a:t>
            </a:r>
            <a:r>
              <a:rPr lang="ru-RU" sz="1800" i="1" dirty="0">
                <a:latin typeface="Kyrghyz Times" pitchFamily="2" charset="0"/>
              </a:rPr>
              <a:t>3 </a:t>
            </a:r>
            <a:r>
              <a:rPr lang="ru-RU" sz="1800" i="1" dirty="0" err="1" smtClean="0">
                <a:latin typeface="Kyrghyz Times" pitchFamily="2" charset="0"/>
              </a:rPr>
              <a:t>жылга</a:t>
            </a:r>
            <a:r>
              <a:rPr lang="ru-RU" sz="1800" i="1" dirty="0" smtClean="0">
                <a:latin typeface="Kyrghyz Times" pitchFamily="2" charset="0"/>
              </a:rPr>
              <a:t> </a:t>
            </a:r>
            <a:r>
              <a:rPr lang="ru-RU" sz="1800" i="1" dirty="0" err="1" smtClean="0">
                <a:latin typeface="Kyrghyz Times" pitchFamily="2" charset="0"/>
              </a:rPr>
              <a:t>чейинки</a:t>
            </a:r>
            <a:r>
              <a:rPr lang="ru-RU" sz="1800" i="1" dirty="0" smtClean="0">
                <a:latin typeface="Kyrghyz Times" pitchFamily="2" charset="0"/>
              </a:rPr>
              <a:t> </a:t>
            </a:r>
            <a:r>
              <a:rPr lang="ru-RU" sz="1800" i="1" dirty="0" err="1">
                <a:latin typeface="Kyrghyz Times" pitchFamily="2" charset="0"/>
              </a:rPr>
              <a:t>мјјнјткј</a:t>
            </a:r>
            <a:r>
              <a:rPr lang="ru-RU" sz="1800" i="1" dirty="0" smtClean="0">
                <a:latin typeface="Kyrghyz Times" pitchFamily="2" charset="0"/>
              </a:rPr>
              <a:t> </a:t>
            </a:r>
            <a:r>
              <a:rPr lang="ru-RU" sz="1800" i="1" dirty="0" err="1" smtClean="0">
                <a:latin typeface="Kyrghyz Times" pitchFamily="2" charset="0"/>
              </a:rPr>
              <a:t>берилген</a:t>
            </a:r>
            <a:r>
              <a:rPr lang="ru-RU" sz="1800" i="1" dirty="0" smtClean="0">
                <a:latin typeface="Kyrghyz Times" pitchFamily="2" charset="0"/>
              </a:rPr>
              <a:t> </a:t>
            </a:r>
            <a:r>
              <a:rPr lang="ru-RU" sz="1800" i="1" dirty="0" err="1" smtClean="0">
                <a:latin typeface="Kyrghyz Times" pitchFamily="2" charset="0"/>
              </a:rPr>
              <a:t>микрокредиттер</a:t>
            </a:r>
            <a:r>
              <a:rPr lang="ru-RU" sz="1800" i="1" dirty="0" smtClean="0">
                <a:latin typeface="Kyrghyz Times" pitchFamily="2" charset="0"/>
              </a:rPr>
              <a:t> </a:t>
            </a:r>
            <a:br>
              <a:rPr lang="ru-RU" sz="1800" i="1" dirty="0" smtClean="0">
                <a:latin typeface="Kyrghyz Times" pitchFamily="2" charset="0"/>
              </a:rPr>
            </a:br>
            <a:r>
              <a:rPr lang="ru-RU" sz="1800" i="1" dirty="0" smtClean="0">
                <a:latin typeface="Kyrghyz Times" pitchFamily="2" charset="0"/>
              </a:rPr>
              <a:t> (43,0 </a:t>
            </a:r>
            <a:r>
              <a:rPr lang="ru-RU" sz="1800" i="1" dirty="0" err="1" smtClean="0">
                <a:latin typeface="Kyrghyz Times" pitchFamily="2" charset="0"/>
              </a:rPr>
              <a:t>пайызын</a:t>
            </a:r>
            <a:r>
              <a:rPr lang="ru-RU" sz="1800" i="1" dirty="0">
                <a:latin typeface="Kyrghyz Times" pitchFamily="2" charset="0"/>
              </a:rPr>
              <a:t> </a:t>
            </a:r>
            <a:r>
              <a:rPr lang="ru-RU" sz="1800" i="1" dirty="0" err="1" smtClean="0">
                <a:latin typeface="Kyrghyz Times" pitchFamily="2" charset="0"/>
              </a:rPr>
              <a:t>тізд</a:t>
            </a:r>
            <a:r>
              <a:rPr lang="ru-RU" sz="1800" i="1" dirty="0" err="1">
                <a:latin typeface="Kyrghyz Times" pitchFamily="2" charset="0"/>
              </a:rPr>
              <a:t>і</a:t>
            </a:r>
            <a:r>
              <a:rPr lang="ru-RU" sz="1800" i="1" dirty="0" smtClean="0">
                <a:latin typeface="Kyrghyz Times" pitchFamily="2" charset="0"/>
              </a:rPr>
              <a:t>). </a:t>
            </a:r>
            <a:br>
              <a:rPr lang="ru-RU" sz="1800" i="1" dirty="0" smtClean="0">
                <a:latin typeface="Kyrghyz Times" pitchFamily="2" charset="0"/>
              </a:rPr>
            </a:br>
            <a:endParaRPr lang="ru-RU" sz="1800" i="1" dirty="0">
              <a:latin typeface="Kyrghyz Times" pitchFamily="2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65018490"/>
              </p:ext>
            </p:extLst>
          </p:nvPr>
        </p:nvGraphicFramePr>
        <p:xfrm>
          <a:off x="1000100" y="1556792"/>
          <a:ext cx="46520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00232" y="527502"/>
            <a:ext cx="592935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Kyrghyz Times" pitchFamily="2" charset="0"/>
                <a:cs typeface="Times New Roman" pitchFamily="18" charset="0"/>
              </a:rPr>
              <a:t>2017- ж. </a:t>
            </a:r>
            <a:r>
              <a:rPr lang="ru-RU" sz="2000" b="1" dirty="0" err="1" smtClean="0">
                <a:latin typeface="Kyrghyz Times" pitchFamily="2" charset="0"/>
                <a:cs typeface="Times New Roman" pitchFamily="18" charset="0"/>
              </a:rPr>
              <a:t>мјјнјтінј</a:t>
            </a:r>
            <a:r>
              <a:rPr lang="ru-RU" sz="2000" b="1" dirty="0" smtClean="0">
                <a:latin typeface="Kyrghyz Times" pitchFamily="2" charset="0"/>
                <a:cs typeface="Times New Roman" pitchFamily="18" charset="0"/>
              </a:rPr>
              <a:t> карата </a:t>
            </a:r>
            <a:r>
              <a:rPr lang="ru-RU" sz="2000" b="1" dirty="0" err="1" smtClean="0">
                <a:latin typeface="Kyrghyz Times" pitchFamily="2" charset="0"/>
                <a:cs typeface="Times New Roman" pitchFamily="18" charset="0"/>
              </a:rPr>
              <a:t>калкка</a:t>
            </a:r>
            <a:r>
              <a:rPr lang="ru-RU" sz="2000" b="1" dirty="0" smtClean="0">
                <a:latin typeface="Kyrghyz Times" pitchFamily="2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Kyrghyz Times" pitchFamily="2" charset="0"/>
                <a:cs typeface="Times New Roman" pitchFamily="18" charset="0"/>
              </a:rPr>
              <a:t>берилген</a:t>
            </a:r>
            <a:r>
              <a:rPr lang="ru-RU" sz="2000" b="1" dirty="0" smtClean="0">
                <a:latin typeface="Kyrghyz Times" pitchFamily="2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Kyrghyz Times" pitchFamily="2" charset="0"/>
                <a:cs typeface="Times New Roman" pitchFamily="18" charset="0"/>
              </a:rPr>
              <a:t>микрокредиттер</a:t>
            </a:r>
            <a:r>
              <a:rPr lang="ru-RU" sz="2000" b="1" dirty="0" smtClean="0">
                <a:latin typeface="Kyrghyz Times" pitchFamily="2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500" b="1" dirty="0" smtClean="0">
                <a:latin typeface="Kyrghyz Times" pitchFamily="2" charset="0"/>
                <a:cs typeface="Times New Roman" pitchFamily="18" charset="0"/>
              </a:rPr>
              <a:t>(</a:t>
            </a:r>
            <a:r>
              <a:rPr lang="ru-RU" sz="1500" b="1" dirty="0" err="1" smtClean="0">
                <a:latin typeface="Kyrghyz Times" pitchFamily="2" charset="0"/>
                <a:cs typeface="Times New Roman" pitchFamily="18" charset="0"/>
              </a:rPr>
              <a:t>жыйынтыка</a:t>
            </a:r>
            <a:r>
              <a:rPr lang="ru-RU" sz="1500" b="1" dirty="0" smtClean="0">
                <a:latin typeface="Kyrghyz Times" pitchFamily="2" charset="0"/>
                <a:cs typeface="Times New Roman" pitchFamily="18" charset="0"/>
              </a:rPr>
              <a:t> карата </a:t>
            </a:r>
            <a:r>
              <a:rPr lang="ru-RU" sz="1500" b="1" dirty="0" err="1" smtClean="0">
                <a:latin typeface="Kyrghyz Times" pitchFamily="2" charset="0"/>
                <a:cs typeface="Times New Roman" pitchFamily="18" charset="0"/>
              </a:rPr>
              <a:t>пайыз</a:t>
            </a:r>
            <a:r>
              <a:rPr lang="ru-RU" sz="1500" b="1" dirty="0" smtClean="0">
                <a:latin typeface="Kyrghyz Times" pitchFamily="2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Kyrghyz Times" pitchFamily="2" charset="0"/>
                <a:cs typeface="Times New Roman" pitchFamily="18" charset="0"/>
              </a:rPr>
              <a:t>менен</a:t>
            </a:r>
            <a:r>
              <a:rPr lang="ru-RU" sz="1500" b="1" dirty="0" smtClean="0">
                <a:latin typeface="Kyrghyz Times" pitchFamily="2" charset="0"/>
                <a:cs typeface="Times New Roman" pitchFamily="18" charset="0"/>
              </a:rPr>
              <a:t>)</a:t>
            </a:r>
            <a:endParaRPr lang="ru-RU" sz="1500" dirty="0" smtClean="0">
              <a:latin typeface="Kyrghyz Times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Kyrghyz Times" pitchFamily="2" charset="0"/>
                <a:cs typeface="Times New Roman" pitchFamily="18" charset="0"/>
              </a:rPr>
              <a:t>Кјѕіл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yrghyz Times" pitchFamily="2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  <a:latin typeface="Kyrghyz Times" pitchFamily="2" charset="0"/>
                <a:cs typeface="Times New Roman" pitchFamily="18" charset="0"/>
              </a:rPr>
              <a:t>бурганыѕыздарга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Kyrghyz Times" pitchFamily="2" charset="0"/>
                <a:cs typeface="Times New Roman" pitchFamily="18" charset="0"/>
              </a:rPr>
              <a:t>рахмат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yrghyz Times" pitchFamily="2" charset="0"/>
                <a:cs typeface="Times New Roman" pitchFamily="18" charset="0"/>
              </a:rPr>
              <a:t>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Kyrghyz Times" pitchFamily="2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b="1" smtClean="0">
                <a:solidFill>
                  <a:schemeClr val="tx1"/>
                </a:solidFill>
              </a:rPr>
              <a:pPr/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4785</TotalTime>
  <Words>264</Words>
  <Application>Microsoft Office PowerPoint</Application>
  <PresentationFormat>Экран (4:3)</PresentationFormat>
  <Paragraphs>72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                                             Кыргыз Республикасындагы     калкка микрокредит беріі</vt:lpstr>
      <vt:lpstr>Презентация PowerPoint</vt:lpstr>
      <vt:lpstr>Презентация PowerPoint</vt:lpstr>
      <vt:lpstr>  Кыргыз Республикасындагы калкты микрокредиттештиріі деѕгеели (калктын 1000не) </vt:lpstr>
      <vt:lpstr>Презентация PowerPoint</vt:lpstr>
      <vt:lpstr>2017-ж аймактар боюнча аялдарга микрокредит беріі. (миѕ.адам)</vt:lpstr>
      <vt:lpstr>       2017-ж калкка берилген микрокредиттердин максаты боюнча (пайыз менен)</vt:lpstr>
      <vt:lpstr>Микрокредиттердин негизги іліші 6 дан 12 айга чейинки  мјјнјткј берилген (кредиттердин жалпы кјлјмінін 47,8 пайызы) жана   1 жылдан 3 жылга чейинки мјјнјткј берилген микрокредиттер   (43,0 пайызын тізді).  </vt:lpstr>
      <vt:lpstr>Кјѕіл бурганыѕыздарга рахмат!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статистики окружающей среды и природных ресурсов</dc:title>
  <dc:creator>GSulaimanova</dc:creator>
  <cp:lastModifiedBy>Barabaev</cp:lastModifiedBy>
  <cp:revision>302</cp:revision>
  <cp:lastPrinted>2018-05-07T07:25:20Z</cp:lastPrinted>
  <dcterms:created xsi:type="dcterms:W3CDTF">2012-04-06T08:33:35Z</dcterms:created>
  <dcterms:modified xsi:type="dcterms:W3CDTF">2018-05-11T04:40:07Z</dcterms:modified>
</cp:coreProperties>
</file>