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62850"/>
  <p:notesSz cx="10693400" cy="7562850"/>
  <p:defaultTextStyle>
    <a:defPPr>
      <a:defRPr lang="ru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94660"/>
  </p:normalViewPr>
  <p:slideViewPr>
    <p:cSldViewPr>
      <p:cViewPr varScale="1">
        <p:scale>
          <a:sx n="92" d="100"/>
          <a:sy n="92" d="100"/>
        </p:scale>
        <p:origin x="172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59492563429571"/>
          <c:y val="0.15319444444444447"/>
          <c:w val="0.84596062992125987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Лист1!$A$4:$E$4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Лист1!$A$5:$E$5</c:f>
              <c:numCache>
                <c:formatCode>_-* #\ ##0.0_-;\-* #\ ##0.0_-;_-* "-"??_-;_-@_-</c:formatCode>
                <c:ptCount val="5"/>
                <c:pt idx="0">
                  <c:v>10.5</c:v>
                </c:pt>
                <c:pt idx="1">
                  <c:v>9.4</c:v>
                </c:pt>
                <c:pt idx="2">
                  <c:v>5.5</c:v>
                </c:pt>
                <c:pt idx="3">
                  <c:v>5.6</c:v>
                </c:pt>
                <c:pt idx="4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0-4833-AB12-5F387AB2F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234016"/>
        <c:axId val="94228136"/>
      </c:barChart>
      <c:catAx>
        <c:axId val="9423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94228136"/>
        <c:crosses val="autoZero"/>
        <c:auto val="1"/>
        <c:lblAlgn val="ctr"/>
        <c:lblOffset val="100"/>
        <c:noMultiLvlLbl val="0"/>
      </c:catAx>
      <c:valAx>
        <c:axId val="942281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\ ##0.0_-;\-* #\ ##0.0_-;_-* &quot;-&quot;??_-;_-@_-" sourceLinked="1"/>
        <c:majorTickMark val="none"/>
        <c:minorTickMark val="none"/>
        <c:tickLblPos val="nextTo"/>
        <c:crossAx val="9423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г. Ош</c:v>
                </c:pt>
                <c:pt idx="1">
                  <c:v>г. Бишкек</c:v>
                </c:pt>
                <c:pt idx="2">
                  <c:v>Баткенская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Джалал-Абадская область</c:v>
                </c:pt>
                <c:pt idx="7">
                  <c:v>Ошская область</c:v>
                </c:pt>
                <c:pt idx="8">
                  <c:v>Чуйская область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56.9</c:v>
                </c:pt>
                <c:pt idx="1">
                  <c:v>166</c:v>
                </c:pt>
                <c:pt idx="2">
                  <c:v>723.4</c:v>
                </c:pt>
                <c:pt idx="3" formatCode="#,##0.00">
                  <c:v>779.6</c:v>
                </c:pt>
                <c:pt idx="4" formatCode="#,##0.00">
                  <c:v>829.3</c:v>
                </c:pt>
                <c:pt idx="5">
                  <c:v>1034.5999999999999</c:v>
                </c:pt>
                <c:pt idx="6">
                  <c:v>1205.5999999999999</c:v>
                </c:pt>
                <c:pt idx="7">
                  <c:v>1314.9</c:v>
                </c:pt>
                <c:pt idx="8">
                  <c:v>2762.1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FD-4FFE-A8C8-7AC96051FC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228920"/>
        <c:axId val="94924304"/>
      </c:barChart>
      <c:catAx>
        <c:axId val="94228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924304"/>
        <c:crosses val="autoZero"/>
        <c:auto val="1"/>
        <c:lblAlgn val="ctr"/>
        <c:lblOffset val="100"/>
        <c:noMultiLvlLbl val="0"/>
      </c:catAx>
      <c:valAx>
        <c:axId val="9492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22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16"/>
          <c:dPt>
            <c:idx val="0"/>
            <c:bubble3D val="0"/>
            <c:explosion val="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D5-43C3-B1E4-88726A9C8C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D5-43C3-B1E4-88726A9C8C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D5-43C3-B1E4-88726A9C8C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D5-43C3-B1E4-88726A9C8C21}"/>
              </c:ext>
            </c:extLst>
          </c:dPt>
          <c:dLbls>
            <c:delete val="1"/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5697</c:v>
                </c:pt>
                <c:pt idx="1">
                  <c:v>207.4</c:v>
                </c:pt>
                <c:pt idx="2">
                  <c:v>67.599999999999994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D5-43C3-B1E4-88726A9C8C2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7142857142857E-2"/>
          <c:y val="8.4291187739463605E-2"/>
          <c:w val="0.90535714285714286"/>
          <c:h val="0.76628352490421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CCFF"/>
            </a:solidFill>
            <a:ln w="9295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1858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27.8</c:v>
                </c:pt>
                <c:pt idx="1">
                  <c:v>27.4</c:v>
                </c:pt>
                <c:pt idx="2">
                  <c:v>26.9</c:v>
                </c:pt>
                <c:pt idx="3">
                  <c:v>27.3</c:v>
                </c:pt>
                <c:pt idx="4">
                  <c:v>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1-4D93-BE88-2AEB86FB77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4925480"/>
        <c:axId val="94919992"/>
      </c:barChart>
      <c:catAx>
        <c:axId val="94925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KG"/>
          </a:p>
        </c:txPr>
        <c:crossAx val="94919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4919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KG"/>
          </a:p>
        </c:txPr>
        <c:crossAx val="94925480"/>
        <c:crosses val="autoZero"/>
        <c:crossBetween val="between"/>
      </c:valAx>
      <c:spPr>
        <a:solidFill>
          <a:srgbClr val="FFFFFF"/>
        </a:solidFill>
        <a:ln w="185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42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471215556260981"/>
          <c:y val="0.24062500518184546"/>
          <c:w val="0.65528784443739019"/>
          <c:h val="0.6051099921100268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General</c:formatCode>
                <c:ptCount val="9"/>
                <c:pt idx="0">
                  <c:v>1.5</c:v>
                </c:pt>
                <c:pt idx="1">
                  <c:v>4.5999999999999996</c:v>
                </c:pt>
                <c:pt idx="2">
                  <c:v>2.8</c:v>
                </c:pt>
                <c:pt idx="3">
                  <c:v>11.5</c:v>
                </c:pt>
                <c:pt idx="4">
                  <c:v>5.5</c:v>
                </c:pt>
                <c:pt idx="5">
                  <c:v>5.8</c:v>
                </c:pt>
                <c:pt idx="6">
                  <c:v>16</c:v>
                </c:pt>
                <c:pt idx="7">
                  <c:v>21.4</c:v>
                </c:pt>
                <c:pt idx="8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B-444D-AF82-856EAFBAEE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920776"/>
        <c:axId val="94925872"/>
      </c:barChart>
      <c:catAx>
        <c:axId val="94920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925872"/>
        <c:crosses val="autoZero"/>
        <c:auto val="1"/>
        <c:lblAlgn val="ctr"/>
        <c:lblOffset val="100"/>
        <c:noMultiLvlLbl val="0"/>
      </c:catAx>
      <c:valAx>
        <c:axId val="94925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92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56124758067814E-2"/>
          <c:y val="0.23364284219592957"/>
          <c:w val="0.94402035623409675"/>
          <c:h val="0.56555555555555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Лист3!$D$5:$H$5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Лист3!$D$6:$H$6</c:f>
              <c:numCache>
                <c:formatCode>#,##0.00</c:formatCode>
                <c:ptCount val="5"/>
                <c:pt idx="0">
                  <c:v>151.80000000000001</c:v>
                </c:pt>
                <c:pt idx="1">
                  <c:v>114.1</c:v>
                </c:pt>
                <c:pt idx="2">
                  <c:v>213.6</c:v>
                </c:pt>
                <c:pt idx="3">
                  <c:v>194.6</c:v>
                </c:pt>
                <c:pt idx="4">
                  <c:v>225.9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C-4750-B909-16868975A52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4921168"/>
        <c:axId val="94918816"/>
      </c:barChart>
      <c:catAx>
        <c:axId val="949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918816"/>
        <c:crosses val="autoZero"/>
        <c:auto val="1"/>
        <c:lblAlgn val="ctr"/>
        <c:lblOffset val="100"/>
        <c:noMultiLvlLbl val="0"/>
      </c:catAx>
      <c:valAx>
        <c:axId val="9491881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9492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Лист10!$D$48:$D$52</c:f>
              <c:strCache>
                <c:ptCount val="5"/>
                <c:pt idx="0">
                  <c:v>Уличный мусор (включая мусор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Лист10!$E$48:$E$52</c:f>
              <c:numCache>
                <c:formatCode>General</c:formatCode>
                <c:ptCount val="5"/>
                <c:pt idx="0">
                  <c:v>232.9</c:v>
                </c:pt>
                <c:pt idx="1">
                  <c:v>306</c:v>
                </c:pt>
                <c:pt idx="2" formatCode="0.0">
                  <c:v>715.9</c:v>
                </c:pt>
                <c:pt idx="3">
                  <c:v>482.4</c:v>
                </c:pt>
                <c:pt idx="4">
                  <c:v>55.7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3-472E-9FD7-D51B0A664E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767760"/>
        <c:axId val="96765016"/>
      </c:barChart>
      <c:catAx>
        <c:axId val="96767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765016"/>
        <c:crosses val="autoZero"/>
        <c:auto val="1"/>
        <c:lblAlgn val="ctr"/>
        <c:lblOffset val="100"/>
        <c:noMultiLvlLbl val="0"/>
      </c:catAx>
      <c:valAx>
        <c:axId val="96765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35691940861438"/>
          <c:y val="3.4863239770746124E-2"/>
          <c:w val="0.74341727130913482"/>
          <c:h val="0.9302735204585077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9E-408E-9BF5-E1DD557739F4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9E-408E-9BF5-E1DD557739F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9E-408E-9BF5-E1DD557739F4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9E-408E-9BF5-E1DD557739F4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29E-408E-9BF5-E1DD557739F4}"/>
              </c:ext>
            </c:extLst>
          </c:dPt>
          <c:dLbls>
            <c:delete val="1"/>
          </c:dLbls>
          <c:cat>
            <c:strRef>
              <c:f>Лист2!$E$19:$E$22</c:f>
              <c:strCache>
                <c:ptCount val="4"/>
                <c:pt idx="0">
                  <c:v>Сбор грузовиком, контейнером</c:v>
                </c:pt>
                <c:pt idx="1">
                  <c:v>Сброс в мусорные кучи</c:v>
                </c:pt>
                <c:pt idx="2">
                  <c:v>Сжигание</c:v>
                </c:pt>
                <c:pt idx="3">
                  <c:v>Закапывание</c:v>
                </c:pt>
              </c:strCache>
            </c:strRef>
          </c:cat>
          <c:val>
            <c:numRef>
              <c:f>Лист2!$F$19:$F$22</c:f>
              <c:numCache>
                <c:formatCode>General</c:formatCode>
                <c:ptCount val="4"/>
                <c:pt idx="0">
                  <c:v>48.5</c:v>
                </c:pt>
                <c:pt idx="1">
                  <c:v>23.2</c:v>
                </c:pt>
                <c:pt idx="2">
                  <c:v>19.3</c:v>
                </c:pt>
                <c:pt idx="3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9E-408E-9BF5-E1DD557739F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62826281070182"/>
          <c:y val="0.29431632039068584"/>
          <c:w val="0.65773178848547886"/>
          <c:h val="0.5486047445693413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Лист1!$G$7:$G$12</c:f>
              <c:strCache>
                <c:ptCount val="6"/>
                <c:pt idx="0">
                  <c:v>Иссык-Кульская область</c:v>
                </c:pt>
                <c:pt idx="1">
                  <c:v>Ошская область</c:v>
                </c:pt>
                <c:pt idx="2">
                  <c:v>Чуйская область</c:v>
                </c:pt>
                <c:pt idx="3">
                  <c:v>Джалал-Абадская область</c:v>
                </c:pt>
                <c:pt idx="4">
                  <c:v>Нарынская область</c:v>
                </c:pt>
                <c:pt idx="5">
                  <c:v>г. Ош</c:v>
                </c:pt>
              </c:strCache>
            </c:strRef>
          </c:cat>
          <c:val>
            <c:numRef>
              <c:f>Лист1!$H$7:$H$12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2">
                  <c:v>18</c:v>
                </c:pt>
                <c:pt idx="3">
                  <c:v>5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07-46A7-A6E4-F8EAF84254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8152"/>
        <c:axId val="96763840"/>
      </c:barChart>
      <c:catAx>
        <c:axId val="96768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3840"/>
        <c:crosses val="autoZero"/>
        <c:auto val="1"/>
        <c:lblAlgn val="ctr"/>
        <c:lblOffset val="100"/>
        <c:noMultiLvlLbl val="0"/>
      </c:catAx>
      <c:valAx>
        <c:axId val="96763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768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Лист2!$D$7:$D$13</c:f>
              <c:strCache>
                <c:ptCount val="7"/>
                <c:pt idx="0">
                  <c:v>г. Ош</c:v>
                </c:pt>
                <c:pt idx="1">
                  <c:v>Таласская область</c:v>
                </c:pt>
                <c:pt idx="2">
                  <c:v>Нарынская область</c:v>
                </c:pt>
                <c:pt idx="3">
                  <c:v>Ошская область</c:v>
                </c:pt>
                <c:pt idx="4">
                  <c:v>Джалал-Абадская область</c:v>
                </c:pt>
                <c:pt idx="5">
                  <c:v>Иссык-Кульская область</c:v>
                </c:pt>
                <c:pt idx="6">
                  <c:v>Баткенская область</c:v>
                </c:pt>
              </c:strCache>
            </c:strRef>
          </c:cat>
          <c:val>
            <c:numRef>
              <c:f>Лист2!$E$7:$E$13</c:f>
              <c:numCache>
                <c:formatCode>General</c:formatCode>
                <c:ptCount val="7"/>
                <c:pt idx="0">
                  <c:v>0</c:v>
                </c:pt>
                <c:pt idx="1">
                  <c:v>0.2</c:v>
                </c:pt>
                <c:pt idx="2">
                  <c:v>8</c:v>
                </c:pt>
                <c:pt idx="3">
                  <c:v>2.9</c:v>
                </c:pt>
                <c:pt idx="4">
                  <c:v>53.1</c:v>
                </c:pt>
                <c:pt idx="5" formatCode="0.0">
                  <c:v>15</c:v>
                </c:pt>
                <c:pt idx="6" formatCode="#\ ##0.0">
                  <c:v>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4-4933-BF73-C6832B2213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4232"/>
        <c:axId val="96768936"/>
      </c:barChart>
      <c:catAx>
        <c:axId val="96764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8936"/>
        <c:crosses val="autoZero"/>
        <c:auto val="1"/>
        <c:lblAlgn val="ctr"/>
        <c:lblOffset val="100"/>
        <c:noMultiLvlLbl val="0"/>
      </c:catAx>
      <c:valAx>
        <c:axId val="96768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764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ru-KG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Лист2!$F$33:$I$33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Лист2!$F$34:$I$34</c:f>
              <c:numCache>
                <c:formatCode>0.0</c:formatCode>
                <c:ptCount val="4"/>
                <c:pt idx="0" formatCode="General">
                  <c:v>588.70000000000005</c:v>
                </c:pt>
                <c:pt idx="1">
                  <c:v>689</c:v>
                </c:pt>
                <c:pt idx="2" formatCode="General">
                  <c:v>1188.7</c:v>
                </c:pt>
                <c:pt idx="3" formatCode="General">
                  <c:v>1781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6-4078-B886-F3AC2291B5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769328"/>
        <c:axId val="96763056"/>
      </c:barChart>
      <c:catAx>
        <c:axId val="9676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3056"/>
        <c:crosses val="autoZero"/>
        <c:auto val="1"/>
        <c:lblAlgn val="ctr"/>
        <c:lblOffset val="100"/>
        <c:noMultiLvlLbl val="0"/>
      </c:catAx>
      <c:valAx>
        <c:axId val="96763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706399499882485E-2"/>
          <c:y val="0.28023120887802588"/>
          <c:w val="0.94990936535309323"/>
          <c:h val="0.61237948869878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Лист2!$D$42</c:f>
              <c:strCache>
                <c:ptCount val="1"/>
                <c:pt idx="0">
                  <c:v>Инвестиции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Лист2!$E$41:$I$41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Лист2!$E$42:$I$42</c:f>
              <c:numCache>
                <c:formatCode>#\ ##0.0</c:formatCode>
                <c:ptCount val="5"/>
                <c:pt idx="0">
                  <c:v>5469</c:v>
                </c:pt>
                <c:pt idx="1">
                  <c:v>1263.8</c:v>
                </c:pt>
                <c:pt idx="2">
                  <c:v>1556.7</c:v>
                </c:pt>
                <c:pt idx="3">
                  <c:v>1842.9</c:v>
                </c:pt>
                <c:pt idx="4">
                  <c:v>2199.1999999999998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F-4AB5-A8AC-B2894D1CD3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4624"/>
        <c:axId val="96765800"/>
      </c:barChart>
      <c:catAx>
        <c:axId val="9676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5800"/>
        <c:crosses val="autoZero"/>
        <c:auto val="1"/>
        <c:lblAlgn val="ctr"/>
        <c:lblOffset val="100"/>
        <c:noMultiLvlLbl val="0"/>
      </c:catAx>
      <c:valAx>
        <c:axId val="9676580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9676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05880203404438"/>
          <c:y val="0.280497517184081"/>
          <c:w val="0.44846313372588231"/>
          <c:h val="0.670809190919867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06-41F4-8B5D-3AB19B846F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06-41F4-8B5D-3AB19B846F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06-41F4-8B5D-3AB19B846F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06-41F4-8B5D-3AB19B846F38}"/>
              </c:ext>
            </c:extLst>
          </c:dPt>
          <c:dLbls>
            <c:delete val="1"/>
          </c:dLbls>
          <c:cat>
            <c:strRef>
              <c:f>Лист2!$E$45:$E$48</c:f>
              <c:strCache>
                <c:ptCount val="4"/>
                <c:pt idx="0">
                  <c:v>охрана атмосферного воздуха и климата</c:v>
                </c:pt>
                <c:pt idx="1">
                  <c:v>очистка сточных вод</c:v>
                </c:pt>
                <c:pt idx="2">
                  <c:v>охрана и рациональное использование земель</c:v>
                </c:pt>
                <c:pt idx="3">
                  <c:v>прочие</c:v>
                </c:pt>
              </c:strCache>
            </c:strRef>
          </c:cat>
          <c:val>
            <c:numRef>
              <c:f>Лист2!$F$45:$F$48</c:f>
              <c:numCache>
                <c:formatCode>General</c:formatCode>
                <c:ptCount val="4"/>
                <c:pt idx="0" formatCode="#,##0.00">
                  <c:v>16.5</c:v>
                </c:pt>
                <c:pt idx="1">
                  <c:v>312.3</c:v>
                </c:pt>
                <c:pt idx="2" formatCode="#,##0.00">
                  <c:v>708.6</c:v>
                </c:pt>
                <c:pt idx="3" formatCode="#,##0.00">
                  <c:v>1161.8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06-41F4-8B5D-3AB19B846F3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Лист10!$D$8:$D$12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Лист10!$E$8:$E$12</c:f>
              <c:numCache>
                <c:formatCode>0.0</c:formatCode>
                <c:ptCount val="5"/>
                <c:pt idx="0">
                  <c:v>538.5</c:v>
                </c:pt>
                <c:pt idx="1">
                  <c:v>2205.5</c:v>
                </c:pt>
                <c:pt idx="2" formatCode="General">
                  <c:v>428.5</c:v>
                </c:pt>
                <c:pt idx="3" formatCode="General">
                  <c:v>113</c:v>
                </c:pt>
                <c:pt idx="4" formatCode="General">
                  <c:v>179.9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2-47CA-BD83-8F3756BAA0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9387832"/>
        <c:axId val="159390576"/>
      </c:barChart>
      <c:catAx>
        <c:axId val="159387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9390576"/>
        <c:crosses val="autoZero"/>
        <c:auto val="1"/>
        <c:lblAlgn val="ctr"/>
        <c:lblOffset val="100"/>
        <c:noMultiLvlLbl val="0"/>
      </c:catAx>
      <c:valAx>
        <c:axId val="15939057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9387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05-43E2-86AF-6A61EB2405B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05-43E2-86AF-6A61EB2405B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05-43E2-86AF-6A61EB2405B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05-43E2-86AF-6A61EB2405B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905-43E2-86AF-6A61EB2405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Лист7!$E$6:$E$10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Лист7!$F$6:$F$10</c:f>
              <c:numCache>
                <c:formatCode>General</c:formatCode>
                <c:ptCount val="5"/>
                <c:pt idx="0">
                  <c:v>28</c:v>
                </c:pt>
                <c:pt idx="1">
                  <c:v>95</c:v>
                </c:pt>
                <c:pt idx="2">
                  <c:v>45</c:v>
                </c:pt>
                <c:pt idx="3">
                  <c:v>41</c:v>
                </c:pt>
                <c:pt idx="4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905-43E2-86AF-6A61EB2405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59389400"/>
        <c:axId val="159391752"/>
      </c:barChart>
      <c:catAx>
        <c:axId val="159389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9391752"/>
        <c:crosses val="autoZero"/>
        <c:auto val="1"/>
        <c:lblAlgn val="ctr"/>
        <c:lblOffset val="100"/>
        <c:noMultiLvlLbl val="0"/>
      </c:catAx>
      <c:valAx>
        <c:axId val="159391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9389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5F226F-FFFC-4997-9D3F-78E81F99A63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D5AD8-52F7-4D94-ACA4-20ADC7380B1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gm:t>
    </dgm:pt>
    <dgm:pt modelId="{E0F96278-CB64-4D96-9DBE-A7D701E20B73}" type="par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9B43C-35F6-4452-B3E2-46135D29FD9E}" type="sib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6D4D8F-3E3E-433B-B413-64137C2AC7E1}">
      <dgm:prSet phldrT="[Текст]" custT="1"/>
      <dgm:spPr/>
      <dgm:t>
        <a:bodyPr/>
        <a:lstStyle/>
        <a:p>
          <a:pPr algn="ctr"/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0,1 </a:t>
          </a:r>
          <a:r>
            <a:rPr lang="ru-RU" sz="1800" i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миң.тонн</a:t>
          </a:r>
          <a:endParaRPr lang="ru-RU" sz="18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87744AC-F873-4774-ADBF-BC9EBCC423FF}" type="par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74DBD6-B316-42A0-92AA-14AEEE44E9A0}" type="sib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94805-2B40-407F-A7A6-87E028183E0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gm:t>
    </dgm:pt>
    <dgm:pt modelId="{6E4137D5-336E-42AB-8385-5FE9190C8EF9}" type="par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F3E1BA-4137-4D49-8662-43AA94090560}" type="sib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726D2-4C7A-43F1-8BE1-E34CD34388CB}">
      <dgm:prSet phldrT="[Текст]"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158,1    </a:t>
          </a:r>
          <a:r>
            <a:rPr lang="ru-RU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gm:t>
    </dgm:pt>
    <dgm:pt modelId="{92D6F428-3EF3-4362-8F74-5E2BAE113D03}" type="par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F6FE5-ED7F-4E96-B86D-E290D42B03C7}" type="sib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45891-9DE9-47DC-B097-4EB3FF561D5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gm:t>
    </dgm:pt>
    <dgm:pt modelId="{7D9DFEBC-92E7-42FF-BEAA-0748DD1F3805}" type="par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91A3C-EFAA-4DA3-9ED9-FB19F502233E}" type="sib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55B32-BEA4-401A-8122-809448941E1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gm:t>
    </dgm:pt>
    <dgm:pt modelId="{A852D1D7-6410-499D-B73D-AFD09F03A211}" type="sib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4E7FC-B767-4116-BB81-C763F7076BEB}" type="par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9ADE8D-8C69-4DED-9B7B-7C5603F9DD21}">
      <dgm:prSet custT="1"/>
      <dgm:spPr/>
      <dgm:t>
        <a:bodyPr/>
        <a:lstStyle/>
        <a:p>
          <a:pPr algn="ctr"/>
          <a:r>
            <a:rPr lang="ru-KG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563,7</a:t>
          </a:r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i="1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миң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988B8-2837-47E0-B107-CB4322C74AE3}" type="par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9F3DC-5F54-4AEA-AEFF-661F1991D873}" type="sib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B343B-7F74-4840-AB14-F438E8CFD6C8}">
      <dgm:prSet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50,9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F7290-D9EF-4251-BD3D-7DA17DA1FCCD}" type="sib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86360-7E5E-467B-A9D2-F291D7A50375}" type="par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0E67FB-CFE5-44D1-95A5-FDE40AE58B41}" type="pres">
      <dgm:prSet presAssocID="{D05F226F-FFFC-4997-9D3F-78E81F99A632}" presName="linearFlow" presStyleCnt="0">
        <dgm:presLayoutVars>
          <dgm:dir/>
          <dgm:animLvl val="lvl"/>
          <dgm:resizeHandles val="exact"/>
        </dgm:presLayoutVars>
      </dgm:prSet>
      <dgm:spPr/>
    </dgm:pt>
    <dgm:pt modelId="{A1426992-9B3A-48CC-A2A0-4E9542CA89E7}" type="pres">
      <dgm:prSet presAssocID="{531D5AD8-52F7-4D94-ACA4-20ADC7380B13}" presName="composite" presStyleCnt="0"/>
      <dgm:spPr/>
    </dgm:pt>
    <dgm:pt modelId="{76FD5C5F-20EF-493F-875E-AE4C2F94B55D}" type="pres">
      <dgm:prSet presAssocID="{531D5AD8-52F7-4D94-ACA4-20ADC7380B13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A4D085-4020-4964-8898-056515E18BDF}" type="pres">
      <dgm:prSet presAssocID="{531D5AD8-52F7-4D94-ACA4-20ADC7380B13}" presName="parSh" presStyleLbl="node1" presStyleIdx="0" presStyleCnt="4"/>
      <dgm:spPr/>
    </dgm:pt>
    <dgm:pt modelId="{46DD131D-4B53-43A9-98E8-56DEE519EBF6}" type="pres">
      <dgm:prSet presAssocID="{531D5AD8-52F7-4D94-ACA4-20ADC7380B13}" presName="desTx" presStyleLbl="fgAcc1" presStyleIdx="0" presStyleCnt="4">
        <dgm:presLayoutVars>
          <dgm:bulletEnabled val="1"/>
        </dgm:presLayoutVars>
      </dgm:prSet>
      <dgm:spPr/>
    </dgm:pt>
    <dgm:pt modelId="{CBE1F230-248D-45E5-8F60-286F58967E88}" type="pres">
      <dgm:prSet presAssocID="{B519B43C-35F6-4452-B3E2-46135D29FD9E}" presName="sibTrans" presStyleLbl="sibTrans2D1" presStyleIdx="0" presStyleCnt="3"/>
      <dgm:spPr/>
    </dgm:pt>
    <dgm:pt modelId="{CE809E6F-40E3-454B-94B7-07F76A9AA983}" type="pres">
      <dgm:prSet presAssocID="{B519B43C-35F6-4452-B3E2-46135D29FD9E}" presName="connTx" presStyleLbl="sibTrans2D1" presStyleIdx="0" presStyleCnt="3"/>
      <dgm:spPr/>
    </dgm:pt>
    <dgm:pt modelId="{585323B6-B2F8-4ADE-A471-3EEC783EDD2C}" type="pres">
      <dgm:prSet presAssocID="{A0994805-2B40-407F-A7A6-87E028183E02}" presName="composite" presStyleCnt="0"/>
      <dgm:spPr/>
    </dgm:pt>
    <dgm:pt modelId="{54E54156-8D91-4663-8893-50A12AA8E436}" type="pres">
      <dgm:prSet presAssocID="{A0994805-2B40-407F-A7A6-87E028183E02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EC1B826-6661-4A8A-94BB-F3B039EB9559}" type="pres">
      <dgm:prSet presAssocID="{A0994805-2B40-407F-A7A6-87E028183E02}" presName="parSh" presStyleLbl="node1" presStyleIdx="1" presStyleCnt="4"/>
      <dgm:spPr/>
    </dgm:pt>
    <dgm:pt modelId="{51999727-8237-478C-9095-14DD2CE673D0}" type="pres">
      <dgm:prSet presAssocID="{A0994805-2B40-407F-A7A6-87E028183E02}" presName="desTx" presStyleLbl="fgAcc1" presStyleIdx="1" presStyleCnt="4">
        <dgm:presLayoutVars>
          <dgm:bulletEnabled val="1"/>
        </dgm:presLayoutVars>
      </dgm:prSet>
      <dgm:spPr/>
    </dgm:pt>
    <dgm:pt modelId="{6E944C2A-8894-4CF1-8B22-EC6630E41E80}" type="pres">
      <dgm:prSet presAssocID="{A1F3E1BA-4137-4D49-8662-43AA94090560}" presName="sibTrans" presStyleLbl="sibTrans2D1" presStyleIdx="1" presStyleCnt="3"/>
      <dgm:spPr/>
    </dgm:pt>
    <dgm:pt modelId="{F2452894-4770-493F-BCFE-CDDBA6457DDC}" type="pres">
      <dgm:prSet presAssocID="{A1F3E1BA-4137-4D49-8662-43AA94090560}" presName="connTx" presStyleLbl="sibTrans2D1" presStyleIdx="1" presStyleCnt="3"/>
      <dgm:spPr/>
    </dgm:pt>
    <dgm:pt modelId="{1561DB12-8CBD-4D6F-8BEC-81B57FC9B8CD}" type="pres">
      <dgm:prSet presAssocID="{82145891-9DE9-47DC-B097-4EB3FF561D59}" presName="composite" presStyleCnt="0"/>
      <dgm:spPr/>
    </dgm:pt>
    <dgm:pt modelId="{E8D80C60-9871-4B8F-8875-DCC605E2D557}" type="pres">
      <dgm:prSet presAssocID="{82145891-9DE9-47DC-B097-4EB3FF561D59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F4FB925-3FA2-4182-8979-84C1C57DF634}" type="pres">
      <dgm:prSet presAssocID="{82145891-9DE9-47DC-B097-4EB3FF561D59}" presName="parSh" presStyleLbl="node1" presStyleIdx="2" presStyleCnt="4"/>
      <dgm:spPr/>
    </dgm:pt>
    <dgm:pt modelId="{436FC95E-205D-4367-AB28-3879301DA6C5}" type="pres">
      <dgm:prSet presAssocID="{82145891-9DE9-47DC-B097-4EB3FF561D59}" presName="desTx" presStyleLbl="fgAcc1" presStyleIdx="2" presStyleCnt="4">
        <dgm:presLayoutVars>
          <dgm:bulletEnabled val="1"/>
        </dgm:presLayoutVars>
      </dgm:prSet>
      <dgm:spPr/>
    </dgm:pt>
    <dgm:pt modelId="{864EDF6B-9FFD-4169-9BB1-BA5232A1CCAC}" type="pres">
      <dgm:prSet presAssocID="{26B91A3C-EFAA-4DA3-9ED9-FB19F502233E}" presName="sibTrans" presStyleLbl="sibTrans2D1" presStyleIdx="2" presStyleCnt="3"/>
      <dgm:spPr/>
    </dgm:pt>
    <dgm:pt modelId="{0BA28D63-D0E8-4051-8913-0544405D2522}" type="pres">
      <dgm:prSet presAssocID="{26B91A3C-EFAA-4DA3-9ED9-FB19F502233E}" presName="connTx" presStyleLbl="sibTrans2D1" presStyleIdx="2" presStyleCnt="3"/>
      <dgm:spPr/>
    </dgm:pt>
    <dgm:pt modelId="{99858A3C-A898-4B22-A407-0E74F87CE759}" type="pres">
      <dgm:prSet presAssocID="{D8B55B32-BEA4-401A-8122-809448941E12}" presName="composite" presStyleCnt="0"/>
      <dgm:spPr/>
    </dgm:pt>
    <dgm:pt modelId="{1A968103-1E3E-411B-A5FA-11535DAA2549}" type="pres">
      <dgm:prSet presAssocID="{D8B55B32-BEA4-401A-8122-809448941E12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6AC8C93-1873-4CC9-B49F-7F13E55722CB}" type="pres">
      <dgm:prSet presAssocID="{D8B55B32-BEA4-401A-8122-809448941E12}" presName="parSh" presStyleLbl="node1" presStyleIdx="3" presStyleCnt="4"/>
      <dgm:spPr/>
    </dgm:pt>
    <dgm:pt modelId="{062C8C53-BEFD-406B-AE85-81176A14D4AE}" type="pres">
      <dgm:prSet presAssocID="{D8B55B32-BEA4-401A-8122-809448941E12}" presName="desTx" presStyleLbl="fgAcc1" presStyleIdx="3" presStyleCnt="4">
        <dgm:presLayoutVars>
          <dgm:bulletEnabled val="1"/>
        </dgm:presLayoutVars>
      </dgm:prSet>
      <dgm:spPr/>
    </dgm:pt>
  </dgm:ptLst>
  <dgm:cxnLst>
    <dgm:cxn modelId="{69FE940E-47AC-4EDB-B475-3C449D91A588}" type="presOf" srcId="{B519B43C-35F6-4452-B3E2-46135D29FD9E}" destId="{CE809E6F-40E3-454B-94B7-07F76A9AA983}" srcOrd="1" destOrd="0" presId="urn:microsoft.com/office/officeart/2005/8/layout/process3"/>
    <dgm:cxn modelId="{B5BF6019-F6EF-486E-8EE6-F9D5DCE28DD8}" type="presOf" srcId="{A1F3E1BA-4137-4D49-8662-43AA94090560}" destId="{F2452894-4770-493F-BCFE-CDDBA6457DDC}" srcOrd="1" destOrd="0" presId="urn:microsoft.com/office/officeart/2005/8/layout/process3"/>
    <dgm:cxn modelId="{0BE4C924-C7C5-4AD6-9538-2AD43AAA10B4}" srcId="{D05F226F-FFFC-4997-9D3F-78E81F99A632}" destId="{D8B55B32-BEA4-401A-8122-809448941E12}" srcOrd="3" destOrd="0" parTransId="{1754E7FC-B767-4116-BB81-C763F7076BEB}" sibTransId="{A852D1D7-6410-499D-B73D-AFD09F03A211}"/>
    <dgm:cxn modelId="{DE217026-D182-4B45-9C68-FB4A1EF9D73A}" srcId="{D8B55B32-BEA4-401A-8122-809448941E12}" destId="{93FB343B-7F74-4840-AB14-F438E8CFD6C8}" srcOrd="0" destOrd="0" parTransId="{12286360-7E5E-467B-A9D2-F291D7A50375}" sibTransId="{42AF7290-D9EF-4251-BD3D-7DA17DA1FCCD}"/>
    <dgm:cxn modelId="{F49B832B-495A-475F-A3C2-B2635900114A}" type="presOf" srcId="{531D5AD8-52F7-4D94-ACA4-20ADC7380B13}" destId="{76FD5C5F-20EF-493F-875E-AE4C2F94B55D}" srcOrd="0" destOrd="0" presId="urn:microsoft.com/office/officeart/2005/8/layout/process3"/>
    <dgm:cxn modelId="{57647D2E-A656-4402-96B9-796E0DF62E63}" type="presOf" srcId="{A1F3E1BA-4137-4D49-8662-43AA94090560}" destId="{6E944C2A-8894-4CF1-8B22-EC6630E41E80}" srcOrd="0" destOrd="0" presId="urn:microsoft.com/office/officeart/2005/8/layout/process3"/>
    <dgm:cxn modelId="{BBDA3537-DD51-45D3-8C13-7869260DF143}" type="presOf" srcId="{26B91A3C-EFAA-4DA3-9ED9-FB19F502233E}" destId="{0BA28D63-D0E8-4051-8913-0544405D2522}" srcOrd="1" destOrd="0" presId="urn:microsoft.com/office/officeart/2005/8/layout/process3"/>
    <dgm:cxn modelId="{49354161-F931-4495-B8C5-E5773F6C8064}" type="presOf" srcId="{26B91A3C-EFAA-4DA3-9ED9-FB19F502233E}" destId="{864EDF6B-9FFD-4169-9BB1-BA5232A1CCAC}" srcOrd="0" destOrd="0" presId="urn:microsoft.com/office/officeart/2005/8/layout/process3"/>
    <dgm:cxn modelId="{F668CB43-05E0-428E-8AC8-45E6E91DCDF0}" srcId="{A0994805-2B40-407F-A7A6-87E028183E02}" destId="{ED0726D2-4C7A-43F1-8BE1-E34CD34388CB}" srcOrd="0" destOrd="0" parTransId="{92D6F428-3EF3-4362-8F74-5E2BAE113D03}" sibTransId="{1CCF6FE5-ED7F-4E96-B86D-E290D42B03C7}"/>
    <dgm:cxn modelId="{FB2EAA64-16B4-44C0-90C1-C55534108E74}" type="presOf" srcId="{ED0726D2-4C7A-43F1-8BE1-E34CD34388CB}" destId="{51999727-8237-478C-9095-14DD2CE673D0}" srcOrd="0" destOrd="0" presId="urn:microsoft.com/office/officeart/2005/8/layout/process3"/>
    <dgm:cxn modelId="{14A36B69-91BB-4963-8451-368F9431E696}" type="presOf" srcId="{82145891-9DE9-47DC-B097-4EB3FF561D59}" destId="{6F4FB925-3FA2-4182-8979-84C1C57DF634}" srcOrd="1" destOrd="0" presId="urn:microsoft.com/office/officeart/2005/8/layout/process3"/>
    <dgm:cxn modelId="{6B7CE76E-B12E-4054-B1BF-F5DA24B091C3}" srcId="{D05F226F-FFFC-4997-9D3F-78E81F99A632}" destId="{531D5AD8-52F7-4D94-ACA4-20ADC7380B13}" srcOrd="0" destOrd="0" parTransId="{E0F96278-CB64-4D96-9DBE-A7D701E20B73}" sibTransId="{B519B43C-35F6-4452-B3E2-46135D29FD9E}"/>
    <dgm:cxn modelId="{388D7A4F-556F-469F-92C3-F80D8DBAB269}" srcId="{82145891-9DE9-47DC-B097-4EB3FF561D59}" destId="{D39ADE8D-8C69-4DED-9B7B-7C5603F9DD21}" srcOrd="0" destOrd="0" parTransId="{054988B8-2837-47E0-B107-CB4322C74AE3}" sibTransId="{2E09F3DC-5F54-4AEA-AEFF-661F1991D873}"/>
    <dgm:cxn modelId="{8E804570-A32C-4A9B-8378-0CD12F9EB4A3}" type="presOf" srcId="{D39ADE8D-8C69-4DED-9B7B-7C5603F9DD21}" destId="{436FC95E-205D-4367-AB28-3879301DA6C5}" srcOrd="0" destOrd="0" presId="urn:microsoft.com/office/officeart/2005/8/layout/process3"/>
    <dgm:cxn modelId="{8A3A8E55-28CD-48EC-9C3C-C8FF94B18B8C}" srcId="{D05F226F-FFFC-4997-9D3F-78E81F99A632}" destId="{82145891-9DE9-47DC-B097-4EB3FF561D59}" srcOrd="2" destOrd="0" parTransId="{7D9DFEBC-92E7-42FF-BEAA-0748DD1F3805}" sibTransId="{26B91A3C-EFAA-4DA3-9ED9-FB19F502233E}"/>
    <dgm:cxn modelId="{7BD6497D-A147-445D-8E3A-345CFCA27D28}" type="presOf" srcId="{D05F226F-FFFC-4997-9D3F-78E81F99A632}" destId="{630E67FB-CFE5-44D1-95A5-FDE40AE58B41}" srcOrd="0" destOrd="0" presId="urn:microsoft.com/office/officeart/2005/8/layout/process3"/>
    <dgm:cxn modelId="{F0009A89-EF8D-45DF-A0D8-A53F502BDBF9}" type="presOf" srcId="{A0994805-2B40-407F-A7A6-87E028183E02}" destId="{54E54156-8D91-4663-8893-50A12AA8E436}" srcOrd="0" destOrd="0" presId="urn:microsoft.com/office/officeart/2005/8/layout/process3"/>
    <dgm:cxn modelId="{DABBB492-ACD4-4392-A7B9-14EEC1617D9B}" type="presOf" srcId="{531D5AD8-52F7-4D94-ACA4-20ADC7380B13}" destId="{1BA4D085-4020-4964-8898-056515E18BDF}" srcOrd="1" destOrd="0" presId="urn:microsoft.com/office/officeart/2005/8/layout/process3"/>
    <dgm:cxn modelId="{95DC60B3-D037-4958-948B-6B1173C5C953}" type="presOf" srcId="{93FB343B-7F74-4840-AB14-F438E8CFD6C8}" destId="{062C8C53-BEFD-406B-AE85-81176A14D4AE}" srcOrd="0" destOrd="0" presId="urn:microsoft.com/office/officeart/2005/8/layout/process3"/>
    <dgm:cxn modelId="{F6B516B8-757B-4AE3-A70A-98BE3192CF45}" type="presOf" srcId="{D8B55B32-BEA4-401A-8122-809448941E12}" destId="{1A968103-1E3E-411B-A5FA-11535DAA2549}" srcOrd="0" destOrd="0" presId="urn:microsoft.com/office/officeart/2005/8/layout/process3"/>
    <dgm:cxn modelId="{F89B13BC-AFC9-4C67-B6B7-0DA64426DBD2}" type="presOf" srcId="{D8B55B32-BEA4-401A-8122-809448941E12}" destId="{D6AC8C93-1873-4CC9-B49F-7F13E55722CB}" srcOrd="1" destOrd="0" presId="urn:microsoft.com/office/officeart/2005/8/layout/process3"/>
    <dgm:cxn modelId="{9C4F38C0-BDB5-4707-A8C2-136285612B42}" type="presOf" srcId="{616D4D8F-3E3E-433B-B413-64137C2AC7E1}" destId="{46DD131D-4B53-43A9-98E8-56DEE519EBF6}" srcOrd="0" destOrd="0" presId="urn:microsoft.com/office/officeart/2005/8/layout/process3"/>
    <dgm:cxn modelId="{C6E86BCB-E974-4D72-8CF5-AFFB6B17886A}" srcId="{531D5AD8-52F7-4D94-ACA4-20ADC7380B13}" destId="{616D4D8F-3E3E-433B-B413-64137C2AC7E1}" srcOrd="0" destOrd="0" parTransId="{087744AC-F873-4774-ADBF-BC9EBCC423FF}" sibTransId="{E274DBD6-B316-42A0-92AA-14AEEE44E9A0}"/>
    <dgm:cxn modelId="{1D30DDD4-A69F-4BD7-8ABC-3D12E5CDDE54}" srcId="{D05F226F-FFFC-4997-9D3F-78E81F99A632}" destId="{A0994805-2B40-407F-A7A6-87E028183E02}" srcOrd="1" destOrd="0" parTransId="{6E4137D5-336E-42AB-8385-5FE9190C8EF9}" sibTransId="{A1F3E1BA-4137-4D49-8662-43AA94090560}"/>
    <dgm:cxn modelId="{C42EDAE5-ED2E-4B14-A25D-3255C643257B}" type="presOf" srcId="{B519B43C-35F6-4452-B3E2-46135D29FD9E}" destId="{CBE1F230-248D-45E5-8F60-286F58967E88}" srcOrd="0" destOrd="0" presId="urn:microsoft.com/office/officeart/2005/8/layout/process3"/>
    <dgm:cxn modelId="{BBDECDED-D406-4877-8DC9-BBC614519D2F}" type="presOf" srcId="{82145891-9DE9-47DC-B097-4EB3FF561D59}" destId="{E8D80C60-9871-4B8F-8875-DCC605E2D557}" srcOrd="0" destOrd="0" presId="urn:microsoft.com/office/officeart/2005/8/layout/process3"/>
    <dgm:cxn modelId="{E3D1B5FE-D250-4ECA-B8D9-6246AAC2B712}" type="presOf" srcId="{A0994805-2B40-407F-A7A6-87E028183E02}" destId="{7EC1B826-6661-4A8A-94BB-F3B039EB9559}" srcOrd="1" destOrd="0" presId="urn:microsoft.com/office/officeart/2005/8/layout/process3"/>
    <dgm:cxn modelId="{F90F3B6A-5269-4862-832A-68745C87CAA7}" type="presParOf" srcId="{630E67FB-CFE5-44D1-95A5-FDE40AE58B41}" destId="{A1426992-9B3A-48CC-A2A0-4E9542CA89E7}" srcOrd="0" destOrd="0" presId="urn:microsoft.com/office/officeart/2005/8/layout/process3"/>
    <dgm:cxn modelId="{83CFFADC-8EEC-47DA-A716-FB8D64E8D9AA}" type="presParOf" srcId="{A1426992-9B3A-48CC-A2A0-4E9542CA89E7}" destId="{76FD5C5F-20EF-493F-875E-AE4C2F94B55D}" srcOrd="0" destOrd="0" presId="urn:microsoft.com/office/officeart/2005/8/layout/process3"/>
    <dgm:cxn modelId="{0C66B044-214E-4DC5-B34E-5269870C7AEE}" type="presParOf" srcId="{A1426992-9B3A-48CC-A2A0-4E9542CA89E7}" destId="{1BA4D085-4020-4964-8898-056515E18BDF}" srcOrd="1" destOrd="0" presId="urn:microsoft.com/office/officeart/2005/8/layout/process3"/>
    <dgm:cxn modelId="{17617617-3610-4FE3-BDFE-3CA5DB189CDE}" type="presParOf" srcId="{A1426992-9B3A-48CC-A2A0-4E9542CA89E7}" destId="{46DD131D-4B53-43A9-98E8-56DEE519EBF6}" srcOrd="2" destOrd="0" presId="urn:microsoft.com/office/officeart/2005/8/layout/process3"/>
    <dgm:cxn modelId="{1E488302-18BC-49EE-B136-829B100E23B6}" type="presParOf" srcId="{630E67FB-CFE5-44D1-95A5-FDE40AE58B41}" destId="{CBE1F230-248D-45E5-8F60-286F58967E88}" srcOrd="1" destOrd="0" presId="urn:microsoft.com/office/officeart/2005/8/layout/process3"/>
    <dgm:cxn modelId="{3CDFEA1B-B880-4FC4-881F-78DB883399DF}" type="presParOf" srcId="{CBE1F230-248D-45E5-8F60-286F58967E88}" destId="{CE809E6F-40E3-454B-94B7-07F76A9AA983}" srcOrd="0" destOrd="0" presId="urn:microsoft.com/office/officeart/2005/8/layout/process3"/>
    <dgm:cxn modelId="{E64E14FA-C68B-483F-B9F3-72CA24B3E945}" type="presParOf" srcId="{630E67FB-CFE5-44D1-95A5-FDE40AE58B41}" destId="{585323B6-B2F8-4ADE-A471-3EEC783EDD2C}" srcOrd="2" destOrd="0" presId="urn:microsoft.com/office/officeart/2005/8/layout/process3"/>
    <dgm:cxn modelId="{B240B7FC-D754-421E-8BA2-B7B770987B61}" type="presParOf" srcId="{585323B6-B2F8-4ADE-A471-3EEC783EDD2C}" destId="{54E54156-8D91-4663-8893-50A12AA8E436}" srcOrd="0" destOrd="0" presId="urn:microsoft.com/office/officeart/2005/8/layout/process3"/>
    <dgm:cxn modelId="{C85892CE-06C4-4A5D-96F5-2C8DBE390C38}" type="presParOf" srcId="{585323B6-B2F8-4ADE-A471-3EEC783EDD2C}" destId="{7EC1B826-6661-4A8A-94BB-F3B039EB9559}" srcOrd="1" destOrd="0" presId="urn:microsoft.com/office/officeart/2005/8/layout/process3"/>
    <dgm:cxn modelId="{278B8F07-29E2-4548-AE69-2E16FEBE88F0}" type="presParOf" srcId="{585323B6-B2F8-4ADE-A471-3EEC783EDD2C}" destId="{51999727-8237-478C-9095-14DD2CE673D0}" srcOrd="2" destOrd="0" presId="urn:microsoft.com/office/officeart/2005/8/layout/process3"/>
    <dgm:cxn modelId="{9D15A5FD-1BD9-48B3-9579-7E6BDC95139F}" type="presParOf" srcId="{630E67FB-CFE5-44D1-95A5-FDE40AE58B41}" destId="{6E944C2A-8894-4CF1-8B22-EC6630E41E80}" srcOrd="3" destOrd="0" presId="urn:microsoft.com/office/officeart/2005/8/layout/process3"/>
    <dgm:cxn modelId="{3BE2A2DC-3632-4F3A-804B-76248D57AF5A}" type="presParOf" srcId="{6E944C2A-8894-4CF1-8B22-EC6630E41E80}" destId="{F2452894-4770-493F-BCFE-CDDBA6457DDC}" srcOrd="0" destOrd="0" presId="urn:microsoft.com/office/officeart/2005/8/layout/process3"/>
    <dgm:cxn modelId="{B84FEDD4-8AB3-49B6-ADFA-1AA9AFB0DA1F}" type="presParOf" srcId="{630E67FB-CFE5-44D1-95A5-FDE40AE58B41}" destId="{1561DB12-8CBD-4D6F-8BEC-81B57FC9B8CD}" srcOrd="4" destOrd="0" presId="urn:microsoft.com/office/officeart/2005/8/layout/process3"/>
    <dgm:cxn modelId="{AC7DFE02-6AD7-43A4-A001-A5FEF6F49857}" type="presParOf" srcId="{1561DB12-8CBD-4D6F-8BEC-81B57FC9B8CD}" destId="{E8D80C60-9871-4B8F-8875-DCC605E2D557}" srcOrd="0" destOrd="0" presId="urn:microsoft.com/office/officeart/2005/8/layout/process3"/>
    <dgm:cxn modelId="{15D61380-D3BD-43FD-89B2-3B64B4F70DA8}" type="presParOf" srcId="{1561DB12-8CBD-4D6F-8BEC-81B57FC9B8CD}" destId="{6F4FB925-3FA2-4182-8979-84C1C57DF634}" srcOrd="1" destOrd="0" presId="urn:microsoft.com/office/officeart/2005/8/layout/process3"/>
    <dgm:cxn modelId="{09B70F25-D241-4095-9B93-C793212F7C42}" type="presParOf" srcId="{1561DB12-8CBD-4D6F-8BEC-81B57FC9B8CD}" destId="{436FC95E-205D-4367-AB28-3879301DA6C5}" srcOrd="2" destOrd="0" presId="urn:microsoft.com/office/officeart/2005/8/layout/process3"/>
    <dgm:cxn modelId="{1791C58D-A78D-48AE-A669-DCD5D578A764}" type="presParOf" srcId="{630E67FB-CFE5-44D1-95A5-FDE40AE58B41}" destId="{864EDF6B-9FFD-4169-9BB1-BA5232A1CCAC}" srcOrd="5" destOrd="0" presId="urn:microsoft.com/office/officeart/2005/8/layout/process3"/>
    <dgm:cxn modelId="{34900379-8251-4B4A-8C38-CA810F8D457E}" type="presParOf" srcId="{864EDF6B-9FFD-4169-9BB1-BA5232A1CCAC}" destId="{0BA28D63-D0E8-4051-8913-0544405D2522}" srcOrd="0" destOrd="0" presId="urn:microsoft.com/office/officeart/2005/8/layout/process3"/>
    <dgm:cxn modelId="{53B13E34-2672-445D-A9CF-181CDAA23A54}" type="presParOf" srcId="{630E67FB-CFE5-44D1-95A5-FDE40AE58B41}" destId="{99858A3C-A898-4B22-A407-0E74F87CE759}" srcOrd="6" destOrd="0" presId="urn:microsoft.com/office/officeart/2005/8/layout/process3"/>
    <dgm:cxn modelId="{B0B32F68-79F6-4905-975D-953A5673C4FF}" type="presParOf" srcId="{99858A3C-A898-4B22-A407-0E74F87CE759}" destId="{1A968103-1E3E-411B-A5FA-11535DAA2549}" srcOrd="0" destOrd="0" presId="urn:microsoft.com/office/officeart/2005/8/layout/process3"/>
    <dgm:cxn modelId="{3D9D3123-3C8D-4CD6-9409-CD98B1212EC0}" type="presParOf" srcId="{99858A3C-A898-4B22-A407-0E74F87CE759}" destId="{D6AC8C93-1873-4CC9-B49F-7F13E55722CB}" srcOrd="1" destOrd="0" presId="urn:microsoft.com/office/officeart/2005/8/layout/process3"/>
    <dgm:cxn modelId="{06EF673A-244F-40C7-95E9-A493C5DEC49F}" type="presParOf" srcId="{99858A3C-A898-4B22-A407-0E74F87CE759}" destId="{062C8C53-BEFD-406B-AE85-81176A14D4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D085-4020-4964-8898-056515E18BDF}">
      <dsp:nvSpPr>
        <dsp:cNvPr id="0" name=""/>
        <dsp:cNvSpPr/>
      </dsp:nvSpPr>
      <dsp:spPr>
        <a:xfrm>
          <a:off x="1311" y="4213"/>
          <a:ext cx="1647939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sp:txBody>
      <dsp:txXfrm>
        <a:off x="1311" y="4213"/>
        <a:ext cx="1647939" cy="633600"/>
      </dsp:txXfrm>
    </dsp:sp>
    <dsp:sp modelId="{46DD131D-4B53-43A9-98E8-56DEE519EBF6}">
      <dsp:nvSpPr>
        <dsp:cNvPr id="0" name=""/>
        <dsp:cNvSpPr/>
      </dsp:nvSpPr>
      <dsp:spPr>
        <a:xfrm>
          <a:off x="338841" y="637813"/>
          <a:ext cx="1647939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0,1 </a:t>
          </a:r>
          <a:r>
            <a:rPr lang="ru-RU" sz="1800" i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миң.тонн</a:t>
          </a:r>
          <a:endParaRPr lang="ru-RU" sz="18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375956" y="674928"/>
        <a:ext cx="1573709" cy="1192970"/>
      </dsp:txXfrm>
    </dsp:sp>
    <dsp:sp modelId="{CBE1F230-248D-45E5-8F60-286F58967E88}">
      <dsp:nvSpPr>
        <dsp:cNvPr id="0" name=""/>
        <dsp:cNvSpPr/>
      </dsp:nvSpPr>
      <dsp:spPr>
        <a:xfrm>
          <a:off x="1899072" y="115868"/>
          <a:ext cx="529621" cy="410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9072" y="197926"/>
        <a:ext cx="406534" cy="246173"/>
      </dsp:txXfrm>
    </dsp:sp>
    <dsp:sp modelId="{7EC1B826-6661-4A8A-94BB-F3B039EB9559}">
      <dsp:nvSpPr>
        <dsp:cNvPr id="0" name=""/>
        <dsp:cNvSpPr/>
      </dsp:nvSpPr>
      <dsp:spPr>
        <a:xfrm>
          <a:off x="2648537" y="4213"/>
          <a:ext cx="1647939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sp:txBody>
      <dsp:txXfrm>
        <a:off x="2648537" y="4213"/>
        <a:ext cx="1647939" cy="633600"/>
      </dsp:txXfrm>
    </dsp:sp>
    <dsp:sp modelId="{51999727-8237-478C-9095-14DD2CE673D0}">
      <dsp:nvSpPr>
        <dsp:cNvPr id="0" name=""/>
        <dsp:cNvSpPr/>
      </dsp:nvSpPr>
      <dsp:spPr>
        <a:xfrm>
          <a:off x="2986067" y="637813"/>
          <a:ext cx="1647939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158,1    </a:t>
          </a:r>
          <a:r>
            <a:rPr lang="ru-RU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sp:txBody>
      <dsp:txXfrm>
        <a:off x="3023182" y="674928"/>
        <a:ext cx="1573709" cy="1192970"/>
      </dsp:txXfrm>
    </dsp:sp>
    <dsp:sp modelId="{6E944C2A-8894-4CF1-8B22-EC6630E41E80}">
      <dsp:nvSpPr>
        <dsp:cNvPr id="0" name=""/>
        <dsp:cNvSpPr/>
      </dsp:nvSpPr>
      <dsp:spPr>
        <a:xfrm>
          <a:off x="4546298" y="115868"/>
          <a:ext cx="529621" cy="410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46298" y="197926"/>
        <a:ext cx="406534" cy="246173"/>
      </dsp:txXfrm>
    </dsp:sp>
    <dsp:sp modelId="{6F4FB925-3FA2-4182-8979-84C1C57DF634}">
      <dsp:nvSpPr>
        <dsp:cNvPr id="0" name=""/>
        <dsp:cNvSpPr/>
      </dsp:nvSpPr>
      <dsp:spPr>
        <a:xfrm>
          <a:off x="5295763" y="4213"/>
          <a:ext cx="1647939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sp:txBody>
      <dsp:txXfrm>
        <a:off x="5295763" y="4213"/>
        <a:ext cx="1647939" cy="633600"/>
      </dsp:txXfrm>
    </dsp:sp>
    <dsp:sp modelId="{436FC95E-205D-4367-AB28-3879301DA6C5}">
      <dsp:nvSpPr>
        <dsp:cNvPr id="0" name=""/>
        <dsp:cNvSpPr/>
      </dsp:nvSpPr>
      <dsp:spPr>
        <a:xfrm>
          <a:off x="5633293" y="637813"/>
          <a:ext cx="1647939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KG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563,7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i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миң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70408" y="674928"/>
        <a:ext cx="1573709" cy="1192970"/>
      </dsp:txXfrm>
    </dsp:sp>
    <dsp:sp modelId="{864EDF6B-9FFD-4169-9BB1-BA5232A1CCAC}">
      <dsp:nvSpPr>
        <dsp:cNvPr id="0" name=""/>
        <dsp:cNvSpPr/>
      </dsp:nvSpPr>
      <dsp:spPr>
        <a:xfrm>
          <a:off x="7193525" y="115868"/>
          <a:ext cx="529621" cy="410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93525" y="197926"/>
        <a:ext cx="406534" cy="246173"/>
      </dsp:txXfrm>
    </dsp:sp>
    <dsp:sp modelId="{D6AC8C93-1873-4CC9-B49F-7F13E55722CB}">
      <dsp:nvSpPr>
        <dsp:cNvPr id="0" name=""/>
        <dsp:cNvSpPr/>
      </dsp:nvSpPr>
      <dsp:spPr>
        <a:xfrm>
          <a:off x="7942990" y="4213"/>
          <a:ext cx="1647939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sp:txBody>
      <dsp:txXfrm>
        <a:off x="7942990" y="4213"/>
        <a:ext cx="1647939" cy="633600"/>
      </dsp:txXfrm>
    </dsp:sp>
    <dsp:sp modelId="{062C8C53-BEFD-406B-AE85-81176A14D4AE}">
      <dsp:nvSpPr>
        <dsp:cNvPr id="0" name=""/>
        <dsp:cNvSpPr/>
      </dsp:nvSpPr>
      <dsp:spPr>
        <a:xfrm>
          <a:off x="8280520" y="637813"/>
          <a:ext cx="1647939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50,9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7635" y="674928"/>
        <a:ext cx="1573709" cy="1192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9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0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0714" y="1462395"/>
            <a:ext cx="8011970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0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1826" y="2593197"/>
            <a:ext cx="7129746" cy="1852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chart" Target="../charts/chart4.xml"/><Relationship Id="rId4" Type="http://schemas.openxmlformats.org/officeDocument/2006/relationships/image" Target="../media/image11.svg"/><Relationship Id="rId9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chart" Target="../charts/chart6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2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1.svg"/><Relationship Id="rId9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6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chart" Target="../charts/chart8.xml"/><Relationship Id="rId4" Type="http://schemas.openxmlformats.org/officeDocument/2006/relationships/image" Target="../media/image10.png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chart" Target="../charts/chart13.xml"/><Relationship Id="rId4" Type="http://schemas.openxmlformats.org/officeDocument/2006/relationships/image" Target="../media/image11.svg"/><Relationship Id="rId9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9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7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0112" y="934430"/>
            <a:ext cx="9525845" cy="1994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90000"/>
              </a:lnSpc>
              <a:spcBef>
                <a:spcPct val="0"/>
              </a:spcBef>
            </a:pPr>
            <a:r>
              <a:rPr sz="4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КЫРГЫЗ РЕСПУБЛИКАСЫНЫН АЙЛАНА-ЧӨЙРӨСҮ</a:t>
            </a:r>
          </a:p>
        </p:txBody>
      </p:sp>
      <p:sp>
        <p:nvSpPr>
          <p:cNvPr id="3" name="object 3"/>
          <p:cNvSpPr/>
          <p:nvPr/>
        </p:nvSpPr>
        <p:spPr>
          <a:xfrm>
            <a:off x="5836805" y="3510534"/>
            <a:ext cx="1987295" cy="13769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4255" y="3576827"/>
            <a:ext cx="2083307" cy="13685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38439" y="3452621"/>
            <a:ext cx="1696973" cy="14927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30765" y="3606546"/>
            <a:ext cx="2103882" cy="12512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5467" y="5355110"/>
            <a:ext cx="2650490" cy="142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spc="5" dirty="0">
                <a:solidFill>
                  <a:srgbClr val="002060"/>
                </a:solidFill>
                <a:latin typeface="Times New Roman"/>
                <a:cs typeface="Times New Roman"/>
              </a:rPr>
              <a:t>Мамбеталиев Т.А.</a:t>
            </a: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01299"/>
              </a:lnSpc>
            </a:pPr>
            <a:r>
              <a:rPr sz="1550" spc="5" dirty="0">
                <a:solidFill>
                  <a:srgbClr val="002060"/>
                </a:solidFill>
                <a:latin typeface="Times New Roman"/>
                <a:cs typeface="Times New Roman"/>
              </a:rPr>
              <a:t>Туруктуу өнүгүү жана айлана- чөйрө статистикасы башкармалыгынын үй чарба статистикасы бөлүмүнүн башчысы.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06EBC9-5395-3E52-D443-C65087CE43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92" y="101918"/>
            <a:ext cx="1660708" cy="15974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4132" y="1067798"/>
            <a:ext cx="8011970" cy="66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3370" marR="5080">
              <a:lnSpc>
                <a:spcPct val="100899"/>
              </a:lnSpc>
            </a:pPr>
            <a:r>
              <a:rPr spc="-5" dirty="0">
                <a:latin typeface="Times New Roman"/>
                <a:cs typeface="Times New Roman"/>
              </a:rPr>
              <a:t>Токо</a:t>
            </a:r>
            <a:r>
              <a:rPr dirty="0">
                <a:latin typeface="Times New Roman"/>
                <a:cs typeface="Times New Roman"/>
              </a:rPr>
              <a:t>й </a:t>
            </a:r>
            <a:r>
              <a:rPr spc="-5" dirty="0">
                <a:latin typeface="Times New Roman"/>
                <a:cs typeface="Times New Roman"/>
              </a:rPr>
              <a:t>ресурстар</a:t>
            </a:r>
            <a:r>
              <a:rPr dirty="0">
                <a:latin typeface="Times New Roman"/>
                <a:cs typeface="Times New Roman"/>
              </a:rPr>
              <a:t>ы </a:t>
            </a:r>
            <a:r>
              <a:rPr spc="-5" dirty="0">
                <a:latin typeface="Times New Roman"/>
                <a:cs typeface="Times New Roman"/>
              </a:rPr>
              <a:t>жан</a:t>
            </a:r>
            <a:r>
              <a:rPr dirty="0">
                <a:latin typeface="Times New Roman"/>
                <a:cs typeface="Times New Roman"/>
              </a:rPr>
              <a:t>а </a:t>
            </a:r>
            <a:r>
              <a:rPr spc="-5" dirty="0">
                <a:latin typeface="Times New Roman"/>
                <a:cs typeface="Times New Roman"/>
              </a:rPr>
              <a:t>Өзгөч</a:t>
            </a:r>
            <a:r>
              <a:rPr dirty="0">
                <a:latin typeface="Times New Roman"/>
                <a:cs typeface="Times New Roman"/>
              </a:rPr>
              <a:t>ө </a:t>
            </a:r>
            <a:r>
              <a:rPr spc="-5" dirty="0">
                <a:latin typeface="Times New Roman"/>
                <a:cs typeface="Times New Roman"/>
              </a:rPr>
              <a:t>коргоодог</a:t>
            </a:r>
            <a:r>
              <a:rPr dirty="0">
                <a:latin typeface="Times New Roman"/>
                <a:cs typeface="Times New Roman"/>
              </a:rPr>
              <a:t>у </a:t>
            </a:r>
            <a:r>
              <a:rPr spc="-5" dirty="0">
                <a:latin typeface="Times New Roman"/>
                <a:cs typeface="Times New Roman"/>
              </a:rPr>
              <a:t>жаратылыш аймактары</a:t>
            </a:r>
          </a:p>
        </p:txBody>
      </p:sp>
      <p:sp>
        <p:nvSpPr>
          <p:cNvPr id="3" name="object 3"/>
          <p:cNvSpPr/>
          <p:nvPr/>
        </p:nvSpPr>
        <p:spPr>
          <a:xfrm>
            <a:off x="1160411" y="2372105"/>
            <a:ext cx="2374392" cy="23736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13089" y="3847338"/>
            <a:ext cx="2378201" cy="2378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19185" y="3854196"/>
            <a:ext cx="2365375" cy="2366010"/>
          </a:xfrm>
          <a:custGeom>
            <a:avLst/>
            <a:gdLst/>
            <a:ahLst/>
            <a:cxnLst/>
            <a:rect l="l" t="t" r="r" b="b"/>
            <a:pathLst>
              <a:path w="2365375" h="2366010">
                <a:moveTo>
                  <a:pt x="0" y="1183386"/>
                </a:moveTo>
                <a:lnTo>
                  <a:pt x="3921" y="1086298"/>
                </a:lnTo>
                <a:lnTo>
                  <a:pt x="15481" y="991378"/>
                </a:lnTo>
                <a:lnTo>
                  <a:pt x="34376" y="898929"/>
                </a:lnTo>
                <a:lnTo>
                  <a:pt x="60301" y="809256"/>
                </a:lnTo>
                <a:lnTo>
                  <a:pt x="92952" y="722661"/>
                </a:lnTo>
                <a:lnTo>
                  <a:pt x="132023" y="639450"/>
                </a:lnTo>
                <a:lnTo>
                  <a:pt x="177210" y="559926"/>
                </a:lnTo>
                <a:lnTo>
                  <a:pt x="228209" y="484394"/>
                </a:lnTo>
                <a:lnTo>
                  <a:pt x="284715" y="413157"/>
                </a:lnTo>
                <a:lnTo>
                  <a:pt x="346424" y="346519"/>
                </a:lnTo>
                <a:lnTo>
                  <a:pt x="413030" y="284785"/>
                </a:lnTo>
                <a:lnTo>
                  <a:pt x="484229" y="228258"/>
                </a:lnTo>
                <a:lnTo>
                  <a:pt x="559717" y="177243"/>
                </a:lnTo>
                <a:lnTo>
                  <a:pt x="639189" y="132043"/>
                </a:lnTo>
                <a:lnTo>
                  <a:pt x="722340" y="92963"/>
                </a:lnTo>
                <a:lnTo>
                  <a:pt x="808866" y="60307"/>
                </a:lnTo>
                <a:lnTo>
                  <a:pt x="898461" y="34379"/>
                </a:lnTo>
                <a:lnTo>
                  <a:pt x="990823" y="15482"/>
                </a:lnTo>
                <a:lnTo>
                  <a:pt x="1085645" y="3921"/>
                </a:lnTo>
                <a:lnTo>
                  <a:pt x="1182624" y="0"/>
                </a:lnTo>
                <a:lnTo>
                  <a:pt x="1279602" y="3921"/>
                </a:lnTo>
                <a:lnTo>
                  <a:pt x="1374424" y="15482"/>
                </a:lnTo>
                <a:lnTo>
                  <a:pt x="1466786" y="34379"/>
                </a:lnTo>
                <a:lnTo>
                  <a:pt x="1556381" y="60307"/>
                </a:lnTo>
                <a:lnTo>
                  <a:pt x="1642907" y="92963"/>
                </a:lnTo>
                <a:lnTo>
                  <a:pt x="1726058" y="132043"/>
                </a:lnTo>
                <a:lnTo>
                  <a:pt x="1805530" y="177243"/>
                </a:lnTo>
                <a:lnTo>
                  <a:pt x="1881018" y="228258"/>
                </a:lnTo>
                <a:lnTo>
                  <a:pt x="1952217" y="284785"/>
                </a:lnTo>
                <a:lnTo>
                  <a:pt x="2018823" y="346519"/>
                </a:lnTo>
                <a:lnTo>
                  <a:pt x="2080532" y="413157"/>
                </a:lnTo>
                <a:lnTo>
                  <a:pt x="2137038" y="484394"/>
                </a:lnTo>
                <a:lnTo>
                  <a:pt x="2188037" y="559926"/>
                </a:lnTo>
                <a:lnTo>
                  <a:pt x="2233224" y="639450"/>
                </a:lnTo>
                <a:lnTo>
                  <a:pt x="2272295" y="722661"/>
                </a:lnTo>
                <a:lnTo>
                  <a:pt x="2304946" y="809256"/>
                </a:lnTo>
                <a:lnTo>
                  <a:pt x="2330871" y="898929"/>
                </a:lnTo>
                <a:lnTo>
                  <a:pt x="2349766" y="991378"/>
                </a:lnTo>
                <a:lnTo>
                  <a:pt x="2361326" y="1086298"/>
                </a:lnTo>
                <a:lnTo>
                  <a:pt x="2365248" y="1183386"/>
                </a:lnTo>
                <a:lnTo>
                  <a:pt x="2361326" y="1280364"/>
                </a:lnTo>
                <a:lnTo>
                  <a:pt x="2349766" y="1375186"/>
                </a:lnTo>
                <a:lnTo>
                  <a:pt x="2330871" y="1467548"/>
                </a:lnTo>
                <a:lnTo>
                  <a:pt x="2304946" y="1557143"/>
                </a:lnTo>
                <a:lnTo>
                  <a:pt x="2272295" y="1643669"/>
                </a:lnTo>
                <a:lnTo>
                  <a:pt x="2233224" y="1726820"/>
                </a:lnTo>
                <a:lnTo>
                  <a:pt x="2188037" y="1806292"/>
                </a:lnTo>
                <a:lnTo>
                  <a:pt x="2137038" y="1881780"/>
                </a:lnTo>
                <a:lnTo>
                  <a:pt x="2080532" y="1952979"/>
                </a:lnTo>
                <a:lnTo>
                  <a:pt x="2018823" y="2019585"/>
                </a:lnTo>
                <a:lnTo>
                  <a:pt x="1952217" y="2081294"/>
                </a:lnTo>
                <a:lnTo>
                  <a:pt x="1881018" y="2137800"/>
                </a:lnTo>
                <a:lnTo>
                  <a:pt x="1805530" y="2188799"/>
                </a:lnTo>
                <a:lnTo>
                  <a:pt x="1726058" y="2233986"/>
                </a:lnTo>
                <a:lnTo>
                  <a:pt x="1642907" y="2273057"/>
                </a:lnTo>
                <a:lnTo>
                  <a:pt x="1556381" y="2305708"/>
                </a:lnTo>
                <a:lnTo>
                  <a:pt x="1466786" y="2331633"/>
                </a:lnTo>
                <a:lnTo>
                  <a:pt x="1374424" y="2350528"/>
                </a:lnTo>
                <a:lnTo>
                  <a:pt x="1279602" y="2362088"/>
                </a:lnTo>
                <a:lnTo>
                  <a:pt x="1182624" y="2366010"/>
                </a:lnTo>
                <a:lnTo>
                  <a:pt x="1085645" y="2362088"/>
                </a:lnTo>
                <a:lnTo>
                  <a:pt x="990823" y="2350528"/>
                </a:lnTo>
                <a:lnTo>
                  <a:pt x="898461" y="2331633"/>
                </a:lnTo>
                <a:lnTo>
                  <a:pt x="808866" y="2305708"/>
                </a:lnTo>
                <a:lnTo>
                  <a:pt x="722340" y="2273057"/>
                </a:lnTo>
                <a:lnTo>
                  <a:pt x="639189" y="2233986"/>
                </a:lnTo>
                <a:lnTo>
                  <a:pt x="559717" y="2188799"/>
                </a:lnTo>
                <a:lnTo>
                  <a:pt x="484229" y="2137800"/>
                </a:lnTo>
                <a:lnTo>
                  <a:pt x="413030" y="2081294"/>
                </a:lnTo>
                <a:lnTo>
                  <a:pt x="346424" y="2019585"/>
                </a:lnTo>
                <a:lnTo>
                  <a:pt x="284715" y="1952979"/>
                </a:lnTo>
                <a:lnTo>
                  <a:pt x="228209" y="1881780"/>
                </a:lnTo>
                <a:lnTo>
                  <a:pt x="177210" y="1806292"/>
                </a:lnTo>
                <a:lnTo>
                  <a:pt x="132023" y="1726820"/>
                </a:lnTo>
                <a:lnTo>
                  <a:pt x="92952" y="1643669"/>
                </a:lnTo>
                <a:lnTo>
                  <a:pt x="60301" y="1557143"/>
                </a:lnTo>
                <a:lnTo>
                  <a:pt x="34376" y="1467548"/>
                </a:lnTo>
                <a:lnTo>
                  <a:pt x="15481" y="1375186"/>
                </a:lnTo>
                <a:lnTo>
                  <a:pt x="3921" y="1280364"/>
                </a:lnTo>
                <a:lnTo>
                  <a:pt x="0" y="1183386"/>
                </a:lnTo>
                <a:close/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47194" y="4480388"/>
            <a:ext cx="1210310" cy="1661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635" algn="ctr">
              <a:lnSpc>
                <a:spcPts val="1540"/>
              </a:lnSpc>
            </a:pPr>
            <a:r>
              <a:rPr sz="1450" spc="10" dirty="0">
                <a:latin typeface="Times New Roman"/>
                <a:cs typeface="Times New Roman"/>
              </a:rPr>
              <a:t>Улуттук </a:t>
            </a:r>
            <a:r>
              <a:rPr sz="1450" spc="15" dirty="0">
                <a:latin typeface="Times New Roman"/>
                <a:cs typeface="Times New Roman"/>
              </a:rPr>
              <a:t>жаратылыш коруктарынын жана жаратылыш парктарынын жалпы</a:t>
            </a:r>
            <a:r>
              <a:rPr sz="1450" spc="10" dirty="0">
                <a:latin typeface="Times New Roman"/>
                <a:cs typeface="Times New Roman"/>
              </a:rPr>
              <a:t> аянты–</a:t>
            </a: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450" spc="10" dirty="0">
                <a:latin typeface="Times New Roman"/>
                <a:cs typeface="Times New Roman"/>
              </a:rPr>
              <a:t>1,3 млн. га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4215" y="3838955"/>
            <a:ext cx="2374392" cy="2374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787" y="3842765"/>
            <a:ext cx="2365375" cy="2365375"/>
          </a:xfrm>
          <a:custGeom>
            <a:avLst/>
            <a:gdLst/>
            <a:ahLst/>
            <a:cxnLst/>
            <a:rect l="l" t="t" r="r" b="b"/>
            <a:pathLst>
              <a:path w="2365375" h="2365375">
                <a:moveTo>
                  <a:pt x="0" y="1182624"/>
                </a:moveTo>
                <a:lnTo>
                  <a:pt x="3921" y="1085645"/>
                </a:lnTo>
                <a:lnTo>
                  <a:pt x="15481" y="990823"/>
                </a:lnTo>
                <a:lnTo>
                  <a:pt x="34376" y="898461"/>
                </a:lnTo>
                <a:lnTo>
                  <a:pt x="60301" y="808866"/>
                </a:lnTo>
                <a:lnTo>
                  <a:pt x="92952" y="722340"/>
                </a:lnTo>
                <a:lnTo>
                  <a:pt x="132023" y="639189"/>
                </a:lnTo>
                <a:lnTo>
                  <a:pt x="177210" y="559717"/>
                </a:lnTo>
                <a:lnTo>
                  <a:pt x="228209" y="484229"/>
                </a:lnTo>
                <a:lnTo>
                  <a:pt x="284715" y="413030"/>
                </a:lnTo>
                <a:lnTo>
                  <a:pt x="346424" y="346424"/>
                </a:lnTo>
                <a:lnTo>
                  <a:pt x="413030" y="284715"/>
                </a:lnTo>
                <a:lnTo>
                  <a:pt x="484229" y="228209"/>
                </a:lnTo>
                <a:lnTo>
                  <a:pt x="559717" y="177210"/>
                </a:lnTo>
                <a:lnTo>
                  <a:pt x="639189" y="132023"/>
                </a:lnTo>
                <a:lnTo>
                  <a:pt x="722340" y="92952"/>
                </a:lnTo>
                <a:lnTo>
                  <a:pt x="808866" y="60301"/>
                </a:lnTo>
                <a:lnTo>
                  <a:pt x="898461" y="34376"/>
                </a:lnTo>
                <a:lnTo>
                  <a:pt x="990823" y="15481"/>
                </a:lnTo>
                <a:lnTo>
                  <a:pt x="1085645" y="3921"/>
                </a:lnTo>
                <a:lnTo>
                  <a:pt x="1182624" y="0"/>
                </a:lnTo>
                <a:lnTo>
                  <a:pt x="1279705" y="3921"/>
                </a:lnTo>
                <a:lnTo>
                  <a:pt x="1374609" y="15481"/>
                </a:lnTo>
                <a:lnTo>
                  <a:pt x="1467033" y="34376"/>
                </a:lnTo>
                <a:lnTo>
                  <a:pt x="1556674" y="60301"/>
                </a:lnTo>
                <a:lnTo>
                  <a:pt x="1643229" y="92952"/>
                </a:lnTo>
                <a:lnTo>
                  <a:pt x="1726394" y="132023"/>
                </a:lnTo>
                <a:lnTo>
                  <a:pt x="1805868" y="177210"/>
                </a:lnTo>
                <a:lnTo>
                  <a:pt x="1881347" y="228209"/>
                </a:lnTo>
                <a:lnTo>
                  <a:pt x="1952528" y="284715"/>
                </a:lnTo>
                <a:lnTo>
                  <a:pt x="2019109" y="346424"/>
                </a:lnTo>
                <a:lnTo>
                  <a:pt x="2080786" y="413030"/>
                </a:lnTo>
                <a:lnTo>
                  <a:pt x="2137257" y="484229"/>
                </a:lnTo>
                <a:lnTo>
                  <a:pt x="2188219" y="559717"/>
                </a:lnTo>
                <a:lnTo>
                  <a:pt x="2233368" y="639189"/>
                </a:lnTo>
                <a:lnTo>
                  <a:pt x="2272403" y="722340"/>
                </a:lnTo>
                <a:lnTo>
                  <a:pt x="2305019" y="808866"/>
                </a:lnTo>
                <a:lnTo>
                  <a:pt x="2330915" y="898461"/>
                </a:lnTo>
                <a:lnTo>
                  <a:pt x="2349787" y="990823"/>
                </a:lnTo>
                <a:lnTo>
                  <a:pt x="2361332" y="1085645"/>
                </a:lnTo>
                <a:lnTo>
                  <a:pt x="2365248" y="1182623"/>
                </a:lnTo>
                <a:lnTo>
                  <a:pt x="2361332" y="1279602"/>
                </a:lnTo>
                <a:lnTo>
                  <a:pt x="2349787" y="1374424"/>
                </a:lnTo>
                <a:lnTo>
                  <a:pt x="2330915" y="1466786"/>
                </a:lnTo>
                <a:lnTo>
                  <a:pt x="2305019" y="1556381"/>
                </a:lnTo>
                <a:lnTo>
                  <a:pt x="2272403" y="1642907"/>
                </a:lnTo>
                <a:lnTo>
                  <a:pt x="2233368" y="1726058"/>
                </a:lnTo>
                <a:lnTo>
                  <a:pt x="2188219" y="1805530"/>
                </a:lnTo>
                <a:lnTo>
                  <a:pt x="2137257" y="1881018"/>
                </a:lnTo>
                <a:lnTo>
                  <a:pt x="2080786" y="1952217"/>
                </a:lnTo>
                <a:lnTo>
                  <a:pt x="2019109" y="2018823"/>
                </a:lnTo>
                <a:lnTo>
                  <a:pt x="1952528" y="2080532"/>
                </a:lnTo>
                <a:lnTo>
                  <a:pt x="1881347" y="2137038"/>
                </a:lnTo>
                <a:lnTo>
                  <a:pt x="1805868" y="2188037"/>
                </a:lnTo>
                <a:lnTo>
                  <a:pt x="1726394" y="2233224"/>
                </a:lnTo>
                <a:lnTo>
                  <a:pt x="1643229" y="2272295"/>
                </a:lnTo>
                <a:lnTo>
                  <a:pt x="1556674" y="2304946"/>
                </a:lnTo>
                <a:lnTo>
                  <a:pt x="1467033" y="2330871"/>
                </a:lnTo>
                <a:lnTo>
                  <a:pt x="1374609" y="2349766"/>
                </a:lnTo>
                <a:lnTo>
                  <a:pt x="1279705" y="2361326"/>
                </a:lnTo>
                <a:lnTo>
                  <a:pt x="1182624" y="2365248"/>
                </a:lnTo>
                <a:lnTo>
                  <a:pt x="1085645" y="2361326"/>
                </a:lnTo>
                <a:lnTo>
                  <a:pt x="990823" y="2349766"/>
                </a:lnTo>
                <a:lnTo>
                  <a:pt x="898461" y="2330871"/>
                </a:lnTo>
                <a:lnTo>
                  <a:pt x="808866" y="2304946"/>
                </a:lnTo>
                <a:lnTo>
                  <a:pt x="722340" y="2272295"/>
                </a:lnTo>
                <a:lnTo>
                  <a:pt x="639189" y="2233224"/>
                </a:lnTo>
                <a:lnTo>
                  <a:pt x="559717" y="2188037"/>
                </a:lnTo>
                <a:lnTo>
                  <a:pt x="484229" y="2137038"/>
                </a:lnTo>
                <a:lnTo>
                  <a:pt x="413030" y="2080532"/>
                </a:lnTo>
                <a:lnTo>
                  <a:pt x="346424" y="2018823"/>
                </a:lnTo>
                <a:lnTo>
                  <a:pt x="284715" y="1952217"/>
                </a:lnTo>
                <a:lnTo>
                  <a:pt x="228209" y="1881018"/>
                </a:lnTo>
                <a:lnTo>
                  <a:pt x="177210" y="1805530"/>
                </a:lnTo>
                <a:lnTo>
                  <a:pt x="132023" y="1726058"/>
                </a:lnTo>
                <a:lnTo>
                  <a:pt x="92952" y="1642907"/>
                </a:lnTo>
                <a:lnTo>
                  <a:pt x="60301" y="1556381"/>
                </a:lnTo>
                <a:lnTo>
                  <a:pt x="34376" y="1466786"/>
                </a:lnTo>
                <a:lnTo>
                  <a:pt x="15481" y="1374424"/>
                </a:lnTo>
                <a:lnTo>
                  <a:pt x="3921" y="1279602"/>
                </a:lnTo>
                <a:lnTo>
                  <a:pt x="0" y="1182624"/>
                </a:lnTo>
                <a:close/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0232" y="4604594"/>
            <a:ext cx="1222375" cy="1193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540"/>
              </a:lnSpc>
            </a:pPr>
            <a:r>
              <a:rPr sz="1450" spc="15" dirty="0">
                <a:latin typeface="Times New Roman"/>
                <a:cs typeface="Times New Roman"/>
              </a:rPr>
              <a:t>Токой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менен</a:t>
            </a:r>
            <a:r>
              <a:rPr sz="1450" spc="10" dirty="0">
                <a:latin typeface="Times New Roman"/>
                <a:cs typeface="Times New Roman"/>
              </a:rPr>
              <a:t> жабылган аянт</a:t>
            </a:r>
            <a:endParaRPr sz="1450">
              <a:latin typeface="Times New Roman"/>
              <a:cs typeface="Times New Roman"/>
            </a:endParaRPr>
          </a:p>
          <a:p>
            <a:pPr marL="51435" marR="44450" algn="ctr">
              <a:lnSpc>
                <a:spcPts val="1540"/>
              </a:lnSpc>
            </a:pPr>
            <a:r>
              <a:rPr sz="1450" spc="10" dirty="0">
                <a:latin typeface="Times New Roman"/>
                <a:cs typeface="Times New Roman"/>
              </a:rPr>
              <a:t>– 1,3 </a:t>
            </a:r>
            <a:r>
              <a:rPr sz="1450" spc="15" dirty="0">
                <a:latin typeface="Times New Roman"/>
                <a:cs typeface="Times New Roman"/>
              </a:rPr>
              <a:t>млн</a:t>
            </a:r>
            <a:r>
              <a:rPr sz="1450" spc="10" dirty="0">
                <a:latin typeface="Times New Roman"/>
                <a:cs typeface="Times New Roman"/>
              </a:rPr>
              <a:t> га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Аймактардын</a:t>
            </a:r>
            <a:r>
              <a:rPr sz="1450" spc="5" dirty="0">
                <a:latin typeface="Times New Roman"/>
                <a:cs typeface="Times New Roman"/>
              </a:rPr>
              <a:t> токойлуулугу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6,</a:t>
            </a:r>
            <a:r>
              <a:rPr sz="1450" spc="10" dirty="0">
                <a:latin typeface="Times New Roman"/>
                <a:cs typeface="Times New Roman"/>
              </a:rPr>
              <a:t>3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%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81826" y="2593197"/>
            <a:ext cx="7012305" cy="185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924550" indent="-635" algn="ctr">
              <a:lnSpc>
                <a:spcPts val="1540"/>
              </a:lnSpc>
            </a:pPr>
            <a:r>
              <a:rPr sz="1450" spc="15" dirty="0">
                <a:latin typeface="Times New Roman"/>
                <a:cs typeface="Times New Roman"/>
              </a:rPr>
              <a:t>Т</a:t>
            </a:r>
            <a:r>
              <a:rPr sz="1450" spc="10" dirty="0">
                <a:latin typeface="Times New Roman"/>
                <a:cs typeface="Times New Roman"/>
              </a:rPr>
              <a:t>окой фондунун жалпы аянты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1650">
              <a:latin typeface="Times New Roman"/>
              <a:cs typeface="Times New Roman"/>
            </a:endParaRPr>
          </a:p>
          <a:p>
            <a:pPr marR="5911850" algn="ctr">
              <a:lnSpc>
                <a:spcPct val="100000"/>
              </a:lnSpc>
            </a:pPr>
            <a:r>
              <a:rPr sz="1450" spc="10" dirty="0">
                <a:latin typeface="Times New Roman"/>
                <a:cs typeface="Times New Roman"/>
              </a:rPr>
              <a:t>4,1 </a:t>
            </a:r>
            <a:r>
              <a:rPr sz="1450" spc="15" dirty="0">
                <a:latin typeface="Times New Roman"/>
                <a:cs typeface="Times New Roman"/>
              </a:rPr>
              <a:t>млн</a:t>
            </a:r>
            <a:r>
              <a:rPr sz="1450" spc="5" dirty="0">
                <a:latin typeface="Times New Roman"/>
                <a:cs typeface="Times New Roman"/>
              </a:rPr>
              <a:t>.</a:t>
            </a:r>
            <a:r>
              <a:rPr sz="1450" spc="10" dirty="0">
                <a:latin typeface="Times New Roman"/>
                <a:cs typeface="Times New Roman"/>
              </a:rPr>
              <a:t> га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1200">
              <a:latin typeface="Times New Roman"/>
              <a:cs typeface="Times New Roman"/>
            </a:endParaRPr>
          </a:p>
          <a:p>
            <a:pPr marL="3125470" algn="ctr">
              <a:lnSpc>
                <a:spcPts val="1625"/>
              </a:lnSpc>
            </a:pPr>
            <a:r>
              <a:rPr sz="1400" b="1" dirty="0">
                <a:latin typeface="Times New Roman"/>
                <a:cs typeface="Times New Roman"/>
              </a:rPr>
              <a:t>Аймактар боюнча токойду калыбына келтирүү</a:t>
            </a:r>
            <a:endParaRPr sz="1400">
              <a:latin typeface="Times New Roman"/>
              <a:cs typeface="Times New Roman"/>
            </a:endParaRPr>
          </a:p>
          <a:p>
            <a:pPr marL="3234690" algn="ctr">
              <a:lnSpc>
                <a:spcPts val="1385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миң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i="1" spc="10" dirty="0">
                <a:latin typeface="Times New Roman"/>
                <a:cs typeface="Times New Roman"/>
              </a:rPr>
              <a:t> гектар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006250" y="1786145"/>
            <a:ext cx="6289110" cy="2293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689C3A1A-B9DC-9D01-0F3F-5D16A43C37B7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4567CD0-87EA-8BB5-F578-30B92BE08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78B9F2B7-4516-EBB7-07E9-4E90E39A8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1C3FE567-60CC-8527-91BB-CBAABCBE0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id="{0A935F56-E55F-C391-2279-6669772086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9581078"/>
              </p:ext>
            </p:extLst>
          </p:nvPr>
        </p:nvGraphicFramePr>
        <p:xfrm>
          <a:off x="4006250" y="3864947"/>
          <a:ext cx="591304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489" y="818100"/>
            <a:ext cx="8011970" cy="66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81910">
              <a:lnSpc>
                <a:spcPts val="2815"/>
              </a:lnSpc>
            </a:pPr>
            <a:r>
              <a:rPr spc="-5" dirty="0">
                <a:latin typeface="Times New Roman"/>
                <a:cs typeface="Times New Roman"/>
              </a:rPr>
              <a:t>Су</a:t>
            </a:r>
            <a:r>
              <a:rPr dirty="0">
                <a:latin typeface="Times New Roman"/>
                <a:cs typeface="Times New Roman"/>
              </a:rPr>
              <a:t>у </a:t>
            </a:r>
            <a:r>
              <a:rPr spc="-5" dirty="0">
                <a:latin typeface="Times New Roman"/>
                <a:cs typeface="Times New Roman"/>
              </a:rPr>
              <a:t>ресурстары</a:t>
            </a:r>
          </a:p>
        </p:txBody>
      </p:sp>
      <p:sp>
        <p:nvSpPr>
          <p:cNvPr id="10" name="object 10"/>
          <p:cNvSpPr/>
          <p:nvPr/>
        </p:nvSpPr>
        <p:spPr>
          <a:xfrm>
            <a:off x="4108589" y="2882645"/>
            <a:ext cx="488950" cy="0"/>
          </a:xfrm>
          <a:custGeom>
            <a:avLst/>
            <a:gdLst/>
            <a:ahLst/>
            <a:cxnLst/>
            <a:rect l="l" t="t" r="r" b="b"/>
            <a:pathLst>
              <a:path w="488950">
                <a:moveTo>
                  <a:pt x="0" y="0"/>
                </a:moveTo>
                <a:lnTo>
                  <a:pt x="488442" y="0"/>
                </a:lnTo>
              </a:path>
            </a:pathLst>
          </a:custGeom>
          <a:ln w="317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 rot="11377788" flipH="1" flipV="1">
            <a:off x="4600591" y="2414588"/>
            <a:ext cx="240321" cy="309881"/>
          </a:xfrm>
          <a:custGeom>
            <a:avLst/>
            <a:gdLst/>
            <a:ahLst/>
            <a:cxnLst/>
            <a:rect l="l" t="t" r="r" b="b"/>
            <a:pathLst>
              <a:path w="62229" h="59689">
                <a:moveTo>
                  <a:pt x="61722" y="59436"/>
                </a:moveTo>
                <a:lnTo>
                  <a:pt x="50292" y="0"/>
                </a:lnTo>
                <a:lnTo>
                  <a:pt x="0" y="0"/>
                </a:lnTo>
              </a:path>
            </a:pathLst>
          </a:custGeom>
          <a:ln w="8356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192502" y="5789042"/>
            <a:ext cx="742315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8100">
              <a:lnSpc>
                <a:spcPts val="1110"/>
              </a:lnSpc>
            </a:pPr>
            <a:r>
              <a:rPr sz="950" dirty="0">
                <a:latin typeface="Times New Roman"/>
                <a:cs typeface="Times New Roman"/>
              </a:rPr>
              <a:t>сугатка </a:t>
            </a:r>
            <a:r>
              <a:rPr sz="950" spc="5" dirty="0">
                <a:latin typeface="Times New Roman"/>
                <a:cs typeface="Times New Roman"/>
              </a:rPr>
              <a:t>жана</a:t>
            </a:r>
            <a:r>
              <a:rPr sz="950" dirty="0">
                <a:latin typeface="Times New Roman"/>
                <a:cs typeface="Times New Roman"/>
              </a:rPr>
              <a:t> айыл чарба суу жабдууга</a:t>
            </a: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950" spc="5" dirty="0">
                <a:latin typeface="Times New Roman"/>
                <a:cs typeface="Times New Roman"/>
              </a:rPr>
              <a:t>94,</a:t>
            </a:r>
            <a:r>
              <a:rPr lang="ky-KG" sz="950" spc="5" dirty="0">
                <a:latin typeface="Times New Roman"/>
                <a:cs typeface="Times New Roman"/>
              </a:rPr>
              <a:t>5</a:t>
            </a:r>
            <a:r>
              <a:rPr sz="950" spc="5" dirty="0">
                <a:latin typeface="Times New Roman"/>
                <a:cs typeface="Times New Roman"/>
              </a:rPr>
              <a:t>%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4374" y="2622476"/>
            <a:ext cx="963930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9845">
              <a:lnSpc>
                <a:spcPct val="101699"/>
              </a:lnSpc>
            </a:pPr>
            <a:r>
              <a:rPr sz="950" spc="-5" dirty="0">
                <a:latin typeface="Times New Roman"/>
                <a:cs typeface="Times New Roman"/>
              </a:rPr>
              <a:t>чарбалык-ичүүчү керектөөгө</a:t>
            </a:r>
            <a:endParaRPr sz="950" dirty="0">
              <a:latin typeface="Times New Roman"/>
              <a:cs typeface="Times New Roman"/>
            </a:endParaRPr>
          </a:p>
          <a:p>
            <a:pPr marL="289560">
              <a:lnSpc>
                <a:spcPct val="100000"/>
              </a:lnSpc>
              <a:spcBef>
                <a:spcPts val="385"/>
              </a:spcBef>
            </a:pPr>
            <a:r>
              <a:rPr sz="950" spc="5" dirty="0">
                <a:latin typeface="Times New Roman"/>
                <a:cs typeface="Times New Roman"/>
              </a:rPr>
              <a:t>3,4%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8589" y="1612638"/>
            <a:ext cx="1796414" cy="792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4485">
              <a:lnSpc>
                <a:spcPts val="1785"/>
              </a:lnSpc>
            </a:pPr>
            <a:r>
              <a:rPr sz="1550" b="1" spc="5" dirty="0">
                <a:latin typeface="Times New Roman"/>
                <a:cs typeface="Times New Roman"/>
              </a:rPr>
              <a:t>Сууну колдонуу</a:t>
            </a:r>
            <a:endParaRPr sz="1550" dirty="0">
              <a:latin typeface="Times New Roman"/>
              <a:cs typeface="Times New Roman"/>
            </a:endParaRPr>
          </a:p>
          <a:p>
            <a:pPr marL="410209">
              <a:lnSpc>
                <a:spcPts val="1365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пайыз менен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50" dirty="0" err="1">
                <a:latin typeface="Times New Roman"/>
                <a:cs typeface="Times New Roman"/>
              </a:rPr>
              <a:t>өндүрүштүк</a:t>
            </a:r>
            <a:r>
              <a:rPr sz="950" dirty="0">
                <a:latin typeface="Times New Roman"/>
                <a:cs typeface="Times New Roman"/>
              </a:rPr>
              <a:t> муктаждыкка</a:t>
            </a:r>
          </a:p>
          <a:p>
            <a:pPr marL="417830">
              <a:lnSpc>
                <a:spcPct val="100000"/>
              </a:lnSpc>
              <a:spcBef>
                <a:spcPts val="165"/>
              </a:spcBef>
            </a:pPr>
            <a:r>
              <a:rPr sz="950" spc="5" dirty="0">
                <a:latin typeface="Times New Roman"/>
                <a:cs typeface="Times New Roman"/>
              </a:rPr>
              <a:t>1,</a:t>
            </a:r>
            <a:r>
              <a:rPr lang="ky-KG" sz="950" spc="5" dirty="0">
                <a:latin typeface="Times New Roman"/>
                <a:cs typeface="Times New Roman"/>
              </a:rPr>
              <a:t>1</a:t>
            </a:r>
            <a:r>
              <a:rPr sz="950" spc="5" dirty="0">
                <a:latin typeface="Times New Roman"/>
                <a:cs typeface="Times New Roman"/>
              </a:rPr>
              <a:t>%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08802" y="2849757"/>
            <a:ext cx="351155" cy="347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spc="5" dirty="0">
                <a:latin typeface="Times New Roman"/>
                <a:cs typeface="Times New Roman"/>
              </a:rPr>
              <a:t>башка</a:t>
            </a:r>
            <a:endParaRPr sz="950" dirty="0">
              <a:latin typeface="Times New Roman"/>
              <a:cs typeface="Times New Roman"/>
            </a:endParaRPr>
          </a:p>
          <a:p>
            <a:pPr marL="62865" algn="ctr">
              <a:lnSpc>
                <a:spcPct val="100000"/>
              </a:lnSpc>
              <a:spcBef>
                <a:spcPts val="425"/>
              </a:spcBef>
            </a:pPr>
            <a:r>
              <a:rPr sz="950" spc="5" dirty="0">
                <a:latin typeface="Times New Roman"/>
                <a:cs typeface="Times New Roman"/>
              </a:rPr>
              <a:t>0,9%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504" y="1589100"/>
            <a:ext cx="2813685" cy="67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550" b="1" spc="5" dirty="0">
                <a:latin typeface="Times New Roman"/>
                <a:cs typeface="Times New Roman"/>
              </a:rPr>
              <a:t>202</a:t>
            </a:r>
            <a:r>
              <a:rPr lang="ky-KG" sz="1550" b="1" spc="5" dirty="0">
                <a:latin typeface="Times New Roman"/>
                <a:cs typeface="Times New Roman"/>
              </a:rPr>
              <a:t>3</a:t>
            </a:r>
            <a:r>
              <a:rPr sz="1550" b="1" spc="5" dirty="0">
                <a:latin typeface="Times New Roman"/>
                <a:cs typeface="Times New Roman"/>
              </a:rPr>
              <a:t>-</a:t>
            </a:r>
            <a:r>
              <a:rPr sz="1550" b="1" spc="5" dirty="0" err="1">
                <a:latin typeface="Times New Roman"/>
                <a:cs typeface="Times New Roman"/>
              </a:rPr>
              <a:t>жылы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суу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объекттеринен суунун</a:t>
            </a:r>
            <a:r>
              <a:rPr sz="1550" b="1" spc="10" dirty="0">
                <a:latin typeface="Times New Roman"/>
                <a:cs typeface="Times New Roman"/>
              </a:rPr>
              <a:t> алынышы</a:t>
            </a:r>
            <a:endParaRPr sz="15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1200" i="1" spc="5" dirty="0">
                <a:latin typeface="Times New Roman"/>
                <a:cs typeface="Times New Roman"/>
              </a:rPr>
              <a:t>(млн.</a:t>
            </a:r>
            <a:r>
              <a:rPr sz="1200" i="1" spc="10" dirty="0">
                <a:latin typeface="Times New Roman"/>
                <a:cs typeface="Times New Roman"/>
              </a:rPr>
              <a:t>куб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i="1" spc="10" dirty="0">
                <a:latin typeface="Times New Roman"/>
                <a:cs typeface="Times New Roman"/>
              </a:rPr>
              <a:t>метр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94513" y="1582288"/>
            <a:ext cx="3456304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spc="5" dirty="0">
                <a:latin typeface="Times New Roman"/>
                <a:cs typeface="Times New Roman"/>
              </a:rPr>
              <a:t>Сууну ташуу учурундагы жоготуулар</a:t>
            </a:r>
            <a:endParaRPr sz="1550" dirty="0">
              <a:latin typeface="Times New Roman"/>
              <a:cs typeface="Times New Roman"/>
            </a:endParaRPr>
          </a:p>
          <a:p>
            <a:pPr marR="190500" algn="ctr">
              <a:lnSpc>
                <a:spcPct val="100000"/>
              </a:lnSpc>
              <a:spcBef>
                <a:spcPts val="380"/>
              </a:spcBef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пайыз менен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73" y="5644152"/>
            <a:ext cx="30289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20" dirty="0">
                <a:latin typeface="Times New Roman"/>
                <a:cs typeface="Times New Roman"/>
              </a:rPr>
              <a:t>О</a:t>
            </a:r>
            <a:r>
              <a:rPr sz="800" spc="-15" dirty="0">
                <a:latin typeface="Times New Roman"/>
                <a:cs typeface="Times New Roman"/>
              </a:rPr>
              <a:t>ш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-15" dirty="0">
                <a:latin typeface="Times New Roman"/>
                <a:cs typeface="Times New Roman"/>
              </a:rPr>
              <a:t>ш.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65816" y="5360706"/>
            <a:ext cx="48577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5" dirty="0">
                <a:latin typeface="Times New Roman"/>
                <a:cs typeface="Times New Roman"/>
              </a:rPr>
              <a:t>Бишкек ш.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9739" y="5077965"/>
            <a:ext cx="643890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Баткен облусу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9153" y="4794518"/>
            <a:ext cx="79946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Ысык-Көл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облусу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6610" y="4511777"/>
            <a:ext cx="63817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5" dirty="0">
                <a:latin typeface="Times New Roman"/>
                <a:cs typeface="Times New Roman"/>
              </a:rPr>
              <a:t>Нарын облусу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8289" y="4228332"/>
            <a:ext cx="595630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5" dirty="0">
                <a:latin typeface="Times New Roman"/>
                <a:cs typeface="Times New Roman"/>
              </a:rPr>
              <a:t>Талас облусу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1143" y="3945590"/>
            <a:ext cx="882650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Ж</a:t>
            </a:r>
            <a:r>
              <a:rPr sz="800" spc="-5" dirty="0">
                <a:latin typeface="Times New Roman"/>
                <a:cs typeface="Times New Roman"/>
              </a:rPr>
              <a:t>алал-Абад облусу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4303" y="3662145"/>
            <a:ext cx="49974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5" dirty="0">
                <a:latin typeface="Times New Roman"/>
                <a:cs typeface="Times New Roman"/>
              </a:rPr>
              <a:t>Ош </a:t>
            </a:r>
            <a:r>
              <a:rPr sz="800" spc="-10" dirty="0">
                <a:latin typeface="Times New Roman"/>
                <a:cs typeface="Times New Roman"/>
              </a:rPr>
              <a:t>облусу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44835" y="3370518"/>
            <a:ext cx="51879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5" dirty="0">
                <a:latin typeface="Times New Roman"/>
                <a:cs typeface="Times New Roman"/>
              </a:rPr>
              <a:t>Ч</a:t>
            </a:r>
            <a:r>
              <a:rPr sz="800" spc="-10" dirty="0">
                <a:latin typeface="Times New Roman"/>
                <a:cs typeface="Times New Roman"/>
              </a:rPr>
              <a:t>үй облусу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9E455AB3-7CFB-8ACF-4425-EE50E4DE60DE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62A7108A-0822-10B7-86EA-660025ABF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D99D045F-46F9-38AC-3C8E-645C22318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99" name="Рисунок 98">
              <a:extLst>
                <a:ext uri="{FF2B5EF4-FFF2-40B4-BE49-F238E27FC236}">
                  <a16:creationId xmlns:a16="http://schemas.microsoft.com/office/drawing/2014/main" id="{382F6528-D286-2666-423D-4D4022BB5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102" name="Диаграмма 101">
            <a:extLst>
              <a:ext uri="{FF2B5EF4-FFF2-40B4-BE49-F238E27FC236}">
                <a16:creationId xmlns:a16="http://schemas.microsoft.com/office/drawing/2014/main" id="{14EB2A57-7149-4C04-4172-B9722F9824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405124"/>
              </p:ext>
            </p:extLst>
          </p:nvPr>
        </p:nvGraphicFramePr>
        <p:xfrm>
          <a:off x="1174368" y="3169241"/>
          <a:ext cx="2645491" cy="2948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3" name="Диаграмма 102">
            <a:extLst>
              <a:ext uri="{FF2B5EF4-FFF2-40B4-BE49-F238E27FC236}">
                <a16:creationId xmlns:a16="http://schemas.microsoft.com/office/drawing/2014/main" id="{EDEDB346-1A8E-E202-6F7F-F1353BC17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725001"/>
              </p:ext>
            </p:extLst>
          </p:nvPr>
        </p:nvGraphicFramePr>
        <p:xfrm>
          <a:off x="2893983" y="2385499"/>
          <a:ext cx="4139403" cy="4259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04" name="Объект 8">
            <a:extLst>
              <a:ext uri="{FF2B5EF4-FFF2-40B4-BE49-F238E27FC236}">
                <a16:creationId xmlns:a16="http://schemas.microsoft.com/office/drawing/2014/main" id="{8E0A6955-DBF6-836E-91C7-E515B0CFCA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986378"/>
              </p:ext>
            </p:extLst>
          </p:nvPr>
        </p:nvGraphicFramePr>
        <p:xfrm>
          <a:off x="6748900" y="2474631"/>
          <a:ext cx="3871243" cy="336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0715" y="375931"/>
            <a:ext cx="8011970" cy="1331934"/>
          </a:xfrm>
          <a:prstGeom prst="rect">
            <a:avLst/>
          </a:prstGeom>
        </p:spPr>
        <p:txBody>
          <a:bodyPr vert="horz" wrap="square" lIns="0" tIns="244633" rIns="0" bIns="0" rtlCol="0">
            <a:spAutoFit/>
          </a:bodyPr>
          <a:lstStyle/>
          <a:p>
            <a:pPr marL="285750"/>
            <a:r>
              <a:rPr dirty="0">
                <a:latin typeface="Times New Roman"/>
                <a:cs typeface="Times New Roman"/>
              </a:rPr>
              <a:t>202</a:t>
            </a:r>
            <a:r>
              <a:rPr lang="ky-KG" dirty="0">
                <a:latin typeface="Times New Roman"/>
                <a:cs typeface="Times New Roman"/>
              </a:rPr>
              <a:t>3</a:t>
            </a:r>
            <a:r>
              <a:rPr dirty="0">
                <a:latin typeface="Times New Roman"/>
                <a:cs typeface="Times New Roman"/>
              </a:rPr>
              <a:t>-</a:t>
            </a:r>
            <a:r>
              <a:rPr dirty="0" err="1">
                <a:latin typeface="Times New Roman"/>
                <a:cs typeface="Times New Roman"/>
              </a:rPr>
              <a:t>жылы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атмосфералык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абанын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булганышынын</a:t>
            </a:r>
            <a:r>
              <a:rPr lang="ky-KG" dirty="0">
                <a:latin typeface="Times New Roman"/>
                <a:cs typeface="Times New Roman"/>
              </a:rPr>
              <a:t> </a:t>
            </a:r>
            <a:r>
              <a:rPr lang="ru-RU" sz="2350" b="1" dirty="0" err="1">
                <a:solidFill>
                  <a:srgbClr val="002060"/>
                </a:solidFill>
                <a:latin typeface="Times New Roman"/>
                <a:cs typeface="Times New Roman"/>
              </a:rPr>
              <a:t>көрсөткүчтөрү</a:t>
            </a:r>
            <a:br>
              <a:rPr lang="ru-RU" sz="2350" dirty="0">
                <a:latin typeface="Times New Roman"/>
                <a:cs typeface="Times New Roman"/>
              </a:rPr>
            </a:br>
            <a:endParaRPr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5027" y="1892512"/>
            <a:ext cx="3379470" cy="934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3400"/>
              </a:lnSpc>
              <a:spcBef>
                <a:spcPts val="550"/>
              </a:spcBef>
            </a:pPr>
            <a:r>
              <a:rPr sz="1550" b="1" spc="5" dirty="0" err="1">
                <a:latin typeface="Times New Roman"/>
                <a:cs typeface="Times New Roman"/>
              </a:rPr>
              <a:t>Стационардык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булактардан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чыккан атмосфераны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булгоочу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заттарды абага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таштоолору</a:t>
            </a:r>
            <a:endParaRPr sz="15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миң тонна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4CA05AE1-FC91-A880-ED3E-BFCE30188898}"/>
              </a:ext>
            </a:extLst>
          </p:cNvPr>
          <p:cNvGrpSpPr/>
          <p:nvPr/>
        </p:nvGrpSpPr>
        <p:grpSpPr>
          <a:xfrm>
            <a:off x="-16625" y="6462298"/>
            <a:ext cx="10726650" cy="1106589"/>
            <a:chOff x="-66500" y="5599921"/>
            <a:chExt cx="12300065" cy="1274705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3FA72F64-6DE1-D0B1-A322-A80EA8E2C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9020FD0C-61E2-E6B5-F8B7-A7E61AE2D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DDC8BA4F-6358-C935-7367-B5B59CBA4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40" name="Диаграмма 39">
            <a:extLst>
              <a:ext uri="{FF2B5EF4-FFF2-40B4-BE49-F238E27FC236}">
                <a16:creationId xmlns:a16="http://schemas.microsoft.com/office/drawing/2014/main" id="{7B45C2E1-85EA-564E-0266-2F9CEE6A7A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898360"/>
              </p:ext>
            </p:extLst>
          </p:nvPr>
        </p:nvGraphicFramePr>
        <p:xfrm>
          <a:off x="6184900" y="1887182"/>
          <a:ext cx="4343400" cy="4649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" name="object 20"/>
          <p:cNvSpPr txBox="1"/>
          <p:nvPr/>
        </p:nvSpPr>
        <p:spPr>
          <a:xfrm>
            <a:off x="6337300" y="1887182"/>
            <a:ext cx="3622394" cy="3997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405" marR="5080" indent="15875" algn="ctr">
              <a:lnSpc>
                <a:spcPct val="87100"/>
              </a:lnSpc>
            </a:pPr>
            <a:r>
              <a:rPr sz="1550" b="1" spc="5" dirty="0">
                <a:latin typeface="Times New Roman"/>
                <a:cs typeface="Times New Roman"/>
              </a:rPr>
              <a:t>Аймактар боюнча стационардык булактардан чыккан</a:t>
            </a:r>
            <a:r>
              <a:rPr sz="1550" b="1" dirty="0">
                <a:latin typeface="Times New Roman"/>
                <a:cs typeface="Times New Roman"/>
              </a:rPr>
              <a:t> </a:t>
            </a:r>
            <a:r>
              <a:rPr sz="1550" b="1" spc="15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атмосфераны булгоочу заттардын абага</a:t>
            </a:r>
            <a:endParaRPr sz="1550" dirty="0">
              <a:latin typeface="Times New Roman"/>
              <a:cs typeface="Times New Roman"/>
            </a:endParaRPr>
          </a:p>
          <a:p>
            <a:pPr marL="52705" algn="ctr">
              <a:lnSpc>
                <a:spcPts val="1780"/>
              </a:lnSpc>
            </a:pPr>
            <a:r>
              <a:rPr sz="1550" b="1" spc="5" dirty="0">
                <a:latin typeface="Times New Roman"/>
                <a:cs typeface="Times New Roman"/>
              </a:rPr>
              <a:t>таштоолору</a:t>
            </a:r>
            <a:endParaRPr sz="1550" dirty="0">
              <a:latin typeface="Times New Roman"/>
              <a:cs typeface="Times New Roman"/>
            </a:endParaRPr>
          </a:p>
          <a:p>
            <a:pPr marL="52705" algn="ctr">
              <a:lnSpc>
                <a:spcPct val="10000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1 адамга эсептегенде, килограмм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619760">
              <a:lnSpc>
                <a:spcPct val="100000"/>
              </a:lnSpc>
              <a:tabLst>
                <a:tab pos="1810385" algn="l"/>
              </a:tabLst>
            </a:pPr>
            <a:r>
              <a:rPr lang="ky-KG" sz="900" spc="-15" dirty="0">
                <a:latin typeface="Times New Roman"/>
                <a:cs typeface="Times New Roman"/>
              </a:rPr>
              <a:t>        </a:t>
            </a:r>
            <a:r>
              <a:rPr sz="900" spc="-15" dirty="0" err="1">
                <a:latin typeface="Times New Roman"/>
                <a:cs typeface="Times New Roman"/>
              </a:rPr>
              <a:t>О</a:t>
            </a:r>
            <a:r>
              <a:rPr sz="900" spc="-10" dirty="0" err="1">
                <a:latin typeface="Times New Roman"/>
                <a:cs typeface="Times New Roman"/>
              </a:rPr>
              <a:t>ш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Times New Roman"/>
                <a:cs typeface="Times New Roman"/>
              </a:rPr>
              <a:t>ш</a:t>
            </a:r>
            <a:r>
              <a:rPr sz="900" spc="-5" dirty="0">
                <a:latin typeface="Times New Roman"/>
                <a:cs typeface="Times New Roman"/>
              </a:rPr>
              <a:t>.</a:t>
            </a:r>
            <a:r>
              <a:rPr sz="900" dirty="0">
                <a:latin typeface="Times New Roman"/>
                <a:cs typeface="Times New Roman"/>
              </a:rPr>
              <a:t>	</a:t>
            </a:r>
            <a:endParaRPr lang="ru-KG"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lang="ru-KG" sz="1200" dirty="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</a:pPr>
            <a:r>
              <a:rPr lang="ru-RU" sz="900" spc="-10" dirty="0">
                <a:latin typeface="Times New Roman"/>
                <a:cs typeface="Times New Roman"/>
              </a:rPr>
              <a:t>         Бишкек ш.</a:t>
            </a:r>
            <a:endParaRPr lang="ru-RU" sz="900" dirty="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</a:pPr>
            <a:endParaRPr lang="ru-RU" sz="900" spc="-15" dirty="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</a:pPr>
            <a:r>
              <a:rPr lang="ky-KG" sz="900" spc="-15" dirty="0">
                <a:latin typeface="Times New Roman"/>
                <a:cs typeface="Times New Roman"/>
              </a:rPr>
              <a:t>        </a:t>
            </a:r>
            <a:r>
              <a:rPr sz="900" spc="-15" dirty="0" err="1">
                <a:latin typeface="Times New Roman"/>
                <a:cs typeface="Times New Roman"/>
              </a:rPr>
              <a:t>Ч</a:t>
            </a:r>
            <a:r>
              <a:rPr sz="900" spc="-10" dirty="0" err="1">
                <a:latin typeface="Times New Roman"/>
                <a:cs typeface="Times New Roman"/>
              </a:rPr>
              <a:t>үй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-10" dirty="0" err="1">
                <a:latin typeface="Times New Roman"/>
                <a:cs typeface="Times New Roman"/>
              </a:rPr>
              <a:t>облусу</a:t>
            </a:r>
            <a:r>
              <a:rPr lang="ru-KG" sz="900" spc="-10" dirty="0">
                <a:latin typeface="Times New Roman"/>
                <a:cs typeface="Times New Roman"/>
              </a:rPr>
              <a:t>	</a:t>
            </a:r>
            <a:endParaRPr sz="1400" baseline="6944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tabLst>
                <a:tab pos="1760220" algn="l"/>
              </a:tabLst>
            </a:pPr>
            <a:r>
              <a:rPr lang="ky-KG" sz="900" spc="-10" dirty="0">
                <a:latin typeface="Times New Roman"/>
                <a:cs typeface="Times New Roman"/>
              </a:rPr>
              <a:t>         </a:t>
            </a:r>
            <a:r>
              <a:rPr sz="900" spc="-10" dirty="0" err="1">
                <a:latin typeface="Times New Roman"/>
                <a:cs typeface="Times New Roman"/>
              </a:rPr>
              <a:t>Талас</a:t>
            </a:r>
            <a:r>
              <a:rPr sz="900" spc="-10" dirty="0">
                <a:latin typeface="Times New Roman"/>
                <a:cs typeface="Times New Roman"/>
              </a:rPr>
              <a:t> облусу	</a:t>
            </a:r>
            <a:endParaRPr lang="ky-KG" sz="900" spc="-10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tabLst>
                <a:tab pos="1760220" algn="l"/>
              </a:tabLst>
            </a:pPr>
            <a:endParaRPr lang="ru-KG" sz="1200" dirty="0">
              <a:latin typeface="Times New Roman"/>
              <a:cs typeface="Times New Roman"/>
            </a:endParaRPr>
          </a:p>
          <a:p>
            <a:pPr marL="395605">
              <a:lnSpc>
                <a:spcPct val="100000"/>
              </a:lnSpc>
              <a:tabLst>
                <a:tab pos="1671320" algn="l"/>
              </a:tabLst>
            </a:pPr>
            <a:r>
              <a:rPr lang="ky-KG" sz="900" spc="-10" dirty="0">
                <a:latin typeface="Times New Roman"/>
                <a:cs typeface="Times New Roman"/>
              </a:rPr>
              <a:t>        </a:t>
            </a:r>
            <a:r>
              <a:rPr sz="900" spc="-10" dirty="0" err="1">
                <a:latin typeface="Times New Roman"/>
                <a:cs typeface="Times New Roman"/>
              </a:rPr>
              <a:t>Ош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-5" dirty="0">
                <a:latin typeface="Times New Roman"/>
                <a:cs typeface="Times New Roman"/>
              </a:rPr>
              <a:t>облусу	</a:t>
            </a:r>
            <a:endParaRPr lang="ky-KG" sz="900" spc="-5" dirty="0">
              <a:latin typeface="Times New Roman"/>
              <a:cs typeface="Times New Roman"/>
            </a:endParaRPr>
          </a:p>
          <a:p>
            <a:pPr marL="395605">
              <a:lnSpc>
                <a:spcPct val="100000"/>
              </a:lnSpc>
              <a:tabLst>
                <a:tab pos="1671320" algn="l"/>
              </a:tabLst>
            </a:pPr>
            <a:endParaRPr sz="1200" dirty="0">
              <a:latin typeface="Times New Roman"/>
              <a:cs typeface="Times New Roman"/>
            </a:endParaRPr>
          </a:p>
          <a:p>
            <a:pPr marL="256540">
              <a:lnSpc>
                <a:spcPct val="100000"/>
              </a:lnSpc>
              <a:tabLst>
                <a:tab pos="1722120" algn="l"/>
              </a:tabLst>
            </a:pPr>
            <a:r>
              <a:rPr lang="ky-KG" sz="900" spc="-10" dirty="0">
                <a:latin typeface="Times New Roman"/>
                <a:cs typeface="Times New Roman"/>
              </a:rPr>
              <a:t>        </a:t>
            </a:r>
            <a:r>
              <a:rPr sz="900" spc="-10" dirty="0" err="1">
                <a:latin typeface="Times New Roman"/>
                <a:cs typeface="Times New Roman"/>
              </a:rPr>
              <a:t>Нарын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облусу</a:t>
            </a:r>
            <a:r>
              <a:rPr sz="900" dirty="0">
                <a:latin typeface="Times New Roman"/>
                <a:cs typeface="Times New Roman"/>
              </a:rPr>
              <a:t>	</a:t>
            </a:r>
            <a:endParaRPr lang="ky-KG" sz="900" dirty="0">
              <a:latin typeface="Times New Roman"/>
              <a:cs typeface="Times New Roman"/>
            </a:endParaRPr>
          </a:p>
          <a:p>
            <a:pPr marR="1715770" algn="ctr">
              <a:lnSpc>
                <a:spcPct val="100000"/>
              </a:lnSpc>
              <a:tabLst>
                <a:tab pos="1297305" algn="l"/>
              </a:tabLst>
            </a:pPr>
            <a:endParaRPr lang="ky-KG" sz="1200" dirty="0">
              <a:latin typeface="Times New Roman"/>
              <a:cs typeface="Times New Roman"/>
            </a:endParaRPr>
          </a:p>
          <a:p>
            <a:pPr marR="1715770" algn="ctr">
              <a:lnSpc>
                <a:spcPct val="100000"/>
              </a:lnSpc>
              <a:tabLst>
                <a:tab pos="1297305" algn="l"/>
              </a:tabLst>
            </a:pPr>
            <a:r>
              <a:rPr sz="900" spc="-10" dirty="0" err="1">
                <a:latin typeface="Times New Roman"/>
                <a:cs typeface="Times New Roman"/>
              </a:rPr>
              <a:t>Ы</a:t>
            </a:r>
            <a:r>
              <a:rPr sz="900" spc="-5" dirty="0" err="1">
                <a:latin typeface="Times New Roman"/>
                <a:cs typeface="Times New Roman"/>
              </a:rPr>
              <a:t>сык-Көл</a:t>
            </a:r>
            <a:r>
              <a:rPr sz="900" spc="-5" dirty="0">
                <a:latin typeface="Times New Roman"/>
                <a:cs typeface="Times New Roman"/>
              </a:rPr>
              <a:t> облусу</a:t>
            </a:r>
            <a:r>
              <a:rPr sz="900" dirty="0">
                <a:latin typeface="Times New Roman"/>
                <a:cs typeface="Times New Roman"/>
              </a:rPr>
              <a:t>	</a:t>
            </a:r>
            <a:endParaRPr lang="ky-KG" sz="900" dirty="0">
              <a:latin typeface="Times New Roman"/>
              <a:cs typeface="Times New Roman"/>
            </a:endParaRPr>
          </a:p>
          <a:p>
            <a:pPr marR="1715770" algn="ctr">
              <a:lnSpc>
                <a:spcPct val="100000"/>
              </a:lnSpc>
              <a:tabLst>
                <a:tab pos="1297305" algn="l"/>
              </a:tabLst>
            </a:pPr>
            <a:endParaRPr sz="1200" dirty="0">
              <a:latin typeface="Times New Roman"/>
              <a:cs typeface="Times New Roman"/>
            </a:endParaRPr>
          </a:p>
          <a:p>
            <a:pPr marR="1748789" algn="ctr">
              <a:lnSpc>
                <a:spcPct val="100000"/>
              </a:lnSpc>
              <a:tabLst>
                <a:tab pos="1430655" algn="l"/>
              </a:tabLst>
            </a:pPr>
            <a:r>
              <a:rPr sz="900" spc="-10" dirty="0">
                <a:latin typeface="Times New Roman"/>
                <a:cs typeface="Times New Roman"/>
              </a:rPr>
              <a:t>Ж</a:t>
            </a:r>
            <a:r>
              <a:rPr sz="900" spc="-5" dirty="0">
                <a:latin typeface="Times New Roman"/>
                <a:cs typeface="Times New Roman"/>
              </a:rPr>
              <a:t>алал-Абад облусу</a:t>
            </a:r>
            <a:r>
              <a:rPr sz="900" dirty="0">
                <a:latin typeface="Times New Roman"/>
                <a:cs typeface="Times New Roman"/>
              </a:rPr>
              <a:t>	</a:t>
            </a:r>
            <a:endParaRPr lang="ky-KG" sz="900" dirty="0">
              <a:latin typeface="Times New Roman"/>
              <a:cs typeface="Times New Roman"/>
            </a:endParaRPr>
          </a:p>
          <a:p>
            <a:pPr marR="1748789" algn="ctr">
              <a:lnSpc>
                <a:spcPct val="100000"/>
              </a:lnSpc>
              <a:tabLst>
                <a:tab pos="1430655" algn="l"/>
              </a:tabLst>
            </a:pPr>
            <a:endParaRPr sz="1200" dirty="0">
              <a:latin typeface="Times New Roman"/>
              <a:cs typeface="Times New Roman"/>
            </a:endParaRPr>
          </a:p>
          <a:p>
            <a:pPr marL="250825">
              <a:lnSpc>
                <a:spcPct val="100000"/>
              </a:lnSpc>
              <a:tabLst>
                <a:tab pos="1063625" algn="l"/>
              </a:tabLst>
            </a:pPr>
            <a:r>
              <a:rPr lang="ky-KG" sz="900" spc="-10" dirty="0">
                <a:latin typeface="Times New Roman"/>
                <a:cs typeface="Times New Roman"/>
              </a:rPr>
              <a:t>         </a:t>
            </a:r>
            <a:r>
              <a:rPr sz="900" spc="-10" dirty="0" err="1">
                <a:latin typeface="Times New Roman"/>
                <a:cs typeface="Times New Roman"/>
              </a:rPr>
              <a:t>Баткен</a:t>
            </a:r>
            <a:r>
              <a:rPr sz="900" spc="-10" dirty="0">
                <a:latin typeface="Times New Roman"/>
                <a:cs typeface="Times New Roman"/>
              </a:rPr>
              <a:t> облусу</a:t>
            </a:r>
            <a:r>
              <a:rPr sz="800" spc="-10" dirty="0">
                <a:latin typeface="Times New Roman"/>
                <a:cs typeface="Times New Roman"/>
              </a:rPr>
              <a:t>	</a:t>
            </a:r>
            <a:endParaRPr lang="ky-KG" sz="800" spc="-10" dirty="0">
              <a:latin typeface="Times New Roman"/>
              <a:cs typeface="Times New Roman"/>
            </a:endParaRPr>
          </a:p>
          <a:p>
            <a:pPr marL="250825">
              <a:lnSpc>
                <a:spcPct val="100000"/>
              </a:lnSpc>
              <a:tabLst>
                <a:tab pos="1063625" algn="l"/>
              </a:tabLst>
            </a:pPr>
            <a:endParaRPr sz="1200" baseline="3472" dirty="0">
              <a:latin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8291C5-908F-4499-A451-AB53676434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707865"/>
            <a:ext cx="5761219" cy="39627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9282" y="581372"/>
            <a:ext cx="8011970" cy="662305"/>
          </a:xfrm>
          <a:prstGeom prst="rect">
            <a:avLst/>
          </a:prstGeom>
        </p:spPr>
        <p:txBody>
          <a:bodyPr vert="horz" wrap="square" lIns="0" tIns="119081" rIns="0" bIns="0" rtlCol="0">
            <a:spAutoFit/>
          </a:bodyPr>
          <a:lstStyle/>
          <a:p>
            <a:pPr marL="1284605">
              <a:lnSpc>
                <a:spcPts val="2815"/>
              </a:lnSpc>
            </a:pPr>
            <a:r>
              <a:rPr spc="-5" dirty="0">
                <a:latin typeface="Times New Roman"/>
                <a:cs typeface="Times New Roman"/>
              </a:rPr>
              <a:t>Өндүрүштү</a:t>
            </a:r>
            <a:r>
              <a:rPr dirty="0">
                <a:latin typeface="Times New Roman"/>
                <a:cs typeface="Times New Roman"/>
              </a:rPr>
              <a:t>н </a:t>
            </a:r>
            <a:r>
              <a:rPr spc="-5" dirty="0">
                <a:latin typeface="Times New Roman"/>
                <a:cs typeface="Times New Roman"/>
              </a:rPr>
              <a:t>жан</a:t>
            </a:r>
            <a:r>
              <a:rPr dirty="0">
                <a:latin typeface="Times New Roman"/>
                <a:cs typeface="Times New Roman"/>
              </a:rPr>
              <a:t>а </a:t>
            </a:r>
            <a:r>
              <a:rPr spc="-5" dirty="0">
                <a:latin typeface="Times New Roman"/>
                <a:cs typeface="Times New Roman"/>
              </a:rPr>
              <a:t>керектөөнү</a:t>
            </a:r>
            <a:r>
              <a:rPr dirty="0">
                <a:latin typeface="Times New Roman"/>
                <a:cs typeface="Times New Roman"/>
              </a:rPr>
              <a:t>н </a:t>
            </a:r>
            <a:r>
              <a:rPr spc="-5" dirty="0">
                <a:latin typeface="Times New Roman"/>
                <a:cs typeface="Times New Roman"/>
              </a:rPr>
              <a:t>калдыктары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161353" y="3626245"/>
            <a:ext cx="6264275" cy="6309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7705">
              <a:lnSpc>
                <a:spcPct val="100000"/>
              </a:lnSpc>
              <a:tabLst>
                <a:tab pos="2046605" algn="l"/>
                <a:tab pos="3406140" algn="l"/>
                <a:tab pos="4765040" algn="l"/>
              </a:tabLst>
            </a:pPr>
            <a:r>
              <a:rPr sz="1050" dirty="0">
                <a:latin typeface="Times New Roman"/>
                <a:cs typeface="Times New Roman"/>
              </a:rPr>
              <a:t>			</a:t>
            </a: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550" b="1" dirty="0">
                <a:latin typeface="Times New Roman"/>
                <a:cs typeface="Times New Roman"/>
              </a:rPr>
              <a:t>202</a:t>
            </a:r>
            <a:r>
              <a:rPr lang="ky-KG" sz="1550" b="1" dirty="0">
                <a:latin typeface="Times New Roman"/>
                <a:cs typeface="Times New Roman"/>
              </a:rPr>
              <a:t>3</a:t>
            </a:r>
            <a:r>
              <a:rPr sz="1550" b="1" spc="5" dirty="0">
                <a:latin typeface="Times New Roman"/>
                <a:cs typeface="Times New Roman"/>
              </a:rPr>
              <a:t>-</a:t>
            </a:r>
            <a:r>
              <a:rPr sz="1550" b="1" dirty="0" err="1">
                <a:latin typeface="Times New Roman"/>
                <a:cs typeface="Times New Roman"/>
              </a:rPr>
              <a:t>жылдаг</a:t>
            </a:r>
            <a:r>
              <a:rPr sz="1550" b="1" spc="10" dirty="0" err="1">
                <a:latin typeface="Times New Roman"/>
                <a:cs typeface="Times New Roman"/>
              </a:rPr>
              <a:t>ы</a:t>
            </a:r>
            <a:r>
              <a:rPr sz="1550" b="1" spc="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коркуну</a:t>
            </a:r>
            <a:r>
              <a:rPr sz="1550" b="1" spc="5" dirty="0">
                <a:latin typeface="Times New Roman"/>
                <a:cs typeface="Times New Roman"/>
              </a:rPr>
              <a:t>ч </a:t>
            </a:r>
            <a:r>
              <a:rPr sz="1550" b="1" dirty="0">
                <a:latin typeface="Times New Roman"/>
                <a:cs typeface="Times New Roman"/>
              </a:rPr>
              <a:t>класстар</a:t>
            </a:r>
            <a:r>
              <a:rPr sz="1550" b="1" spc="10" dirty="0">
                <a:latin typeface="Times New Roman"/>
                <a:cs typeface="Times New Roman"/>
              </a:rPr>
              <a:t>ы</a:t>
            </a:r>
            <a:r>
              <a:rPr sz="1550" b="1" spc="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боюнч</a:t>
            </a:r>
            <a:r>
              <a:rPr sz="1550" b="1" spc="5" dirty="0">
                <a:latin typeface="Times New Roman"/>
                <a:cs typeface="Times New Roman"/>
              </a:rPr>
              <a:t>а </a:t>
            </a:r>
            <a:r>
              <a:rPr sz="1550" b="1" dirty="0">
                <a:latin typeface="Times New Roman"/>
                <a:cs typeface="Times New Roman"/>
              </a:rPr>
              <a:t>калдыктарды</a:t>
            </a:r>
            <a:r>
              <a:rPr sz="1550" b="1" spc="5" dirty="0">
                <a:latin typeface="Times New Roman"/>
                <a:cs typeface="Times New Roman"/>
              </a:rPr>
              <a:t>н </a:t>
            </a:r>
            <a:r>
              <a:rPr sz="1550" b="1" dirty="0">
                <a:latin typeface="Times New Roman"/>
                <a:cs typeface="Times New Roman"/>
              </a:rPr>
              <a:t>болуусу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0459" y="1260988"/>
            <a:ext cx="5834380" cy="368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sz="1550" b="1" spc="5" dirty="0">
                <a:latin typeface="Times New Roman"/>
                <a:cs typeface="Times New Roman"/>
              </a:rPr>
              <a:t>Өндүрүштүн жана керектөөнүн калдыктарынын пайда болушу</a:t>
            </a:r>
            <a:endParaRPr sz="1550" dirty="0">
              <a:latin typeface="Times New Roman"/>
              <a:cs typeface="Times New Roman"/>
            </a:endParaRPr>
          </a:p>
          <a:p>
            <a:pPr algn="ctr">
              <a:lnSpc>
                <a:spcPts val="1380"/>
              </a:lnSpc>
            </a:pPr>
            <a:r>
              <a:rPr sz="1200" i="1" spc="5" dirty="0">
                <a:latin typeface="Times New Roman"/>
                <a:cs typeface="Times New Roman"/>
              </a:rPr>
              <a:t>(млн.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10" dirty="0">
                <a:latin typeface="Times New Roman"/>
                <a:cs typeface="Times New Roman"/>
              </a:rPr>
              <a:t>тонна</a:t>
            </a:r>
            <a:r>
              <a:rPr sz="1200" i="1" spc="5" dirty="0">
                <a:latin typeface="Times New Roman"/>
                <a:cs typeface="Times New Roman"/>
              </a:rPr>
              <a:t>/</a:t>
            </a:r>
            <a:r>
              <a:rPr sz="1200" i="1" spc="15" dirty="0">
                <a:latin typeface="Times New Roman"/>
                <a:cs typeface="Times New Roman"/>
              </a:rPr>
              <a:t>жыл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025302" y="6463238"/>
            <a:ext cx="6946900" cy="513080"/>
          </a:xfrm>
          <a:custGeom>
            <a:avLst/>
            <a:gdLst/>
            <a:ahLst/>
            <a:cxnLst/>
            <a:rect l="l" t="t" r="r" b="b"/>
            <a:pathLst>
              <a:path w="6946900" h="513079">
                <a:moveTo>
                  <a:pt x="0" y="0"/>
                </a:moveTo>
                <a:lnTo>
                  <a:pt x="0" y="512826"/>
                </a:lnTo>
                <a:lnTo>
                  <a:pt x="6946392" y="512825"/>
                </a:lnTo>
                <a:lnTo>
                  <a:pt x="69463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676784" y="4277856"/>
            <a:ext cx="1763395" cy="18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жылдын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10" dirty="0">
                <a:latin typeface="Times New Roman"/>
                <a:cs typeface="Times New Roman"/>
              </a:rPr>
              <a:t>аягына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10" dirty="0">
                <a:latin typeface="Times New Roman"/>
                <a:cs typeface="Times New Roman"/>
              </a:rPr>
              <a:t>карата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895F9E3B-22D3-E24D-D5CD-2D0A038411F4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02154CCE-29E1-BE6B-AA6F-755C3044F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1A21BDB6-5474-05BB-F41E-E1A788701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94E5517C-2BBA-2913-9700-DD7E60A8F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55" name="Схема 54">
            <a:extLst>
              <a:ext uri="{FF2B5EF4-FFF2-40B4-BE49-F238E27FC236}">
                <a16:creationId xmlns:a16="http://schemas.microsoft.com/office/drawing/2014/main" id="{0BAA7DE1-D3CA-66C7-F582-E60542A437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535721"/>
              </p:ext>
            </p:extLst>
          </p:nvPr>
        </p:nvGraphicFramePr>
        <p:xfrm>
          <a:off x="465756" y="4512799"/>
          <a:ext cx="9929771" cy="1909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6" name="Диаграмма 55">
            <a:extLst>
              <a:ext uri="{FF2B5EF4-FFF2-40B4-BE49-F238E27FC236}">
                <a16:creationId xmlns:a16="http://schemas.microsoft.com/office/drawing/2014/main" id="{A75CE8E5-72DF-38F6-CDFE-159D6772EF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5291925"/>
              </p:ext>
            </p:extLst>
          </p:nvPr>
        </p:nvGraphicFramePr>
        <p:xfrm>
          <a:off x="1607199" y="1110726"/>
          <a:ext cx="8130356" cy="298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3842" y="609407"/>
            <a:ext cx="8011970" cy="426014"/>
          </a:xfrm>
          <a:prstGeom prst="rect">
            <a:avLst/>
          </a:prstGeom>
        </p:spPr>
        <p:txBody>
          <a:bodyPr vert="horz" wrap="square" lIns="0" tIns="66294" rIns="0" bIns="0" rtlCol="0">
            <a:spAutoFit/>
          </a:bodyPr>
          <a:lstStyle/>
          <a:p>
            <a:pPr marL="1921510">
              <a:lnSpc>
                <a:spcPts val="2815"/>
              </a:lnSpc>
            </a:pPr>
            <a:r>
              <a:rPr dirty="0">
                <a:latin typeface="Times New Roman"/>
                <a:cs typeface="Times New Roman"/>
              </a:rPr>
              <a:t>202</a:t>
            </a:r>
            <a:r>
              <a:rPr lang="ky-KG" dirty="0">
                <a:latin typeface="Times New Roman"/>
                <a:cs typeface="Times New Roman"/>
              </a:rPr>
              <a:t>3</a:t>
            </a:r>
            <a:r>
              <a:rPr dirty="0">
                <a:latin typeface="Times New Roman"/>
                <a:cs typeface="Times New Roman"/>
              </a:rPr>
              <a:t>-</a:t>
            </a:r>
            <a:r>
              <a:rPr dirty="0" err="1">
                <a:latin typeface="Times New Roman"/>
                <a:cs typeface="Times New Roman"/>
              </a:rPr>
              <a:t>жылдагы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тиричилик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калдыктары</a:t>
            </a:r>
          </a:p>
        </p:txBody>
      </p:sp>
      <p:sp>
        <p:nvSpPr>
          <p:cNvPr id="5" name="object 5"/>
          <p:cNvSpPr/>
          <p:nvPr/>
        </p:nvSpPr>
        <p:spPr>
          <a:xfrm>
            <a:off x="6234569" y="4708397"/>
            <a:ext cx="1604010" cy="1283335"/>
          </a:xfrm>
          <a:custGeom>
            <a:avLst/>
            <a:gdLst/>
            <a:ahLst/>
            <a:cxnLst/>
            <a:rect l="l" t="t" r="r" b="b"/>
            <a:pathLst>
              <a:path w="1604009" h="1283335">
                <a:moveTo>
                  <a:pt x="1604010" y="1277112"/>
                </a:moveTo>
                <a:lnTo>
                  <a:pt x="1500800" y="1282859"/>
                </a:lnTo>
                <a:lnTo>
                  <a:pt x="1398455" y="1281917"/>
                </a:lnTo>
                <a:lnTo>
                  <a:pt x="1297236" y="1274444"/>
                </a:lnTo>
                <a:lnTo>
                  <a:pt x="1197400" y="1260597"/>
                </a:lnTo>
                <a:lnTo>
                  <a:pt x="1099208" y="1240536"/>
                </a:lnTo>
                <a:lnTo>
                  <a:pt x="1002920" y="1214416"/>
                </a:lnTo>
                <a:lnTo>
                  <a:pt x="908793" y="1182396"/>
                </a:lnTo>
                <a:lnTo>
                  <a:pt x="817089" y="1144633"/>
                </a:lnTo>
                <a:lnTo>
                  <a:pt x="728066" y="1101286"/>
                </a:lnTo>
                <a:lnTo>
                  <a:pt x="641985" y="1052512"/>
                </a:lnTo>
                <a:lnTo>
                  <a:pt x="559103" y="998469"/>
                </a:lnTo>
                <a:lnTo>
                  <a:pt x="479682" y="939314"/>
                </a:lnTo>
                <a:lnTo>
                  <a:pt x="403979" y="875205"/>
                </a:lnTo>
                <a:lnTo>
                  <a:pt x="332256" y="806301"/>
                </a:lnTo>
                <a:lnTo>
                  <a:pt x="264771" y="732758"/>
                </a:lnTo>
                <a:lnTo>
                  <a:pt x="201783" y="654734"/>
                </a:lnTo>
                <a:lnTo>
                  <a:pt x="143553" y="572388"/>
                </a:lnTo>
                <a:lnTo>
                  <a:pt x="90339" y="485877"/>
                </a:lnTo>
                <a:lnTo>
                  <a:pt x="42402" y="395358"/>
                </a:lnTo>
                <a:lnTo>
                  <a:pt x="0" y="300990"/>
                </a:lnTo>
                <a:lnTo>
                  <a:pt x="733044" y="0"/>
                </a:lnTo>
                <a:lnTo>
                  <a:pt x="754139" y="47186"/>
                </a:lnTo>
                <a:lnTo>
                  <a:pt x="778018" y="92454"/>
                </a:lnTo>
                <a:lnTo>
                  <a:pt x="804549" y="135722"/>
                </a:lnTo>
                <a:lnTo>
                  <a:pt x="833603" y="176912"/>
                </a:lnTo>
                <a:lnTo>
                  <a:pt x="865048" y="215943"/>
                </a:lnTo>
                <a:lnTo>
                  <a:pt x="898753" y="252737"/>
                </a:lnTo>
                <a:lnTo>
                  <a:pt x="934588" y="287215"/>
                </a:lnTo>
                <a:lnTo>
                  <a:pt x="972421" y="319296"/>
                </a:lnTo>
                <a:lnTo>
                  <a:pt x="1012122" y="348901"/>
                </a:lnTo>
                <a:lnTo>
                  <a:pt x="1053560" y="375951"/>
                </a:lnTo>
                <a:lnTo>
                  <a:pt x="1096603" y="400367"/>
                </a:lnTo>
                <a:lnTo>
                  <a:pt x="1141122" y="422068"/>
                </a:lnTo>
                <a:lnTo>
                  <a:pt x="1186985" y="440976"/>
                </a:lnTo>
                <a:lnTo>
                  <a:pt x="1234061" y="457011"/>
                </a:lnTo>
                <a:lnTo>
                  <a:pt x="1282219" y="470094"/>
                </a:lnTo>
                <a:lnTo>
                  <a:pt x="1331329" y="480145"/>
                </a:lnTo>
                <a:lnTo>
                  <a:pt x="1381260" y="487084"/>
                </a:lnTo>
                <a:lnTo>
                  <a:pt x="1431881" y="490833"/>
                </a:lnTo>
                <a:lnTo>
                  <a:pt x="1483060" y="491312"/>
                </a:lnTo>
                <a:lnTo>
                  <a:pt x="1534668" y="488442"/>
                </a:lnTo>
                <a:lnTo>
                  <a:pt x="1604010" y="1277112"/>
                </a:lnTo>
                <a:close/>
              </a:path>
            </a:pathLst>
          </a:custGeom>
          <a:ln w="1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6435" y="3035045"/>
            <a:ext cx="1189355" cy="1974850"/>
          </a:xfrm>
          <a:custGeom>
            <a:avLst/>
            <a:gdLst/>
            <a:ahLst/>
            <a:cxnLst/>
            <a:rect l="l" t="t" r="r" b="b"/>
            <a:pathLst>
              <a:path w="1189354" h="1974850">
                <a:moveTo>
                  <a:pt x="118133" y="1974342"/>
                </a:moveTo>
                <a:lnTo>
                  <a:pt x="77384" y="1863403"/>
                </a:lnTo>
                <a:lnTo>
                  <a:pt x="45339" y="1751238"/>
                </a:lnTo>
                <a:lnTo>
                  <a:pt x="21856" y="1638264"/>
                </a:lnTo>
                <a:lnTo>
                  <a:pt x="6790" y="1524902"/>
                </a:lnTo>
                <a:lnTo>
                  <a:pt x="0" y="1411569"/>
                </a:lnTo>
                <a:lnTo>
                  <a:pt x="1342" y="1298684"/>
                </a:lnTo>
                <a:lnTo>
                  <a:pt x="10673" y="1186668"/>
                </a:lnTo>
                <a:lnTo>
                  <a:pt x="27852" y="1075937"/>
                </a:lnTo>
                <a:lnTo>
                  <a:pt x="52734" y="966912"/>
                </a:lnTo>
                <a:lnTo>
                  <a:pt x="85177" y="860012"/>
                </a:lnTo>
                <a:lnTo>
                  <a:pt x="125038" y="755654"/>
                </a:lnTo>
                <a:lnTo>
                  <a:pt x="172174" y="654259"/>
                </a:lnTo>
                <a:lnTo>
                  <a:pt x="226443" y="556244"/>
                </a:lnTo>
                <a:lnTo>
                  <a:pt x="287701" y="462030"/>
                </a:lnTo>
                <a:lnTo>
                  <a:pt x="355806" y="372034"/>
                </a:lnTo>
                <a:lnTo>
                  <a:pt x="430614" y="286676"/>
                </a:lnTo>
                <a:lnTo>
                  <a:pt x="511983" y="206375"/>
                </a:lnTo>
                <a:lnTo>
                  <a:pt x="599771" y="131549"/>
                </a:lnTo>
                <a:lnTo>
                  <a:pt x="693833" y="62618"/>
                </a:lnTo>
                <a:lnTo>
                  <a:pt x="794027" y="0"/>
                </a:lnTo>
                <a:lnTo>
                  <a:pt x="1188743" y="686562"/>
                </a:lnTo>
                <a:lnTo>
                  <a:pt x="1138595" y="717816"/>
                </a:lnTo>
                <a:lnTo>
                  <a:pt x="1091523" y="752233"/>
                </a:lnTo>
                <a:lnTo>
                  <a:pt x="1047599" y="789602"/>
                </a:lnTo>
                <a:lnTo>
                  <a:pt x="1006894" y="829714"/>
                </a:lnTo>
                <a:lnTo>
                  <a:pt x="969478" y="872359"/>
                </a:lnTo>
                <a:lnTo>
                  <a:pt x="935423" y="917326"/>
                </a:lnTo>
                <a:lnTo>
                  <a:pt x="904798" y="964408"/>
                </a:lnTo>
                <a:lnTo>
                  <a:pt x="877677" y="1013392"/>
                </a:lnTo>
                <a:lnTo>
                  <a:pt x="854128" y="1064071"/>
                </a:lnTo>
                <a:lnTo>
                  <a:pt x="834223" y="1116234"/>
                </a:lnTo>
                <a:lnTo>
                  <a:pt x="818033" y="1169672"/>
                </a:lnTo>
                <a:lnTo>
                  <a:pt x="805628" y="1224174"/>
                </a:lnTo>
                <a:lnTo>
                  <a:pt x="797080" y="1279531"/>
                </a:lnTo>
                <a:lnTo>
                  <a:pt x="792459" y="1335533"/>
                </a:lnTo>
                <a:lnTo>
                  <a:pt x="791837" y="1391971"/>
                </a:lnTo>
                <a:lnTo>
                  <a:pt x="795283" y="1448635"/>
                </a:lnTo>
                <a:lnTo>
                  <a:pt x="802870" y="1505314"/>
                </a:lnTo>
                <a:lnTo>
                  <a:pt x="814667" y="1561800"/>
                </a:lnTo>
                <a:lnTo>
                  <a:pt x="830746" y="1617882"/>
                </a:lnTo>
                <a:lnTo>
                  <a:pt x="851177" y="1673352"/>
                </a:lnTo>
                <a:lnTo>
                  <a:pt x="118133" y="1974342"/>
                </a:lnTo>
                <a:close/>
              </a:path>
            </a:pathLst>
          </a:custGeom>
          <a:ln w="1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10451" y="2824733"/>
            <a:ext cx="789940" cy="897255"/>
          </a:xfrm>
          <a:custGeom>
            <a:avLst/>
            <a:gdLst/>
            <a:ahLst/>
            <a:cxnLst/>
            <a:rect l="l" t="t" r="r" b="b"/>
            <a:pathLst>
              <a:path w="789940" h="897254">
                <a:moveTo>
                  <a:pt x="0" y="210312"/>
                </a:moveTo>
                <a:lnTo>
                  <a:pt x="36241" y="190116"/>
                </a:lnTo>
                <a:lnTo>
                  <a:pt x="72942" y="170908"/>
                </a:lnTo>
                <a:lnTo>
                  <a:pt x="110083" y="152693"/>
                </a:lnTo>
                <a:lnTo>
                  <a:pt x="147645" y="135477"/>
                </a:lnTo>
                <a:lnTo>
                  <a:pt x="185606" y="119264"/>
                </a:lnTo>
                <a:lnTo>
                  <a:pt x="223947" y="104061"/>
                </a:lnTo>
                <a:lnTo>
                  <a:pt x="262649" y="89870"/>
                </a:lnTo>
                <a:lnTo>
                  <a:pt x="301691" y="76699"/>
                </a:lnTo>
                <a:lnTo>
                  <a:pt x="341052" y="64552"/>
                </a:lnTo>
                <a:lnTo>
                  <a:pt x="380714" y="53435"/>
                </a:lnTo>
                <a:lnTo>
                  <a:pt x="420655" y="43351"/>
                </a:lnTo>
                <a:lnTo>
                  <a:pt x="460857" y="34308"/>
                </a:lnTo>
                <a:lnTo>
                  <a:pt x="501299" y="26309"/>
                </a:lnTo>
                <a:lnTo>
                  <a:pt x="541961" y="19360"/>
                </a:lnTo>
                <a:lnTo>
                  <a:pt x="582822" y="13465"/>
                </a:lnTo>
                <a:lnTo>
                  <a:pt x="623864" y="8631"/>
                </a:lnTo>
                <a:lnTo>
                  <a:pt x="665066" y="4863"/>
                </a:lnTo>
                <a:lnTo>
                  <a:pt x="706408" y="2164"/>
                </a:lnTo>
                <a:lnTo>
                  <a:pt x="747870" y="542"/>
                </a:lnTo>
                <a:lnTo>
                  <a:pt x="789432" y="0"/>
                </a:lnTo>
                <a:lnTo>
                  <a:pt x="789432" y="791718"/>
                </a:lnTo>
                <a:lnTo>
                  <a:pt x="768653" y="791986"/>
                </a:lnTo>
                <a:lnTo>
                  <a:pt x="747930" y="792790"/>
                </a:lnTo>
                <a:lnTo>
                  <a:pt x="706684" y="795997"/>
                </a:lnTo>
                <a:lnTo>
                  <a:pt x="665768" y="801326"/>
                </a:lnTo>
                <a:lnTo>
                  <a:pt x="625254" y="808762"/>
                </a:lnTo>
                <a:lnTo>
                  <a:pt x="585216" y="818292"/>
                </a:lnTo>
                <a:lnTo>
                  <a:pt x="545726" y="829903"/>
                </a:lnTo>
                <a:lnTo>
                  <a:pt x="506858" y="843580"/>
                </a:lnTo>
                <a:lnTo>
                  <a:pt x="468684" y="859310"/>
                </a:lnTo>
                <a:lnTo>
                  <a:pt x="431279" y="877079"/>
                </a:lnTo>
                <a:lnTo>
                  <a:pt x="394716" y="896874"/>
                </a:lnTo>
                <a:lnTo>
                  <a:pt x="0" y="210312"/>
                </a:lnTo>
                <a:close/>
              </a:path>
            </a:pathLst>
          </a:custGeom>
          <a:ln w="1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650595" y="3167074"/>
            <a:ext cx="864869" cy="63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50" dirty="0">
                <a:latin typeface="Times New Roman"/>
                <a:cs typeface="Times New Roman"/>
              </a:rPr>
              <a:t>Жүк ташуучу машина, контейнер менен жыйноо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81894" y="3816054"/>
            <a:ext cx="271145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Times New Roman"/>
                <a:cs typeface="Times New Roman"/>
              </a:rPr>
              <a:t>49%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54652" y="5610536"/>
            <a:ext cx="779145" cy="47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50" dirty="0">
                <a:latin typeface="Times New Roman"/>
                <a:cs typeface="Times New Roman"/>
              </a:rPr>
              <a:t>Таштанды үймөктөрүнө таштоо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864243" y="6100131"/>
            <a:ext cx="27114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Times New Roman"/>
                <a:cs typeface="Times New Roman"/>
              </a:rPr>
              <a:t>2</a:t>
            </a:r>
            <a:r>
              <a:rPr lang="ky-KG" sz="1050" dirty="0">
                <a:latin typeface="Times New Roman"/>
                <a:cs typeface="Times New Roman"/>
              </a:rPr>
              <a:t>3</a:t>
            </a:r>
            <a:r>
              <a:rPr sz="1050" dirty="0">
                <a:latin typeface="Times New Roman"/>
                <a:cs typeface="Times New Roman"/>
              </a:rPr>
              <a:t>%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559761" y="3933779"/>
            <a:ext cx="440055" cy="31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z="1050" dirty="0">
                <a:latin typeface="Times New Roman"/>
                <a:cs typeface="Times New Roman"/>
              </a:rPr>
              <a:t>Өрттөө</a:t>
            </a:r>
          </a:p>
          <a:p>
            <a:pPr marL="174625">
              <a:lnSpc>
                <a:spcPts val="1235"/>
              </a:lnSpc>
            </a:pPr>
            <a:r>
              <a:rPr lang="ky-KG" sz="1050" dirty="0">
                <a:latin typeface="Times New Roman"/>
                <a:cs typeface="Times New Roman"/>
              </a:rPr>
              <a:t>19</a:t>
            </a:r>
            <a:r>
              <a:rPr sz="1050" dirty="0">
                <a:latin typeface="Times New Roman"/>
                <a:cs typeface="Times New Roman"/>
              </a:rPr>
              <a:t>%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690493" y="2044982"/>
            <a:ext cx="2051050" cy="405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550" b="1" spc="5" dirty="0">
                <a:latin typeface="Times New Roman"/>
                <a:cs typeface="Times New Roman"/>
              </a:rPr>
              <a:t>Таштандыдан арылуу</a:t>
            </a:r>
            <a:endParaRPr sz="1550">
              <a:latin typeface="Times New Roman"/>
              <a:cs typeface="Times New Roman"/>
            </a:endParaRPr>
          </a:p>
          <a:p>
            <a:pPr marL="241935">
              <a:lnSpc>
                <a:spcPts val="1425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пайызменен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96226" y="2559741"/>
            <a:ext cx="480695" cy="31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z="1050" dirty="0" err="1">
                <a:latin typeface="Times New Roman"/>
                <a:cs typeface="Times New Roman"/>
              </a:rPr>
              <a:t>Көмүү</a:t>
            </a:r>
            <a:endParaRPr lang="ky-KG" sz="1050" dirty="0">
              <a:latin typeface="Times New Roman"/>
              <a:cs typeface="Times New Roman"/>
            </a:endParaRPr>
          </a:p>
          <a:p>
            <a:pPr marL="12700">
              <a:lnSpc>
                <a:spcPts val="1235"/>
              </a:lnSpc>
            </a:pPr>
            <a:r>
              <a:rPr lang="ky-KG" sz="1050" dirty="0">
                <a:latin typeface="Times New Roman"/>
                <a:cs typeface="Times New Roman"/>
              </a:rPr>
              <a:t>   9</a:t>
            </a:r>
            <a:r>
              <a:rPr sz="1050" dirty="0">
                <a:latin typeface="Times New Roman"/>
                <a:cs typeface="Times New Roman"/>
              </a:rPr>
              <a:t>%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61396" y="5989601"/>
            <a:ext cx="354076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750" b="1" dirty="0">
                <a:solidFill>
                  <a:srgbClr val="FF0000"/>
                </a:solidFill>
                <a:latin typeface="Times New Roman"/>
                <a:cs typeface="Times New Roman"/>
              </a:rPr>
              <a:t>Орто эсеп менен ар бир </a:t>
            </a:r>
            <a:r>
              <a:rPr sz="175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адамга</a:t>
            </a:r>
            <a:r>
              <a:rPr sz="1750" b="1" dirty="0">
                <a:solidFill>
                  <a:srgbClr val="FF0000"/>
                </a:solidFill>
                <a:latin typeface="Times New Roman"/>
                <a:cs typeface="Times New Roman"/>
              </a:rPr>
              <a:t> 2</a:t>
            </a:r>
            <a:r>
              <a:rPr lang="ky-KG" sz="1750" b="1" dirty="0">
                <a:solidFill>
                  <a:srgbClr val="FF0000"/>
                </a:solidFill>
                <a:latin typeface="Times New Roman"/>
                <a:cs typeface="Times New Roman"/>
              </a:rPr>
              <a:t>79</a:t>
            </a:r>
            <a:r>
              <a:rPr sz="1750" b="1" dirty="0">
                <a:solidFill>
                  <a:srgbClr val="FF0000"/>
                </a:solidFill>
                <a:latin typeface="Times New Roman"/>
                <a:cs typeface="Times New Roman"/>
              </a:rPr>
              <a:t> кг катуу тиричилик таштандысы түзүлөт</a:t>
            </a:r>
            <a:endParaRPr sz="175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32929" y="3963923"/>
            <a:ext cx="3787140" cy="2033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30981" y="1893832"/>
            <a:ext cx="2560320" cy="841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770"/>
              </a:lnSpc>
            </a:pPr>
            <a:r>
              <a:rPr sz="1550" b="1" spc="5" dirty="0">
                <a:latin typeface="Times New Roman"/>
                <a:cs typeface="Times New Roman"/>
              </a:rPr>
              <a:t>түрлөрү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боюнча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тиричилик таштандыларын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чыгаруу</a:t>
            </a:r>
            <a:endParaRPr sz="1550" dirty="0">
              <a:latin typeface="Times New Roman"/>
              <a:cs typeface="Times New Roman"/>
            </a:endParaRPr>
          </a:p>
          <a:p>
            <a:pPr algn="ctr">
              <a:lnSpc>
                <a:spcPts val="138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миң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10" dirty="0">
                <a:latin typeface="Times New Roman"/>
                <a:cs typeface="Times New Roman"/>
              </a:rPr>
              <a:t>тонна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 marL="1538605">
              <a:lnSpc>
                <a:spcPct val="100000"/>
              </a:lnSpc>
              <a:spcBef>
                <a:spcPts val="550"/>
              </a:spcBef>
            </a:pP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7308" y="3602114"/>
            <a:ext cx="974090" cy="816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ts val="910"/>
              </a:lnSpc>
            </a:pPr>
            <a:r>
              <a:rPr sz="800" spc="-10" dirty="0">
                <a:latin typeface="Times New Roman"/>
                <a:cs typeface="Times New Roman"/>
              </a:rPr>
              <a:t>Көчө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таштандысы (санкцияланбаган </a:t>
            </a:r>
            <a:r>
              <a:rPr sz="800" spc="-5" dirty="0">
                <a:latin typeface="Times New Roman"/>
                <a:cs typeface="Times New Roman"/>
              </a:rPr>
              <a:t>таштанды таштоочу жайдагы таштандыны жана парктык калдыктарды кошкондо)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35470" y="3602114"/>
            <a:ext cx="880744" cy="471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 algn="ctr">
              <a:lnSpc>
                <a:spcPts val="910"/>
              </a:lnSpc>
            </a:pPr>
            <a:r>
              <a:rPr sz="800" spc="-10" dirty="0">
                <a:latin typeface="Times New Roman"/>
                <a:cs typeface="Times New Roman"/>
              </a:rPr>
              <a:t>Ишканалардын, мекемелердин жана</a:t>
            </a:r>
            <a:r>
              <a:rPr sz="800" spc="-5" dirty="0">
                <a:latin typeface="Times New Roman"/>
                <a:cs typeface="Times New Roman"/>
              </a:rPr>
              <a:t> уюмдардын калдыктары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40267" y="3602114"/>
            <a:ext cx="708025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" marR="5080" indent="-81915">
              <a:lnSpc>
                <a:spcPts val="910"/>
              </a:lnSpc>
            </a:pPr>
            <a:r>
              <a:rPr sz="800" spc="-10" dirty="0">
                <a:latin typeface="Times New Roman"/>
                <a:cs typeface="Times New Roman"/>
              </a:rPr>
              <a:t>Үй чарбасынын калдыктары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37193" y="3602114"/>
            <a:ext cx="1089660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Базарлардагы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калдыктар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92160" y="3602114"/>
            <a:ext cx="77533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latin typeface="Times New Roman"/>
                <a:cs typeface="Times New Roman"/>
              </a:rPr>
              <a:t>Башка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калдыктар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50031" y="1688512"/>
            <a:ext cx="2592070" cy="20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60"/>
              </a:lnSpc>
            </a:pPr>
            <a:r>
              <a:rPr sz="1550" b="1" spc="5" dirty="0">
                <a:latin typeface="Times New Roman"/>
                <a:cs typeface="Times New Roman"/>
              </a:rPr>
              <a:t>Калдыктардын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пайда</a:t>
            </a:r>
            <a:r>
              <a:rPr sz="1550" b="1" spc="10" dirty="0">
                <a:latin typeface="Times New Roman"/>
                <a:cs typeface="Times New Roman"/>
              </a:rPr>
              <a:t> </a:t>
            </a:r>
            <a:r>
              <a:rPr sz="1550" b="1" spc="5" dirty="0">
                <a:latin typeface="Times New Roman"/>
                <a:cs typeface="Times New Roman"/>
              </a:rPr>
              <a:t>болуу</a:t>
            </a:r>
            <a:endParaRPr sz="1550" dirty="0">
              <a:latin typeface="Times New Roman"/>
              <a:cs typeface="Times New Roman"/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347FC49F-6805-48ED-FD70-FC1A8CEDC5B8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02EA27F7-73CC-E9BE-AAC7-860E91488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EA390C64-AC69-B7CA-2BFC-1A2B68DAC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DD5872A8-03A9-4D35-3175-FA9D83C44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087EC969-CFCF-DB3A-F0BC-717AF9CD9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059063"/>
              </p:ext>
            </p:extLst>
          </p:nvPr>
        </p:nvGraphicFramePr>
        <p:xfrm>
          <a:off x="332443" y="2549906"/>
          <a:ext cx="5509522" cy="1178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FAB3F66E-CEA8-CC25-8972-256261B35F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231707"/>
              </p:ext>
            </p:extLst>
          </p:nvPr>
        </p:nvGraphicFramePr>
        <p:xfrm>
          <a:off x="5331450" y="2559741"/>
          <a:ext cx="5014258" cy="400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0714" y="891980"/>
            <a:ext cx="8011970" cy="489107"/>
          </a:xfrm>
          <a:prstGeom prst="rect">
            <a:avLst/>
          </a:prstGeom>
        </p:spPr>
        <p:txBody>
          <a:bodyPr vert="horz" wrap="square" lIns="0" tIns="128777" rIns="0" bIns="0" rtlCol="0">
            <a:spAutoFit/>
          </a:bodyPr>
          <a:lstStyle/>
          <a:p>
            <a:pPr marL="1516380">
              <a:lnSpc>
                <a:spcPts val="2815"/>
              </a:lnSpc>
            </a:pPr>
            <a:r>
              <a:rPr dirty="0">
                <a:latin typeface="Times New Roman"/>
                <a:cs typeface="Times New Roman"/>
              </a:rPr>
              <a:t>202</a:t>
            </a:r>
            <a:r>
              <a:rPr lang="ky-KG" dirty="0">
                <a:latin typeface="Times New Roman"/>
                <a:cs typeface="Times New Roman"/>
              </a:rPr>
              <a:t>3</a:t>
            </a:r>
            <a:r>
              <a:rPr dirty="0">
                <a:latin typeface="Times New Roman"/>
                <a:cs typeface="Times New Roman"/>
              </a:rPr>
              <a:t>-</a:t>
            </a:r>
            <a:r>
              <a:rPr dirty="0" err="1">
                <a:latin typeface="Times New Roman"/>
                <a:cs typeface="Times New Roman"/>
              </a:rPr>
              <a:t>жылдагы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өзгөчө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кырдаалдар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34216" y="5102192"/>
            <a:ext cx="96393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Ысык-К</a:t>
            </a:r>
            <a:r>
              <a:rPr sz="950" spc="-5" dirty="0">
                <a:latin typeface="Times New Roman"/>
                <a:cs typeface="Times New Roman"/>
              </a:rPr>
              <a:t>ө</a:t>
            </a:r>
            <a:r>
              <a:rPr sz="950" dirty="0">
                <a:latin typeface="Times New Roman"/>
                <a:cs typeface="Times New Roman"/>
              </a:rPr>
              <a:t>л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1265" y="4727494"/>
            <a:ext cx="59944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О</a:t>
            </a:r>
            <a:r>
              <a:rPr sz="950" spc="5" dirty="0">
                <a:latin typeface="Times New Roman"/>
                <a:cs typeface="Times New Roman"/>
              </a:rPr>
              <a:t>ш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3468" y="4365338"/>
            <a:ext cx="62230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Ч</a:t>
            </a:r>
            <a:r>
              <a:rPr sz="950" spc="-5" dirty="0">
                <a:latin typeface="Times New Roman"/>
                <a:cs typeface="Times New Roman"/>
              </a:rPr>
              <a:t>ү</a:t>
            </a:r>
            <a:r>
              <a:rPr sz="950" spc="5" dirty="0">
                <a:latin typeface="Times New Roman"/>
                <a:cs typeface="Times New Roman"/>
              </a:rPr>
              <a:t>й</a:t>
            </a:r>
            <a:r>
              <a:rPr sz="950" spc="-5" dirty="0">
                <a:latin typeface="Times New Roman"/>
                <a:cs typeface="Times New Roman"/>
              </a:rPr>
              <a:t> 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248" y="4025707"/>
            <a:ext cx="1064895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Жалал-Абад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6713" y="3592399"/>
            <a:ext cx="77343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950" spc="-5" dirty="0">
                <a:latin typeface="Times New Roman"/>
                <a:cs typeface="Times New Roman"/>
              </a:rPr>
              <a:t>Нарын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51869" y="2234720"/>
            <a:ext cx="2201545" cy="895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sz="1550" b="1" spc="5" dirty="0">
                <a:latin typeface="Times New Roman"/>
                <a:cs typeface="Times New Roman"/>
              </a:rPr>
              <a:t>Өзгөчө кырдаалдардын натыйжасында каза болгондордун саны</a:t>
            </a: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10" dirty="0">
                <a:latin typeface="Times New Roman"/>
                <a:cs typeface="Times New Roman"/>
              </a:rPr>
              <a:t>адам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70105" y="5809819"/>
            <a:ext cx="363855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О</a:t>
            </a:r>
            <a:r>
              <a:rPr sz="950" spc="5" dirty="0">
                <a:latin typeface="Times New Roman"/>
                <a:cs typeface="Times New Roman"/>
              </a:rPr>
              <a:t>ш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ш.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5747" y="5331235"/>
            <a:ext cx="71501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-5" dirty="0">
                <a:latin typeface="Times New Roman"/>
                <a:cs typeface="Times New Roman"/>
              </a:rPr>
              <a:t>Тала</a:t>
            </a:r>
            <a:r>
              <a:rPr sz="950" dirty="0">
                <a:latin typeface="Times New Roman"/>
                <a:cs typeface="Times New Roman"/>
              </a:rPr>
              <a:t>с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5352" y="4852654"/>
            <a:ext cx="771525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5" dirty="0">
                <a:latin typeface="Times New Roman"/>
                <a:cs typeface="Times New Roman"/>
              </a:rPr>
              <a:t>Нарын </a:t>
            </a:r>
            <a:r>
              <a:rPr sz="950" dirty="0">
                <a:latin typeface="Times New Roman"/>
                <a:cs typeface="Times New Roman"/>
              </a:rPr>
              <a:t>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51767" y="4374070"/>
            <a:ext cx="65405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950" dirty="0">
                <a:latin typeface="Times New Roman"/>
                <a:cs typeface="Times New Roman"/>
              </a:rPr>
              <a:t> </a:t>
            </a:r>
            <a:r>
              <a:rPr sz="950" dirty="0" err="1">
                <a:latin typeface="Times New Roman"/>
                <a:cs typeface="Times New Roman"/>
              </a:rPr>
              <a:t>Ош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49569" y="3895488"/>
            <a:ext cx="106680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Ж</a:t>
            </a:r>
            <a:r>
              <a:rPr sz="950" spc="-5" dirty="0">
                <a:latin typeface="Times New Roman"/>
                <a:cs typeface="Times New Roman"/>
              </a:rPr>
              <a:t>алал-Аба</a:t>
            </a:r>
            <a:r>
              <a:rPr sz="950" dirty="0">
                <a:latin typeface="Times New Roman"/>
                <a:cs typeface="Times New Roman"/>
              </a:rPr>
              <a:t>д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47307" y="3416906"/>
            <a:ext cx="96393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Ысык-К</a:t>
            </a:r>
            <a:r>
              <a:rPr sz="950" spc="-5" dirty="0">
                <a:latin typeface="Times New Roman"/>
                <a:cs typeface="Times New Roman"/>
              </a:rPr>
              <a:t>ө</a:t>
            </a:r>
            <a:r>
              <a:rPr sz="950" dirty="0">
                <a:latin typeface="Times New Roman"/>
                <a:cs typeface="Times New Roman"/>
              </a:rPr>
              <a:t>л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38349" y="2938323"/>
            <a:ext cx="774065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-5" dirty="0">
                <a:latin typeface="Times New Roman"/>
                <a:cs typeface="Times New Roman"/>
              </a:rPr>
              <a:t>Батке</a:t>
            </a:r>
            <a:r>
              <a:rPr sz="950" spc="5" dirty="0">
                <a:latin typeface="Times New Roman"/>
                <a:cs typeface="Times New Roman"/>
              </a:rPr>
              <a:t>н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-5" dirty="0">
                <a:latin typeface="Times New Roman"/>
                <a:cs typeface="Times New Roman"/>
              </a:rPr>
              <a:t>облусу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82251" y="2234720"/>
            <a:ext cx="279209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23215">
              <a:lnSpc>
                <a:spcPts val="1720"/>
              </a:lnSpc>
            </a:pPr>
            <a:r>
              <a:rPr sz="1550" b="1" spc="5" dirty="0">
                <a:latin typeface="Times New Roman"/>
                <a:cs typeface="Times New Roman"/>
              </a:rPr>
              <a:t>Өзгөчө кырдаалдардан келтирилген зыяндын көлөмү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43437" y="2671413"/>
            <a:ext cx="669925" cy="18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-20" dirty="0">
                <a:latin typeface="Times New Roman"/>
                <a:cs typeface="Times New Roman"/>
              </a:rPr>
              <a:t>млн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сом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C88A16A-209B-F4AC-70A3-EB5BEB8F089D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7DA183B-94BB-82E9-8BDC-40EA96FFF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2EF569F-65EA-05A0-DC35-DE21DA9F6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7C57913-8091-8251-2711-5AA2DAF78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28" name="Объект 5">
            <a:extLst>
              <a:ext uri="{FF2B5EF4-FFF2-40B4-BE49-F238E27FC236}">
                <a16:creationId xmlns:a16="http://schemas.microsoft.com/office/drawing/2014/main" id="{E1433C98-0136-BB38-5CB7-87759317E2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331394"/>
              </p:ext>
            </p:extLst>
          </p:nvPr>
        </p:nvGraphicFramePr>
        <p:xfrm>
          <a:off x="183902" y="1912762"/>
          <a:ext cx="5223854" cy="4141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object 9">
            <a:extLst>
              <a:ext uri="{FF2B5EF4-FFF2-40B4-BE49-F238E27FC236}">
                <a16:creationId xmlns:a16="http://schemas.microsoft.com/office/drawing/2014/main" id="{82E20E31-E6DF-85EA-D74B-52DAAF6426FD}"/>
              </a:ext>
            </a:extLst>
          </p:cNvPr>
          <p:cNvSpPr txBox="1"/>
          <p:nvPr/>
        </p:nvSpPr>
        <p:spPr>
          <a:xfrm>
            <a:off x="917275" y="3230243"/>
            <a:ext cx="77343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950" spc="-5" dirty="0">
                <a:latin typeface="Times New Roman"/>
                <a:cs typeface="Times New Roman"/>
              </a:rPr>
              <a:t>             Ош ш.</a:t>
            </a:r>
            <a:endParaRPr sz="950" dirty="0">
              <a:latin typeface="Times New Roman"/>
              <a:cs typeface="Times New Roman"/>
            </a:endParaRPr>
          </a:p>
        </p:txBody>
      </p:sp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183378CB-1F00-3108-3EC7-AB4CBB27C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362645"/>
              </p:ext>
            </p:extLst>
          </p:nvPr>
        </p:nvGraphicFramePr>
        <p:xfrm>
          <a:off x="6760291" y="2678585"/>
          <a:ext cx="3410198" cy="356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0644" y="637161"/>
            <a:ext cx="8011970" cy="662305"/>
          </a:xfrm>
          <a:prstGeom prst="rect">
            <a:avLst/>
          </a:prstGeom>
        </p:spPr>
        <p:txBody>
          <a:bodyPr vert="horz" wrap="square" lIns="0" tIns="340737" rIns="0" bIns="0" rtlCol="0">
            <a:spAutoFit/>
          </a:bodyPr>
          <a:lstStyle/>
          <a:p>
            <a:pPr marL="295910">
              <a:lnSpc>
                <a:spcPct val="100000"/>
              </a:lnSpc>
            </a:pPr>
            <a:r>
              <a:rPr spc="-5" dirty="0">
                <a:latin typeface="Times New Roman"/>
                <a:cs typeface="Times New Roman"/>
              </a:rPr>
              <a:t>Айлана-чөйрөн</a:t>
            </a:r>
            <a:r>
              <a:rPr dirty="0">
                <a:latin typeface="Times New Roman"/>
                <a:cs typeface="Times New Roman"/>
              </a:rPr>
              <a:t>ү </a:t>
            </a:r>
            <a:r>
              <a:rPr spc="-5" dirty="0">
                <a:latin typeface="Times New Roman"/>
                <a:cs typeface="Times New Roman"/>
              </a:rPr>
              <a:t>коргоог</a:t>
            </a:r>
            <a:r>
              <a:rPr dirty="0">
                <a:latin typeface="Times New Roman"/>
                <a:cs typeface="Times New Roman"/>
              </a:rPr>
              <a:t>о </a:t>
            </a:r>
            <a:r>
              <a:rPr spc="-5" dirty="0">
                <a:latin typeface="Times New Roman"/>
                <a:cs typeface="Times New Roman"/>
              </a:rPr>
              <a:t>жумшалган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6181" y="1254757"/>
            <a:ext cx="4412615" cy="326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50" b="1" spc="-5" dirty="0">
                <a:solidFill>
                  <a:srgbClr val="002060"/>
                </a:solidFill>
                <a:latin typeface="Times New Roman"/>
                <a:cs typeface="Times New Roman"/>
              </a:rPr>
              <a:t>чыгымда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р </a:t>
            </a:r>
            <a:r>
              <a:rPr sz="2350" b="1" spc="-5" dirty="0">
                <a:solidFill>
                  <a:srgbClr val="002060"/>
                </a:solidFill>
                <a:latin typeface="Times New Roman"/>
                <a:cs typeface="Times New Roman"/>
              </a:rPr>
              <a:t>жан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а </a:t>
            </a:r>
            <a:r>
              <a:rPr sz="2350" b="1" spc="-5" dirty="0">
                <a:solidFill>
                  <a:srgbClr val="002060"/>
                </a:solidFill>
                <a:latin typeface="Times New Roman"/>
                <a:cs typeface="Times New Roman"/>
              </a:rPr>
              <a:t>инвестициялар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11547" y="2992910"/>
            <a:ext cx="2312035" cy="605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670"/>
              </a:lnSpc>
            </a:pPr>
            <a:r>
              <a:rPr sz="1550" b="1" spc="-10" dirty="0">
                <a:latin typeface="Times New Roman"/>
                <a:cs typeface="Times New Roman"/>
              </a:rPr>
              <a:t>Мамлекетти</a:t>
            </a:r>
            <a:r>
              <a:rPr sz="1550" b="1" spc="5" dirty="0">
                <a:latin typeface="Times New Roman"/>
                <a:cs typeface="Times New Roman"/>
              </a:rPr>
              <a:t>к</a:t>
            </a:r>
            <a:r>
              <a:rPr sz="1550" b="1" spc="-2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бюджеттин чыгымдары</a:t>
            </a:r>
            <a:endParaRPr sz="1550">
              <a:latin typeface="Times New Roman"/>
              <a:cs typeface="Times New Roman"/>
            </a:endParaRPr>
          </a:p>
          <a:p>
            <a:pPr marL="1905" algn="ctr">
              <a:lnSpc>
                <a:spcPts val="130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-20" dirty="0">
                <a:latin typeface="Times New Roman"/>
                <a:cs typeface="Times New Roman"/>
              </a:rPr>
              <a:t>млн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сом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787513" y="4597908"/>
            <a:ext cx="829944" cy="752475"/>
          </a:xfrm>
          <a:custGeom>
            <a:avLst/>
            <a:gdLst/>
            <a:ahLst/>
            <a:cxnLst/>
            <a:rect l="l" t="t" r="r" b="b"/>
            <a:pathLst>
              <a:path w="829945" h="752475">
                <a:moveTo>
                  <a:pt x="40385" y="0"/>
                </a:moveTo>
                <a:lnTo>
                  <a:pt x="90830" y="5528"/>
                </a:lnTo>
                <a:lnTo>
                  <a:pt x="140609" y="13619"/>
                </a:lnTo>
                <a:lnTo>
                  <a:pt x="189642" y="24216"/>
                </a:lnTo>
                <a:lnTo>
                  <a:pt x="237847" y="37264"/>
                </a:lnTo>
                <a:lnTo>
                  <a:pt x="285142" y="52708"/>
                </a:lnTo>
                <a:lnTo>
                  <a:pt x="331446" y="70493"/>
                </a:lnTo>
                <a:lnTo>
                  <a:pt x="376676" y="90562"/>
                </a:lnTo>
                <a:lnTo>
                  <a:pt x="420752" y="112861"/>
                </a:lnTo>
                <a:lnTo>
                  <a:pt x="463590" y="137334"/>
                </a:lnTo>
                <a:lnTo>
                  <a:pt x="505110" y="163925"/>
                </a:lnTo>
                <a:lnTo>
                  <a:pt x="545230" y="192579"/>
                </a:lnTo>
                <a:lnTo>
                  <a:pt x="583868" y="223241"/>
                </a:lnTo>
                <a:lnTo>
                  <a:pt x="620943" y="255855"/>
                </a:lnTo>
                <a:lnTo>
                  <a:pt x="656372" y="290366"/>
                </a:lnTo>
                <a:lnTo>
                  <a:pt x="690074" y="326719"/>
                </a:lnTo>
                <a:lnTo>
                  <a:pt x="721967" y="364857"/>
                </a:lnTo>
                <a:lnTo>
                  <a:pt x="751970" y="404726"/>
                </a:lnTo>
                <a:lnTo>
                  <a:pt x="780000" y="446270"/>
                </a:lnTo>
                <a:lnTo>
                  <a:pt x="805977" y="489434"/>
                </a:lnTo>
                <a:lnTo>
                  <a:pt x="829817" y="534161"/>
                </a:lnTo>
                <a:lnTo>
                  <a:pt x="394715" y="752094"/>
                </a:lnTo>
                <a:lnTo>
                  <a:pt x="382744" y="729730"/>
                </a:lnTo>
                <a:lnTo>
                  <a:pt x="369714" y="708148"/>
                </a:lnTo>
                <a:lnTo>
                  <a:pt x="340644" y="667444"/>
                </a:lnTo>
                <a:lnTo>
                  <a:pt x="307825" y="630206"/>
                </a:lnTo>
                <a:lnTo>
                  <a:pt x="271576" y="596658"/>
                </a:lnTo>
                <a:lnTo>
                  <a:pt x="232219" y="567023"/>
                </a:lnTo>
                <a:lnTo>
                  <a:pt x="190073" y="541525"/>
                </a:lnTo>
                <a:lnTo>
                  <a:pt x="145458" y="520390"/>
                </a:lnTo>
                <a:lnTo>
                  <a:pt x="98694" y="503840"/>
                </a:lnTo>
                <a:lnTo>
                  <a:pt x="50101" y="492100"/>
                </a:lnTo>
                <a:lnTo>
                  <a:pt x="0" y="485394"/>
                </a:lnTo>
                <a:lnTo>
                  <a:pt x="40385" y="0"/>
                </a:lnTo>
                <a:close/>
              </a:path>
            </a:pathLst>
          </a:custGeom>
          <a:ln w="1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03540" y="5132070"/>
            <a:ext cx="1917064" cy="1410970"/>
          </a:xfrm>
          <a:custGeom>
            <a:avLst/>
            <a:gdLst/>
            <a:ahLst/>
            <a:cxnLst/>
            <a:rect l="l" t="t" r="r" b="b"/>
            <a:pathLst>
              <a:path w="1917065" h="1410970">
                <a:moveTo>
                  <a:pt x="1813803" y="0"/>
                </a:moveTo>
                <a:lnTo>
                  <a:pt x="1846677" y="72850"/>
                </a:lnTo>
                <a:lnTo>
                  <a:pt x="1873136" y="146930"/>
                </a:lnTo>
                <a:lnTo>
                  <a:pt x="1893292" y="221904"/>
                </a:lnTo>
                <a:lnTo>
                  <a:pt x="1907255" y="297436"/>
                </a:lnTo>
                <a:lnTo>
                  <a:pt x="1915137" y="373189"/>
                </a:lnTo>
                <a:lnTo>
                  <a:pt x="1917050" y="448828"/>
                </a:lnTo>
                <a:lnTo>
                  <a:pt x="1913105" y="524017"/>
                </a:lnTo>
                <a:lnTo>
                  <a:pt x="1903414" y="598419"/>
                </a:lnTo>
                <a:lnTo>
                  <a:pt x="1888088" y="671699"/>
                </a:lnTo>
                <a:lnTo>
                  <a:pt x="1867238" y="743521"/>
                </a:lnTo>
                <a:lnTo>
                  <a:pt x="1840976" y="813548"/>
                </a:lnTo>
                <a:lnTo>
                  <a:pt x="1809414" y="881445"/>
                </a:lnTo>
                <a:lnTo>
                  <a:pt x="1772662" y="946874"/>
                </a:lnTo>
                <a:lnTo>
                  <a:pt x="1730833" y="1009502"/>
                </a:lnTo>
                <a:lnTo>
                  <a:pt x="1684037" y="1068990"/>
                </a:lnTo>
                <a:lnTo>
                  <a:pt x="1632386" y="1125004"/>
                </a:lnTo>
                <a:lnTo>
                  <a:pt x="1575992" y="1177207"/>
                </a:lnTo>
                <a:lnTo>
                  <a:pt x="1514966" y="1225263"/>
                </a:lnTo>
                <a:lnTo>
                  <a:pt x="1449419" y="1268837"/>
                </a:lnTo>
                <a:lnTo>
                  <a:pt x="1379463" y="1307592"/>
                </a:lnTo>
                <a:lnTo>
                  <a:pt x="1306504" y="1340466"/>
                </a:lnTo>
                <a:lnTo>
                  <a:pt x="1232327" y="1366924"/>
                </a:lnTo>
                <a:lnTo>
                  <a:pt x="1157267" y="1387077"/>
                </a:lnTo>
                <a:lnTo>
                  <a:pt x="1081661" y="1401037"/>
                </a:lnTo>
                <a:lnTo>
                  <a:pt x="1005845" y="1408914"/>
                </a:lnTo>
                <a:lnTo>
                  <a:pt x="930154" y="1410818"/>
                </a:lnTo>
                <a:lnTo>
                  <a:pt x="854925" y="1406861"/>
                </a:lnTo>
                <a:lnTo>
                  <a:pt x="780494" y="1397154"/>
                </a:lnTo>
                <a:lnTo>
                  <a:pt x="707197" y="1381807"/>
                </a:lnTo>
                <a:lnTo>
                  <a:pt x="635370" y="1360932"/>
                </a:lnTo>
                <a:lnTo>
                  <a:pt x="565349" y="1334638"/>
                </a:lnTo>
                <a:lnTo>
                  <a:pt x="497469" y="1303038"/>
                </a:lnTo>
                <a:lnTo>
                  <a:pt x="432068" y="1266241"/>
                </a:lnTo>
                <a:lnTo>
                  <a:pt x="369481" y="1224360"/>
                </a:lnTo>
                <a:lnTo>
                  <a:pt x="310044" y="1177504"/>
                </a:lnTo>
                <a:lnTo>
                  <a:pt x="254093" y="1125784"/>
                </a:lnTo>
                <a:lnTo>
                  <a:pt x="201964" y="1069312"/>
                </a:lnTo>
                <a:lnTo>
                  <a:pt x="153993" y="1008199"/>
                </a:lnTo>
                <a:lnTo>
                  <a:pt x="110517" y="942554"/>
                </a:lnTo>
                <a:lnTo>
                  <a:pt x="71871" y="872490"/>
                </a:lnTo>
                <a:lnTo>
                  <a:pt x="50368" y="826553"/>
                </a:lnTo>
                <a:lnTo>
                  <a:pt x="35753" y="791306"/>
                </a:lnTo>
                <a:lnTo>
                  <a:pt x="22467" y="755477"/>
                </a:lnTo>
                <a:lnTo>
                  <a:pt x="10540" y="719151"/>
                </a:lnTo>
                <a:lnTo>
                  <a:pt x="0" y="682419"/>
                </a:lnTo>
                <a:lnTo>
                  <a:pt x="471159" y="558546"/>
                </a:lnTo>
                <a:lnTo>
                  <a:pt x="482792" y="596838"/>
                </a:lnTo>
                <a:lnTo>
                  <a:pt x="497244" y="633475"/>
                </a:lnTo>
                <a:lnTo>
                  <a:pt x="514361" y="668367"/>
                </a:lnTo>
                <a:lnTo>
                  <a:pt x="533991" y="701424"/>
                </a:lnTo>
                <a:lnTo>
                  <a:pt x="555979" y="732555"/>
                </a:lnTo>
                <a:lnTo>
                  <a:pt x="606421" y="788686"/>
                </a:lnTo>
                <a:lnTo>
                  <a:pt x="664462" y="836040"/>
                </a:lnTo>
                <a:lnTo>
                  <a:pt x="728876" y="873900"/>
                </a:lnTo>
                <a:lnTo>
                  <a:pt x="798438" y="901549"/>
                </a:lnTo>
                <a:lnTo>
                  <a:pt x="871923" y="918269"/>
                </a:lnTo>
                <a:lnTo>
                  <a:pt x="948106" y="923341"/>
                </a:lnTo>
                <a:lnTo>
                  <a:pt x="986826" y="921286"/>
                </a:lnTo>
                <a:lnTo>
                  <a:pt x="1025761" y="916049"/>
                </a:lnTo>
                <a:lnTo>
                  <a:pt x="1064757" y="907541"/>
                </a:lnTo>
                <a:lnTo>
                  <a:pt x="1103050" y="896017"/>
                </a:lnTo>
                <a:lnTo>
                  <a:pt x="1139688" y="881662"/>
                </a:lnTo>
                <a:lnTo>
                  <a:pt x="1174581" y="864631"/>
                </a:lnTo>
                <a:lnTo>
                  <a:pt x="1207641" y="845076"/>
                </a:lnTo>
                <a:lnTo>
                  <a:pt x="1267905" y="799007"/>
                </a:lnTo>
                <a:lnTo>
                  <a:pt x="1319765" y="744681"/>
                </a:lnTo>
                <a:lnTo>
                  <a:pt x="1362509" y="683323"/>
                </a:lnTo>
                <a:lnTo>
                  <a:pt x="1395422" y="616159"/>
                </a:lnTo>
                <a:lnTo>
                  <a:pt x="1417793" y="544413"/>
                </a:lnTo>
                <a:lnTo>
                  <a:pt x="1428908" y="469312"/>
                </a:lnTo>
                <a:lnTo>
                  <a:pt x="1430021" y="430886"/>
                </a:lnTo>
                <a:lnTo>
                  <a:pt x="1428053" y="392081"/>
                </a:lnTo>
                <a:lnTo>
                  <a:pt x="1422914" y="353049"/>
                </a:lnTo>
                <a:lnTo>
                  <a:pt x="1414515" y="313944"/>
                </a:lnTo>
                <a:lnTo>
                  <a:pt x="1399333" y="265492"/>
                </a:lnTo>
                <a:lnTo>
                  <a:pt x="1384595" y="230159"/>
                </a:lnTo>
                <a:lnTo>
                  <a:pt x="1379090" y="218712"/>
                </a:lnTo>
                <a:lnTo>
                  <a:pt x="1813803" y="0"/>
                </a:lnTo>
                <a:close/>
              </a:path>
            </a:pathLst>
          </a:custGeom>
          <a:ln w="1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378318" y="4766451"/>
            <a:ext cx="895350" cy="169545"/>
          </a:xfrm>
          <a:custGeom>
            <a:avLst/>
            <a:gdLst/>
            <a:ahLst/>
            <a:cxnLst/>
            <a:rect l="l" t="t" r="r" b="b"/>
            <a:pathLst>
              <a:path w="895350" h="169545">
                <a:moveTo>
                  <a:pt x="0" y="169163"/>
                </a:moveTo>
                <a:lnTo>
                  <a:pt x="845819" y="0"/>
                </a:lnTo>
                <a:lnTo>
                  <a:pt x="895350" y="0"/>
                </a:lnTo>
              </a:path>
            </a:pathLst>
          </a:custGeom>
          <a:ln w="8356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14054" y="5837555"/>
            <a:ext cx="753110" cy="0"/>
          </a:xfrm>
          <a:custGeom>
            <a:avLst/>
            <a:gdLst/>
            <a:ahLst/>
            <a:cxnLst/>
            <a:rect l="l" t="t" r="r" b="b"/>
            <a:pathLst>
              <a:path w="753109">
                <a:moveTo>
                  <a:pt x="0" y="0"/>
                </a:moveTo>
                <a:lnTo>
                  <a:pt x="752855" y="0"/>
                </a:lnTo>
              </a:path>
            </a:pathLst>
          </a:custGeom>
          <a:ln w="5334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794125" y="4288422"/>
            <a:ext cx="2130425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атмосфералык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абаны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жана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климатты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коргоо</a:t>
            </a:r>
            <a:endParaRPr sz="850" dirty="0">
              <a:latin typeface="Times New Roman"/>
              <a:cs typeface="Times New Roman"/>
            </a:endParaRPr>
          </a:p>
          <a:p>
            <a:pPr marR="175895" algn="ctr">
              <a:lnSpc>
                <a:spcPct val="100000"/>
              </a:lnSpc>
              <a:spcBef>
                <a:spcPts val="244"/>
              </a:spcBef>
            </a:pPr>
            <a:r>
              <a:rPr lang="ky-KG"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0,8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%</a:t>
            </a:r>
            <a:endParaRPr sz="85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82671" y="4691089"/>
            <a:ext cx="80899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10" dirty="0" err="1">
                <a:solidFill>
                  <a:srgbClr val="3F3F3F"/>
                </a:solidFill>
                <a:latin typeface="Times New Roman"/>
                <a:cs typeface="Times New Roman"/>
              </a:rPr>
              <a:t>сууларды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 err="1">
                <a:solidFill>
                  <a:srgbClr val="3F3F3F"/>
                </a:solidFill>
                <a:latin typeface="Times New Roman"/>
                <a:cs typeface="Times New Roman"/>
              </a:rPr>
              <a:t>тазало</a:t>
            </a:r>
            <a:endParaRPr lang="ky-KG" sz="850" spc="10" dirty="0">
              <a:solidFill>
                <a:srgbClr val="3F3F3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ky-KG"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14,2%</a:t>
            </a:r>
            <a:endParaRPr sz="85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67164" y="5652304"/>
            <a:ext cx="1577975" cy="456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3099"/>
              </a:lnSpc>
            </a:pP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жерди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коргоо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жана</a:t>
            </a:r>
            <a:r>
              <a:rPr sz="850" spc="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рационалдуу пайдалануу</a:t>
            </a:r>
            <a:endParaRPr sz="850" dirty="0">
              <a:latin typeface="Times New Roman"/>
              <a:cs typeface="Times New Roman"/>
            </a:endParaRPr>
          </a:p>
          <a:p>
            <a:pPr marL="198120">
              <a:lnSpc>
                <a:spcPct val="100000"/>
              </a:lnSpc>
              <a:spcBef>
                <a:spcPts val="445"/>
              </a:spcBef>
            </a:pPr>
            <a:r>
              <a:rPr lang="ky-KG"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32,2</a:t>
            </a:r>
            <a:r>
              <a:rPr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%</a:t>
            </a:r>
            <a:endParaRPr sz="850" dirty="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77055" y="3620125"/>
            <a:ext cx="4673686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310">
              <a:lnSpc>
                <a:spcPct val="100000"/>
              </a:lnSpc>
              <a:tabLst>
                <a:tab pos="996950" algn="l"/>
                <a:tab pos="1925955" algn="l"/>
                <a:tab pos="2855595" algn="l"/>
                <a:tab pos="3783965" algn="l"/>
              </a:tabLst>
            </a:pPr>
            <a:r>
              <a:rPr lang="ru-KG" sz="850" spc="10" dirty="0">
                <a:latin typeface="Times New Roman"/>
                <a:cs typeface="Times New Roman"/>
              </a:rPr>
              <a:t>	</a:t>
            </a:r>
            <a:r>
              <a:rPr sz="850" spc="10" dirty="0">
                <a:latin typeface="Times New Roman"/>
                <a:cs typeface="Times New Roman"/>
              </a:rPr>
              <a:t>	</a:t>
            </a:r>
            <a:r>
              <a:rPr lang="ru-RU" sz="850" spc="10" dirty="0">
                <a:latin typeface="Times New Roman"/>
                <a:cs typeface="Times New Roman"/>
              </a:rPr>
              <a:t>		</a:t>
            </a:r>
            <a:endParaRPr lang="ru-RU"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ru-RU" sz="1200" b="1" spc="10" dirty="0">
                <a:latin typeface="Times New Roman"/>
                <a:cs typeface="Times New Roman"/>
              </a:rPr>
              <a:t>2023-жылдагы</a:t>
            </a:r>
            <a:r>
              <a:rPr lang="ru-RU" sz="1200" b="1" spc="5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ишкаалардын</a:t>
            </a:r>
            <a:r>
              <a:rPr lang="ru-RU" sz="1200" b="1" spc="5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жана</a:t>
            </a:r>
            <a:r>
              <a:rPr lang="ru-RU" sz="1200" b="1" spc="5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уюмдардын</a:t>
            </a:r>
            <a:endParaRPr lang="ru-RU" sz="1200" b="1" spc="5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lang="ru-RU" sz="1200" b="1" spc="10" dirty="0" err="1">
                <a:latin typeface="Times New Roman"/>
                <a:cs typeface="Times New Roman"/>
              </a:rPr>
              <a:t>айлана-чөйрөнү</a:t>
            </a:r>
            <a:r>
              <a:rPr lang="ru-RU" sz="1200" b="1" spc="10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коргоого</a:t>
            </a:r>
            <a:r>
              <a:rPr lang="ru-RU" sz="1200" b="1" spc="10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кеткен</a:t>
            </a:r>
            <a:r>
              <a:rPr lang="ru-RU" sz="1200" b="1" spc="10" dirty="0">
                <a:latin typeface="Times New Roman"/>
                <a:cs typeface="Times New Roman"/>
              </a:rPr>
              <a:t> </a:t>
            </a:r>
            <a:r>
              <a:rPr lang="ru-RU" sz="1200" b="1" spc="10" dirty="0" err="1">
                <a:latin typeface="Times New Roman"/>
                <a:cs typeface="Times New Roman"/>
              </a:rPr>
              <a:t>инвестициялары</a:t>
            </a:r>
            <a:r>
              <a:rPr lang="ru-RU" sz="1200" b="1" spc="10" dirty="0">
                <a:latin typeface="Times New Roman"/>
                <a:cs typeface="Times New Roman"/>
              </a:rPr>
              <a:t> </a:t>
            </a:r>
            <a:r>
              <a:rPr lang="ru-RU" sz="1200" spc="10" dirty="0">
                <a:latin typeface="Times New Roman"/>
                <a:cs typeface="Times New Roman"/>
              </a:rPr>
              <a:t>(</a:t>
            </a:r>
            <a:r>
              <a:rPr lang="ru-RU" sz="1200" i="1" spc="10" dirty="0" err="1">
                <a:latin typeface="Times New Roman"/>
                <a:cs typeface="Times New Roman"/>
              </a:rPr>
              <a:t>пайыз</a:t>
            </a:r>
            <a:r>
              <a:rPr lang="ru-RU" sz="1200" i="1" spc="10" dirty="0">
                <a:latin typeface="Times New Roman"/>
                <a:cs typeface="Times New Roman"/>
              </a:rPr>
              <a:t> </a:t>
            </a:r>
            <a:r>
              <a:rPr lang="ru-RU" sz="1200" i="1" spc="10" dirty="0" err="1">
                <a:latin typeface="Times New Roman"/>
                <a:cs typeface="Times New Roman"/>
              </a:rPr>
              <a:t>менен</a:t>
            </a:r>
            <a:r>
              <a:rPr lang="ru-RU" sz="1200" spc="1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7152406" y="2070858"/>
            <a:ext cx="2738352" cy="715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800"/>
              </a:lnSpc>
            </a:pPr>
            <a:r>
              <a:rPr sz="1550" b="1" spc="5" dirty="0">
                <a:latin typeface="Times New Roman"/>
                <a:cs typeface="Times New Roman"/>
              </a:rPr>
              <a:t>Ишканалардын жана уюмдардын айлана- чөйрөнү коргоого кеткен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64569" y="2541678"/>
            <a:ext cx="1579245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spc="5" dirty="0">
                <a:latin typeface="Times New Roman"/>
                <a:cs typeface="Times New Roman"/>
              </a:rPr>
              <a:t>инвестициялары</a:t>
            </a:r>
            <a:endParaRPr sz="1550" dirty="0">
              <a:latin typeface="Times New Roman"/>
              <a:cs typeface="Times New Roman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A74D8CE-1048-7B8E-2FB6-C39C1C47E836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D92C2097-9532-CF72-4D50-95211D20E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1929DD87-BB49-B57E-59B1-B97054FC1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C010B813-7DE7-6758-1409-ABA9BDC15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9C3847DF-777D-AB33-B657-BD60C6093D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893046"/>
              </p:ext>
            </p:extLst>
          </p:nvPr>
        </p:nvGraphicFramePr>
        <p:xfrm>
          <a:off x="413795" y="2778248"/>
          <a:ext cx="4741749" cy="3764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5" name="Диаграмма 54">
            <a:extLst>
              <a:ext uri="{FF2B5EF4-FFF2-40B4-BE49-F238E27FC236}">
                <a16:creationId xmlns:a16="http://schemas.microsoft.com/office/drawing/2014/main" id="{C8A46B17-E6AC-7F31-B09E-E0C9564957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397505"/>
              </p:ext>
            </p:extLst>
          </p:nvPr>
        </p:nvGraphicFramePr>
        <p:xfrm>
          <a:off x="5346700" y="1616860"/>
          <a:ext cx="5296903" cy="210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1" name="Диаграмма 60">
            <a:extLst>
              <a:ext uri="{FF2B5EF4-FFF2-40B4-BE49-F238E27FC236}">
                <a16:creationId xmlns:a16="http://schemas.microsoft.com/office/drawing/2014/main" id="{7664DF3A-8986-4F12-6ED7-8AF22C6C8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5636816"/>
              </p:ext>
            </p:extLst>
          </p:nvPr>
        </p:nvGraphicFramePr>
        <p:xfrm>
          <a:off x="5318340" y="3583553"/>
          <a:ext cx="4537811" cy="334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2" name="object 32">
            <a:extLst>
              <a:ext uri="{FF2B5EF4-FFF2-40B4-BE49-F238E27FC236}">
                <a16:creationId xmlns:a16="http://schemas.microsoft.com/office/drawing/2014/main" id="{6F088A91-9136-968D-5045-5FB35355311E}"/>
              </a:ext>
            </a:extLst>
          </p:cNvPr>
          <p:cNvSpPr txBox="1"/>
          <p:nvPr/>
        </p:nvSpPr>
        <p:spPr>
          <a:xfrm>
            <a:off x="6349450" y="5880587"/>
            <a:ext cx="80899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башка</a:t>
            </a:r>
          </a:p>
          <a:p>
            <a:pPr marL="12700">
              <a:lnSpc>
                <a:spcPct val="100000"/>
              </a:lnSpc>
            </a:pPr>
            <a:r>
              <a:rPr lang="ky-KG" sz="850" spc="10" dirty="0">
                <a:solidFill>
                  <a:srgbClr val="3F3F3F"/>
                </a:solidFill>
                <a:latin typeface="Times New Roman"/>
                <a:cs typeface="Times New Roman"/>
              </a:rPr>
              <a:t>52,8%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8239" y="1350760"/>
            <a:ext cx="556641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9965" marR="5080" indent="-977900">
              <a:lnSpc>
                <a:spcPts val="2550"/>
              </a:lnSpc>
            </a:pP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202</a:t>
            </a:r>
            <a:r>
              <a:rPr lang="ky-KG"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3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-</a:t>
            </a:r>
            <a:r>
              <a:rPr sz="2350" b="1" dirty="0" err="1">
                <a:solidFill>
                  <a:srgbClr val="002060"/>
                </a:solidFill>
                <a:latin typeface="Times New Roman"/>
                <a:cs typeface="Times New Roman"/>
              </a:rPr>
              <a:t>жылдагы</a:t>
            </a:r>
            <a:r>
              <a:rPr sz="2350" b="1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экологиялык</a:t>
            </a:r>
            <a:r>
              <a:rPr sz="2350" b="1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мыйзамдар чөйрөсүндө</a:t>
            </a:r>
            <a:r>
              <a:rPr sz="2350" b="1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укук</a:t>
            </a:r>
            <a:r>
              <a:rPr sz="2350" b="1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350" b="1" dirty="0">
                <a:solidFill>
                  <a:srgbClr val="002060"/>
                </a:solidFill>
                <a:latin typeface="Times New Roman"/>
                <a:cs typeface="Times New Roman"/>
              </a:rPr>
              <a:t>бузуулар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4977" y="5941314"/>
            <a:ext cx="4554855" cy="0"/>
          </a:xfrm>
          <a:custGeom>
            <a:avLst/>
            <a:gdLst/>
            <a:ahLst/>
            <a:cxnLst/>
            <a:rect l="l" t="t" r="r" b="b"/>
            <a:pathLst>
              <a:path w="4554855">
                <a:moveTo>
                  <a:pt x="0" y="0"/>
                </a:moveTo>
                <a:lnTo>
                  <a:pt x="4554474" y="0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4977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66329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6919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87509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98861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09451" y="594131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20004" y="6014956"/>
            <a:ext cx="861694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5" dirty="0">
                <a:latin typeface="Times New Roman"/>
                <a:cs typeface="Times New Roman"/>
              </a:rPr>
              <a:t>Суу </a:t>
            </a:r>
            <a:r>
              <a:rPr sz="950" dirty="0">
                <a:latin typeface="Times New Roman"/>
                <a:cs typeface="Times New Roman"/>
              </a:rPr>
              <a:t>ресурстары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8797" y="6017258"/>
            <a:ext cx="3954779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5" dirty="0">
                <a:latin typeface="Times New Roman"/>
                <a:cs typeface="Times New Roman"/>
              </a:rPr>
              <a:t>Атмосфералык </a:t>
            </a:r>
            <a:r>
              <a:rPr sz="950" dirty="0">
                <a:latin typeface="Times New Roman"/>
                <a:cs typeface="Times New Roman"/>
              </a:rPr>
              <a:t>аба </a:t>
            </a:r>
            <a:r>
              <a:rPr sz="950" spc="-114" dirty="0">
                <a:latin typeface="Times New Roman"/>
                <a:cs typeface="Times New Roman"/>
              </a:rPr>
              <a:t> </a:t>
            </a:r>
            <a:r>
              <a:rPr sz="950" dirty="0">
                <a:latin typeface="Times New Roman"/>
                <a:cs typeface="Times New Roman"/>
              </a:rPr>
              <a:t>Жаныбарлар </a:t>
            </a:r>
            <a:r>
              <a:rPr sz="950" spc="-5" dirty="0">
                <a:latin typeface="Times New Roman"/>
                <a:cs typeface="Times New Roman"/>
              </a:rPr>
              <a:t>дүйнөс</a:t>
            </a:r>
            <a:r>
              <a:rPr sz="950" dirty="0">
                <a:latin typeface="Times New Roman"/>
                <a:cs typeface="Times New Roman"/>
              </a:rPr>
              <a:t>ү Балык </a:t>
            </a:r>
            <a:r>
              <a:rPr sz="950" spc="-5" dirty="0">
                <a:latin typeface="Times New Roman"/>
                <a:cs typeface="Times New Roman"/>
              </a:rPr>
              <a:t>кор</a:t>
            </a:r>
            <a:r>
              <a:rPr sz="950" dirty="0">
                <a:latin typeface="Times New Roman"/>
                <a:cs typeface="Times New Roman"/>
              </a:rPr>
              <a:t>у Өсүмдүктөр </a:t>
            </a:r>
            <a:r>
              <a:rPr sz="950" spc="-5" dirty="0">
                <a:latin typeface="Times New Roman"/>
                <a:cs typeface="Times New Roman"/>
              </a:rPr>
              <a:t>дүйнөсү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5579" y="2984759"/>
            <a:ext cx="2246630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spc="5" dirty="0">
                <a:latin typeface="Times New Roman"/>
                <a:cs typeface="Times New Roman"/>
              </a:rPr>
              <a:t>Укук бузуулардын саны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07037" y="5941314"/>
            <a:ext cx="4987290" cy="0"/>
          </a:xfrm>
          <a:custGeom>
            <a:avLst/>
            <a:gdLst/>
            <a:ahLst/>
            <a:cxnLst/>
            <a:rect l="l" t="t" r="r" b="b"/>
            <a:pathLst>
              <a:path w="4987290">
                <a:moveTo>
                  <a:pt x="0" y="0"/>
                </a:moveTo>
                <a:lnTo>
                  <a:pt x="4987290" y="0"/>
                </a:lnTo>
              </a:path>
            </a:pathLst>
          </a:custGeom>
          <a:ln w="835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275214" y="2992910"/>
            <a:ext cx="1250315" cy="828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720"/>
              </a:lnSpc>
            </a:pPr>
            <a:r>
              <a:rPr sz="1550" b="1" spc="10" dirty="0">
                <a:latin typeface="Times New Roman"/>
                <a:cs typeface="Times New Roman"/>
              </a:rPr>
              <a:t>Айып</a:t>
            </a:r>
            <a:r>
              <a:rPr sz="1550" b="1" spc="5" dirty="0">
                <a:latin typeface="Times New Roman"/>
                <a:cs typeface="Times New Roman"/>
              </a:rPr>
              <a:t> пулдар чогултулду</a:t>
            </a: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ts val="1340"/>
              </a:lnSpc>
            </a:pPr>
            <a:r>
              <a:rPr sz="1200" i="1" spc="5" dirty="0">
                <a:latin typeface="Times New Roman"/>
                <a:cs typeface="Times New Roman"/>
              </a:rPr>
              <a:t>(</a:t>
            </a:r>
            <a:r>
              <a:rPr sz="1200" i="1" spc="-20" dirty="0">
                <a:latin typeface="Times New Roman"/>
                <a:cs typeface="Times New Roman"/>
              </a:rPr>
              <a:t>млн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сом</a:t>
            </a:r>
            <a:r>
              <a:rPr sz="1200" i="1" spc="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950" dirty="0">
                <a:latin typeface="Times New Roman"/>
                <a:cs typeface="Times New Roman"/>
              </a:rPr>
              <a:t>215,5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58194" y="6017241"/>
            <a:ext cx="1884680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spc="5" dirty="0">
                <a:latin typeface="Times New Roman"/>
                <a:cs typeface="Times New Roman"/>
              </a:rPr>
              <a:t>Суу </a:t>
            </a:r>
            <a:r>
              <a:rPr sz="950" dirty="0">
                <a:latin typeface="Times New Roman"/>
                <a:cs typeface="Times New Roman"/>
              </a:rPr>
              <a:t>ресурстары</a:t>
            </a:r>
            <a:r>
              <a:rPr sz="950" spc="5" dirty="0">
                <a:latin typeface="Times New Roman"/>
                <a:cs typeface="Times New Roman"/>
              </a:rPr>
              <a:t> Атмосфералык </a:t>
            </a:r>
            <a:r>
              <a:rPr sz="950" dirty="0">
                <a:latin typeface="Times New Roman"/>
                <a:cs typeface="Times New Roman"/>
              </a:rPr>
              <a:t>аба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88949" y="6017241"/>
            <a:ext cx="2916555" cy="14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Times New Roman"/>
                <a:cs typeface="Times New Roman"/>
              </a:rPr>
              <a:t>Жаныбарлар </a:t>
            </a:r>
            <a:r>
              <a:rPr sz="950" spc="-5" dirty="0">
                <a:latin typeface="Times New Roman"/>
                <a:cs typeface="Times New Roman"/>
              </a:rPr>
              <a:t>дүйнөс</a:t>
            </a:r>
            <a:r>
              <a:rPr sz="950" dirty="0">
                <a:latin typeface="Times New Roman"/>
                <a:cs typeface="Times New Roman"/>
              </a:rPr>
              <a:t>ү Балык </a:t>
            </a:r>
            <a:r>
              <a:rPr sz="950" spc="-5" dirty="0">
                <a:latin typeface="Times New Roman"/>
                <a:cs typeface="Times New Roman"/>
              </a:rPr>
              <a:t>кор</a:t>
            </a:r>
            <a:r>
              <a:rPr sz="950" dirty="0">
                <a:latin typeface="Times New Roman"/>
                <a:cs typeface="Times New Roman"/>
              </a:rPr>
              <a:t>у Өсүмдүктөр </a:t>
            </a:r>
            <a:r>
              <a:rPr sz="950" spc="-5" dirty="0">
                <a:latin typeface="Times New Roman"/>
                <a:cs typeface="Times New Roman"/>
              </a:rPr>
              <a:t>дүйнөсү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B9EB8A2E-988D-709C-6957-7AA2380E5BC4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B8553F25-EEA0-FA16-939E-BCCD5D9E6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71B8597E-B251-3D60-E8D9-1088519EA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93DF9FBE-2E97-B25E-1F97-C9CBA77CE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C9EB1439-5D05-17FF-0AC7-B77DE8B8FB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204709"/>
              </p:ext>
            </p:extLst>
          </p:nvPr>
        </p:nvGraphicFramePr>
        <p:xfrm>
          <a:off x="5274300" y="2896318"/>
          <a:ext cx="5118100" cy="3110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id="{9C53D3F0-4469-A9B2-3BE2-1242273468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5718105"/>
              </p:ext>
            </p:extLst>
          </p:nvPr>
        </p:nvGraphicFramePr>
        <p:xfrm>
          <a:off x="-79145" y="2896318"/>
          <a:ext cx="5273441" cy="3061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15900" y="744490"/>
            <a:ext cx="8011970" cy="662305"/>
          </a:xfrm>
          <a:prstGeom prst="rect">
            <a:avLst/>
          </a:prstGeom>
        </p:spPr>
        <p:txBody>
          <a:bodyPr vert="horz" wrap="square" lIns="0" tIns="299720" rIns="0" bIns="0" rtlCol="0">
            <a:spAutoFit/>
          </a:bodyPr>
          <a:lstStyle/>
          <a:p>
            <a:pPr marL="1024255">
              <a:lnSpc>
                <a:spcPct val="100000"/>
              </a:lnSpc>
            </a:pPr>
            <a:r>
              <a:rPr spc="-5" dirty="0"/>
              <a:t>Статистикалы</a:t>
            </a:r>
            <a:r>
              <a:rPr dirty="0"/>
              <a:t>к </a:t>
            </a:r>
            <a:r>
              <a:rPr spc="-5" dirty="0"/>
              <a:t>маалыматтард</a:t>
            </a:r>
            <a:r>
              <a:rPr dirty="0"/>
              <a:t>ы </a:t>
            </a:r>
            <a:r>
              <a:rPr spc="-5" dirty="0"/>
              <a:t>жайылтуу</a:t>
            </a:r>
          </a:p>
        </p:txBody>
      </p:sp>
      <p:sp>
        <p:nvSpPr>
          <p:cNvPr id="5" name="object 5"/>
          <p:cNvSpPr/>
          <p:nvPr/>
        </p:nvSpPr>
        <p:spPr>
          <a:xfrm>
            <a:off x="7626754" y="2058750"/>
            <a:ext cx="2620517" cy="3758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7EC40E4-0D38-E1B8-B903-1CB182B4F1C3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E27C517-9286-385A-1C48-8D8FDC4F0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BEF0AF00-737D-4C18-8699-DC3597AD8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7580F68-E2BD-4E86-2BE6-7B364452D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59FFFD-220E-484B-AC25-E9FAB9A304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49" y="1800225"/>
            <a:ext cx="7368072" cy="44440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181" y="1571625"/>
            <a:ext cx="8657590" cy="626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b="1" spc="-5" dirty="0">
                <a:latin typeface="Calibri"/>
                <a:cs typeface="Calibri"/>
              </a:rPr>
              <a:t>Көңү</a:t>
            </a:r>
            <a:r>
              <a:rPr sz="4700" b="1" dirty="0">
                <a:latin typeface="Calibri"/>
                <a:cs typeface="Calibri"/>
              </a:rPr>
              <a:t>л</a:t>
            </a:r>
            <a:r>
              <a:rPr sz="4700" b="1" spc="5" dirty="0">
                <a:latin typeface="Calibri"/>
                <a:cs typeface="Calibri"/>
              </a:rPr>
              <a:t> </a:t>
            </a:r>
            <a:r>
              <a:rPr sz="4700" b="1" spc="-5" dirty="0">
                <a:latin typeface="Calibri"/>
                <a:cs typeface="Calibri"/>
              </a:rPr>
              <a:t>бурганыңыздар</a:t>
            </a:r>
            <a:r>
              <a:rPr sz="4700" b="1" dirty="0">
                <a:latin typeface="Calibri"/>
                <a:cs typeface="Calibri"/>
              </a:rPr>
              <a:t>га</a:t>
            </a:r>
            <a:r>
              <a:rPr sz="4700" b="1" spc="5" dirty="0">
                <a:latin typeface="Calibri"/>
                <a:cs typeface="Calibri"/>
              </a:rPr>
              <a:t> </a:t>
            </a:r>
            <a:r>
              <a:rPr sz="4700" b="1" spc="-5" dirty="0">
                <a:latin typeface="Calibri"/>
                <a:cs typeface="Calibri"/>
              </a:rPr>
              <a:t>рахмат</a:t>
            </a:r>
            <a:r>
              <a:rPr sz="4700" b="1" dirty="0">
                <a:latin typeface="Calibri"/>
                <a:cs typeface="Calibri"/>
              </a:rPr>
              <a:t>!</a:t>
            </a:r>
            <a:endParaRPr sz="47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17900" y="2562225"/>
            <a:ext cx="3204972" cy="3205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D2BE977-932D-5C0E-7A41-385DA8A22545}"/>
              </a:ext>
            </a:extLst>
          </p:cNvPr>
          <p:cNvGrpSpPr/>
          <p:nvPr/>
        </p:nvGrpSpPr>
        <p:grpSpPr>
          <a:xfrm>
            <a:off x="-16626" y="6454617"/>
            <a:ext cx="10726650" cy="1106589"/>
            <a:chOff x="-66500" y="5599921"/>
            <a:chExt cx="12300065" cy="127470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068B1F0-2821-AF18-E412-37A7C47D6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491850D3-B7F6-5E89-A425-F98E411D0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8851" y="5599921"/>
              <a:ext cx="1154083" cy="115408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BE06880-A920-B0CE-CF71-8F939394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491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514</Words>
  <Application>Microsoft Office PowerPoint</Application>
  <PresentationFormat>Произвольный</PresentationFormat>
  <Paragraphs>144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Calibri</vt:lpstr>
      <vt:lpstr>Times New Roman</vt:lpstr>
      <vt:lpstr>Office Theme</vt:lpstr>
      <vt:lpstr>Презентация PowerPoint</vt:lpstr>
      <vt:lpstr>Токой ресурстары жана Өзгөчө коргоодогу жаратылыш аймактары</vt:lpstr>
      <vt:lpstr>Суу ресурстары</vt:lpstr>
      <vt:lpstr>2023-жылы атмосфералык абанын булганышынын көрсөткүчтөрү </vt:lpstr>
      <vt:lpstr>Өндүрүштүн жана керектөөнүн калдыктары</vt:lpstr>
      <vt:lpstr>2023-жылдагы тиричилик калдыктары</vt:lpstr>
      <vt:lpstr>2023-жылдагы өзгөчө кырдаалдар</vt:lpstr>
      <vt:lpstr>Айлана-чөйрөнү коргоого жумшалган</vt:lpstr>
      <vt:lpstr>Презентация PowerPoint</vt:lpstr>
      <vt:lpstr>Статистикалык маалыматтарды жайылтуу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Данияр уулу Адылбек</dc:creator>
  <cp:lastModifiedBy>Данияр уулу Адылбек</cp:lastModifiedBy>
  <cp:revision>15</cp:revision>
  <dcterms:created xsi:type="dcterms:W3CDTF">2024-11-05T08:53:08Z</dcterms:created>
  <dcterms:modified xsi:type="dcterms:W3CDTF">2024-11-06T04:28:27Z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2023-11-10T00:00:00Z</vt:filetime>
  </property>
  <property fmtid="{D5CDD505-2E9C-101B-9397-08002B2CF9AE}" pid="3" name="LastSaved">
    <vt:filetime>2024-11-05T00:00:00Z</vt:filetime>
  </property>
</Properties>
</file>