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7" r:id="rId3"/>
    <p:sldId id="328" r:id="rId4"/>
    <p:sldId id="318" r:id="rId5"/>
    <p:sldId id="323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9536456784788482E-2"/>
                  <c:y val="5.3981071068730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218114715593792E-3"/>
                  <c:y val="1.271027357113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92607854000276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704314160011207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4546715985007784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4455179570677517E-2"/>
                  <c:y val="-3.8352299936022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4.931550942412289E-2"/>
                  <c:y val="-2.3694924701853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  <c:pt idx="9">
                  <c:v>12.050475187756078</c:v>
                </c:pt>
                <c:pt idx="10">
                  <c:v>13.482230928344535</c:v>
                </c:pt>
                <c:pt idx="11">
                  <c:v>14.697689346878647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546715985007711E-2"/>
                  <c:y val="-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009755255009102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157598175003542E-2"/>
                  <c:y val="-4.166666666666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1.5323713046019094</c:v>
                </c:pt>
                <c:pt idx="1">
                  <c:v>3.0299306109997701</c:v>
                </c:pt>
                <c:pt idx="2">
                  <c:v>3.2031959827548206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90072"/>
        <c:axId val="272090856"/>
      </c:lineChart>
      <c:catAx>
        <c:axId val="27209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7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090856"/>
        <c:crosses val="autoZero"/>
        <c:auto val="1"/>
        <c:lblAlgn val="ctr"/>
        <c:lblOffset val="100"/>
        <c:noMultiLvlLbl val="0"/>
      </c:catAx>
      <c:valAx>
        <c:axId val="27209085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 w="19050">
            <a:solidFill>
              <a:schemeClr val="tx1">
                <a:alpha val="7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09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19982608203662"/>
          <c:y val="0.91234187580690274"/>
          <c:w val="0.64128515148591969"/>
          <c:h val="5.9880559248206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74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8856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47756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</a:t>
            </a:r>
            <a:r>
              <a:rPr lang="ky-KG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23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en-US" sz="3200" b="1" i="0" dirty="0">
                <a:latin typeface="Kyrghyz Times" pitchFamily="2" charset="0"/>
                <a:cs typeface="Times New Roman" panose="02020603050405020304" pitchFamily="18" charset="0"/>
              </a:rPr>
              <a:t>I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кварталында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аралыгындагы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жана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тууралуу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Баалардын</a:t>
            </a:r>
            <a:r>
              <a:rPr lang="ru-RU" i="0" dirty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 статистика </a:t>
            </a: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бјлімі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i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2023-жылдын 11 апрели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4" y="324906"/>
            <a:ext cx="5956785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548680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267051"/>
              </p:ext>
            </p:extLst>
          </p:nvPr>
        </p:nvGraphicFramePr>
        <p:xfrm>
          <a:off x="697141" y="1844824"/>
          <a:ext cx="765503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816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894122"/>
              </p:ext>
            </p:extLst>
          </p:nvPr>
        </p:nvGraphicFramePr>
        <p:xfrm>
          <a:off x="553266" y="1844824"/>
          <a:ext cx="7887792" cy="4550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y-KG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y-KG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20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1115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Аймактар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аралыгындагы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337343"/>
              </p:ext>
            </p:extLst>
          </p:nvPr>
        </p:nvGraphicFramePr>
        <p:xfrm>
          <a:off x="683568" y="1704606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4" y="324906"/>
            <a:ext cx="5884777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  <p:sp>
        <p:nvSpPr>
          <p:cNvPr id="8" name="Овал 9"/>
          <p:cNvSpPr>
            <a:spLocks noChangeArrowheads="1"/>
          </p:cNvSpPr>
          <p:nvPr/>
        </p:nvSpPr>
        <p:spPr bwMode="auto">
          <a:xfrm>
            <a:off x="4644008" y="3717032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9" name="Овал 9"/>
          <p:cNvSpPr>
            <a:spLocks noChangeArrowheads="1"/>
          </p:cNvSpPr>
          <p:nvPr/>
        </p:nvSpPr>
        <p:spPr bwMode="auto">
          <a:xfrm>
            <a:off x="6803157" y="3717032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ЕАЭБ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680" y="324905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4" y="324906"/>
            <a:ext cx="5596745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012179"/>
              </p:ext>
            </p:extLst>
          </p:nvPr>
        </p:nvGraphicFramePr>
        <p:xfrm>
          <a:off x="746153" y="2031671"/>
          <a:ext cx="8146327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01"/>
                <a:gridCol w="2758514"/>
                <a:gridCol w="2808312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2023-жылдын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1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174640"/>
              </p:ext>
            </p:extLst>
          </p:nvPr>
        </p:nvGraphicFramePr>
        <p:xfrm>
          <a:off x="497790" y="1700808"/>
          <a:ext cx="832268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152128"/>
                <a:gridCol w="1080120"/>
                <a:gridCol w="1080120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мартты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2023-жылдын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мартты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мартты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мартына)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45,1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56,8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84,7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92,2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107,5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26,9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64,1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80,9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93,2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15,3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55,8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60,1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7,7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476,3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543,2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544,8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475,7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527,9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536,6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4" y="324906"/>
            <a:ext cx="617281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  <p:sp>
        <p:nvSpPr>
          <p:cNvPr id="8" name="Овал 7"/>
          <p:cNvSpPr/>
          <p:nvPr/>
        </p:nvSpPr>
        <p:spPr bwMode="auto">
          <a:xfrm>
            <a:off x="7452320" y="3501008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7452320" y="4509120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739184"/>
              </p:ext>
            </p:extLst>
          </p:nvPr>
        </p:nvGraphicFramePr>
        <p:xfrm>
          <a:off x="521274" y="1772816"/>
          <a:ext cx="8119427" cy="4564536"/>
        </p:xfrm>
        <a:graphic>
          <a:graphicData uri="http://schemas.openxmlformats.org/drawingml/2006/table">
            <a:tbl>
              <a:tblPr/>
              <a:tblGrid>
                <a:gridCol w="2809131"/>
                <a:gridCol w="1296144"/>
                <a:gridCol w="1296144"/>
                <a:gridCol w="1296144"/>
                <a:gridCol w="1421864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мартты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2023-жылдын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мартты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2023-жылдын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мартты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мартына)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85,7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91,6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6,8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186,6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170,3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-8,8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424,0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480,7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490,2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  <a:endParaRPr lang="ru-RU" sz="1800" b="1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136,7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14,6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-16,8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75,4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5 297,7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5 953,8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5 761,2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4" y="324906"/>
            <a:ext cx="5956785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694" y="3848049"/>
            <a:ext cx="1310754" cy="4450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694" y="5432225"/>
            <a:ext cx="1310754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90872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2023-жылдын февралында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борборлорундагы негизги тамак-аш азыктарынын </a:t>
            </a:r>
            <a:endParaRPr lang="ky-KG" sz="1400" b="1" i="0" dirty="0" smtClean="0">
              <a:latin typeface="Kyrghyz Times" pitchFamily="2" charset="0"/>
            </a:endParaRPr>
          </a:p>
          <a:p>
            <a:pPr algn="ctr"/>
            <a:r>
              <a:rPr lang="ky-KG" sz="1400" b="1" i="0" dirty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65466"/>
              </p:ext>
            </p:extLst>
          </p:nvPr>
        </p:nvGraphicFramePr>
        <p:xfrm>
          <a:off x="946150" y="1925920"/>
          <a:ext cx="7251700" cy="4023360"/>
        </p:xfrm>
        <a:graphic>
          <a:graphicData uri="http://schemas.openxmlformats.org/drawingml/2006/table">
            <a:tbl>
              <a:tblPr firstRow="1" firstCol="1" bandRow="1"/>
              <a:tblGrid>
                <a:gridCol w="1536700"/>
                <a:gridCol w="1536700"/>
                <a:gridCol w="1536700"/>
                <a:gridCol w="1371600"/>
                <a:gridCol w="1270000"/>
              </a:tblGrid>
              <a:tr h="255270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Астана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Уйдун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6,58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Койдун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5,87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5,07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9,77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14,51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Пастеризацияланган сіт,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0,91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Жумуртка, ондук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1,31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буудай уну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ундан жасалган нан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73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0,45</a:t>
                      </a:r>
                      <a:endParaRPr lang="ky-KG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963955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2023-жылдын февралдагы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4" y="324906"/>
            <a:ext cx="5956785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 err="1">
                <a:latin typeface="Times New Roman" pitchFamily="18" charset="0"/>
              </a:rPr>
              <a:t>Кыргыз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Республикасынын</a:t>
            </a: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</a:rPr>
              <a:t>Улуттук</a:t>
            </a:r>
            <a:r>
              <a:rPr lang="ru-RU" sz="1600" dirty="0">
                <a:latin typeface="Times New Roman" pitchFamily="18" charset="0"/>
              </a:rPr>
              <a:t> статистика </a:t>
            </a:r>
            <a:r>
              <a:rPr lang="ru-RU" sz="1600" dirty="0" err="1">
                <a:latin typeface="Times New Roman" pitchFamily="18" charset="0"/>
              </a:rPr>
              <a:t>комитети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071336"/>
            <a:ext cx="7488831" cy="40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515</Words>
  <Application>Microsoft Office PowerPoint</Application>
  <PresentationFormat>Экран (4:3)</PresentationFormat>
  <Paragraphs>258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Аймактар аралыгындагы инфляциянын деѕгээлинин јзгјріісі  (јсіі (+), тјмјндјј (-); мурунку жылдын декабрына пайыз менен)</vt:lpstr>
      <vt:lpstr>ЕАЭБ јлкјлјрі боюнча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329</cp:revision>
  <cp:lastPrinted>2022-10-10T02:54:26Z</cp:lastPrinted>
  <dcterms:created xsi:type="dcterms:W3CDTF">2014-06-07T05:17:30Z</dcterms:created>
  <dcterms:modified xsi:type="dcterms:W3CDTF">2023-04-10T11:46:25Z</dcterms:modified>
</cp:coreProperties>
</file>