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handoutMasterIdLst>
    <p:handoutMasterId r:id="rId23"/>
  </p:handoutMasterIdLst>
  <p:sldIdLst>
    <p:sldId id="257" r:id="rId3"/>
    <p:sldId id="331" r:id="rId4"/>
    <p:sldId id="347" r:id="rId5"/>
    <p:sldId id="293" r:id="rId6"/>
    <p:sldId id="333" r:id="rId7"/>
    <p:sldId id="334" r:id="rId8"/>
    <p:sldId id="326" r:id="rId9"/>
    <p:sldId id="294" r:id="rId10"/>
    <p:sldId id="348" r:id="rId11"/>
    <p:sldId id="339" r:id="rId12"/>
    <p:sldId id="340" r:id="rId13"/>
    <p:sldId id="341" r:id="rId14"/>
    <p:sldId id="342" r:id="rId15"/>
    <p:sldId id="344" r:id="rId16"/>
    <p:sldId id="343" r:id="rId17"/>
    <p:sldId id="308" r:id="rId18"/>
    <p:sldId id="266" r:id="rId19"/>
    <p:sldId id="346" r:id="rId20"/>
    <p:sldId id="307" r:id="rId21"/>
  </p:sldIdLst>
  <p:sldSz cx="12192000" cy="6858000"/>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94C5C88B-C7C8-42DA-9D86-1283403B2AFB}">
          <p14:sldIdLst>
            <p14:sldId id="257"/>
            <p14:sldId id="331"/>
            <p14:sldId id="347"/>
            <p14:sldId id="293"/>
            <p14:sldId id="333"/>
            <p14:sldId id="334"/>
            <p14:sldId id="326"/>
            <p14:sldId id="294"/>
            <p14:sldId id="348"/>
            <p14:sldId id="339"/>
            <p14:sldId id="340"/>
            <p14:sldId id="341"/>
            <p14:sldId id="342"/>
            <p14:sldId id="344"/>
            <p14:sldId id="343"/>
            <p14:sldId id="308"/>
            <p14:sldId id="266"/>
            <p14:sldId id="34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49398" autoAdjust="0"/>
  </p:normalViewPr>
  <p:slideViewPr>
    <p:cSldViewPr snapToGrid="0">
      <p:cViewPr varScale="1">
        <p:scale>
          <a:sx n="112" d="100"/>
          <a:sy n="112" d="100"/>
        </p:scale>
        <p:origin x="55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F008ED-559E-4DB8-90F9-1C6AD7DBC24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9F40F5D3-824E-4A4E-8EF5-9A91E497ECA4}">
      <dgm:prSet phldrT="[Текст]"/>
      <dgm:spPr>
        <a:solidFill>
          <a:schemeClr val="accent6">
            <a:lumMod val="75000"/>
          </a:schemeClr>
        </a:solidFill>
      </dgm:spPr>
      <dgm:t>
        <a:bodyPr/>
        <a:lstStyle/>
        <a:p>
          <a:r>
            <a:rPr lang="ky-KG" dirty="0" smtClean="0"/>
            <a:t>Чуй району жана Токмок шаары</a:t>
          </a:r>
          <a:endParaRPr lang="ru-RU" dirty="0"/>
        </a:p>
      </dgm:t>
    </dgm:pt>
    <dgm:pt modelId="{8FF78FAD-B651-47D6-BB04-5876910987AE}" type="parTrans" cxnId="{E29EA1AF-93F7-4BDA-8F4F-6919A62A492D}">
      <dgm:prSet/>
      <dgm:spPr/>
      <dgm:t>
        <a:bodyPr/>
        <a:lstStyle/>
        <a:p>
          <a:endParaRPr lang="ru-RU"/>
        </a:p>
      </dgm:t>
    </dgm:pt>
    <dgm:pt modelId="{5D1D9E8F-6A48-4D3D-9CF8-33F6BB2621EA}" type="sibTrans" cxnId="{E29EA1AF-93F7-4BDA-8F4F-6919A62A492D}">
      <dgm:prSet/>
      <dgm:spPr/>
      <dgm:t>
        <a:bodyPr/>
        <a:lstStyle/>
        <a:p>
          <a:endParaRPr lang="ru-RU"/>
        </a:p>
      </dgm:t>
    </dgm:pt>
    <dgm:pt modelId="{95B1B0B5-ABDA-4CCA-AFE7-EE4C7351A90E}">
      <dgm:prSet phldrT="[Текст]" custT="1"/>
      <dgm:spPr/>
      <dgm:t>
        <a:bodyPr/>
        <a:lstStyle/>
        <a:p>
          <a:r>
            <a:rPr lang="ru-RU" sz="1800" b="0" dirty="0" smtClean="0">
              <a:solidFill>
                <a:schemeClr val="tx1"/>
              </a:solidFill>
              <a:latin typeface="Times New Roman" panose="02020603050405020304" pitchFamily="18" charset="0"/>
              <a:ea typeface="+mj-ea"/>
              <a:cs typeface="Times New Roman" panose="02020603050405020304" pitchFamily="18" charset="0"/>
            </a:rPr>
            <a:t>2019-жылдын</a:t>
          </a:r>
          <a:r>
            <a:rPr lang="ky-KG" sz="1800" b="0" dirty="0" smtClean="0">
              <a:solidFill>
                <a:schemeClr val="tx1"/>
              </a:solidFill>
              <a:latin typeface="Times New Roman" panose="02020603050405020304" pitchFamily="18" charset="0"/>
              <a:ea typeface="+mj-ea"/>
              <a:cs typeface="Times New Roman" panose="02020603050405020304" pitchFamily="18" charset="0"/>
            </a:rPr>
            <a:t>  </a:t>
          </a:r>
          <a:r>
            <a:rPr lang="ru-RU" sz="1800" b="0" dirty="0" smtClean="0">
              <a:solidFill>
                <a:schemeClr val="tx1"/>
              </a:solidFill>
              <a:latin typeface="Times New Roman" panose="02020603050405020304" pitchFamily="18" charset="0"/>
              <a:ea typeface="+mj-ea"/>
              <a:cs typeface="Times New Roman" panose="02020603050405020304" pitchFamily="18" charset="0"/>
            </a:rPr>
            <a:t>2</a:t>
          </a:r>
          <a:r>
            <a:rPr lang="ky-KG" sz="1800" b="0" dirty="0" smtClean="0">
              <a:solidFill>
                <a:schemeClr val="tx1"/>
              </a:solidFill>
              <a:latin typeface="Times New Roman" panose="02020603050405020304" pitchFamily="18" charset="0"/>
              <a:ea typeface="+mj-ea"/>
              <a:cs typeface="Times New Roman" panose="02020603050405020304" pitchFamily="18" charset="0"/>
            </a:rPr>
            <a:t>5-</a:t>
          </a:r>
          <a:r>
            <a:rPr lang="ru-RU" sz="1800" b="0" dirty="0" err="1" smtClean="0">
              <a:solidFill>
                <a:schemeClr val="tx1"/>
              </a:solidFill>
              <a:latin typeface="Times New Roman" panose="02020603050405020304" pitchFamily="18" charset="0"/>
              <a:ea typeface="+mj-ea"/>
              <a:cs typeface="Times New Roman" panose="02020603050405020304" pitchFamily="18" charset="0"/>
            </a:rPr>
            <a:t>мартынан</a:t>
          </a:r>
          <a:r>
            <a:rPr lang="ru-RU" sz="1800" b="0" dirty="0" smtClean="0">
              <a:solidFill>
                <a:schemeClr val="tx1"/>
              </a:solidFill>
              <a:latin typeface="Times New Roman" panose="02020603050405020304" pitchFamily="18" charset="0"/>
              <a:ea typeface="+mj-ea"/>
              <a:cs typeface="Times New Roman" panose="02020603050405020304" pitchFamily="18" charset="0"/>
            </a:rPr>
            <a:t>  </a:t>
          </a:r>
          <a:r>
            <a:rPr lang="ky-KG" sz="1800" b="0" dirty="0" smtClean="0">
              <a:solidFill>
                <a:schemeClr val="tx1"/>
              </a:solidFill>
              <a:latin typeface="Times New Roman" panose="02020603050405020304" pitchFamily="18" charset="0"/>
              <a:ea typeface="+mj-ea"/>
              <a:cs typeface="Times New Roman" panose="02020603050405020304" pitchFamily="18" charset="0"/>
            </a:rPr>
            <a:t>3</a:t>
          </a:r>
          <a:r>
            <a:rPr lang="ru-RU" sz="1800" b="0" dirty="0" smtClean="0">
              <a:solidFill>
                <a:schemeClr val="tx1"/>
              </a:solidFill>
              <a:latin typeface="Times New Roman" panose="02020603050405020304" pitchFamily="18" charset="0"/>
              <a:ea typeface="+mj-ea"/>
              <a:cs typeface="Times New Roman" panose="02020603050405020304" pitchFamily="18" charset="0"/>
            </a:rPr>
            <a:t>-</a:t>
          </a:r>
          <a:r>
            <a:rPr lang="ru-RU" sz="1800" b="0" dirty="0" err="1" smtClean="0">
              <a:solidFill>
                <a:schemeClr val="tx1"/>
              </a:solidFill>
              <a:latin typeface="Times New Roman" panose="02020603050405020304" pitchFamily="18" charset="0"/>
              <a:ea typeface="+mj-ea"/>
              <a:cs typeface="Times New Roman" panose="02020603050405020304" pitchFamily="18" charset="0"/>
            </a:rPr>
            <a:t>апрелине</a:t>
          </a:r>
          <a:r>
            <a:rPr lang="ru-RU" sz="1800" b="0" dirty="0" smtClean="0">
              <a:solidFill>
                <a:schemeClr val="tx1"/>
              </a:solidFill>
              <a:latin typeface="Times New Roman" panose="02020603050405020304" pitchFamily="18" charset="0"/>
              <a:ea typeface="+mj-ea"/>
              <a:cs typeface="Times New Roman" panose="02020603050405020304" pitchFamily="18" charset="0"/>
            </a:rPr>
            <a:t> </a:t>
          </a:r>
          <a:r>
            <a:rPr lang="ru-RU" sz="1800" b="0" dirty="0" err="1" smtClean="0">
              <a:solidFill>
                <a:schemeClr val="tx1"/>
              </a:solidFill>
              <a:latin typeface="Times New Roman" panose="02020603050405020304" pitchFamily="18" charset="0"/>
              <a:ea typeface="+mj-ea"/>
              <a:cs typeface="Times New Roman" panose="02020603050405020304" pitchFamily="18" charset="0"/>
            </a:rPr>
            <a:t>чейин</a:t>
          </a:r>
          <a:endParaRPr lang="ru-RU" sz="1800" b="0" dirty="0">
            <a:solidFill>
              <a:schemeClr val="tx1"/>
            </a:solidFill>
            <a:latin typeface="Times New Roman" panose="02020603050405020304" pitchFamily="18" charset="0"/>
            <a:cs typeface="Times New Roman" panose="02020603050405020304" pitchFamily="18" charset="0"/>
          </a:endParaRPr>
        </a:p>
      </dgm:t>
    </dgm:pt>
    <dgm:pt modelId="{7F7ABAEC-79E0-4123-9485-2FA92A77875E}" type="parTrans" cxnId="{1512090F-E487-410C-A802-019FE8642193}">
      <dgm:prSet/>
      <dgm:spPr/>
      <dgm:t>
        <a:bodyPr/>
        <a:lstStyle/>
        <a:p>
          <a:endParaRPr lang="ru-RU"/>
        </a:p>
      </dgm:t>
    </dgm:pt>
    <dgm:pt modelId="{76E69147-7ADB-4FED-9D3E-191C37C39641}" type="sibTrans" cxnId="{1512090F-E487-410C-A802-019FE8642193}">
      <dgm:prSet/>
      <dgm:spPr/>
      <dgm:t>
        <a:bodyPr/>
        <a:lstStyle/>
        <a:p>
          <a:endParaRPr lang="ru-RU"/>
        </a:p>
      </dgm:t>
    </dgm:pt>
    <dgm:pt modelId="{E94A9730-90F6-4C92-AABE-59966B301E96}">
      <dgm:prSet phldrT="[Текст]"/>
      <dgm:spPr>
        <a:solidFill>
          <a:schemeClr val="accent6">
            <a:lumMod val="75000"/>
          </a:schemeClr>
        </a:solidFill>
      </dgm:spPr>
      <dgm:t>
        <a:bodyPr/>
        <a:lstStyle/>
        <a:p>
          <a:r>
            <a:rPr lang="ru-RU" dirty="0" err="1" smtClean="0"/>
            <a:t>Ысык-Көл</a:t>
          </a:r>
          <a:r>
            <a:rPr lang="ru-RU" dirty="0" smtClean="0"/>
            <a:t> району, Кум-Бел </a:t>
          </a:r>
          <a:r>
            <a:rPr lang="ru-RU" dirty="0" err="1" smtClean="0"/>
            <a:t>айыл</a:t>
          </a:r>
          <a:r>
            <a:rPr lang="ru-RU" dirty="0" smtClean="0"/>
            <a:t> </a:t>
          </a:r>
          <a:r>
            <a:rPr lang="ru-RU" dirty="0" err="1" smtClean="0"/>
            <a:t>аймагы</a:t>
          </a:r>
          <a:endParaRPr lang="ru-RU" dirty="0"/>
        </a:p>
      </dgm:t>
    </dgm:pt>
    <dgm:pt modelId="{EFF93978-7BD6-490C-8853-8DCF4F6341F8}" type="parTrans" cxnId="{5402EF6A-3E39-4EB8-BB25-289DD886321C}">
      <dgm:prSet/>
      <dgm:spPr/>
      <dgm:t>
        <a:bodyPr/>
        <a:lstStyle/>
        <a:p>
          <a:endParaRPr lang="ru-RU"/>
        </a:p>
      </dgm:t>
    </dgm:pt>
    <dgm:pt modelId="{2C8BEE39-05C3-4134-B6DF-146B7AFBFE3C}" type="sibTrans" cxnId="{5402EF6A-3E39-4EB8-BB25-289DD886321C}">
      <dgm:prSet/>
      <dgm:spPr/>
      <dgm:t>
        <a:bodyPr/>
        <a:lstStyle/>
        <a:p>
          <a:endParaRPr lang="ru-RU"/>
        </a:p>
      </dgm:t>
    </dgm:pt>
    <dgm:pt modelId="{E59D8940-8620-4E23-BCA1-8E391DDC66AC}">
      <dgm:prSet phldrT="[Текст]" custT="1"/>
      <dgm:spPr/>
      <dgm:t>
        <a:bodyPr/>
        <a:lstStyle/>
        <a:p>
          <a:r>
            <a:rPr lang="ru-RU" sz="1800" b="0" dirty="0" smtClean="0">
              <a:latin typeface="Times New Roman" panose="02020603050405020304" pitchFamily="18" charset="0"/>
              <a:cs typeface="Times New Roman" panose="02020603050405020304" pitchFamily="18" charset="0"/>
            </a:rPr>
            <a:t>2019-жылдын</a:t>
          </a:r>
          <a:r>
            <a:rPr lang="ky-KG" sz="1800" b="0" dirty="0" smtClean="0">
              <a:latin typeface="Times New Roman" panose="02020603050405020304" pitchFamily="18" charset="0"/>
              <a:cs typeface="Times New Roman" panose="02020603050405020304" pitchFamily="18" charset="0"/>
            </a:rPr>
            <a:t>  </a:t>
          </a:r>
          <a:r>
            <a:rPr lang="ru-RU" sz="1800" b="0" dirty="0" smtClean="0">
              <a:latin typeface="Times New Roman" panose="02020603050405020304" pitchFamily="18" charset="0"/>
              <a:cs typeface="Times New Roman" panose="02020603050405020304" pitchFamily="18" charset="0"/>
            </a:rPr>
            <a:t>8</a:t>
          </a:r>
          <a:r>
            <a:rPr lang="ky-KG" sz="1800" b="0" dirty="0" smtClean="0">
              <a:latin typeface="Times New Roman" panose="02020603050405020304" pitchFamily="18" charset="0"/>
              <a:cs typeface="Times New Roman" panose="02020603050405020304" pitchFamily="18" charset="0"/>
            </a:rPr>
            <a:t>-18 июлга</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чейин</a:t>
          </a:r>
          <a:r>
            <a:rPr lang="ky-KG" sz="1800" b="0" dirty="0" smtClean="0">
              <a:latin typeface="Times New Roman" panose="02020603050405020304" pitchFamily="18" charset="0"/>
              <a:cs typeface="Times New Roman" panose="02020603050405020304" pitchFamily="18" charset="0"/>
            </a:rPr>
            <a:t> </a:t>
          </a:r>
          <a:endParaRPr lang="ru-RU" sz="1800" b="0" dirty="0">
            <a:latin typeface="Times New Roman" panose="02020603050405020304" pitchFamily="18" charset="0"/>
            <a:cs typeface="Times New Roman" panose="02020603050405020304" pitchFamily="18" charset="0"/>
          </a:endParaRPr>
        </a:p>
      </dgm:t>
    </dgm:pt>
    <dgm:pt modelId="{D529BEE1-7BF9-4EBC-9F2C-44D2C8BC0795}" type="parTrans" cxnId="{D5119601-0FDB-4623-B814-7124C0CE1C27}">
      <dgm:prSet/>
      <dgm:spPr/>
      <dgm:t>
        <a:bodyPr/>
        <a:lstStyle/>
        <a:p>
          <a:endParaRPr lang="ru-RU"/>
        </a:p>
      </dgm:t>
    </dgm:pt>
    <dgm:pt modelId="{A82F07B7-9085-494A-876A-815BC07B6FE3}" type="sibTrans" cxnId="{D5119601-0FDB-4623-B814-7124C0CE1C27}">
      <dgm:prSet/>
      <dgm:spPr/>
      <dgm:t>
        <a:bodyPr/>
        <a:lstStyle/>
        <a:p>
          <a:endParaRPr lang="ru-RU"/>
        </a:p>
      </dgm:t>
    </dgm:pt>
    <dgm:pt modelId="{079DD4B8-0778-4420-AE9B-30AE7D0FE40A}">
      <dgm:prSet phldrT="[Текст]"/>
      <dgm:spPr>
        <a:solidFill>
          <a:schemeClr val="accent6">
            <a:lumMod val="75000"/>
          </a:schemeClr>
        </a:solidFill>
      </dgm:spPr>
      <dgm:t>
        <a:bodyPr/>
        <a:lstStyle/>
        <a:p>
          <a:r>
            <a:rPr lang="ru-RU" dirty="0" smtClean="0"/>
            <a:t>Ош </a:t>
          </a:r>
          <a:r>
            <a:rPr lang="ru-RU" dirty="0" err="1" smtClean="0"/>
            <a:t>шаары</a:t>
          </a:r>
          <a:endParaRPr lang="ru-RU" dirty="0"/>
        </a:p>
      </dgm:t>
    </dgm:pt>
    <dgm:pt modelId="{158B1DF3-A445-43EA-A8AF-5C46B0040986}" type="parTrans" cxnId="{AF0AE9E5-B83D-438F-9CF8-FDF509E779B2}">
      <dgm:prSet/>
      <dgm:spPr/>
      <dgm:t>
        <a:bodyPr/>
        <a:lstStyle/>
        <a:p>
          <a:endParaRPr lang="ru-RU"/>
        </a:p>
      </dgm:t>
    </dgm:pt>
    <dgm:pt modelId="{88CE3258-6A1F-42AF-A2E1-FF0F0E44D315}" type="sibTrans" cxnId="{AF0AE9E5-B83D-438F-9CF8-FDF509E779B2}">
      <dgm:prSet/>
      <dgm:spPr/>
      <dgm:t>
        <a:bodyPr/>
        <a:lstStyle/>
        <a:p>
          <a:endParaRPr lang="ru-RU"/>
        </a:p>
      </dgm:t>
    </dgm:pt>
    <dgm:pt modelId="{125C97B6-2B7B-4BD0-BF50-7E3EE83C2A6A}">
      <dgm:prSet phldrT="[Текст]" custT="1"/>
      <dgm:spPr/>
      <dgm:t>
        <a:bodyPr/>
        <a:lstStyle/>
        <a:p>
          <a:r>
            <a:rPr lang="ru-RU" sz="1800" b="0" dirty="0" smtClean="0">
              <a:latin typeface="Times New Roman" panose="02020603050405020304" pitchFamily="18" charset="0"/>
              <a:cs typeface="Times New Roman" panose="02020603050405020304" pitchFamily="18" charset="0"/>
            </a:rPr>
            <a:t>2019-жылдын</a:t>
          </a:r>
          <a:r>
            <a:rPr lang="ky-KG" sz="1800" b="0" dirty="0" smtClean="0">
              <a:latin typeface="Times New Roman" panose="02020603050405020304" pitchFamily="18" charset="0"/>
              <a:cs typeface="Times New Roman" panose="02020603050405020304" pitchFamily="18" charset="0"/>
            </a:rPr>
            <a:t> 18</a:t>
          </a:r>
          <a:r>
            <a:rPr lang="en-US" sz="1800" b="0" dirty="0" smtClean="0">
              <a:latin typeface="Times New Roman" panose="02020603050405020304" pitchFamily="18" charset="0"/>
              <a:cs typeface="Times New Roman" panose="02020603050405020304" pitchFamily="18" charset="0"/>
            </a:rPr>
            <a:t>-27</a:t>
          </a:r>
          <a:r>
            <a:rPr lang="ky-KG" sz="1800" b="0" dirty="0" smtClean="0">
              <a:latin typeface="Times New Roman" panose="02020603050405020304" pitchFamily="18" charset="0"/>
              <a:cs typeface="Times New Roman" panose="02020603050405020304" pitchFamily="18" charset="0"/>
            </a:rPr>
            <a:t> ноябрьга</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чейин</a:t>
          </a:r>
          <a:r>
            <a:rPr lang="ky-KG" sz="1800" b="0" dirty="0" smtClean="0">
              <a:latin typeface="Times New Roman" panose="02020603050405020304" pitchFamily="18" charset="0"/>
              <a:cs typeface="Times New Roman" panose="02020603050405020304" pitchFamily="18" charset="0"/>
            </a:rPr>
            <a:t> </a:t>
          </a:r>
          <a:endParaRPr lang="ru-RU" sz="1800" b="0" dirty="0">
            <a:latin typeface="Times New Roman" panose="02020603050405020304" pitchFamily="18" charset="0"/>
            <a:cs typeface="Times New Roman" panose="02020603050405020304" pitchFamily="18" charset="0"/>
          </a:endParaRPr>
        </a:p>
      </dgm:t>
    </dgm:pt>
    <dgm:pt modelId="{F072753B-D616-4767-9086-1DBDA2A8EEF0}" type="parTrans" cxnId="{54E98953-95E1-403F-80F7-3E34E42E0E65}">
      <dgm:prSet/>
      <dgm:spPr/>
      <dgm:t>
        <a:bodyPr/>
        <a:lstStyle/>
        <a:p>
          <a:endParaRPr lang="ru-RU"/>
        </a:p>
      </dgm:t>
    </dgm:pt>
    <dgm:pt modelId="{499542FF-06FC-491A-B3B1-AB2B93ACD497}" type="sibTrans" cxnId="{54E98953-95E1-403F-80F7-3E34E42E0E65}">
      <dgm:prSet/>
      <dgm:spPr/>
      <dgm:t>
        <a:bodyPr/>
        <a:lstStyle/>
        <a:p>
          <a:endParaRPr lang="ru-RU"/>
        </a:p>
      </dgm:t>
    </dgm:pt>
    <dgm:pt modelId="{0DDE2409-04C9-434E-A0EF-0CD141EA7CDC}">
      <dgm:prSet phldrT="[Текст]" custT="1"/>
      <dgm:spPr/>
      <dgm:t>
        <a:bodyPr/>
        <a:lstStyle/>
        <a:p>
          <a:r>
            <a:rPr lang="ru-RU" sz="1800" b="0" dirty="0" err="1" smtClean="0">
              <a:latin typeface="Times New Roman" panose="02020603050405020304" pitchFamily="18" charset="0"/>
              <a:cs typeface="Times New Roman" panose="02020603050405020304" pitchFamily="18" charset="0"/>
            </a:rPr>
            <a:t>Сынамык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аймакта</a:t>
          </a:r>
          <a:r>
            <a:rPr lang="ru-RU" sz="1800" b="0" dirty="0" smtClean="0">
              <a:latin typeface="Times New Roman" panose="02020603050405020304" pitchFamily="18" charset="0"/>
              <a:cs typeface="Times New Roman" panose="02020603050405020304" pitchFamily="18" charset="0"/>
            </a:rPr>
            <a:t>:   13 </a:t>
          </a:r>
          <a:r>
            <a:rPr lang="ru-RU" sz="1800" b="0" dirty="0" err="1" smtClean="0">
              <a:latin typeface="Times New Roman" panose="02020603050405020304" pitchFamily="18" charset="0"/>
              <a:cs typeface="Times New Roman" panose="02020603050405020304" pitchFamily="18" charset="0"/>
            </a:rPr>
            <a:t>каттоо</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бөлүмү</a:t>
          </a:r>
          <a:r>
            <a:rPr lang="ru-RU" sz="1800" b="0" dirty="0" smtClean="0">
              <a:latin typeface="Times New Roman" panose="02020603050405020304" pitchFamily="18" charset="0"/>
              <a:cs typeface="Times New Roman" panose="02020603050405020304" pitchFamily="18" charset="0"/>
            </a:rPr>
            <a:t>,  55 </a:t>
          </a:r>
          <a:r>
            <a:rPr lang="ru-RU" sz="1800" b="0" dirty="0" err="1" smtClean="0">
              <a:latin typeface="Times New Roman" panose="02020603050405020304" pitchFamily="18" charset="0"/>
              <a:cs typeface="Times New Roman" panose="02020603050405020304" pitchFamily="18" charset="0"/>
            </a:rPr>
            <a:t>инструктордук</a:t>
          </a:r>
          <a:r>
            <a:rPr lang="ru-RU" sz="1800" b="0" dirty="0" smtClean="0">
              <a:latin typeface="Times New Roman" panose="02020603050405020304" pitchFamily="18" charset="0"/>
              <a:cs typeface="Times New Roman" panose="02020603050405020304" pitchFamily="18" charset="0"/>
            </a:rPr>
            <a:t> участок,  277 </a:t>
          </a:r>
          <a:r>
            <a:rPr lang="ru-RU" sz="1800" b="0" dirty="0" err="1" smtClean="0">
              <a:latin typeface="Times New Roman" panose="02020603050405020304" pitchFamily="18" charset="0"/>
              <a:cs typeface="Times New Roman" panose="02020603050405020304" pitchFamily="18" charset="0"/>
            </a:rPr>
            <a:t>эсептөө</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участогу</a:t>
          </a:r>
          <a:r>
            <a:rPr lang="ru-RU" sz="1800" b="0" dirty="0" smtClean="0">
              <a:latin typeface="Times New Roman" panose="02020603050405020304" pitchFamily="18" charset="0"/>
              <a:cs typeface="Times New Roman" panose="02020603050405020304" pitchFamily="18" charset="0"/>
            </a:rPr>
            <a:t> </a:t>
          </a:r>
          <a:endParaRPr lang="ru-RU" sz="1800" b="0" dirty="0">
            <a:latin typeface="Times New Roman" panose="02020603050405020304" pitchFamily="18" charset="0"/>
            <a:cs typeface="Times New Roman" panose="02020603050405020304" pitchFamily="18" charset="0"/>
          </a:endParaRPr>
        </a:p>
      </dgm:t>
    </dgm:pt>
    <dgm:pt modelId="{E3384BB4-795A-4A33-AA5D-193255A3BE9D}" type="parTrans" cxnId="{001EB0CF-AE14-44E9-BB63-5A8249BD25A2}">
      <dgm:prSet/>
      <dgm:spPr/>
      <dgm:t>
        <a:bodyPr/>
        <a:lstStyle/>
        <a:p>
          <a:endParaRPr lang="ru-RU"/>
        </a:p>
      </dgm:t>
    </dgm:pt>
    <dgm:pt modelId="{B6C3A74E-9E96-444A-A78E-29CAB7C03D7A}" type="sibTrans" cxnId="{001EB0CF-AE14-44E9-BB63-5A8249BD25A2}">
      <dgm:prSet/>
      <dgm:spPr/>
      <dgm:t>
        <a:bodyPr/>
        <a:lstStyle/>
        <a:p>
          <a:endParaRPr lang="ru-RU"/>
        </a:p>
      </dgm:t>
    </dgm:pt>
    <dgm:pt modelId="{A3860A04-9584-4490-BFB1-2C8666BBFD5F}">
      <dgm:prSet phldrT="[Текст]" custT="1"/>
      <dgm:spPr/>
      <dgm:t>
        <a:bodyPr/>
        <a:lstStyle/>
        <a:p>
          <a:r>
            <a:rPr lang="ru-RU" sz="1800" b="0" dirty="0" err="1" smtClean="0">
              <a:latin typeface="Times New Roman" panose="02020603050405020304" pitchFamily="18" charset="0"/>
              <a:cs typeface="Times New Roman" panose="02020603050405020304" pitchFamily="18" charset="0"/>
            </a:rPr>
            <a:t>Сынамык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аймакта</a:t>
          </a:r>
          <a:r>
            <a:rPr lang="ru-RU" sz="1800" b="0" dirty="0" smtClean="0">
              <a:latin typeface="Times New Roman" panose="02020603050405020304" pitchFamily="18" charset="0"/>
              <a:cs typeface="Times New Roman" panose="02020603050405020304" pitchFamily="18" charset="0"/>
            </a:rPr>
            <a:t>: </a:t>
          </a:r>
          <a:r>
            <a:rPr lang="en-US" sz="1800" b="0" dirty="0" smtClean="0">
              <a:latin typeface="Times New Roman" panose="02020603050405020304" pitchFamily="18" charset="0"/>
              <a:cs typeface="Times New Roman" panose="02020603050405020304" pitchFamily="18" charset="0"/>
            </a:rPr>
            <a:t>3</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инструктордук</a:t>
          </a:r>
          <a:r>
            <a:rPr lang="ru-RU" sz="1800" b="0" dirty="0" smtClean="0">
              <a:latin typeface="Times New Roman" panose="02020603050405020304" pitchFamily="18" charset="0"/>
              <a:cs typeface="Times New Roman" panose="02020603050405020304" pitchFamily="18" charset="0"/>
            </a:rPr>
            <a:t> участок, 27 </a:t>
          </a:r>
          <a:r>
            <a:rPr lang="ru-RU" sz="1800" b="0" dirty="0" err="1" smtClean="0">
              <a:latin typeface="Times New Roman" panose="02020603050405020304" pitchFamily="18" charset="0"/>
              <a:cs typeface="Times New Roman" panose="02020603050405020304" pitchFamily="18" charset="0"/>
            </a:rPr>
            <a:t>эсептөө</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участогу</a:t>
          </a:r>
          <a:r>
            <a:rPr lang="ru-RU" sz="1800" b="0" dirty="0" smtClean="0">
              <a:latin typeface="Times New Roman" panose="02020603050405020304" pitchFamily="18" charset="0"/>
              <a:cs typeface="Times New Roman" panose="02020603050405020304" pitchFamily="18" charset="0"/>
            </a:rPr>
            <a:t> </a:t>
          </a:r>
          <a:endParaRPr lang="ru-RU" sz="1800" b="0" dirty="0">
            <a:latin typeface="Times New Roman" panose="02020603050405020304" pitchFamily="18" charset="0"/>
            <a:cs typeface="Times New Roman" panose="02020603050405020304" pitchFamily="18" charset="0"/>
          </a:endParaRPr>
        </a:p>
      </dgm:t>
    </dgm:pt>
    <dgm:pt modelId="{0DB83B7C-A918-47E0-88A0-BA44F9564EE4}" type="parTrans" cxnId="{3512510F-9CAC-46B9-98A9-4C890CDFEE29}">
      <dgm:prSet/>
      <dgm:spPr/>
      <dgm:t>
        <a:bodyPr/>
        <a:lstStyle/>
        <a:p>
          <a:endParaRPr lang="ru-RU"/>
        </a:p>
      </dgm:t>
    </dgm:pt>
    <dgm:pt modelId="{11EDB449-F949-4BFE-8EC4-3B2EBA474657}" type="sibTrans" cxnId="{3512510F-9CAC-46B9-98A9-4C890CDFEE29}">
      <dgm:prSet/>
      <dgm:spPr/>
      <dgm:t>
        <a:bodyPr/>
        <a:lstStyle/>
        <a:p>
          <a:endParaRPr lang="ru-RU"/>
        </a:p>
      </dgm:t>
    </dgm:pt>
    <dgm:pt modelId="{F6BC61F3-6677-49F8-8984-F2E65B7E6294}">
      <dgm:prSet custT="1"/>
      <dgm:spPr/>
      <dgm:t>
        <a:bodyPr/>
        <a:lstStyle/>
        <a:p>
          <a:r>
            <a:rPr lang="ru-RU" sz="1800" b="0" dirty="0" err="1" smtClean="0">
              <a:latin typeface="Times New Roman" panose="02020603050405020304" pitchFamily="18" charset="0"/>
              <a:cs typeface="Times New Roman" panose="02020603050405020304" pitchFamily="18" charset="0"/>
            </a:rPr>
            <a:t>Сынамык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аймакта</a:t>
          </a:r>
          <a:r>
            <a:rPr lang="ru-RU" sz="1800" b="0" dirty="0" smtClean="0">
              <a:latin typeface="Times New Roman" panose="02020603050405020304" pitchFamily="18" charset="0"/>
              <a:cs typeface="Times New Roman" panose="02020603050405020304" pitchFamily="18" charset="0"/>
            </a:rPr>
            <a:t>: </a:t>
          </a:r>
          <a:r>
            <a:rPr lang="ky-KG" sz="1800" b="0" dirty="0" smtClean="0">
              <a:latin typeface="Times New Roman" panose="02020603050405020304" pitchFamily="18" charset="0"/>
              <a:cs typeface="Times New Roman" panose="02020603050405020304" pitchFamily="18" charset="0"/>
            </a:rPr>
            <a:t> 5 каттоо бөлүмү, </a:t>
          </a:r>
          <a:r>
            <a:rPr lang="ru-RU" sz="1800" b="0" dirty="0" smtClean="0">
              <a:latin typeface="Times New Roman" panose="02020603050405020304" pitchFamily="18" charset="0"/>
              <a:cs typeface="Times New Roman" panose="02020603050405020304" pitchFamily="18" charset="0"/>
            </a:rPr>
            <a:t> 2</a:t>
          </a:r>
          <a:r>
            <a:rPr lang="en-US" sz="1800" b="0" dirty="0" smtClean="0">
              <a:latin typeface="Times New Roman" panose="02020603050405020304" pitchFamily="18" charset="0"/>
              <a:cs typeface="Times New Roman" panose="02020603050405020304" pitchFamily="18" charset="0"/>
            </a:rPr>
            <a:t>3</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инструктордук</a:t>
          </a:r>
          <a:r>
            <a:rPr lang="ru-RU" sz="1800" b="0" dirty="0" smtClean="0">
              <a:latin typeface="Times New Roman" panose="02020603050405020304" pitchFamily="18" charset="0"/>
              <a:cs typeface="Times New Roman" panose="02020603050405020304" pitchFamily="18" charset="0"/>
            </a:rPr>
            <a:t> участок, 190 </a:t>
          </a:r>
          <a:r>
            <a:rPr lang="ru-RU" sz="1800" b="0" dirty="0" err="1" smtClean="0">
              <a:latin typeface="Times New Roman" panose="02020603050405020304" pitchFamily="18" charset="0"/>
              <a:cs typeface="Times New Roman" panose="02020603050405020304" pitchFamily="18" charset="0"/>
            </a:rPr>
            <a:t>эсептөө</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участогу</a:t>
          </a:r>
          <a:r>
            <a:rPr lang="ru-RU" sz="1800" b="0" dirty="0" smtClean="0">
              <a:latin typeface="Times New Roman" panose="02020603050405020304" pitchFamily="18" charset="0"/>
              <a:cs typeface="Times New Roman" panose="02020603050405020304" pitchFamily="18" charset="0"/>
            </a:rPr>
            <a:t> </a:t>
          </a:r>
        </a:p>
      </dgm:t>
    </dgm:pt>
    <dgm:pt modelId="{26593DFF-D0B2-4F57-BFD5-289F50819FAD}" type="parTrans" cxnId="{ADEAA42F-97A5-4798-AF9F-3278D3E61224}">
      <dgm:prSet/>
      <dgm:spPr/>
      <dgm:t>
        <a:bodyPr/>
        <a:lstStyle/>
        <a:p>
          <a:endParaRPr lang="ru-RU"/>
        </a:p>
      </dgm:t>
    </dgm:pt>
    <dgm:pt modelId="{38484516-11F5-4137-A63C-5F3BFBA5391E}" type="sibTrans" cxnId="{ADEAA42F-97A5-4798-AF9F-3278D3E61224}">
      <dgm:prSet/>
      <dgm:spPr/>
      <dgm:t>
        <a:bodyPr/>
        <a:lstStyle/>
        <a:p>
          <a:endParaRPr lang="ru-RU"/>
        </a:p>
      </dgm:t>
    </dgm:pt>
    <dgm:pt modelId="{859ABA76-4763-4A46-9AD4-465E09CB9A83}" type="pres">
      <dgm:prSet presAssocID="{59F008ED-559E-4DB8-90F9-1C6AD7DBC244}" presName="Name0" presStyleCnt="0">
        <dgm:presLayoutVars>
          <dgm:dir/>
          <dgm:animLvl val="lvl"/>
          <dgm:resizeHandles val="exact"/>
        </dgm:presLayoutVars>
      </dgm:prSet>
      <dgm:spPr/>
      <dgm:t>
        <a:bodyPr/>
        <a:lstStyle/>
        <a:p>
          <a:endParaRPr lang=""/>
        </a:p>
      </dgm:t>
    </dgm:pt>
    <dgm:pt modelId="{115D79D1-7FDD-442D-A3CD-7AF63EC7FFFD}" type="pres">
      <dgm:prSet presAssocID="{9F40F5D3-824E-4A4E-8EF5-9A91E497ECA4}" presName="linNode" presStyleCnt="0"/>
      <dgm:spPr/>
    </dgm:pt>
    <dgm:pt modelId="{4E3B807A-2B27-445B-9826-AC6FE050A096}" type="pres">
      <dgm:prSet presAssocID="{9F40F5D3-824E-4A4E-8EF5-9A91E497ECA4}" presName="parentText" presStyleLbl="node1" presStyleIdx="0" presStyleCnt="3">
        <dgm:presLayoutVars>
          <dgm:chMax val="1"/>
          <dgm:bulletEnabled val="1"/>
        </dgm:presLayoutVars>
      </dgm:prSet>
      <dgm:spPr/>
      <dgm:t>
        <a:bodyPr/>
        <a:lstStyle/>
        <a:p>
          <a:endParaRPr lang="ru-RU"/>
        </a:p>
      </dgm:t>
    </dgm:pt>
    <dgm:pt modelId="{EEE0F6EC-08DC-42A0-B8A0-B82F317230E6}" type="pres">
      <dgm:prSet presAssocID="{9F40F5D3-824E-4A4E-8EF5-9A91E497ECA4}" presName="descendantText" presStyleLbl="alignAccFollowNode1" presStyleIdx="0" presStyleCnt="3">
        <dgm:presLayoutVars>
          <dgm:bulletEnabled val="1"/>
        </dgm:presLayoutVars>
      </dgm:prSet>
      <dgm:spPr/>
      <dgm:t>
        <a:bodyPr/>
        <a:lstStyle/>
        <a:p>
          <a:endParaRPr lang="ru-RU"/>
        </a:p>
      </dgm:t>
    </dgm:pt>
    <dgm:pt modelId="{5218AF01-AB16-4E8B-ABA8-170717B7B37E}" type="pres">
      <dgm:prSet presAssocID="{5D1D9E8F-6A48-4D3D-9CF8-33F6BB2621EA}" presName="sp" presStyleCnt="0"/>
      <dgm:spPr/>
    </dgm:pt>
    <dgm:pt modelId="{A6144F64-CD5B-4244-83ED-B669752D111C}" type="pres">
      <dgm:prSet presAssocID="{E94A9730-90F6-4C92-AABE-59966B301E96}" presName="linNode" presStyleCnt="0"/>
      <dgm:spPr/>
    </dgm:pt>
    <dgm:pt modelId="{A074436D-2FF5-4F9E-94A7-368BFA9B9508}" type="pres">
      <dgm:prSet presAssocID="{E94A9730-90F6-4C92-AABE-59966B301E96}" presName="parentText" presStyleLbl="node1" presStyleIdx="1" presStyleCnt="3">
        <dgm:presLayoutVars>
          <dgm:chMax val="1"/>
          <dgm:bulletEnabled val="1"/>
        </dgm:presLayoutVars>
      </dgm:prSet>
      <dgm:spPr/>
      <dgm:t>
        <a:bodyPr/>
        <a:lstStyle/>
        <a:p>
          <a:endParaRPr lang="ru-RU"/>
        </a:p>
      </dgm:t>
    </dgm:pt>
    <dgm:pt modelId="{1B34FB64-7311-47F0-A7AB-11B51A82ED35}" type="pres">
      <dgm:prSet presAssocID="{E94A9730-90F6-4C92-AABE-59966B301E96}" presName="descendantText" presStyleLbl="alignAccFollowNode1" presStyleIdx="1" presStyleCnt="3" custScaleY="121291">
        <dgm:presLayoutVars>
          <dgm:bulletEnabled val="1"/>
        </dgm:presLayoutVars>
      </dgm:prSet>
      <dgm:spPr/>
      <dgm:t>
        <a:bodyPr/>
        <a:lstStyle/>
        <a:p>
          <a:endParaRPr lang="ru-RU"/>
        </a:p>
      </dgm:t>
    </dgm:pt>
    <dgm:pt modelId="{D7A15999-1BBA-4CAD-9786-688381B7B1E3}" type="pres">
      <dgm:prSet presAssocID="{2C8BEE39-05C3-4134-B6DF-146B7AFBFE3C}" presName="sp" presStyleCnt="0"/>
      <dgm:spPr/>
    </dgm:pt>
    <dgm:pt modelId="{4408C552-56A4-429F-A509-ABF9440492E0}" type="pres">
      <dgm:prSet presAssocID="{079DD4B8-0778-4420-AE9B-30AE7D0FE40A}" presName="linNode" presStyleCnt="0"/>
      <dgm:spPr/>
    </dgm:pt>
    <dgm:pt modelId="{661FE248-C984-4904-A13C-2BFC43C570F2}" type="pres">
      <dgm:prSet presAssocID="{079DD4B8-0778-4420-AE9B-30AE7D0FE40A}" presName="parentText" presStyleLbl="node1" presStyleIdx="2" presStyleCnt="3">
        <dgm:presLayoutVars>
          <dgm:chMax val="1"/>
          <dgm:bulletEnabled val="1"/>
        </dgm:presLayoutVars>
      </dgm:prSet>
      <dgm:spPr/>
      <dgm:t>
        <a:bodyPr/>
        <a:lstStyle/>
        <a:p>
          <a:endParaRPr lang="ru-RU"/>
        </a:p>
      </dgm:t>
    </dgm:pt>
    <dgm:pt modelId="{E0EABDC9-A869-4D15-BDEC-FFC7E876769E}" type="pres">
      <dgm:prSet presAssocID="{079DD4B8-0778-4420-AE9B-30AE7D0FE40A}" presName="descendantText" presStyleLbl="alignAccFollowNode1" presStyleIdx="2" presStyleCnt="3" custScaleY="155701" custLinFactNeighborX="0" custLinFactNeighborY="0">
        <dgm:presLayoutVars>
          <dgm:bulletEnabled val="1"/>
        </dgm:presLayoutVars>
      </dgm:prSet>
      <dgm:spPr/>
      <dgm:t>
        <a:bodyPr/>
        <a:lstStyle/>
        <a:p>
          <a:endParaRPr lang="ru-RU"/>
        </a:p>
      </dgm:t>
    </dgm:pt>
  </dgm:ptLst>
  <dgm:cxnLst>
    <dgm:cxn modelId="{B1F93000-0AB9-4F9F-8AAE-733BC8D53BF8}" type="presOf" srcId="{59F008ED-559E-4DB8-90F9-1C6AD7DBC244}" destId="{859ABA76-4763-4A46-9AD4-465E09CB9A83}" srcOrd="0" destOrd="0" presId="urn:microsoft.com/office/officeart/2005/8/layout/vList5"/>
    <dgm:cxn modelId="{91E05B10-AAF1-4805-8D43-2DC0011A88DB}" type="presOf" srcId="{9F40F5D3-824E-4A4E-8EF5-9A91E497ECA4}" destId="{4E3B807A-2B27-445B-9826-AC6FE050A096}" srcOrd="0" destOrd="0" presId="urn:microsoft.com/office/officeart/2005/8/layout/vList5"/>
    <dgm:cxn modelId="{D5119601-0FDB-4623-B814-7124C0CE1C27}" srcId="{E94A9730-90F6-4C92-AABE-59966B301E96}" destId="{E59D8940-8620-4E23-BCA1-8E391DDC66AC}" srcOrd="0" destOrd="0" parTransId="{D529BEE1-7BF9-4EBC-9F2C-44D2C8BC0795}" sibTransId="{A82F07B7-9085-494A-876A-815BC07B6FE3}"/>
    <dgm:cxn modelId="{ADEAA42F-97A5-4798-AF9F-3278D3E61224}" srcId="{079DD4B8-0778-4420-AE9B-30AE7D0FE40A}" destId="{F6BC61F3-6677-49F8-8984-F2E65B7E6294}" srcOrd="1" destOrd="0" parTransId="{26593DFF-D0B2-4F57-BFD5-289F50819FAD}" sibTransId="{38484516-11F5-4137-A63C-5F3BFBA5391E}"/>
    <dgm:cxn modelId="{03EF347A-B83F-48C7-A340-2D3B0A702E42}" type="presOf" srcId="{0DDE2409-04C9-434E-A0EF-0CD141EA7CDC}" destId="{EEE0F6EC-08DC-42A0-B8A0-B82F317230E6}" srcOrd="0" destOrd="1" presId="urn:microsoft.com/office/officeart/2005/8/layout/vList5"/>
    <dgm:cxn modelId="{445E0A18-E2EB-47DF-B63A-579915342DD4}" type="presOf" srcId="{079DD4B8-0778-4420-AE9B-30AE7D0FE40A}" destId="{661FE248-C984-4904-A13C-2BFC43C570F2}" srcOrd="0" destOrd="0" presId="urn:microsoft.com/office/officeart/2005/8/layout/vList5"/>
    <dgm:cxn modelId="{E29EA1AF-93F7-4BDA-8F4F-6919A62A492D}" srcId="{59F008ED-559E-4DB8-90F9-1C6AD7DBC244}" destId="{9F40F5D3-824E-4A4E-8EF5-9A91E497ECA4}" srcOrd="0" destOrd="0" parTransId="{8FF78FAD-B651-47D6-BB04-5876910987AE}" sibTransId="{5D1D9E8F-6A48-4D3D-9CF8-33F6BB2621EA}"/>
    <dgm:cxn modelId="{5CC8CE10-6F5C-455D-A4CC-A43DAD5086DA}" type="presOf" srcId="{E59D8940-8620-4E23-BCA1-8E391DDC66AC}" destId="{1B34FB64-7311-47F0-A7AB-11B51A82ED35}" srcOrd="0" destOrd="0" presId="urn:microsoft.com/office/officeart/2005/8/layout/vList5"/>
    <dgm:cxn modelId="{A626401D-69FD-4AF6-A931-08055CD9989E}" type="presOf" srcId="{F6BC61F3-6677-49F8-8984-F2E65B7E6294}" destId="{E0EABDC9-A869-4D15-BDEC-FFC7E876769E}" srcOrd="0" destOrd="1" presId="urn:microsoft.com/office/officeart/2005/8/layout/vList5"/>
    <dgm:cxn modelId="{DB218A69-4F3D-4DF6-9245-029F122ADDD6}" type="presOf" srcId="{E94A9730-90F6-4C92-AABE-59966B301E96}" destId="{A074436D-2FF5-4F9E-94A7-368BFA9B9508}" srcOrd="0" destOrd="0" presId="urn:microsoft.com/office/officeart/2005/8/layout/vList5"/>
    <dgm:cxn modelId="{3512510F-9CAC-46B9-98A9-4C890CDFEE29}" srcId="{E94A9730-90F6-4C92-AABE-59966B301E96}" destId="{A3860A04-9584-4490-BFB1-2C8666BBFD5F}" srcOrd="1" destOrd="0" parTransId="{0DB83B7C-A918-47E0-88A0-BA44F9564EE4}" sibTransId="{11EDB449-F949-4BFE-8EC4-3B2EBA474657}"/>
    <dgm:cxn modelId="{001EB0CF-AE14-44E9-BB63-5A8249BD25A2}" srcId="{9F40F5D3-824E-4A4E-8EF5-9A91E497ECA4}" destId="{0DDE2409-04C9-434E-A0EF-0CD141EA7CDC}" srcOrd="1" destOrd="0" parTransId="{E3384BB4-795A-4A33-AA5D-193255A3BE9D}" sibTransId="{B6C3A74E-9E96-444A-A78E-29CAB7C03D7A}"/>
    <dgm:cxn modelId="{858C0B74-BDA1-436A-8F28-C5280B3496C3}" type="presOf" srcId="{A3860A04-9584-4490-BFB1-2C8666BBFD5F}" destId="{1B34FB64-7311-47F0-A7AB-11B51A82ED35}" srcOrd="0" destOrd="1" presId="urn:microsoft.com/office/officeart/2005/8/layout/vList5"/>
    <dgm:cxn modelId="{54E98953-95E1-403F-80F7-3E34E42E0E65}" srcId="{079DD4B8-0778-4420-AE9B-30AE7D0FE40A}" destId="{125C97B6-2B7B-4BD0-BF50-7E3EE83C2A6A}" srcOrd="0" destOrd="0" parTransId="{F072753B-D616-4767-9086-1DBDA2A8EEF0}" sibTransId="{499542FF-06FC-491A-B3B1-AB2B93ACD497}"/>
    <dgm:cxn modelId="{1512090F-E487-410C-A802-019FE8642193}" srcId="{9F40F5D3-824E-4A4E-8EF5-9A91E497ECA4}" destId="{95B1B0B5-ABDA-4CCA-AFE7-EE4C7351A90E}" srcOrd="0" destOrd="0" parTransId="{7F7ABAEC-79E0-4123-9485-2FA92A77875E}" sibTransId="{76E69147-7ADB-4FED-9D3E-191C37C39641}"/>
    <dgm:cxn modelId="{41B3F548-787E-4E4E-B300-9CBD4075859A}" type="presOf" srcId="{125C97B6-2B7B-4BD0-BF50-7E3EE83C2A6A}" destId="{E0EABDC9-A869-4D15-BDEC-FFC7E876769E}" srcOrd="0" destOrd="0" presId="urn:microsoft.com/office/officeart/2005/8/layout/vList5"/>
    <dgm:cxn modelId="{AF0AE9E5-B83D-438F-9CF8-FDF509E779B2}" srcId="{59F008ED-559E-4DB8-90F9-1C6AD7DBC244}" destId="{079DD4B8-0778-4420-AE9B-30AE7D0FE40A}" srcOrd="2" destOrd="0" parTransId="{158B1DF3-A445-43EA-A8AF-5C46B0040986}" sibTransId="{88CE3258-6A1F-42AF-A2E1-FF0F0E44D315}"/>
    <dgm:cxn modelId="{5402EF6A-3E39-4EB8-BB25-289DD886321C}" srcId="{59F008ED-559E-4DB8-90F9-1C6AD7DBC244}" destId="{E94A9730-90F6-4C92-AABE-59966B301E96}" srcOrd="1" destOrd="0" parTransId="{EFF93978-7BD6-490C-8853-8DCF4F6341F8}" sibTransId="{2C8BEE39-05C3-4134-B6DF-146B7AFBFE3C}"/>
    <dgm:cxn modelId="{CE5F1A1D-8B60-4B27-9678-4E5A5585949E}" type="presOf" srcId="{95B1B0B5-ABDA-4CCA-AFE7-EE4C7351A90E}" destId="{EEE0F6EC-08DC-42A0-B8A0-B82F317230E6}" srcOrd="0" destOrd="0" presId="urn:microsoft.com/office/officeart/2005/8/layout/vList5"/>
    <dgm:cxn modelId="{43B07FF9-DB40-4A21-AD02-7E6621C42702}" type="presParOf" srcId="{859ABA76-4763-4A46-9AD4-465E09CB9A83}" destId="{115D79D1-7FDD-442D-A3CD-7AF63EC7FFFD}" srcOrd="0" destOrd="0" presId="urn:microsoft.com/office/officeart/2005/8/layout/vList5"/>
    <dgm:cxn modelId="{93146A35-543B-45C3-B0E7-2982A7553A1D}" type="presParOf" srcId="{115D79D1-7FDD-442D-A3CD-7AF63EC7FFFD}" destId="{4E3B807A-2B27-445B-9826-AC6FE050A096}" srcOrd="0" destOrd="0" presId="urn:microsoft.com/office/officeart/2005/8/layout/vList5"/>
    <dgm:cxn modelId="{69EF6067-8A88-4F20-BF93-466DF9718CAB}" type="presParOf" srcId="{115D79D1-7FDD-442D-A3CD-7AF63EC7FFFD}" destId="{EEE0F6EC-08DC-42A0-B8A0-B82F317230E6}" srcOrd="1" destOrd="0" presId="urn:microsoft.com/office/officeart/2005/8/layout/vList5"/>
    <dgm:cxn modelId="{19EA3C21-F6FE-48DF-AC59-F8A3187EF6CB}" type="presParOf" srcId="{859ABA76-4763-4A46-9AD4-465E09CB9A83}" destId="{5218AF01-AB16-4E8B-ABA8-170717B7B37E}" srcOrd="1" destOrd="0" presId="urn:microsoft.com/office/officeart/2005/8/layout/vList5"/>
    <dgm:cxn modelId="{BEDE6C32-19A9-473C-8727-985D3FEE6ECE}" type="presParOf" srcId="{859ABA76-4763-4A46-9AD4-465E09CB9A83}" destId="{A6144F64-CD5B-4244-83ED-B669752D111C}" srcOrd="2" destOrd="0" presId="urn:microsoft.com/office/officeart/2005/8/layout/vList5"/>
    <dgm:cxn modelId="{EA1FA31D-FD2C-474E-A169-87301A651378}" type="presParOf" srcId="{A6144F64-CD5B-4244-83ED-B669752D111C}" destId="{A074436D-2FF5-4F9E-94A7-368BFA9B9508}" srcOrd="0" destOrd="0" presId="urn:microsoft.com/office/officeart/2005/8/layout/vList5"/>
    <dgm:cxn modelId="{1334DF61-B187-402A-9B09-82EFC3082AFA}" type="presParOf" srcId="{A6144F64-CD5B-4244-83ED-B669752D111C}" destId="{1B34FB64-7311-47F0-A7AB-11B51A82ED35}" srcOrd="1" destOrd="0" presId="urn:microsoft.com/office/officeart/2005/8/layout/vList5"/>
    <dgm:cxn modelId="{4F30F037-904C-48CB-ADA0-12F15D026893}" type="presParOf" srcId="{859ABA76-4763-4A46-9AD4-465E09CB9A83}" destId="{D7A15999-1BBA-4CAD-9786-688381B7B1E3}" srcOrd="3" destOrd="0" presId="urn:microsoft.com/office/officeart/2005/8/layout/vList5"/>
    <dgm:cxn modelId="{C679DDC7-5308-482E-B210-5AEDF5BEDCC5}" type="presParOf" srcId="{859ABA76-4763-4A46-9AD4-465E09CB9A83}" destId="{4408C552-56A4-429F-A509-ABF9440492E0}" srcOrd="4" destOrd="0" presId="urn:microsoft.com/office/officeart/2005/8/layout/vList5"/>
    <dgm:cxn modelId="{3FB00C8E-9F87-4EE4-8FD5-5C53D692290A}" type="presParOf" srcId="{4408C552-56A4-429F-A509-ABF9440492E0}" destId="{661FE248-C984-4904-A13C-2BFC43C570F2}" srcOrd="0" destOrd="0" presId="urn:microsoft.com/office/officeart/2005/8/layout/vList5"/>
    <dgm:cxn modelId="{C8433FB3-8A9A-4F29-8AF4-9B1BF8265760}" type="presParOf" srcId="{4408C552-56A4-429F-A509-ABF9440492E0}" destId="{E0EABDC9-A869-4D15-BDEC-FFC7E876769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5659" cy="498135"/>
          </a:xfrm>
          <a:prstGeom prst="rect">
            <a:avLst/>
          </a:prstGeom>
        </p:spPr>
        <p:txBody>
          <a:bodyPr vert="horz" lIns="91426" tIns="45713" rIns="91426" bIns="45713" rtlCol="0"/>
          <a:lstStyle>
            <a:lvl1pPr algn="l">
              <a:defRPr sz="1200"/>
            </a:lvl1pPr>
          </a:lstStyle>
          <a:p>
            <a:endParaRPr lang="ru-RU"/>
          </a:p>
        </p:txBody>
      </p:sp>
      <p:sp>
        <p:nvSpPr>
          <p:cNvPr id="3" name="Дата 2"/>
          <p:cNvSpPr>
            <a:spLocks noGrp="1"/>
          </p:cNvSpPr>
          <p:nvPr>
            <p:ph type="dt" sz="quarter" idx="1"/>
          </p:nvPr>
        </p:nvSpPr>
        <p:spPr>
          <a:xfrm>
            <a:off x="3850444" y="1"/>
            <a:ext cx="2945659" cy="498135"/>
          </a:xfrm>
          <a:prstGeom prst="rect">
            <a:avLst/>
          </a:prstGeom>
        </p:spPr>
        <p:txBody>
          <a:bodyPr vert="horz" lIns="91426" tIns="45713" rIns="91426" bIns="45713" rtlCol="0"/>
          <a:lstStyle>
            <a:lvl1pPr algn="r">
              <a:defRPr sz="1200"/>
            </a:lvl1pPr>
          </a:lstStyle>
          <a:p>
            <a:fld id="{224C467B-0DE8-4101-80AF-EE5CC85B9619}" type="datetimeFigureOut">
              <a:rPr lang="ru-RU" smtClean="0"/>
              <a:t>15.01.2020</a:t>
            </a:fld>
            <a:endParaRPr lang="ru-RU"/>
          </a:p>
        </p:txBody>
      </p:sp>
      <p:sp>
        <p:nvSpPr>
          <p:cNvPr id="4" name="Нижний колонтитул 3"/>
          <p:cNvSpPr>
            <a:spLocks noGrp="1"/>
          </p:cNvSpPr>
          <p:nvPr>
            <p:ph type="ftr" sz="quarter" idx="2"/>
          </p:nvPr>
        </p:nvSpPr>
        <p:spPr>
          <a:xfrm>
            <a:off x="1" y="9430091"/>
            <a:ext cx="2945659" cy="498134"/>
          </a:xfrm>
          <a:prstGeom prst="rect">
            <a:avLst/>
          </a:prstGeom>
        </p:spPr>
        <p:txBody>
          <a:bodyPr vert="horz" lIns="91426" tIns="45713" rIns="91426" bIns="45713" rtlCol="0" anchor="b"/>
          <a:lstStyle>
            <a:lvl1pPr algn="l">
              <a:defRPr sz="1200"/>
            </a:lvl1pPr>
          </a:lstStyle>
          <a:p>
            <a:endParaRPr lang="ru-RU"/>
          </a:p>
        </p:txBody>
      </p:sp>
      <p:sp>
        <p:nvSpPr>
          <p:cNvPr id="5" name="Номер слайда 4"/>
          <p:cNvSpPr>
            <a:spLocks noGrp="1"/>
          </p:cNvSpPr>
          <p:nvPr>
            <p:ph type="sldNum" sz="quarter" idx="3"/>
          </p:nvPr>
        </p:nvSpPr>
        <p:spPr>
          <a:xfrm>
            <a:off x="3850444" y="9430091"/>
            <a:ext cx="2945659" cy="498134"/>
          </a:xfrm>
          <a:prstGeom prst="rect">
            <a:avLst/>
          </a:prstGeom>
        </p:spPr>
        <p:txBody>
          <a:bodyPr vert="horz" lIns="91426" tIns="45713" rIns="91426" bIns="45713" rtlCol="0" anchor="b"/>
          <a:lstStyle>
            <a:lvl1pPr algn="r">
              <a:defRPr sz="1200"/>
            </a:lvl1pPr>
          </a:lstStyle>
          <a:p>
            <a:fld id="{EBA47B21-0B0B-496C-AC88-232F17A5D4AE}" type="slidenum">
              <a:rPr lang="ru-RU" smtClean="0"/>
              <a:t>‹#›</a:t>
            </a:fld>
            <a:endParaRPr lang="ru-RU"/>
          </a:p>
        </p:txBody>
      </p:sp>
    </p:spTree>
    <p:extLst>
      <p:ext uri="{BB962C8B-B14F-4D97-AF65-F5344CB8AC3E}">
        <p14:creationId xmlns:p14="http://schemas.microsoft.com/office/powerpoint/2010/main" val="1243264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5659" cy="498135"/>
          </a:xfrm>
          <a:prstGeom prst="rect">
            <a:avLst/>
          </a:prstGeom>
        </p:spPr>
        <p:txBody>
          <a:bodyPr vert="horz" lIns="91426" tIns="45713" rIns="91426" bIns="45713" rtlCol="0"/>
          <a:lstStyle>
            <a:lvl1pPr algn="l">
              <a:defRPr sz="1200"/>
            </a:lvl1pPr>
          </a:lstStyle>
          <a:p>
            <a:endParaRPr lang="ru-RU"/>
          </a:p>
        </p:txBody>
      </p:sp>
      <p:sp>
        <p:nvSpPr>
          <p:cNvPr id="3" name="Дата 2"/>
          <p:cNvSpPr>
            <a:spLocks noGrp="1"/>
          </p:cNvSpPr>
          <p:nvPr>
            <p:ph type="dt" idx="1"/>
          </p:nvPr>
        </p:nvSpPr>
        <p:spPr>
          <a:xfrm>
            <a:off x="3850444" y="1"/>
            <a:ext cx="2945659" cy="498135"/>
          </a:xfrm>
          <a:prstGeom prst="rect">
            <a:avLst/>
          </a:prstGeom>
        </p:spPr>
        <p:txBody>
          <a:bodyPr vert="horz" lIns="91426" tIns="45713" rIns="91426" bIns="45713" rtlCol="0"/>
          <a:lstStyle>
            <a:lvl1pPr algn="r">
              <a:defRPr sz="1200"/>
            </a:lvl1pPr>
          </a:lstStyle>
          <a:p>
            <a:fld id="{32EC75D7-B8D2-48CC-911D-E2A014370F92}" type="datetimeFigureOut">
              <a:rPr lang="ru-RU" smtClean="0"/>
              <a:t>15.01.2020</a:t>
            </a:fld>
            <a:endParaRPr lang="ru-RU"/>
          </a:p>
        </p:txBody>
      </p:sp>
      <p:sp>
        <p:nvSpPr>
          <p:cNvPr id="4" name="Образ слайда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26" tIns="45713" rIns="91426" bIns="45713" rtlCol="0" anchor="ctr"/>
          <a:lstStyle/>
          <a:p>
            <a:endParaRPr lang="ru-RU"/>
          </a:p>
        </p:txBody>
      </p:sp>
      <p:sp>
        <p:nvSpPr>
          <p:cNvPr id="5" name="Заметки 4"/>
          <p:cNvSpPr>
            <a:spLocks noGrp="1"/>
          </p:cNvSpPr>
          <p:nvPr>
            <p:ph type="body" sz="quarter" idx="3"/>
          </p:nvPr>
        </p:nvSpPr>
        <p:spPr>
          <a:xfrm>
            <a:off x="679768" y="4777959"/>
            <a:ext cx="5438140" cy="3909239"/>
          </a:xfrm>
          <a:prstGeom prst="rect">
            <a:avLst/>
          </a:prstGeom>
        </p:spPr>
        <p:txBody>
          <a:bodyPr vert="horz" lIns="91426" tIns="45713" rIns="91426" bIns="45713"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430091"/>
            <a:ext cx="2945659" cy="498134"/>
          </a:xfrm>
          <a:prstGeom prst="rect">
            <a:avLst/>
          </a:prstGeom>
        </p:spPr>
        <p:txBody>
          <a:bodyPr vert="horz" lIns="91426" tIns="45713" rIns="91426" bIns="45713" rtlCol="0" anchor="b"/>
          <a:lstStyle>
            <a:lvl1pPr algn="l">
              <a:defRPr sz="1200"/>
            </a:lvl1pPr>
          </a:lstStyle>
          <a:p>
            <a:endParaRPr lang="ru-RU"/>
          </a:p>
        </p:txBody>
      </p:sp>
      <p:sp>
        <p:nvSpPr>
          <p:cNvPr id="7" name="Номер слайда 6"/>
          <p:cNvSpPr>
            <a:spLocks noGrp="1"/>
          </p:cNvSpPr>
          <p:nvPr>
            <p:ph type="sldNum" sz="quarter" idx="5"/>
          </p:nvPr>
        </p:nvSpPr>
        <p:spPr>
          <a:xfrm>
            <a:off x="3850444" y="9430091"/>
            <a:ext cx="2945659" cy="498134"/>
          </a:xfrm>
          <a:prstGeom prst="rect">
            <a:avLst/>
          </a:prstGeom>
        </p:spPr>
        <p:txBody>
          <a:bodyPr vert="horz" lIns="91426" tIns="45713" rIns="91426" bIns="45713" rtlCol="0" anchor="b"/>
          <a:lstStyle>
            <a:lvl1pPr algn="r">
              <a:defRPr sz="1200"/>
            </a:lvl1pPr>
          </a:lstStyle>
          <a:p>
            <a:fld id="{877ED0FC-3E4A-44F3-933F-0EB29B2CBF54}" type="slidenum">
              <a:rPr lang="ru-RU" smtClean="0"/>
              <a:t>‹#›</a:t>
            </a:fld>
            <a:endParaRPr lang="ru-RU"/>
          </a:p>
        </p:txBody>
      </p:sp>
    </p:spTree>
    <p:extLst>
      <p:ext uri="{BB962C8B-B14F-4D97-AF65-F5344CB8AC3E}">
        <p14:creationId xmlns:p14="http://schemas.microsoft.com/office/powerpoint/2010/main" val="4091096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dirty="0"/>
          </a:p>
        </p:txBody>
      </p:sp>
      <p:sp>
        <p:nvSpPr>
          <p:cNvPr id="4" name="Номер слайда 3"/>
          <p:cNvSpPr>
            <a:spLocks noGrp="1"/>
          </p:cNvSpPr>
          <p:nvPr>
            <p:ph type="sldNum" sz="quarter" idx="10"/>
          </p:nvPr>
        </p:nvSpPr>
        <p:spPr/>
        <p:txBody>
          <a:bodyPr/>
          <a:lstStyle/>
          <a:p>
            <a:fld id="{877ED0FC-3E4A-44F3-933F-0EB29B2CBF54}" type="slidenum">
              <a:rPr lang="ru-RU" smtClean="0"/>
              <a:t>1</a:t>
            </a:fld>
            <a:endParaRPr lang="ru-RU"/>
          </a:p>
        </p:txBody>
      </p:sp>
    </p:spTree>
    <p:extLst>
      <p:ext uri="{BB962C8B-B14F-4D97-AF65-F5344CB8AC3E}">
        <p14:creationId xmlns:p14="http://schemas.microsoft.com/office/powerpoint/2010/main" val="563365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kern="1200" dirty="0" smtClean="0">
                <a:solidFill>
                  <a:schemeClr val="tx1"/>
                </a:solidFill>
                <a:effectLst/>
                <a:latin typeface="+mn-lt"/>
                <a:ea typeface="+mn-ea"/>
                <a:cs typeface="+mn-cs"/>
              </a:rPr>
              <a:t>Решением Совета глав государств СНГ от 16 сентября 2016 года о проведении переписей населения раунда 2020 года в государствах СНГ провести </a:t>
            </a:r>
            <a:r>
              <a:rPr lang="ru-RU" sz="1200" kern="1200" dirty="0" smtClean="0">
                <a:solidFill>
                  <a:schemeClr val="tx1"/>
                </a:solidFill>
                <a:effectLst/>
                <a:latin typeface="+mn-lt"/>
                <a:ea typeface="+mn-ea"/>
                <a:cs typeface="+mn-cs"/>
              </a:rPr>
              <a:t>переписи населения </a:t>
            </a:r>
            <a:r>
              <a:rPr lang="ky-KG" sz="1200" kern="1200" dirty="0" smtClean="0">
                <a:solidFill>
                  <a:schemeClr val="tx1"/>
                </a:solidFill>
                <a:effectLst/>
                <a:latin typeface="+mn-lt"/>
                <a:ea typeface="+mn-ea"/>
                <a:cs typeface="+mn-cs"/>
              </a:rPr>
              <a:t>в максимально близкие к 2020 году </a:t>
            </a:r>
            <a:r>
              <a:rPr lang="ru-RU" sz="1200" kern="1200" dirty="0" smtClean="0">
                <a:solidFill>
                  <a:schemeClr val="tx1"/>
                </a:solidFill>
                <a:effectLst/>
                <a:latin typeface="+mn-lt"/>
                <a:ea typeface="+mn-ea"/>
                <a:cs typeface="+mn-cs"/>
              </a:rPr>
              <a:t>сроки, предпочтительно в период с октября 2019 года по октябрь 2020 года. </a:t>
            </a:r>
          </a:p>
          <a:p>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И таким образом Азербайджан и Беларусия будет проводить переписи населения в октябре 2019г.</a:t>
            </a:r>
          </a:p>
          <a:p>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 2020году</a:t>
            </a:r>
            <a:r>
              <a:rPr lang="ru-RU" sz="1200" kern="1200" dirty="0" smtClean="0">
                <a:solidFill>
                  <a:schemeClr val="tx1"/>
                </a:solidFill>
                <a:effectLst/>
                <a:latin typeface="+mn-lt"/>
                <a:ea typeface="+mn-ea"/>
                <a:cs typeface="+mn-cs"/>
              </a:rPr>
              <a:t>: Кыргызстан,</a:t>
            </a:r>
            <a:r>
              <a:rPr lang="ky-KG" sz="1200" kern="1200" dirty="0" smtClean="0">
                <a:solidFill>
                  <a:schemeClr val="tx1"/>
                </a:solidFill>
                <a:effectLst/>
                <a:latin typeface="+mn-lt"/>
                <a:ea typeface="+mn-ea"/>
                <a:cs typeface="+mn-cs"/>
              </a:rPr>
              <a:t> Казахстан, Российской Федерации, Армения, Таджикистан и Украина.</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 2022 году: Туркменистан и Узбекистан. В Узбекистане полседняя перепись населения была в 1989г.</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 2023г. Молдова.</a:t>
            </a:r>
            <a:endParaRPr lang="ru-RU" dirty="0"/>
          </a:p>
        </p:txBody>
      </p:sp>
      <p:sp>
        <p:nvSpPr>
          <p:cNvPr id="4" name="Номер слайда 3"/>
          <p:cNvSpPr>
            <a:spLocks noGrp="1"/>
          </p:cNvSpPr>
          <p:nvPr>
            <p:ph type="sldNum" sz="quarter" idx="10"/>
          </p:nvPr>
        </p:nvSpPr>
        <p:spPr/>
        <p:txBody>
          <a:bodyPr/>
          <a:lstStyle/>
          <a:p>
            <a:fld id="{877ED0FC-3E4A-44F3-933F-0EB29B2CBF54}" type="slidenum">
              <a:rPr lang="ru-RU" smtClean="0"/>
              <a:t>4</a:t>
            </a:fld>
            <a:endParaRPr lang="ru-RU"/>
          </a:p>
        </p:txBody>
      </p:sp>
    </p:spTree>
    <p:extLst>
      <p:ext uri="{BB962C8B-B14F-4D97-AF65-F5344CB8AC3E}">
        <p14:creationId xmlns:p14="http://schemas.microsoft.com/office/powerpoint/2010/main" val="832807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B83B31B-0BCE-465A-9E8A-75FD7D23055A}" type="slidenum">
              <a:rPr lang="ru-RU" altLang="ru-RU" smtClean="0">
                <a:solidFill>
                  <a:srgbClr val="000000"/>
                </a:solidFill>
              </a:rPr>
              <a:pPr/>
              <a:t>6</a:t>
            </a:fld>
            <a:endParaRPr lang="ru-RU" altLang="ru-RU">
              <a:solidFill>
                <a:srgbClr val="000000"/>
              </a:solidFill>
            </a:endParaRPr>
          </a:p>
        </p:txBody>
      </p:sp>
    </p:spTree>
    <p:extLst>
      <p:ext uri="{BB962C8B-B14F-4D97-AF65-F5344CB8AC3E}">
        <p14:creationId xmlns:p14="http://schemas.microsoft.com/office/powerpoint/2010/main" val="178812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de-DE" sz="1200" kern="1200" dirty="0" err="1" smtClean="0">
                <a:solidFill>
                  <a:schemeClr val="tx1"/>
                </a:solidFill>
                <a:effectLst/>
                <a:latin typeface="+mn-lt"/>
                <a:ea typeface="+mn-ea"/>
                <a:cs typeface="+mn-cs"/>
              </a:rPr>
              <a:t>Президентом</a:t>
            </a:r>
            <a:r>
              <a:rPr lang="de-DE" sz="1200" kern="1200" dirty="0" smtClean="0">
                <a:solidFill>
                  <a:schemeClr val="tx1"/>
                </a:solidFill>
                <a:effectLst/>
                <a:latin typeface="+mn-lt"/>
                <a:ea typeface="+mn-ea"/>
                <a:cs typeface="+mn-cs"/>
              </a:rPr>
              <a:t> Кыргызской </a:t>
            </a:r>
            <a:r>
              <a:rPr lang="de-DE" sz="1200" kern="1200" dirty="0" err="1" smtClean="0">
                <a:solidFill>
                  <a:schemeClr val="tx1"/>
                </a:solidFill>
                <a:effectLst/>
                <a:latin typeface="+mn-lt"/>
                <a:ea typeface="+mn-ea"/>
                <a:cs typeface="+mn-cs"/>
              </a:rPr>
              <a:t>Республики</a:t>
            </a:r>
            <a:r>
              <a:rPr lang="de-DE" sz="1200" kern="1200" dirty="0" smtClean="0">
                <a:solidFill>
                  <a:schemeClr val="tx1"/>
                </a:solidFill>
                <a:effectLst/>
                <a:latin typeface="+mn-lt"/>
                <a:ea typeface="+mn-ea"/>
                <a:cs typeface="+mn-cs"/>
              </a:rPr>
              <a:t> в </a:t>
            </a:r>
            <a:r>
              <a:rPr lang="de-DE" sz="1200" kern="1200" dirty="0" err="1" smtClean="0">
                <a:solidFill>
                  <a:schemeClr val="tx1"/>
                </a:solidFill>
                <a:effectLst/>
                <a:latin typeface="+mn-lt"/>
                <a:ea typeface="+mn-ea"/>
                <a:cs typeface="+mn-cs"/>
              </a:rPr>
              <a:t>феврале</a:t>
            </a:r>
            <a:r>
              <a:rPr lang="de-DE" sz="1200" kern="1200" dirty="0" smtClean="0">
                <a:solidFill>
                  <a:schemeClr val="tx1"/>
                </a:solidFill>
                <a:effectLst/>
                <a:latin typeface="+mn-lt"/>
                <a:ea typeface="+mn-ea"/>
                <a:cs typeface="+mn-cs"/>
              </a:rPr>
              <a:t> 2019 </a:t>
            </a:r>
            <a:r>
              <a:rPr lang="de-DE" sz="1200" kern="1200" dirty="0" err="1" smtClean="0">
                <a:solidFill>
                  <a:schemeClr val="tx1"/>
                </a:solidFill>
                <a:effectLst/>
                <a:latin typeface="+mn-lt"/>
                <a:ea typeface="+mn-ea"/>
                <a:cs typeface="+mn-cs"/>
              </a:rPr>
              <a:t>года</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был</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определен</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курс</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на</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проведение</a:t>
            </a:r>
            <a:r>
              <a:rPr lang="de-DE" sz="1200" kern="1200" dirty="0" smtClean="0">
                <a:solidFill>
                  <a:schemeClr val="tx1"/>
                </a:solidFill>
                <a:effectLst/>
                <a:latin typeface="+mn-lt"/>
                <a:ea typeface="+mn-ea"/>
                <a:cs typeface="+mn-cs"/>
              </a:rPr>
              <a:t> в 2020 </a:t>
            </a:r>
            <a:r>
              <a:rPr lang="de-DE" sz="1200" kern="1200" dirty="0" err="1" smtClean="0">
                <a:solidFill>
                  <a:schemeClr val="tx1"/>
                </a:solidFill>
                <a:effectLst/>
                <a:latin typeface="+mn-lt"/>
                <a:ea typeface="+mn-ea"/>
                <a:cs typeface="+mn-cs"/>
              </a:rPr>
              <a:t>году</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переписи</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населения</a:t>
            </a:r>
            <a:r>
              <a:rPr lang="de-DE" sz="1200" kern="1200" dirty="0" smtClean="0">
                <a:solidFill>
                  <a:schemeClr val="tx1"/>
                </a:solidFill>
                <a:effectLst/>
                <a:latin typeface="+mn-lt"/>
                <a:ea typeface="+mn-ea"/>
                <a:cs typeface="+mn-cs"/>
              </a:rPr>
              <a:t> в </a:t>
            </a:r>
            <a:r>
              <a:rPr lang="de-DE" sz="1200" kern="1200" dirty="0" err="1" smtClean="0">
                <a:solidFill>
                  <a:schemeClr val="tx1"/>
                </a:solidFill>
                <a:effectLst/>
                <a:latin typeface="+mn-lt"/>
                <a:ea typeface="+mn-ea"/>
                <a:cs typeface="+mn-cs"/>
              </a:rPr>
              <a:t>электронном</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формате</a:t>
            </a:r>
            <a:r>
              <a:rPr lang="de-DE"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В </a:t>
            </a:r>
            <a:r>
              <a:rPr lang="de-DE" sz="1200" kern="1200" dirty="0" err="1" smtClean="0">
                <a:solidFill>
                  <a:schemeClr val="tx1"/>
                </a:solidFill>
                <a:effectLst/>
                <a:latin typeface="+mn-lt"/>
                <a:ea typeface="+mn-ea"/>
                <a:cs typeface="+mn-cs"/>
              </a:rPr>
              <a:t>целях</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выполнения</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поставленной</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задачи</a:t>
            </a:r>
            <a:r>
              <a:rPr lang="de-DE" sz="1200" kern="1200" dirty="0" smtClean="0">
                <a:solidFill>
                  <a:schemeClr val="tx1"/>
                </a:solidFill>
                <a:effectLst/>
                <a:latin typeface="+mn-lt"/>
                <a:ea typeface="+mn-ea"/>
                <a:cs typeface="+mn-cs"/>
              </a:rPr>
              <a:t>, Нацстатком </a:t>
            </a:r>
            <a:r>
              <a:rPr lang="de-DE" sz="1200" kern="1200" dirty="0" err="1" smtClean="0">
                <a:solidFill>
                  <a:schemeClr val="tx1"/>
                </a:solidFill>
                <a:effectLst/>
                <a:latin typeface="+mn-lt"/>
                <a:ea typeface="+mn-ea"/>
                <a:cs typeface="+mn-cs"/>
              </a:rPr>
              <a:t>использовал</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программный</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продукт</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на</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базе</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приложения</a:t>
            </a:r>
            <a:r>
              <a:rPr lang="de-DE" sz="1200" kern="1200" dirty="0" smtClean="0">
                <a:solidFill>
                  <a:schemeClr val="tx1"/>
                </a:solidFill>
                <a:effectLst/>
                <a:latin typeface="+mn-lt"/>
                <a:ea typeface="+mn-ea"/>
                <a:cs typeface="+mn-cs"/>
              </a:rPr>
              <a:t> «Survey Solutions», </a:t>
            </a:r>
            <a:r>
              <a:rPr lang="de-DE" sz="1200" kern="1200" dirty="0" err="1" smtClean="0">
                <a:solidFill>
                  <a:schemeClr val="tx1"/>
                </a:solidFill>
                <a:effectLst/>
                <a:latin typeface="+mn-lt"/>
                <a:ea typeface="+mn-ea"/>
                <a:cs typeface="+mn-cs"/>
              </a:rPr>
              <a:t>разработанный</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Всемирным</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Банком</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для</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перевода</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бумажных</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вопросников</a:t>
            </a:r>
            <a:r>
              <a:rPr lang="de-DE" sz="1200" kern="1200" dirty="0" smtClean="0">
                <a:solidFill>
                  <a:schemeClr val="tx1"/>
                </a:solidFill>
                <a:effectLst/>
                <a:latin typeface="+mn-lt"/>
                <a:ea typeface="+mn-ea"/>
                <a:cs typeface="+mn-cs"/>
              </a:rPr>
              <a:t> в </a:t>
            </a:r>
            <a:r>
              <a:rPr lang="de-DE" sz="1200" kern="1200" dirty="0" err="1" smtClean="0">
                <a:solidFill>
                  <a:schemeClr val="tx1"/>
                </a:solidFill>
                <a:effectLst/>
                <a:latin typeface="+mn-lt"/>
                <a:ea typeface="+mn-ea"/>
                <a:cs typeface="+mn-cs"/>
              </a:rPr>
              <a:t>электронный</a:t>
            </a:r>
            <a:r>
              <a:rPr lang="de-DE" sz="1200" kern="1200" dirty="0" smtClean="0">
                <a:solidFill>
                  <a:schemeClr val="tx1"/>
                </a:solidFill>
                <a:effectLst/>
                <a:latin typeface="+mn-lt"/>
                <a:ea typeface="+mn-ea"/>
                <a:cs typeface="+mn-cs"/>
              </a:rPr>
              <a:t>. </a:t>
            </a: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Впервые данное мобильное приложение протестировано 30 специалистами Нацстаткома во время пилотной переписи населения и жилищного фонда на территории г. Токмок и Чуйского района Чуйской области </a:t>
            </a:r>
            <a:r>
              <a:rPr lang="de-DE" sz="1200" kern="1200" dirty="0" smtClean="0">
                <a:solidFill>
                  <a:schemeClr val="tx1"/>
                </a:solidFill>
                <a:effectLst/>
                <a:latin typeface="+mn-lt"/>
                <a:ea typeface="+mn-ea"/>
                <a:cs typeface="+mn-cs"/>
              </a:rPr>
              <a:t>в режиме o</a:t>
            </a:r>
            <a:r>
              <a:rPr lang="ru-RU" sz="1200" kern="1200" dirty="0" smtClean="0">
                <a:solidFill>
                  <a:schemeClr val="tx1"/>
                </a:solidFill>
                <a:effectLst/>
                <a:latin typeface="+mn-lt"/>
                <a:ea typeface="+mn-ea"/>
                <a:cs typeface="+mn-cs"/>
              </a:rPr>
              <a:t>f</a:t>
            </a:r>
            <a:r>
              <a:rPr lang="de-DE" sz="1200" kern="1200" dirty="0" smtClean="0">
                <a:solidFill>
                  <a:schemeClr val="tx1"/>
                </a:solidFill>
                <a:effectLst/>
                <a:latin typeface="+mn-lt"/>
                <a:ea typeface="+mn-ea"/>
                <a:cs typeface="+mn-cs"/>
              </a:rPr>
              <a:t>-</a:t>
            </a:r>
            <a:r>
              <a:rPr lang="ru-RU" sz="1200" kern="1200" dirty="0" smtClean="0">
                <a:solidFill>
                  <a:schemeClr val="tx1"/>
                </a:solidFill>
                <a:effectLst/>
                <a:latin typeface="+mn-lt"/>
                <a:ea typeface="+mn-ea"/>
                <a:cs typeface="+mn-cs"/>
              </a:rPr>
              <a:t>line</a:t>
            </a:r>
            <a:r>
              <a:rPr lang="de-DE" sz="1200" kern="1200" dirty="0" smtClean="0">
                <a:solidFill>
                  <a:schemeClr val="tx1"/>
                </a:solidFill>
                <a:effectLst/>
                <a:latin typeface="+mn-lt"/>
                <a:ea typeface="+mn-ea"/>
                <a:cs typeface="+mn-cs"/>
              </a:rPr>
              <a:t>. </a:t>
            </a: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a:t>
            </a:r>
            <a:r>
              <a:rPr lang="ru-RU" sz="1200" kern="1200" dirty="0" smtClean="0">
                <a:solidFill>
                  <a:schemeClr val="tx1"/>
                </a:solidFill>
                <a:effectLst/>
                <a:latin typeface="+mn-lt"/>
                <a:ea typeface="+mn-ea"/>
                <a:cs typeface="+mn-cs"/>
              </a:rPr>
              <a:t> июле 2019г., п</a:t>
            </a:r>
            <a:r>
              <a:rPr lang="ky-KG" sz="1200" kern="1200" dirty="0" smtClean="0">
                <a:solidFill>
                  <a:schemeClr val="tx1"/>
                </a:solidFill>
                <a:effectLst/>
                <a:latin typeface="+mn-lt"/>
                <a:ea typeface="+mn-ea"/>
                <a:cs typeface="+mn-cs"/>
              </a:rPr>
              <a:t>осле доработки мобильного приложения, 33 специалиста Настаткома </a:t>
            </a:r>
            <a:r>
              <a:rPr lang="ru-RU" sz="1200" kern="1200" dirty="0" smtClean="0">
                <a:solidFill>
                  <a:schemeClr val="tx1"/>
                </a:solidFill>
                <a:effectLst/>
                <a:latin typeface="+mn-lt"/>
                <a:ea typeface="+mn-ea"/>
                <a:cs typeface="+mn-cs"/>
              </a:rPr>
              <a:t>дополнительно про</a:t>
            </a:r>
            <a:r>
              <a:rPr lang="ky-KG" sz="1200" kern="1200" dirty="0" smtClean="0">
                <a:solidFill>
                  <a:schemeClr val="tx1"/>
                </a:solidFill>
                <a:effectLst/>
                <a:latin typeface="+mn-lt"/>
                <a:ea typeface="+mn-ea"/>
                <a:cs typeface="+mn-cs"/>
              </a:rPr>
              <a:t>тестировали приложение</a:t>
            </a:r>
            <a:r>
              <a:rPr lang="ru-RU" sz="1200" kern="1200" dirty="0" smtClean="0">
                <a:solidFill>
                  <a:schemeClr val="tx1"/>
                </a:solidFill>
                <a:effectLst/>
                <a:latin typeface="+mn-lt"/>
                <a:ea typeface="+mn-ea"/>
                <a:cs typeface="+mn-cs"/>
              </a:rPr>
              <a:t> на территории Кум-Бельского айылного аймака Иссык-Кульского района Иссык-Кульской области. </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настоящее время планируется проведение дополнительного тестирование в г. Оше в ноябре 2019г. Для этого мероприятия будут наниматься 190 переписчиков со своими телефонами. </a:t>
            </a:r>
          </a:p>
          <a:p>
            <a:endParaRPr lang="ru-RU" dirty="0"/>
          </a:p>
        </p:txBody>
      </p:sp>
      <p:sp>
        <p:nvSpPr>
          <p:cNvPr id="4" name="Номер слайда 3"/>
          <p:cNvSpPr>
            <a:spLocks noGrp="1"/>
          </p:cNvSpPr>
          <p:nvPr>
            <p:ph type="sldNum" sz="quarter" idx="10"/>
          </p:nvPr>
        </p:nvSpPr>
        <p:spPr/>
        <p:txBody>
          <a:bodyPr/>
          <a:lstStyle/>
          <a:p>
            <a:fld id="{877ED0FC-3E4A-44F3-933F-0EB29B2CBF54}" type="slidenum">
              <a:rPr lang="ru-RU" smtClean="0"/>
              <a:t>7</a:t>
            </a:fld>
            <a:endParaRPr lang="ru-RU"/>
          </a:p>
        </p:txBody>
      </p:sp>
    </p:spTree>
    <p:extLst>
      <p:ext uri="{BB962C8B-B14F-4D97-AF65-F5344CB8AC3E}">
        <p14:creationId xmlns:p14="http://schemas.microsoft.com/office/powerpoint/2010/main" val="762091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kern="1200" dirty="0" smtClean="0">
                <a:solidFill>
                  <a:schemeClr val="tx1"/>
                </a:solidFill>
                <a:effectLst/>
                <a:latin typeface="+mn-lt"/>
                <a:ea typeface="+mn-ea"/>
                <a:cs typeface="+mn-cs"/>
              </a:rPr>
              <a:t>Решением Совета глав государств СНГ от 16 сентября 2016 года о проведении переписей населения раунда 2020 года в государствах СНГ провести </a:t>
            </a:r>
            <a:r>
              <a:rPr lang="ru-RU" sz="1200" kern="1200" dirty="0" smtClean="0">
                <a:solidFill>
                  <a:schemeClr val="tx1"/>
                </a:solidFill>
                <a:effectLst/>
                <a:latin typeface="+mn-lt"/>
                <a:ea typeface="+mn-ea"/>
                <a:cs typeface="+mn-cs"/>
              </a:rPr>
              <a:t>переписи населения </a:t>
            </a:r>
            <a:r>
              <a:rPr lang="ky-KG" sz="1200" kern="1200" dirty="0" smtClean="0">
                <a:solidFill>
                  <a:schemeClr val="tx1"/>
                </a:solidFill>
                <a:effectLst/>
                <a:latin typeface="+mn-lt"/>
                <a:ea typeface="+mn-ea"/>
                <a:cs typeface="+mn-cs"/>
              </a:rPr>
              <a:t>в максимально близкие к 2020 году </a:t>
            </a:r>
            <a:r>
              <a:rPr lang="ru-RU" sz="1200" kern="1200" dirty="0" smtClean="0">
                <a:solidFill>
                  <a:schemeClr val="tx1"/>
                </a:solidFill>
                <a:effectLst/>
                <a:latin typeface="+mn-lt"/>
                <a:ea typeface="+mn-ea"/>
                <a:cs typeface="+mn-cs"/>
              </a:rPr>
              <a:t>сроки, предпочтительно в период с октября 2019 года по октябрь 2020 года. </a:t>
            </a:r>
          </a:p>
          <a:p>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И таким образом Азербайджан и Беларусия будет проводить переписи населения в октябре 2019г.</a:t>
            </a:r>
          </a:p>
          <a:p>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 2020году</a:t>
            </a:r>
            <a:r>
              <a:rPr lang="ru-RU" sz="1200" kern="1200" dirty="0" smtClean="0">
                <a:solidFill>
                  <a:schemeClr val="tx1"/>
                </a:solidFill>
                <a:effectLst/>
                <a:latin typeface="+mn-lt"/>
                <a:ea typeface="+mn-ea"/>
                <a:cs typeface="+mn-cs"/>
              </a:rPr>
              <a:t>: Кыргызстан,</a:t>
            </a:r>
            <a:r>
              <a:rPr lang="ky-KG" sz="1200" kern="1200" dirty="0" smtClean="0">
                <a:solidFill>
                  <a:schemeClr val="tx1"/>
                </a:solidFill>
                <a:effectLst/>
                <a:latin typeface="+mn-lt"/>
                <a:ea typeface="+mn-ea"/>
                <a:cs typeface="+mn-cs"/>
              </a:rPr>
              <a:t> Казахстан, Российской Федерации, Армения, Таджикистан и Украина.</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 2022 году: Туркменистан и Узбекистан. В Узбекистане полседняя перепись населения была в 1989г.</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В 2023г. Молдова.</a:t>
            </a:r>
            <a:endParaRPr lang="ru-RU" dirty="0"/>
          </a:p>
        </p:txBody>
      </p:sp>
      <p:sp>
        <p:nvSpPr>
          <p:cNvPr id="4" name="Номер слайда 3"/>
          <p:cNvSpPr>
            <a:spLocks noGrp="1"/>
          </p:cNvSpPr>
          <p:nvPr>
            <p:ph type="sldNum" sz="quarter" idx="10"/>
          </p:nvPr>
        </p:nvSpPr>
        <p:spPr/>
        <p:txBody>
          <a:bodyPr/>
          <a:lstStyle/>
          <a:p>
            <a:fld id="{877ED0FC-3E4A-44F3-933F-0EB29B2CBF54}" type="slidenum">
              <a:rPr lang="ru-RU" smtClean="0"/>
              <a:t>8</a:t>
            </a:fld>
            <a:endParaRPr lang="ru-RU"/>
          </a:p>
        </p:txBody>
      </p:sp>
    </p:spTree>
    <p:extLst>
      <p:ext uri="{BB962C8B-B14F-4D97-AF65-F5344CB8AC3E}">
        <p14:creationId xmlns:p14="http://schemas.microsoft.com/office/powerpoint/2010/main" val="1029754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Заметки 2"/>
          <p:cNvSpPr>
            <a:spLocks noGrp="1"/>
          </p:cNvSpPr>
          <p:nvPr>
            <p:ph type="body" idx="1"/>
          </p:nvPr>
        </p:nvSpPr>
        <p:spPr>
          <a:noFill/>
        </p:spPr>
        <p:txBody>
          <a:bodyPr/>
          <a:lstStyle/>
          <a:p>
            <a:pPr eaLnBrk="1" hangingPunct="1"/>
            <a:endParaRPr lang="ru-RU" altLang="ru-RU" dirty="0" smtClean="0"/>
          </a:p>
        </p:txBody>
      </p:sp>
      <p:sp>
        <p:nvSpPr>
          <p:cNvPr id="27652" name="Номер слайда 3"/>
          <p:cNvSpPr txBox="1">
            <a:spLocks noGrp="1"/>
          </p:cNvSpPr>
          <p:nvPr/>
        </p:nvSpPr>
        <p:spPr bwMode="auto">
          <a:xfrm>
            <a:off x="3884613" y="9448800"/>
            <a:ext cx="29718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27" tIns="48014" rIns="96027" bIns="48014" anchor="b"/>
          <a:lstStyle>
            <a:lvl1pPr defTabSz="990600" eaLnBrk="0" hangingPunct="0">
              <a:spcBef>
                <a:spcPct val="30000"/>
              </a:spcBef>
              <a:defRPr sz="1200">
                <a:solidFill>
                  <a:schemeClr val="tx1"/>
                </a:solidFill>
                <a:latin typeface="Calibri" panose="020F0502020204030204" pitchFamily="34" charset="0"/>
              </a:defRPr>
            </a:lvl1pPr>
            <a:lvl2pPr marL="742950" indent="-285750" defTabSz="990600" eaLnBrk="0" hangingPunct="0">
              <a:spcBef>
                <a:spcPct val="30000"/>
              </a:spcBef>
              <a:defRPr sz="1200">
                <a:solidFill>
                  <a:schemeClr val="tx1"/>
                </a:solidFill>
                <a:latin typeface="Calibri" panose="020F0502020204030204" pitchFamily="34" charset="0"/>
              </a:defRPr>
            </a:lvl2pPr>
            <a:lvl3pPr marL="1143000" indent="-228600" defTabSz="990600" eaLnBrk="0" hangingPunct="0">
              <a:spcBef>
                <a:spcPct val="30000"/>
              </a:spcBef>
              <a:defRPr sz="1200">
                <a:solidFill>
                  <a:schemeClr val="tx1"/>
                </a:solidFill>
                <a:latin typeface="Calibri" panose="020F0502020204030204" pitchFamily="34" charset="0"/>
              </a:defRPr>
            </a:lvl3pPr>
            <a:lvl4pPr marL="1600200" indent="-228600" defTabSz="990600" eaLnBrk="0" hangingPunct="0">
              <a:spcBef>
                <a:spcPct val="30000"/>
              </a:spcBef>
              <a:defRPr sz="1200">
                <a:solidFill>
                  <a:schemeClr val="tx1"/>
                </a:solidFill>
                <a:latin typeface="Calibri" panose="020F0502020204030204" pitchFamily="34" charset="0"/>
              </a:defRPr>
            </a:lvl4pPr>
            <a:lvl5pPr marL="2057400" indent="-228600" defTabSz="990600" eaLnBrk="0" hangingPunct="0">
              <a:spcBef>
                <a:spcPct val="30000"/>
              </a:spcBef>
              <a:defRPr sz="1200">
                <a:solidFill>
                  <a:schemeClr val="tx1"/>
                </a:solidFill>
                <a:latin typeface="Calibri" panose="020F0502020204030204" pitchFamily="34" charset="0"/>
              </a:defRPr>
            </a:lvl5pPr>
            <a:lvl6pPr marL="2514600" indent="-228600" defTabSz="990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90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90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90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0ECFBC36-1E06-4A4A-8584-EB028CB748CA}" type="slidenum">
              <a:rPr lang="ru-RU" altLang="ru-RU" sz="1300">
                <a:solidFill>
                  <a:srgbClr val="000000"/>
                </a:solidFill>
              </a:rPr>
              <a:pPr algn="r" eaLnBrk="1" hangingPunct="1">
                <a:spcBef>
                  <a:spcPct val="0"/>
                </a:spcBef>
              </a:pPr>
              <a:t>9</a:t>
            </a:fld>
            <a:endParaRPr lang="ru-RU" altLang="ru-RU" sz="1300">
              <a:solidFill>
                <a:srgbClr val="000000"/>
              </a:solidFill>
            </a:endParaRPr>
          </a:p>
        </p:txBody>
      </p:sp>
    </p:spTree>
    <p:extLst>
      <p:ext uri="{BB962C8B-B14F-4D97-AF65-F5344CB8AC3E}">
        <p14:creationId xmlns:p14="http://schemas.microsoft.com/office/powerpoint/2010/main" val="3558501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fontAlgn="auto"/>
            <a:r>
              <a:rPr lang="ky-KG" sz="1200" kern="1200" dirty="0" smtClean="0">
                <a:solidFill>
                  <a:schemeClr val="tx1"/>
                </a:solidFill>
                <a:effectLst/>
                <a:latin typeface="+mn-lt"/>
                <a:ea typeface="+mn-ea"/>
                <a:cs typeface="+mn-cs"/>
              </a:rPr>
              <a:t>Мобилдик тиркемелерди тестирлөөнүн жыйынтыгы кагаз жүзүндөгү суроолор баракчасы менен салыштырганда бир катар артыкчылыктарды көрсөттү: </a:t>
            </a:r>
          </a:p>
          <a:p>
            <a:pPr fontAlgn="auto"/>
            <a:endParaRPr lang="ru-R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ky-KG" sz="1200" kern="1200" dirty="0" smtClean="0">
                <a:solidFill>
                  <a:schemeClr val="tx1"/>
                </a:solidFill>
                <a:effectLst/>
                <a:latin typeface="+mn-lt"/>
                <a:ea typeface="+mn-ea"/>
                <a:cs typeface="+mn-cs"/>
              </a:rPr>
              <a:t>Чыгымдардын үнөмдөлүшү жана маалыматтарды иштетүү мөөнөтүнүн кыскаргандыгы;</a:t>
            </a:r>
            <a:endParaRPr lang="ru-R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ky-KG" sz="1200" kern="1200" dirty="0" smtClean="0">
                <a:solidFill>
                  <a:schemeClr val="tx1"/>
                </a:solidFill>
                <a:effectLst/>
                <a:latin typeface="+mn-lt"/>
                <a:ea typeface="+mn-ea"/>
                <a:cs typeface="+mn-cs"/>
              </a:rPr>
              <a:t>Маалыматтардын сапатынын жакшыргандыгы: автоматтык багыттаманын жана редакторлоонун;</a:t>
            </a:r>
            <a:endParaRPr lang="ru-R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ky-KG" sz="1200" kern="1200" dirty="0" smtClean="0">
                <a:solidFill>
                  <a:schemeClr val="tx1"/>
                </a:solidFill>
                <a:effectLst/>
                <a:latin typeface="+mn-lt"/>
                <a:ea typeface="+mn-ea"/>
                <a:cs typeface="+mn-cs"/>
              </a:rPr>
              <a:t>Реалдуу убакыттын режиминде каттоонун жүрүшүн  көзөмөлгө алуу мүмкүнчүлүгү;</a:t>
            </a:r>
            <a:endParaRPr lang="ru-R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ky-KG" sz="1200" kern="1200" dirty="0" smtClean="0">
                <a:solidFill>
                  <a:schemeClr val="tx1"/>
                </a:solidFill>
                <a:effectLst/>
                <a:latin typeface="+mn-lt"/>
                <a:ea typeface="+mn-ea"/>
                <a:cs typeface="+mn-cs"/>
              </a:rPr>
              <a:t>Каттоодогу талаа персоналдарын эффективдүүрөк башкаруу.</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877ED0FC-3E4A-44F3-933F-0EB29B2CBF54}" type="slidenum">
              <a:rPr lang="ru-RU" smtClean="0"/>
              <a:t>14</a:t>
            </a:fld>
            <a:endParaRPr lang="ru-RU"/>
          </a:p>
        </p:txBody>
      </p:sp>
    </p:spTree>
    <p:extLst>
      <p:ext uri="{BB962C8B-B14F-4D97-AF65-F5344CB8AC3E}">
        <p14:creationId xmlns:p14="http://schemas.microsoft.com/office/powerpoint/2010/main" val="507309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kern="1200" dirty="0" smtClean="0">
                <a:solidFill>
                  <a:schemeClr val="tx1"/>
                </a:solidFill>
                <a:effectLst/>
                <a:latin typeface="+mn-lt"/>
                <a:ea typeface="+mn-ea"/>
                <a:cs typeface="+mn-cs"/>
              </a:rPr>
              <a:t>2019-жылдын сентябрынан тартып Улутстатком социалдык тармактарда Кыргыз Республикасында эл жана турак жай фондун каттоо жөнүндө өзүнүн "Эл каттоо 2020" расмий баракчалары аркылуу маалымдайт (Facebook, Instagram, Одноклассники). </a:t>
            </a:r>
          </a:p>
          <a:p>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Бул баракчаларда эл каттоого даярдык көрүү жана өткөрүү боюнча иштер кеңири чагылдырылып турат, ошондой эле мамлекеттик деңгээлде кабыл алынган бардык чечимдер жөнүндө кеңири маалымат жарыяланат. Сайттын колдонуучулары эл каттоо жүргүзүү боюнча техникалык жактан даярдыктар, иш чаралардын жүрүшү тууралуу биле алышат жана аларды кызыктырган бардык суроолорго жооп ала алышат.</a:t>
            </a:r>
            <a:endParaRPr lang="ru-RU" dirty="0"/>
          </a:p>
        </p:txBody>
      </p:sp>
      <p:sp>
        <p:nvSpPr>
          <p:cNvPr id="4" name="Номер слайда 3"/>
          <p:cNvSpPr>
            <a:spLocks noGrp="1"/>
          </p:cNvSpPr>
          <p:nvPr>
            <p:ph type="sldNum" sz="quarter" idx="10"/>
          </p:nvPr>
        </p:nvSpPr>
        <p:spPr/>
        <p:txBody>
          <a:bodyPr/>
          <a:lstStyle/>
          <a:p>
            <a:fld id="{877ED0FC-3E4A-44F3-933F-0EB29B2CBF54}" type="slidenum">
              <a:rPr lang="ru-RU" smtClean="0"/>
              <a:t>16</a:t>
            </a:fld>
            <a:endParaRPr lang="ru-RU"/>
          </a:p>
        </p:txBody>
      </p:sp>
    </p:spTree>
    <p:extLst>
      <p:ext uri="{BB962C8B-B14F-4D97-AF65-F5344CB8AC3E}">
        <p14:creationId xmlns:p14="http://schemas.microsoft.com/office/powerpoint/2010/main" val="750083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b="1" kern="1200" dirty="0" smtClean="0">
                <a:solidFill>
                  <a:schemeClr val="tx1"/>
                </a:solidFill>
                <a:effectLst/>
                <a:latin typeface="+mn-lt"/>
                <a:ea typeface="+mn-ea"/>
                <a:cs typeface="+mn-cs"/>
              </a:rPr>
              <a:t>2020-жылы Кыргыз Республикасында эл жана турак жай фондун каттоодогу каттоо персоналы </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Каттоо бөлүмүнүн Координатору 3 ай иштейт болжол менен 500-й адам</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Инструктор – контролер 1,5 айга жумушка алынат болжол менен 2600 адам.</a:t>
            </a:r>
            <a:endParaRPr lang="ru-RU" sz="1200" kern="1200" dirty="0" smtClean="0">
              <a:solidFill>
                <a:schemeClr val="tx1"/>
              </a:solidFill>
              <a:effectLst/>
              <a:latin typeface="+mn-lt"/>
              <a:ea typeface="+mn-ea"/>
              <a:cs typeface="+mn-cs"/>
            </a:endParaRPr>
          </a:p>
          <a:p>
            <a:r>
              <a:rPr lang="ky-KG" sz="1200" kern="1200" dirty="0" smtClean="0">
                <a:solidFill>
                  <a:schemeClr val="tx1"/>
                </a:solidFill>
                <a:effectLst/>
                <a:latin typeface="+mn-lt"/>
                <a:ea typeface="+mn-ea"/>
                <a:cs typeface="+mn-cs"/>
              </a:rPr>
              <a:t>Каттоочу – 1 ай болжол менен 24000 адам.</a:t>
            </a:r>
            <a:endParaRPr lang="" dirty="0"/>
          </a:p>
        </p:txBody>
      </p:sp>
      <p:sp>
        <p:nvSpPr>
          <p:cNvPr id="4" name="Номер слайда 3"/>
          <p:cNvSpPr>
            <a:spLocks noGrp="1"/>
          </p:cNvSpPr>
          <p:nvPr>
            <p:ph type="sldNum" sz="quarter" idx="10"/>
          </p:nvPr>
        </p:nvSpPr>
        <p:spPr/>
        <p:txBody>
          <a:bodyPr/>
          <a:lstStyle/>
          <a:p>
            <a:fld id="{877ED0FC-3E4A-44F3-933F-0EB29B2CBF54}" type="slidenum">
              <a:rPr lang="ru-RU" smtClean="0"/>
              <a:t>17</a:t>
            </a:fld>
            <a:endParaRPr lang="ru-RU"/>
          </a:p>
        </p:txBody>
      </p:sp>
    </p:spTree>
    <p:extLst>
      <p:ext uri="{BB962C8B-B14F-4D97-AF65-F5344CB8AC3E}">
        <p14:creationId xmlns:p14="http://schemas.microsoft.com/office/powerpoint/2010/main" val="2851772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78B4A7B-2EB1-48B8-9070-7824542DD9F8}" type="datetime1">
              <a:rPr lang="ru-RU" smtClean="0"/>
              <a:t>15.01.2020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309409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1F99BB3-EF34-4B02-ABC9-2801AB76216A}" type="datetime1">
              <a:rPr lang="ru-RU" smtClean="0"/>
              <a:t>15.01.2020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2170534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79F4C20-BB14-44A4-BE9B-AE2C7C883837}" type="datetime1">
              <a:rPr lang="ru-RU" smtClean="0"/>
              <a:t>15.01.2020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405376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4C481E4-9A1A-4161-B076-4F8DDBCCCF4C}" type="datetime1">
              <a:rPr lang="ru-RU" smtClean="0"/>
              <a:t>15.01.2020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364669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ABF8E8D-539A-465E-BF7D-359D894466C3}" type="datetime1">
              <a:rPr lang="ru-RU" smtClean="0"/>
              <a:t>15.01.2020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167638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1170BC2-BF3E-4955-ABDB-24AAC356A99F}" type="datetime1">
              <a:rPr lang="ru-RU" smtClean="0"/>
              <a:t>15.01.2020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2907146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3172DC8-6EFC-46DD-B708-9FE55693F43E}" type="datetime1">
              <a:rPr lang="ru-RU" smtClean="0"/>
              <a:t>15.01.2020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4196194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F2E5A3E-00A8-4DA1-9942-CC8655E32A72}" type="datetime1">
              <a:rPr lang="ru-RU" smtClean="0"/>
              <a:t>15.01.2020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3560112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44EB27E-9CB0-4C9E-8150-3E91FF7AD9F8}" type="datetime1">
              <a:rPr lang="ru-RU" smtClean="0"/>
              <a:t>15.01.2020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266685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5A17DB-8E5E-4C0D-9301-2676D888108F}" type="datetime1">
              <a:rPr lang="ru-RU" smtClean="0"/>
              <a:t>15.01.2020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3839998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96A863D-AE55-4D21-9F50-57FE5EADA897}" type="datetime1">
              <a:rPr lang="ru-RU" smtClean="0"/>
              <a:t>15.01.2020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861BDE-C3F6-40A5-AD7C-82EA5CCE90A4}" type="slidenum">
              <a:rPr lang="ru-RU" smtClean="0"/>
              <a:t>‹#›</a:t>
            </a:fld>
            <a:endParaRPr lang="ru-RU"/>
          </a:p>
        </p:txBody>
      </p:sp>
    </p:spTree>
    <p:extLst>
      <p:ext uri="{BB962C8B-B14F-4D97-AF65-F5344CB8AC3E}">
        <p14:creationId xmlns:p14="http://schemas.microsoft.com/office/powerpoint/2010/main" val="1198880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CB7BADB9-81CA-444B-8D4D-102DF0CCE0FA}" type="datetime1">
              <a:rPr lang="ru-RU" altLang="ru-RU" smtClean="0">
                <a:solidFill>
                  <a:srgbClr val="000000"/>
                </a:solidFill>
              </a:rPr>
              <a:t>15.01.2020</a:t>
            </a:fld>
            <a:endParaRPr lang="ru-RU" alt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lt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9FB30CD0-0CC8-4C8C-A863-365AE380F0D0}"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3530841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8363CF6C-9114-426A-B2C1-B5F388117DF1}" type="datetime1">
              <a:rPr lang="ru-RU" altLang="ru-RU" smtClean="0">
                <a:solidFill>
                  <a:srgbClr val="000000"/>
                </a:solidFill>
              </a:rPr>
              <a:t>15.01.2020</a:t>
            </a:fld>
            <a:endParaRPr lang="ru-RU" alt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lt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E17ECD08-C362-41D6-A579-1A63120B6A98}"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3366094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39"/>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5AA1A645-3C2F-4F21-9308-04404F4203B4}" type="datetime1">
              <a:rPr lang="ru-RU" altLang="ru-RU" smtClean="0">
                <a:solidFill>
                  <a:srgbClr val="000000"/>
                </a:solidFill>
              </a:rPr>
              <a:t>15.01.2020</a:t>
            </a:fld>
            <a:endParaRPr lang="ru-RU" alt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lt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6DBC101D-5826-44B2-9E70-D1C0DDB6140A}"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41946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4A25B27D-D4F1-4936-B2A9-A2C627C8A0EA}" type="datetime1">
              <a:rPr lang="ru-RU" altLang="ru-RU" smtClean="0">
                <a:solidFill>
                  <a:srgbClr val="000000"/>
                </a:solidFill>
              </a:rPr>
              <a:t>15.01.2020</a:t>
            </a:fld>
            <a:endParaRPr lang="ru-RU" alt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lt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A9E5E9C0-1908-4AAA-A56B-486471A78124}"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344734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0317" y="365126"/>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40318" y="2505075"/>
            <a:ext cx="5158316"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71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0FE2507E-76E7-4020-A68C-2EE0B0365727}" type="datetime1">
              <a:rPr lang="ru-RU" altLang="ru-RU" smtClean="0">
                <a:solidFill>
                  <a:srgbClr val="000000"/>
                </a:solidFill>
              </a:rPr>
              <a:t>15.01.2020</a:t>
            </a:fld>
            <a:endParaRPr lang="ru-RU" altLang="ru-RU">
              <a:solidFill>
                <a:srgbClr val="000000"/>
              </a:solidFill>
            </a:endParaRPr>
          </a:p>
        </p:txBody>
      </p:sp>
      <p:sp>
        <p:nvSpPr>
          <p:cNvPr id="8" name="Нижний колонтитул 7"/>
          <p:cNvSpPr>
            <a:spLocks noGrp="1"/>
          </p:cNvSpPr>
          <p:nvPr>
            <p:ph type="ftr" sz="quarter" idx="11"/>
          </p:nvPr>
        </p:nvSpPr>
        <p:spPr/>
        <p:txBody>
          <a:bodyPr/>
          <a:lstStyle>
            <a:lvl1pPr>
              <a:defRPr/>
            </a:lvl1pPr>
          </a:lstStyle>
          <a:p>
            <a:endParaRPr lang="ru-RU" altLang="ru-RU">
              <a:solidFill>
                <a:srgbClr val="000000"/>
              </a:solidFill>
            </a:endParaRPr>
          </a:p>
        </p:txBody>
      </p:sp>
      <p:sp>
        <p:nvSpPr>
          <p:cNvPr id="9" name="Номер слайда 8"/>
          <p:cNvSpPr>
            <a:spLocks noGrp="1"/>
          </p:cNvSpPr>
          <p:nvPr>
            <p:ph type="sldNum" sz="quarter" idx="12"/>
          </p:nvPr>
        </p:nvSpPr>
        <p:spPr/>
        <p:txBody>
          <a:bodyPr/>
          <a:lstStyle>
            <a:lvl1pPr>
              <a:defRPr/>
            </a:lvl1pPr>
          </a:lstStyle>
          <a:p>
            <a:fld id="{391F0735-2726-48EA-9940-36B288B6D6E4}"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2674936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5ABC558F-9ECE-4021-A4A7-726CD1340401}" type="datetime1">
              <a:rPr lang="ru-RU" altLang="ru-RU" smtClean="0">
                <a:solidFill>
                  <a:srgbClr val="000000"/>
                </a:solidFill>
              </a:rPr>
              <a:t>15.01.2020</a:t>
            </a:fld>
            <a:endParaRPr lang="ru-RU" altLang="ru-RU">
              <a:solidFill>
                <a:srgbClr val="000000"/>
              </a:solidFill>
            </a:endParaRPr>
          </a:p>
        </p:txBody>
      </p:sp>
      <p:sp>
        <p:nvSpPr>
          <p:cNvPr id="4" name="Нижний колонтитул 3"/>
          <p:cNvSpPr>
            <a:spLocks noGrp="1"/>
          </p:cNvSpPr>
          <p:nvPr>
            <p:ph type="ftr" sz="quarter" idx="11"/>
          </p:nvPr>
        </p:nvSpPr>
        <p:spPr/>
        <p:txBody>
          <a:bodyPr/>
          <a:lstStyle>
            <a:lvl1pPr>
              <a:defRPr/>
            </a:lvl1pPr>
          </a:lstStyle>
          <a:p>
            <a:endParaRPr lang="ru-RU" altLang="ru-RU">
              <a:solidFill>
                <a:srgbClr val="000000"/>
              </a:solidFill>
            </a:endParaRPr>
          </a:p>
        </p:txBody>
      </p:sp>
      <p:sp>
        <p:nvSpPr>
          <p:cNvPr id="5" name="Номер слайда 4"/>
          <p:cNvSpPr>
            <a:spLocks noGrp="1"/>
          </p:cNvSpPr>
          <p:nvPr>
            <p:ph type="sldNum" sz="quarter" idx="12"/>
          </p:nvPr>
        </p:nvSpPr>
        <p:spPr/>
        <p:txBody>
          <a:bodyPr/>
          <a:lstStyle>
            <a:lvl1pPr>
              <a:defRPr/>
            </a:lvl1pPr>
          </a:lstStyle>
          <a:p>
            <a:fld id="{83609F3B-BA2A-4FFA-B055-F763808C6D15}"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7252579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947E1B76-75E8-45CD-ACA3-379703A1F7C6}" type="datetime1">
              <a:rPr lang="ru-RU" altLang="ru-RU" smtClean="0">
                <a:solidFill>
                  <a:srgbClr val="000000"/>
                </a:solidFill>
              </a:rPr>
              <a:t>15.01.2020</a:t>
            </a:fld>
            <a:endParaRPr lang="ru-RU" altLang="ru-RU">
              <a:solidFill>
                <a:srgbClr val="000000"/>
              </a:solidFill>
            </a:endParaRPr>
          </a:p>
        </p:txBody>
      </p:sp>
      <p:sp>
        <p:nvSpPr>
          <p:cNvPr id="3" name="Нижний колонтитул 2"/>
          <p:cNvSpPr>
            <a:spLocks noGrp="1"/>
          </p:cNvSpPr>
          <p:nvPr>
            <p:ph type="ftr" sz="quarter" idx="11"/>
          </p:nvPr>
        </p:nvSpPr>
        <p:spPr/>
        <p:txBody>
          <a:bodyPr/>
          <a:lstStyle>
            <a:lvl1pPr>
              <a:defRPr/>
            </a:lvl1pPr>
          </a:lstStyle>
          <a:p>
            <a:endParaRPr lang="ru-RU" altLang="ru-RU">
              <a:solidFill>
                <a:srgbClr val="000000"/>
              </a:solidFill>
            </a:endParaRPr>
          </a:p>
        </p:txBody>
      </p:sp>
      <p:sp>
        <p:nvSpPr>
          <p:cNvPr id="4" name="Номер слайда 3"/>
          <p:cNvSpPr>
            <a:spLocks noGrp="1"/>
          </p:cNvSpPr>
          <p:nvPr>
            <p:ph type="sldNum" sz="quarter" idx="12"/>
          </p:nvPr>
        </p:nvSpPr>
        <p:spPr/>
        <p:txBody>
          <a:bodyPr/>
          <a:lstStyle>
            <a:lvl1pPr>
              <a:defRPr/>
            </a:lvl1pPr>
          </a:lstStyle>
          <a:p>
            <a:fld id="{0105D919-A7EE-4F42-A854-BEB2679D4FB0}"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583200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0318" y="457200"/>
            <a:ext cx="393276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EAF8C877-43DA-4008-BB50-5DDAA32351A9}" type="datetime1">
              <a:rPr lang="ru-RU" altLang="ru-RU" smtClean="0">
                <a:solidFill>
                  <a:srgbClr val="000000"/>
                </a:solidFill>
              </a:rPr>
              <a:t>15.01.2020</a:t>
            </a:fld>
            <a:endParaRPr lang="ru-RU" alt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lt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5E5E7DFE-E767-4EE4-BF06-6C8A76413170}"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3691085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0318" y="457200"/>
            <a:ext cx="393276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E7AC3DC-6046-4411-81EE-14E9BAD2B95B}" type="datetime1">
              <a:rPr lang="ru-RU" altLang="ru-RU" smtClean="0">
                <a:solidFill>
                  <a:srgbClr val="000000"/>
                </a:solidFill>
              </a:rPr>
              <a:t>15.01.2020</a:t>
            </a:fld>
            <a:endParaRPr lang="ru-RU" alt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lt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5C49064F-4377-40FC-B8DA-44AF0C77B98A}"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3551384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C81979AD-CDF8-409B-AC83-BBF32DCA51BD}" type="datetime1">
              <a:rPr lang="ru-RU" altLang="ru-RU" smtClean="0">
                <a:solidFill>
                  <a:srgbClr val="000000"/>
                </a:solidFill>
              </a:rPr>
              <a:t>15.01.2020</a:t>
            </a:fld>
            <a:endParaRPr lang="ru-RU" alt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lt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2E1D7176-BF9A-4202-8F6D-66834561C46A}"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221733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2035B405-C1DA-4337-949C-684B76D152BB}" type="datetime1">
              <a:rPr lang="ru-RU" altLang="ru-RU" smtClean="0">
                <a:solidFill>
                  <a:srgbClr val="000000"/>
                </a:solidFill>
              </a:rPr>
              <a:t>15.01.2020</a:t>
            </a:fld>
            <a:endParaRPr lang="ru-RU" alt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lt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97333904-C539-4D4B-A26B-3145F2A00A53}"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1112459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0E479-29CA-45F7-A105-B4A4D0DC6863}" type="datetime1">
              <a:rPr lang="ru-RU" smtClean="0"/>
              <a:t>15.01.2020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861BDE-C3F6-40A5-AD7C-82EA5CCE90A4}" type="slidenum">
              <a:rPr lang="ru-RU" smtClean="0"/>
              <a:t>‹#›</a:t>
            </a:fld>
            <a:endParaRPr lang="ru-RU"/>
          </a:p>
        </p:txBody>
      </p:sp>
    </p:spTree>
    <p:extLst>
      <p:ext uri="{BB962C8B-B14F-4D97-AF65-F5344CB8AC3E}">
        <p14:creationId xmlns:p14="http://schemas.microsoft.com/office/powerpoint/2010/main" val="1660297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fld id="{7777DD11-B3E2-4817-8B85-A3EF5DA6E16A}" type="datetime1">
              <a:rPr lang="ru-RU" altLang="ru-RU" smtClean="0">
                <a:solidFill>
                  <a:srgbClr val="000000"/>
                </a:solidFill>
              </a:rPr>
              <a:t>15.01.2020</a:t>
            </a:fld>
            <a:endParaRPr lang="ru-RU" altLang="ru-RU">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ru-RU" altLang="ru-RU">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EB2A089-87BF-4BFA-95DE-66FB064D6B86}" type="slidenum">
              <a:rPr lang="ru-RU" altLang="ru-RU">
                <a:solidFill>
                  <a:srgbClr val="000000"/>
                </a:solidFill>
              </a:rPr>
              <a:pPr fontAlgn="base">
                <a:spcBef>
                  <a:spcPct val="0"/>
                </a:spcBef>
                <a:spcAft>
                  <a:spcPct val="0"/>
                </a:spcAft>
              </a:pPr>
              <a:t>‹#›</a:t>
            </a:fld>
            <a:endParaRPr lang="ru-RU" altLang="ru-RU">
              <a:solidFill>
                <a:srgbClr val="000000"/>
              </a:solidFill>
            </a:endParaRPr>
          </a:p>
        </p:txBody>
      </p:sp>
    </p:spTree>
    <p:extLst>
      <p:ext uri="{BB962C8B-B14F-4D97-AF65-F5344CB8AC3E}">
        <p14:creationId xmlns:p14="http://schemas.microsoft.com/office/powerpoint/2010/main" val="226690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hyperlink" Target="https://www.facebook.com/hashtag/%D0%BF%D0%B5%D1%80%D0%B5%D0%BF%D0%B8%D1%81%D1%8C%D0%B2%D0%BA%D1%802020?source=note&amp;epa=HASHTAG" TargetMode="External"/><Relationship Id="rId3" Type="http://schemas.openxmlformats.org/officeDocument/2006/relationships/hyperlink" Target="https://www.facebook.com/elkattoo/" TargetMode="External"/><Relationship Id="rId7" Type="http://schemas.openxmlformats.org/officeDocument/2006/relationships/hyperlink" Target="https://www.facebook.com/hashtag/%D1%8D%D0%BB%D0%BA%D0%B0%D1%82%D1%82%D0%BE%D0%BE2020?source=note&amp;epa=HASHTAG"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5.jpg"/><Relationship Id="rId5" Type="http://schemas.openxmlformats.org/officeDocument/2006/relationships/hyperlink" Target="https://ok.ru/group/55861092810946" TargetMode="External"/><Relationship Id="rId4" Type="http://schemas.openxmlformats.org/officeDocument/2006/relationships/hyperlink" Target="https://www.instagram.com/elkattoo.kg/" TargetMode="External"/><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60" y="1720321"/>
            <a:ext cx="4088456" cy="3373363"/>
          </a:xfrm>
          <a:prstGeom prst="rect">
            <a:avLst/>
          </a:prstGeom>
        </p:spPr>
      </p:pic>
      <p:sp>
        <p:nvSpPr>
          <p:cNvPr id="2052" name="Rectangle 6"/>
          <p:cNvSpPr>
            <a:spLocks noGrp="1" noChangeArrowheads="1"/>
          </p:cNvSpPr>
          <p:nvPr>
            <p:ph type="ctrTitle"/>
          </p:nvPr>
        </p:nvSpPr>
        <p:spPr>
          <a:xfrm>
            <a:off x="3315768" y="535553"/>
            <a:ext cx="7409204" cy="515714"/>
          </a:xfrm>
          <a:noFill/>
          <a:ln/>
        </p:spPr>
        <p:txBody>
          <a:bodyPr anchor="ctr">
            <a:noAutofit/>
          </a:bodyPr>
          <a:lstStyle/>
          <a:p>
            <a:r>
              <a:rPr lang="ru-RU" altLang="ru-RU" sz="3600" b="1" dirty="0" err="1">
                <a:latin typeface="Times New Roman" panose="02020603050405020304" pitchFamily="18" charset="0"/>
                <a:cs typeface="Times New Roman" panose="02020603050405020304" pitchFamily="18" charset="0"/>
              </a:rPr>
              <a:t>Кыргыз</a:t>
            </a:r>
            <a:r>
              <a:rPr lang="ru-RU" altLang="ru-RU" sz="3600" b="1" dirty="0">
                <a:latin typeface="Times New Roman" panose="02020603050405020304" pitchFamily="18" charset="0"/>
                <a:cs typeface="Times New Roman" panose="02020603050405020304" pitchFamily="18" charset="0"/>
              </a:rPr>
              <a:t> </a:t>
            </a:r>
            <a:r>
              <a:rPr lang="ru-RU" altLang="ru-RU" sz="3600" b="1" dirty="0" err="1" smtClean="0">
                <a:latin typeface="Times New Roman" panose="02020603050405020304" pitchFamily="18" charset="0"/>
                <a:cs typeface="Times New Roman" panose="02020603050405020304" pitchFamily="18" charset="0"/>
              </a:rPr>
              <a:t>Республикасынын</a:t>
            </a:r>
            <a:r>
              <a:rPr lang="ru-RU" altLang="ru-RU" sz="3600" b="1" dirty="0" smtClean="0">
                <a:latin typeface="Times New Roman" panose="02020603050405020304" pitchFamily="18" charset="0"/>
                <a:cs typeface="Times New Roman" panose="02020603050405020304" pitchFamily="18" charset="0"/>
              </a:rPr>
              <a:t> </a:t>
            </a:r>
            <a:r>
              <a:rPr lang="ru-RU" altLang="ru-RU" sz="3600" b="1" dirty="0" err="1" smtClean="0">
                <a:latin typeface="Times New Roman" panose="02020603050405020304" pitchFamily="18" charset="0"/>
                <a:cs typeface="Times New Roman" panose="02020603050405020304" pitchFamily="18" charset="0"/>
              </a:rPr>
              <a:t>Улуттук</a:t>
            </a:r>
            <a:r>
              <a:rPr lang="ru-RU" altLang="ru-RU" sz="3600" b="1" dirty="0" smtClean="0">
                <a:latin typeface="Times New Roman" panose="02020603050405020304" pitchFamily="18" charset="0"/>
                <a:cs typeface="Times New Roman" panose="02020603050405020304" pitchFamily="18" charset="0"/>
              </a:rPr>
              <a:t> статистика </a:t>
            </a:r>
            <a:r>
              <a:rPr lang="ru-RU" altLang="ru-RU" sz="3600" b="1" dirty="0" err="1" smtClean="0">
                <a:latin typeface="Times New Roman" panose="02020603050405020304" pitchFamily="18" charset="0"/>
                <a:cs typeface="Times New Roman" panose="02020603050405020304" pitchFamily="18" charset="0"/>
              </a:rPr>
              <a:t>комитети</a:t>
            </a:r>
            <a:endParaRPr lang="ru-RU" altLang="ru-RU" sz="3600" b="1" dirty="0">
              <a:latin typeface="Times New Roman" panose="02020603050405020304" pitchFamily="18" charset="0"/>
              <a:cs typeface="Times New Roman" panose="02020603050405020304" pitchFamily="18" charset="0"/>
            </a:endParaRPr>
          </a:p>
        </p:txBody>
      </p:sp>
      <p:sp>
        <p:nvSpPr>
          <p:cNvPr id="2053" name="Rectangle 2"/>
          <p:cNvSpPr>
            <a:spLocks noGrp="1" noChangeArrowheads="1"/>
          </p:cNvSpPr>
          <p:nvPr>
            <p:ph type="subTitle" idx="1"/>
          </p:nvPr>
        </p:nvSpPr>
        <p:spPr>
          <a:xfrm>
            <a:off x="4777099" y="2534620"/>
            <a:ext cx="6212792" cy="2226825"/>
          </a:xfrm>
          <a:solidFill>
            <a:schemeClr val="bg1"/>
          </a:solidFill>
          <a:ln/>
        </p:spPr>
        <p:txBody>
          <a:bodyPr>
            <a:normAutofit fontScale="92500" lnSpcReduction="10000"/>
          </a:bodyPr>
          <a:lstStyle/>
          <a:p>
            <a:r>
              <a:rPr lang="ru-RU" altLang="ru-RU" sz="3600" b="1" dirty="0" smtClean="0">
                <a:solidFill>
                  <a:srgbClr val="002060"/>
                </a:solidFill>
                <a:latin typeface="Times New Roman" panose="02020603050405020304" pitchFamily="18" charset="0"/>
                <a:cs typeface="Times New Roman" panose="02020603050405020304" pitchFamily="18" charset="0"/>
              </a:rPr>
              <a:t/>
            </a:r>
            <a:br>
              <a:rPr lang="ru-RU" altLang="ru-RU" sz="3600" b="1" dirty="0" smtClean="0">
                <a:solidFill>
                  <a:srgbClr val="002060"/>
                </a:solidFill>
                <a:latin typeface="Times New Roman" panose="02020603050405020304" pitchFamily="18" charset="0"/>
                <a:cs typeface="Times New Roman" panose="02020603050405020304" pitchFamily="18" charset="0"/>
              </a:rPr>
            </a:br>
            <a:r>
              <a:rPr lang="ru-RU" altLang="ru-RU" sz="3600" b="1" dirty="0" err="1">
                <a:solidFill>
                  <a:srgbClr val="002060"/>
                </a:solidFill>
                <a:latin typeface="Times New Roman" panose="02020603050405020304" pitchFamily="18" charset="0"/>
                <a:cs typeface="Times New Roman" panose="02020603050405020304" pitchFamily="18" charset="0"/>
              </a:rPr>
              <a:t>Кыргыз</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Республикасынын</a:t>
            </a:r>
            <a:r>
              <a:rPr lang="ru-RU" altLang="ru-RU" sz="3600" b="1" dirty="0">
                <a:solidFill>
                  <a:srgbClr val="002060"/>
                </a:solidFill>
                <a:latin typeface="Times New Roman" panose="02020603050405020304" pitchFamily="18" charset="0"/>
                <a:cs typeface="Times New Roman" panose="02020603050405020304" pitchFamily="18" charset="0"/>
              </a:rPr>
              <a:t> 2020-жылы </a:t>
            </a:r>
            <a:r>
              <a:rPr lang="ru-RU" altLang="ru-RU" sz="3600" b="1" dirty="0" smtClean="0">
                <a:solidFill>
                  <a:srgbClr val="002060"/>
                </a:solidFill>
                <a:latin typeface="Times New Roman" panose="02020603050405020304" pitchFamily="18" charset="0"/>
                <a:cs typeface="Times New Roman" panose="02020603050405020304" pitchFamily="18" charset="0"/>
              </a:rPr>
              <a:t>эл </a:t>
            </a:r>
            <a:r>
              <a:rPr lang="ru-RU" altLang="ru-RU" sz="3600" b="1" dirty="0" err="1">
                <a:solidFill>
                  <a:srgbClr val="002060"/>
                </a:solidFill>
                <a:latin typeface="Times New Roman" panose="02020603050405020304" pitchFamily="18" charset="0"/>
                <a:cs typeface="Times New Roman" panose="02020603050405020304" pitchFamily="18" charset="0"/>
              </a:rPr>
              <a:t>жана</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турак</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жай</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фондун</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каттоону</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даярдоо</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жана</a:t>
            </a:r>
            <a:r>
              <a:rPr lang="ru-RU" altLang="ru-RU" sz="3600" b="1" dirty="0">
                <a:solidFill>
                  <a:srgbClr val="002060"/>
                </a:solidFill>
                <a:latin typeface="Times New Roman" panose="02020603050405020304" pitchFamily="18" charset="0"/>
                <a:cs typeface="Times New Roman" panose="02020603050405020304" pitchFamily="18" charset="0"/>
              </a:rPr>
              <a:t> </a:t>
            </a:r>
            <a:r>
              <a:rPr lang="ru-RU" altLang="ru-RU" sz="3600" b="1" dirty="0" err="1">
                <a:solidFill>
                  <a:srgbClr val="002060"/>
                </a:solidFill>
                <a:latin typeface="Times New Roman" panose="02020603050405020304" pitchFamily="18" charset="0"/>
                <a:cs typeface="Times New Roman" panose="02020603050405020304" pitchFamily="18" charset="0"/>
              </a:rPr>
              <a:t>өткөрүү</a:t>
            </a:r>
            <a:endParaRPr lang="ru-RU" altLang="ru-RU" sz="3600" b="1" dirty="0">
              <a:solidFill>
                <a:srgbClr val="002060"/>
              </a:solidFill>
              <a:latin typeface="Times New Roman" panose="02020603050405020304" pitchFamily="18" charset="0"/>
              <a:cs typeface="Times New Roman" panose="02020603050405020304" pitchFamily="18" charset="0"/>
            </a:endParaRPr>
          </a:p>
        </p:txBody>
      </p:sp>
      <p:sp>
        <p:nvSpPr>
          <p:cNvPr id="2054" name="Rectangle 2"/>
          <p:cNvSpPr>
            <a:spLocks noChangeArrowheads="1"/>
          </p:cNvSpPr>
          <p:nvPr/>
        </p:nvSpPr>
        <p:spPr bwMode="auto">
          <a:xfrm>
            <a:off x="244230" y="5168398"/>
            <a:ext cx="4054305" cy="110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defRPr sz="3200">
                <a:solidFill>
                  <a:schemeClr val="tx1"/>
                </a:solidFill>
                <a:latin typeface="Arial" panose="020B0604020202020204" pitchFamily="34" charset="0"/>
              </a:defRPr>
            </a:lvl1pPr>
            <a:lvl2pPr algn="ctr">
              <a:spcBef>
                <a:spcPct val="20000"/>
              </a:spcBef>
              <a:defRPr sz="2800">
                <a:solidFill>
                  <a:schemeClr val="tx1"/>
                </a:solidFill>
                <a:latin typeface="Arial" panose="020B0604020202020204" pitchFamily="34" charset="0"/>
              </a:defRPr>
            </a:lvl2pPr>
            <a:lvl3pPr algn="ctr">
              <a:spcBef>
                <a:spcPct val="20000"/>
              </a:spcBef>
              <a:defRPr sz="2400">
                <a:solidFill>
                  <a:schemeClr val="tx1"/>
                </a:solidFill>
                <a:latin typeface="Arial" panose="020B0604020202020204" pitchFamily="34" charset="0"/>
              </a:defRPr>
            </a:lvl3pPr>
            <a:lvl4pPr algn="ctr">
              <a:spcBef>
                <a:spcPct val="20000"/>
              </a:spcBef>
              <a:defRPr sz="2000">
                <a:solidFill>
                  <a:schemeClr val="tx1"/>
                </a:solidFill>
                <a:latin typeface="Arial" panose="020B0604020202020204" pitchFamily="34" charset="0"/>
              </a:defRPr>
            </a:lvl4pPr>
            <a:lvl5pPr algn="ctr">
              <a:spcBef>
                <a:spcPct val="20000"/>
              </a:spcBef>
              <a:defRPr sz="2000">
                <a:solidFill>
                  <a:schemeClr val="tx1"/>
                </a:solidFill>
                <a:latin typeface="Arial" panose="020B0604020202020204" pitchFamily="34" charset="0"/>
              </a:defRPr>
            </a:lvl5pPr>
            <a:lvl6pPr algn="ctr" fontAlgn="base">
              <a:spcBef>
                <a:spcPct val="20000"/>
              </a:spcBef>
              <a:spcAft>
                <a:spcPct val="0"/>
              </a:spcAft>
              <a:defRPr sz="2000">
                <a:solidFill>
                  <a:schemeClr val="tx1"/>
                </a:solidFill>
                <a:latin typeface="Arial" panose="020B0604020202020204" pitchFamily="34" charset="0"/>
              </a:defRPr>
            </a:lvl6pPr>
            <a:lvl7pPr algn="ctr" fontAlgn="base">
              <a:spcBef>
                <a:spcPct val="20000"/>
              </a:spcBef>
              <a:spcAft>
                <a:spcPct val="0"/>
              </a:spcAft>
              <a:defRPr sz="2000">
                <a:solidFill>
                  <a:schemeClr val="tx1"/>
                </a:solidFill>
                <a:latin typeface="Arial" panose="020B0604020202020204" pitchFamily="34" charset="0"/>
              </a:defRPr>
            </a:lvl7pPr>
            <a:lvl8pPr algn="ctr" fontAlgn="base">
              <a:spcBef>
                <a:spcPct val="20000"/>
              </a:spcBef>
              <a:spcAft>
                <a:spcPct val="0"/>
              </a:spcAft>
              <a:defRPr sz="2000">
                <a:solidFill>
                  <a:schemeClr val="tx1"/>
                </a:solidFill>
                <a:latin typeface="Arial" panose="020B0604020202020204" pitchFamily="34" charset="0"/>
              </a:defRPr>
            </a:lvl8pPr>
            <a:lvl9pPr algn="ctr" fontAlgn="base">
              <a:spcBef>
                <a:spcPct val="20000"/>
              </a:spcBef>
              <a:spcAft>
                <a:spcPct val="0"/>
              </a:spcAft>
              <a:defRPr sz="2000">
                <a:solidFill>
                  <a:schemeClr val="tx1"/>
                </a:solidFill>
                <a:latin typeface="Arial" panose="020B0604020202020204" pitchFamily="34" charset="0"/>
              </a:defRPr>
            </a:lvl9pPr>
          </a:lstStyle>
          <a:p>
            <a:pPr>
              <a:lnSpc>
                <a:spcPct val="115000"/>
              </a:lnSpc>
            </a:pPr>
            <a:endParaRPr lang="ru-RU" sz="1300" dirty="0">
              <a:latin typeface="Calibri" panose="020F0502020204030204" pitchFamily="34" charset="0"/>
              <a:ea typeface="Malgun Gothic" panose="020B0503020000020004" pitchFamily="34" charset="-127"/>
              <a:cs typeface="Times New Roman" panose="02020603050405020304" pitchFamily="18" charset="0"/>
            </a:endParaRPr>
          </a:p>
        </p:txBody>
      </p:sp>
      <p:pic>
        <p:nvPicPr>
          <p:cNvPr id="6" name="Picture 19" descr="7oblastif-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758" y="230244"/>
            <a:ext cx="1034716" cy="972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одзаголовок 2"/>
          <p:cNvSpPr txBox="1">
            <a:spLocks/>
          </p:cNvSpPr>
          <p:nvPr/>
        </p:nvSpPr>
        <p:spPr>
          <a:xfrm>
            <a:off x="469660" y="5278632"/>
            <a:ext cx="4137963" cy="88570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1400" b="1" dirty="0" err="1" smtClean="0">
                <a:solidFill>
                  <a:schemeClr val="tx2">
                    <a:lumMod val="75000"/>
                  </a:schemeClr>
                </a:solidFill>
                <a:latin typeface="Times New Roman" panose="02020603050405020304" pitchFamily="18" charset="0"/>
                <a:cs typeface="Times New Roman" panose="02020603050405020304" pitchFamily="18" charset="0"/>
              </a:rPr>
              <a:t>Баяндамачы</a:t>
            </a:r>
            <a:r>
              <a:rPr lang="ru-RU" sz="1400" b="1" dirty="0" smtClean="0">
                <a:solidFill>
                  <a:schemeClr val="tx2">
                    <a:lumMod val="75000"/>
                  </a:schemeClr>
                </a:solidFill>
                <a:latin typeface="Times New Roman" panose="02020603050405020304" pitchFamily="18" charset="0"/>
                <a:cs typeface="Times New Roman" panose="02020603050405020304" pitchFamily="18" charset="0"/>
              </a:rPr>
              <a:t>: </a:t>
            </a:r>
          </a:p>
          <a:p>
            <a:pPr algn="l"/>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статистикалык</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каттоолор</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бөлүмүнүн</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башкы</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адиси</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p>
          <a:p>
            <a:pPr algn="l"/>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Ташболотов</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Нургазы</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dirty="0" err="1" smtClean="0">
                <a:solidFill>
                  <a:schemeClr val="tx2">
                    <a:lumMod val="75000"/>
                  </a:schemeClr>
                </a:solidFill>
                <a:latin typeface="Times New Roman" panose="02020603050405020304" pitchFamily="18" charset="0"/>
                <a:cs typeface="Times New Roman" panose="02020603050405020304" pitchFamily="18" charset="0"/>
              </a:rPr>
              <a:t>Бактыярович</a:t>
            </a:r>
            <a:endParaRPr lang="ru-RU" sz="14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6359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5799440" y="2547574"/>
            <a:ext cx="6182235" cy="3506467"/>
          </a:xfrm>
          <a:prstGeom prst="rect">
            <a:avLst/>
          </a:prstGeom>
        </p:spPr>
        <p:txBody>
          <a:bodyPr>
            <a:normAutofit fontScale="92500"/>
          </a:bodyPr>
          <a:lstStyle/>
          <a:p>
            <a:pPr algn="just">
              <a:buFont typeface="Wingdings" panose="05000000000000000000" pitchFamily="2" charset="2"/>
              <a:buChar char="§"/>
            </a:pPr>
            <a:r>
              <a:rPr lang="ru-RU" b="1" dirty="0" err="1" smtClean="0">
                <a:solidFill>
                  <a:srgbClr val="002060"/>
                </a:solidFill>
                <a:latin typeface="Times New Roman" pitchFamily="18" charset="0"/>
                <a:cs typeface="Times New Roman" pitchFamily="18" charset="0"/>
              </a:rPr>
              <a:t>Орусия</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империясынын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курамында</a:t>
            </a:r>
            <a:r>
              <a:rPr lang="ru-RU" b="1" dirty="0" smtClean="0">
                <a:solidFill>
                  <a:srgbClr val="002060"/>
                </a:solidFill>
                <a:latin typeface="Times New Roman" pitchFamily="18" charset="0"/>
                <a:cs typeface="Times New Roman" pitchFamily="18" charset="0"/>
              </a:rPr>
              <a:t>:</a:t>
            </a:r>
          </a:p>
          <a:p>
            <a:pPr marL="0" indent="0" algn="just">
              <a:buNone/>
            </a:pPr>
            <a:r>
              <a:rPr lang="ru-RU" dirty="0" smtClean="0">
                <a:latin typeface="Times New Roman" pitchFamily="18" charset="0"/>
                <a:cs typeface="Times New Roman" pitchFamily="18" charset="0"/>
              </a:rPr>
              <a:t> 1897г.</a:t>
            </a:r>
          </a:p>
          <a:p>
            <a:pPr algn="just">
              <a:buFont typeface="Wingdings" panose="05000000000000000000" pitchFamily="2" charset="2"/>
              <a:buChar char="§"/>
            </a:pPr>
            <a:r>
              <a:rPr lang="ru-RU" dirty="0" smtClean="0">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Советтик</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мезгилде</a:t>
            </a:r>
            <a:r>
              <a:rPr lang="ru-RU" dirty="0" smtClean="0">
                <a:latin typeface="Times New Roman" pitchFamily="18" charset="0"/>
                <a:cs typeface="Times New Roman" pitchFamily="18" charset="0"/>
              </a:rPr>
              <a:t>:</a:t>
            </a:r>
          </a:p>
          <a:p>
            <a:pPr marL="0" indent="0" algn="just">
              <a:buNone/>
            </a:pPr>
            <a:r>
              <a:rPr lang="ru-RU" dirty="0" smtClean="0">
                <a:latin typeface="Times New Roman" pitchFamily="18" charset="0"/>
                <a:cs typeface="Times New Roman" pitchFamily="18" charset="0"/>
              </a:rPr>
              <a:t>1920г., 1926г., 1937г., 1939г., 1959г., 1970г.,  1979г., 1989г.</a:t>
            </a:r>
          </a:p>
          <a:p>
            <a:pPr algn="just">
              <a:buFont typeface="Wingdings" panose="05000000000000000000" pitchFamily="2" charset="2"/>
              <a:buChar char="§"/>
            </a:pPr>
            <a:r>
              <a:rPr lang="ru-RU" b="1" dirty="0" err="1" smtClean="0">
                <a:solidFill>
                  <a:srgbClr val="002060"/>
                </a:solidFill>
                <a:latin typeface="Times New Roman" pitchFamily="18" charset="0"/>
                <a:cs typeface="Times New Roman" pitchFamily="18" charset="0"/>
              </a:rPr>
              <a:t>Көз</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карандылык</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алган</a:t>
            </a:r>
            <a:r>
              <a:rPr lang="ru-RU" b="1" dirty="0" smtClean="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мезгилинде</a:t>
            </a:r>
            <a:r>
              <a:rPr lang="ru-RU" b="1" dirty="0">
                <a:solidFill>
                  <a:srgbClr val="002060"/>
                </a:solidFill>
                <a:latin typeface="Times New Roman" pitchFamily="18" charset="0"/>
                <a:cs typeface="Times New Roman" pitchFamily="18" charset="0"/>
              </a:rPr>
              <a:t>:</a:t>
            </a:r>
          </a:p>
          <a:p>
            <a:pPr marL="0" indent="0" algn="just">
              <a:buNone/>
            </a:pPr>
            <a:r>
              <a:rPr lang="ru-RU" dirty="0" smtClean="0">
                <a:latin typeface="Times New Roman" pitchFamily="18" charset="0"/>
                <a:cs typeface="Times New Roman" pitchFamily="18" charset="0"/>
              </a:rPr>
              <a:t> 1999г., 2009г.</a:t>
            </a:r>
            <a:endParaRPr lang="ru-RU" dirty="0">
              <a:latin typeface="Times New Roman" pitchFamily="18" charset="0"/>
              <a:cs typeface="Times New Roman" pitchFamily="18" charset="0"/>
            </a:endParaRPr>
          </a:p>
        </p:txBody>
      </p:sp>
      <p:sp>
        <p:nvSpPr>
          <p:cNvPr id="7" name="Заголовок 1"/>
          <p:cNvSpPr>
            <a:spLocks noGrp="1"/>
          </p:cNvSpPr>
          <p:nvPr/>
        </p:nvSpPr>
        <p:spPr>
          <a:xfrm>
            <a:off x="996779" y="116634"/>
            <a:ext cx="10984896" cy="815334"/>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ru-RU" sz="2800" b="1" dirty="0" err="1" smtClean="0">
                <a:solidFill>
                  <a:schemeClr val="tx1"/>
                </a:solidFill>
                <a:effectLst/>
                <a:latin typeface="Times New Roman" panose="02020603050405020304" pitchFamily="18" charset="0"/>
                <a:cs typeface="Times New Roman" panose="02020603050405020304" pitchFamily="18" charset="0"/>
              </a:rPr>
              <a:t>Кыргызстандын</a:t>
            </a:r>
            <a:r>
              <a:rPr lang="ru-RU" sz="2800" b="1" dirty="0" smtClean="0">
                <a:solidFill>
                  <a:schemeClr val="tx1"/>
                </a:solidFill>
                <a:effectLst/>
                <a:latin typeface="Times New Roman" panose="02020603050405020304" pitchFamily="18" charset="0"/>
                <a:cs typeface="Times New Roman" panose="02020603050405020304" pitchFamily="18" charset="0"/>
              </a:rPr>
              <a:t> </a:t>
            </a:r>
            <a:r>
              <a:rPr lang="ru-RU" sz="2800" b="1" dirty="0" err="1" smtClean="0">
                <a:solidFill>
                  <a:schemeClr val="tx1"/>
                </a:solidFill>
                <a:effectLst/>
                <a:latin typeface="Times New Roman" panose="02020603050405020304" pitchFamily="18" charset="0"/>
                <a:cs typeface="Times New Roman" panose="02020603050405020304" pitchFamily="18" charset="0"/>
              </a:rPr>
              <a:t>аймагындагы</a:t>
            </a:r>
            <a:r>
              <a:rPr lang="ru-RU" sz="2800" b="1" dirty="0" smtClean="0">
                <a:solidFill>
                  <a:schemeClr val="tx1"/>
                </a:solidFill>
                <a:effectLst/>
                <a:latin typeface="Times New Roman" panose="02020603050405020304" pitchFamily="18" charset="0"/>
                <a:cs typeface="Times New Roman" panose="02020603050405020304" pitchFamily="18" charset="0"/>
              </a:rPr>
              <a:t> эл </a:t>
            </a:r>
            <a:r>
              <a:rPr lang="ru-RU" sz="2800" b="1" dirty="0" err="1" smtClean="0">
                <a:solidFill>
                  <a:schemeClr val="tx1"/>
                </a:solidFill>
                <a:effectLst/>
                <a:latin typeface="Times New Roman" panose="02020603050405020304" pitchFamily="18" charset="0"/>
                <a:cs typeface="Times New Roman" panose="02020603050405020304" pitchFamily="18" charset="0"/>
              </a:rPr>
              <a:t>каттоонун</a:t>
            </a:r>
            <a:r>
              <a:rPr lang="ru-RU" sz="2800" b="1" dirty="0" smtClean="0">
                <a:solidFill>
                  <a:schemeClr val="tx1"/>
                </a:solidFill>
                <a:effectLst/>
                <a:latin typeface="Times New Roman" panose="02020603050405020304" pitchFamily="18" charset="0"/>
                <a:cs typeface="Times New Roman" panose="02020603050405020304" pitchFamily="18" charset="0"/>
              </a:rPr>
              <a:t> </a:t>
            </a:r>
            <a:r>
              <a:rPr lang="ru-RU" sz="2800" b="1" dirty="0" err="1" smtClean="0">
                <a:solidFill>
                  <a:schemeClr val="tx1"/>
                </a:solidFill>
                <a:effectLst/>
                <a:latin typeface="Times New Roman" panose="02020603050405020304" pitchFamily="18" charset="0"/>
                <a:cs typeface="Times New Roman" panose="02020603050405020304" pitchFamily="18" charset="0"/>
              </a:rPr>
              <a:t>тарыхы</a:t>
            </a:r>
            <a:endParaRPr lang="ru-RU" sz="2800" b="1" dirty="0">
              <a:solidFill>
                <a:schemeClr val="tx1"/>
              </a:solidFill>
              <a:effectLst/>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82" y="202486"/>
            <a:ext cx="1095850" cy="904180"/>
          </a:xfrm>
          <a:prstGeom prst="rect">
            <a:avLst/>
          </a:prstGeom>
        </p:spPr>
      </p:pic>
      <p:pic>
        <p:nvPicPr>
          <p:cNvPr id="1026" name="Picture 2" descr="Картинки по запросу перепись в к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99" y="2880346"/>
            <a:ext cx="5132559" cy="2554779"/>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fld id="{EA861BDE-C3F6-40A5-AD7C-82EA5CCE90A4}" type="slidenum">
              <a:rPr lang="ru-RU" smtClean="0"/>
              <a:t>2</a:t>
            </a:fld>
            <a:endParaRPr lang="ru-RU"/>
          </a:p>
        </p:txBody>
      </p:sp>
      <p:pic>
        <p:nvPicPr>
          <p:cNvPr id="9" name="Picture 4" descr="logo NSC"/>
          <p:cNvPicPr>
            <a:picLocks noChangeAspect="1" noChangeArrowheads="1"/>
          </p:cNvPicPr>
          <p:nvPr/>
        </p:nvPicPr>
        <p:blipFill>
          <a:blip r:embed="rId4" cstate="print"/>
          <a:srcRect/>
          <a:stretch>
            <a:fillRect/>
          </a:stretch>
        </p:blipFill>
        <p:spPr bwMode="auto">
          <a:xfrm>
            <a:off x="393862" y="6054041"/>
            <a:ext cx="747970" cy="737950"/>
          </a:xfrm>
          <a:prstGeom prst="rect">
            <a:avLst/>
          </a:prstGeom>
          <a:noFill/>
          <a:ln w="9525">
            <a:noFill/>
            <a:miter lim="800000"/>
            <a:headEnd/>
            <a:tailEnd/>
          </a:ln>
        </p:spPr>
      </p:pic>
      <p:sp>
        <p:nvSpPr>
          <p:cNvPr id="10" name="Прямоугольник 9"/>
          <p:cNvSpPr/>
          <p:nvPr/>
        </p:nvSpPr>
        <p:spPr>
          <a:xfrm rot="10800000" flipV="1">
            <a:off x="1362166" y="6322759"/>
            <a:ext cx="6192688" cy="307777"/>
          </a:xfrm>
          <a:prstGeom prst="rect">
            <a:avLst/>
          </a:prstGeom>
        </p:spPr>
        <p:txBody>
          <a:bodyPr wrap="square">
            <a:spAutoFit/>
          </a:bodyPr>
          <a:lstStyle/>
          <a:p>
            <a:pPr fontAlgn="base">
              <a:spcBef>
                <a:spcPct val="20000"/>
              </a:spcBef>
              <a:spcAft>
                <a:spcPct val="0"/>
              </a:spcAft>
            </a:pPr>
            <a:r>
              <a:rPr lang="ru-RU" altLang="ru-RU" sz="1400" b="1" dirty="0" err="1" smtClean="0">
                <a:latin typeface="Times New Roman" panose="02020603050405020304" pitchFamily="18" charset="0"/>
                <a:cs typeface="Times New Roman" panose="02020603050405020304" pitchFamily="18" charset="0"/>
              </a:rPr>
              <a:t>Кыргыз</a:t>
            </a:r>
            <a:r>
              <a:rPr lang="ru-RU" altLang="ru-RU" sz="1400" b="1" dirty="0" smtClean="0">
                <a:latin typeface="Times New Roman" panose="02020603050405020304" pitchFamily="18" charset="0"/>
                <a:cs typeface="Times New Roman" panose="02020603050405020304" pitchFamily="18" charset="0"/>
              </a:rPr>
              <a:t> </a:t>
            </a:r>
            <a:r>
              <a:rPr lang="ru-RU" altLang="ru-RU" sz="1400" b="1" dirty="0" err="1" smtClean="0">
                <a:latin typeface="Times New Roman" panose="02020603050405020304" pitchFamily="18" charset="0"/>
                <a:cs typeface="Times New Roman" panose="02020603050405020304" pitchFamily="18" charset="0"/>
              </a:rPr>
              <a:t>Республикасынын</a:t>
            </a:r>
            <a:r>
              <a:rPr lang="ru-RU" altLang="ru-RU" sz="1400" b="1" dirty="0" smtClean="0">
                <a:latin typeface="Times New Roman" panose="02020603050405020304" pitchFamily="18" charset="0"/>
                <a:cs typeface="Times New Roman" panose="02020603050405020304" pitchFamily="18" charset="0"/>
              </a:rPr>
              <a:t> </a:t>
            </a:r>
            <a:r>
              <a:rPr lang="ru-RU" altLang="ru-RU" sz="1400" b="1" dirty="0" err="1" smtClean="0">
                <a:latin typeface="Times New Roman" panose="02020603050405020304" pitchFamily="18" charset="0"/>
                <a:cs typeface="Times New Roman" panose="02020603050405020304" pitchFamily="18" charset="0"/>
              </a:rPr>
              <a:t>Улуттук</a:t>
            </a:r>
            <a:r>
              <a:rPr lang="ru-RU" altLang="ru-RU" sz="1400" b="1" dirty="0" smtClean="0">
                <a:latin typeface="Times New Roman" panose="02020603050405020304" pitchFamily="18" charset="0"/>
                <a:cs typeface="Times New Roman" panose="02020603050405020304" pitchFamily="18" charset="0"/>
              </a:rPr>
              <a:t> статистика </a:t>
            </a:r>
            <a:r>
              <a:rPr lang="ru-RU" altLang="ru-RU" sz="1400" b="1" dirty="0" err="1" smtClean="0">
                <a:latin typeface="Times New Roman" panose="02020603050405020304" pitchFamily="18" charset="0"/>
                <a:cs typeface="Times New Roman" panose="02020603050405020304" pitchFamily="18" charset="0"/>
              </a:rPr>
              <a:t>комитети</a:t>
            </a:r>
            <a:endParaRPr lang="en-US" altLang="ru-RU" sz="1400" b="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996779" y="1139410"/>
            <a:ext cx="10491536" cy="92333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r>
              <a:rPr lang="ru-RU" b="1" dirty="0">
                <a:solidFill>
                  <a:srgbClr val="FF0000"/>
                </a:solidFill>
                <a:latin typeface="Times New Roman" panose="02020603050405020304" pitchFamily="18" charset="0"/>
                <a:cs typeface="Times New Roman" panose="02020603050405020304" pitchFamily="18" charset="0"/>
              </a:rPr>
              <a:t>Эл </a:t>
            </a:r>
            <a:r>
              <a:rPr lang="ru-RU" b="1" dirty="0" err="1" smtClean="0">
                <a:solidFill>
                  <a:srgbClr val="FF0000"/>
                </a:solidFill>
                <a:latin typeface="Times New Roman" panose="02020603050405020304" pitchFamily="18" charset="0"/>
                <a:cs typeface="Times New Roman" panose="02020603050405020304" pitchFamily="18" charset="0"/>
              </a:rPr>
              <a:t>каттоо</a:t>
            </a:r>
            <a:r>
              <a:rPr lang="ru-RU" b="1" dirty="0" smtClean="0">
                <a:solidFill>
                  <a:srgbClr val="FF0000"/>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үзгүлтүксүз</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убакыт</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аралыгында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калктын</a:t>
            </a:r>
            <a:r>
              <a:rPr lang="ru-RU" dirty="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санын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расмий</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эсепке</a:t>
            </a:r>
            <a:r>
              <a:rPr lang="ru-RU" dirty="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алууну</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жүргүзүүгө</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мүмкүндүк</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берүүчү</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иш</a:t>
            </a:r>
            <a:r>
              <a:rPr lang="ru-RU" dirty="0">
                <a:solidFill>
                  <a:schemeClr val="tx1"/>
                </a:solidFill>
                <a:latin typeface="Times New Roman" panose="02020603050405020304" pitchFamily="18" charset="0"/>
                <a:cs typeface="Times New Roman" panose="02020603050405020304" pitchFamily="18" charset="0"/>
              </a:rPr>
              <a:t>-чара</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(же </a:t>
            </a:r>
            <a:r>
              <a:rPr lang="ru-RU" dirty="0" err="1">
                <a:solidFill>
                  <a:schemeClr val="tx1"/>
                </a:solidFill>
                <a:latin typeface="Times New Roman" panose="02020603050405020304" pitchFamily="18" charset="0"/>
                <a:cs typeface="Times New Roman" panose="02020603050405020304" pitchFamily="18" charset="0"/>
              </a:rPr>
              <a:t>контролдук</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текшерүү</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Кыргыз</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Республикасынын</a:t>
            </a:r>
            <a:r>
              <a:rPr lang="ru-RU" dirty="0">
                <a:solidFill>
                  <a:schemeClr val="tx1"/>
                </a:solidFill>
                <a:latin typeface="Times New Roman" panose="02020603050405020304" pitchFamily="18" charset="0"/>
                <a:cs typeface="Times New Roman" panose="02020603050405020304" pitchFamily="18" charset="0"/>
              </a:rPr>
              <a:t> аймагында </a:t>
            </a:r>
            <a:r>
              <a:rPr lang="ru-RU" dirty="0" err="1">
                <a:solidFill>
                  <a:schemeClr val="tx1"/>
                </a:solidFill>
                <a:latin typeface="Times New Roman" panose="02020603050405020304" pitchFamily="18" charset="0"/>
                <a:cs typeface="Times New Roman" panose="02020603050405020304" pitchFamily="18" charset="0"/>
              </a:rPr>
              <a:t>жашаган</a:t>
            </a:r>
            <a:r>
              <a:rPr lang="ru-RU" dirty="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калктын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социалдык</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демографиялык</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жана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экономикалык</a:t>
            </a:r>
            <a:r>
              <a:rPr lang="ru-RU" dirty="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мүнөздөмөлөрү</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жөнүндө</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маалымат</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алуу</a:t>
            </a:r>
            <a:r>
              <a:rPr lang="ru-RU"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45974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logo NSC"/>
          <p:cNvPicPr>
            <a:picLocks noChangeAspect="1" noChangeArrowheads="1"/>
          </p:cNvPicPr>
          <p:nvPr/>
        </p:nvPicPr>
        <p:blipFill>
          <a:blip r:embed="rId2"/>
          <a:srcRect/>
          <a:stretch>
            <a:fillRect/>
          </a:stretch>
        </p:blipFill>
        <p:spPr bwMode="auto">
          <a:xfrm>
            <a:off x="774675" y="145396"/>
            <a:ext cx="1080120" cy="864096"/>
          </a:xfrm>
          <a:prstGeom prst="rect">
            <a:avLst/>
          </a:prstGeom>
          <a:noFill/>
          <a:ln w="9525">
            <a:noFill/>
            <a:miter lim="800000"/>
            <a:headEnd/>
            <a:tailEnd/>
          </a:ln>
        </p:spPr>
      </p:pic>
      <p:sp>
        <p:nvSpPr>
          <p:cNvPr id="10" name="Text Box 2"/>
          <p:cNvSpPr txBox="1">
            <a:spLocks noChangeArrowheads="1"/>
          </p:cNvSpPr>
          <p:nvPr/>
        </p:nvSpPr>
        <p:spPr bwMode="auto">
          <a:xfrm>
            <a:off x="4247260" y="178933"/>
            <a:ext cx="4446900" cy="523220"/>
          </a:xfrm>
          <a:prstGeom prst="rect">
            <a:avLst/>
          </a:prstGeom>
          <a:noFill/>
          <a:ln w="9525">
            <a:noFill/>
            <a:miter lim="800000"/>
            <a:headEnd/>
            <a:tailEnd/>
          </a:ln>
        </p:spPr>
        <p:txBody>
          <a:bodyPr wrap="square">
            <a:spAutoFit/>
          </a:bodyPr>
          <a:lstStyle/>
          <a:p>
            <a:pPr algn="ctr"/>
            <a:r>
              <a:rPr lang="ru-RU" altLang="ru-RU" sz="2800" b="1" dirty="0" err="1" smtClean="0">
                <a:solidFill>
                  <a:srgbClr val="002060"/>
                </a:solidFill>
                <a:latin typeface="Times New Roman" panose="02020603050405020304" pitchFamily="18" charset="0"/>
                <a:cs typeface="Times New Roman" panose="02020603050405020304" pitchFamily="18" charset="0"/>
              </a:rPr>
              <a:t>Негизги</a:t>
            </a:r>
            <a:r>
              <a:rPr lang="ru-RU" altLang="ru-RU" sz="2800" b="1" dirty="0" smtClean="0">
                <a:solidFill>
                  <a:srgbClr val="002060"/>
                </a:solidFill>
                <a:latin typeface="Times New Roman" panose="02020603050405020304" pitchFamily="18" charset="0"/>
                <a:cs typeface="Times New Roman" panose="02020603050405020304" pitchFamily="18" charset="0"/>
              </a:rPr>
              <a:t> </a:t>
            </a:r>
            <a:r>
              <a:rPr lang="ru-RU" altLang="ru-RU" sz="2800" b="1" dirty="0" err="1" smtClean="0">
                <a:solidFill>
                  <a:srgbClr val="002060"/>
                </a:solidFill>
                <a:latin typeface="Times New Roman" panose="02020603050405020304" pitchFamily="18" charset="0"/>
                <a:cs typeface="Times New Roman" panose="02020603050405020304" pitchFamily="18" charset="0"/>
              </a:rPr>
              <a:t>документтер</a:t>
            </a:r>
            <a:endParaRPr lang="ru-RU" altLang="ru-RU" sz="2800" b="1" dirty="0">
              <a:solidFill>
                <a:srgbClr val="00206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3783668" y="1137289"/>
            <a:ext cx="6985687" cy="1200329"/>
          </a:xfrm>
          <a:prstGeom prst="rect">
            <a:avLst/>
          </a:prstGeom>
          <a:solidFill>
            <a:schemeClr val="accent1">
              <a:lumMod val="20000"/>
              <a:lumOff val="80000"/>
            </a:schemeClr>
          </a:solidFill>
          <a:ln w="12700">
            <a:solidFill>
              <a:srgbClr val="0070C0"/>
            </a:solidFill>
            <a:prstDash val="sysDot"/>
            <a:miter lim="800000"/>
            <a:headEnd/>
            <a:tailEnd/>
          </a:ln>
          <a:effectLst/>
        </p:spPr>
        <p:txBody>
          <a:bodyPr wrap="square">
            <a:spAutoFit/>
          </a:bodyPr>
          <a:lstStyle/>
          <a:p>
            <a:pPr algn="ctr"/>
            <a:r>
              <a:rPr lang="ky-KG" b="1" dirty="0">
                <a:latin typeface="Times New Roman" panose="02020603050405020304" pitchFamily="18" charset="0"/>
                <a:cs typeface="Times New Roman" panose="02020603050405020304" pitchFamily="18" charset="0"/>
              </a:rPr>
              <a:t>«Кыргыз Республикасында 2020-жылы эл жана турак жай фондун каттоого даярдык көрүү жана өткөрүү жөнүндө» </a:t>
            </a:r>
            <a:endParaRPr lang="ky-KG" b="1" dirty="0" smtClean="0">
              <a:latin typeface="Times New Roman" panose="02020603050405020304" pitchFamily="18" charset="0"/>
              <a:cs typeface="Times New Roman" panose="02020603050405020304" pitchFamily="18" charset="0"/>
            </a:endParaRPr>
          </a:p>
          <a:p>
            <a:pPr algn="ctr"/>
            <a:r>
              <a:rPr lang="ky-KG" b="1" dirty="0" smtClean="0">
                <a:latin typeface="Times New Roman" panose="02020603050405020304" pitchFamily="18" charset="0"/>
                <a:cs typeface="Times New Roman" panose="02020603050405020304" pitchFamily="18" charset="0"/>
              </a:rPr>
              <a:t>Кыргыз </a:t>
            </a:r>
            <a:r>
              <a:rPr lang="ky-KG" b="1" dirty="0">
                <a:latin typeface="Times New Roman" panose="02020603050405020304" pitchFamily="18" charset="0"/>
                <a:cs typeface="Times New Roman" panose="02020603050405020304" pitchFamily="18" charset="0"/>
              </a:rPr>
              <a:t>Республикасынын Өкмөтүнүн </a:t>
            </a:r>
            <a:endParaRPr lang="ky-KG" b="1" dirty="0" smtClean="0">
              <a:latin typeface="Times New Roman" panose="02020603050405020304" pitchFamily="18" charset="0"/>
              <a:cs typeface="Times New Roman" panose="02020603050405020304" pitchFamily="18" charset="0"/>
            </a:endParaRPr>
          </a:p>
          <a:p>
            <a:pPr algn="ctr"/>
            <a:r>
              <a:rPr lang="ky-KG" b="1" dirty="0" smtClean="0">
                <a:latin typeface="Times New Roman" panose="02020603050405020304" pitchFamily="18" charset="0"/>
                <a:cs typeface="Times New Roman" panose="02020603050405020304" pitchFamily="18" charset="0"/>
              </a:rPr>
              <a:t>2017-жылдын </a:t>
            </a:r>
            <a:r>
              <a:rPr lang="ky-KG" b="1" dirty="0">
                <a:latin typeface="Times New Roman" panose="02020603050405020304" pitchFamily="18" charset="0"/>
                <a:cs typeface="Times New Roman" panose="02020603050405020304" pitchFamily="18" charset="0"/>
              </a:rPr>
              <a:t>23-октябрындагы № 690 токтому </a:t>
            </a:r>
            <a:endParaRPr lang="ru-RU" b="1"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201091" y="1137289"/>
            <a:ext cx="3126034" cy="1200329"/>
          </a:xfrm>
          <a:prstGeom prst="rect">
            <a:avLst/>
          </a:prstGeom>
          <a:solidFill>
            <a:schemeClr val="accent1">
              <a:lumMod val="20000"/>
              <a:lumOff val="80000"/>
            </a:schemeClr>
          </a:solidFill>
          <a:ln>
            <a:noFill/>
          </a:ln>
          <a:effectLst/>
          <a:extLst/>
        </p:spPr>
        <p:txBody>
          <a:bodyPr wrap="square">
            <a:spAutoFit/>
          </a:bodyPr>
          <a:lstStyle/>
          <a:p>
            <a:pPr algn="ctr"/>
            <a:r>
              <a:rPr lang="ru-RU" b="1" noProof="1" smtClean="0">
                <a:latin typeface="Times New Roman" panose="02020603050405020304" pitchFamily="18" charset="0"/>
                <a:cs typeface="Times New Roman" panose="02020603050405020304" pitchFamily="18" charset="0"/>
              </a:rPr>
              <a:t>Кыргыз Республикасынын «Эл жана турак жай фондун каттоо» жөнүндө мыйзамы</a:t>
            </a:r>
          </a:p>
          <a:p>
            <a:pPr algn="ctr"/>
            <a:endParaRPr lang="ru-RU" b="1" noProof="1">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159949" y="2465415"/>
            <a:ext cx="3167176" cy="1200329"/>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ru-RU" b="1" noProof="1" smtClean="0">
                <a:latin typeface="Times New Roman" panose="02020603050405020304" pitchFamily="18" charset="0"/>
                <a:cs typeface="Times New Roman" panose="02020603050405020304" pitchFamily="18" charset="0"/>
              </a:rPr>
              <a:t>Бириккен Улуттар Уюмунун Экономикалык жана коомдук кеңешинин резолюциясы (10.06.2015)</a:t>
            </a:r>
          </a:p>
        </p:txBody>
      </p:sp>
      <p:sp>
        <p:nvSpPr>
          <p:cNvPr id="15" name="Прямоугольник 50"/>
          <p:cNvSpPr>
            <a:spLocks noChangeArrowheads="1"/>
          </p:cNvSpPr>
          <p:nvPr/>
        </p:nvSpPr>
        <p:spPr bwMode="auto">
          <a:xfrm>
            <a:off x="3657599" y="2821938"/>
            <a:ext cx="7682669" cy="646331"/>
          </a:xfrm>
          <a:prstGeom prst="rect">
            <a:avLst/>
          </a:prstGeom>
          <a:solidFill>
            <a:schemeClr val="accent6">
              <a:lumMod val="20000"/>
              <a:lumOff val="80000"/>
            </a:schemeClr>
          </a:solidFill>
          <a:ln w="12700">
            <a:solidFill>
              <a:srgbClr val="0070C0"/>
            </a:solidFill>
            <a:prstDash val="sysDot"/>
            <a:miter lim="800000"/>
            <a:headEnd/>
            <a:tailEnd/>
          </a:ln>
          <a:effectLst>
            <a:outerShdw dist="71842" dir="2700000" algn="ctr" rotWithShape="0">
              <a:srgbClr val="000046"/>
            </a:outerShdw>
          </a:effectLst>
        </p:spPr>
        <p:txBody>
          <a:bodyPr wrap="square">
            <a:spAutoFit/>
          </a:bodyPr>
          <a:lstStyle/>
          <a:p>
            <a:pPr algn="ctr">
              <a:spcBef>
                <a:spcPts val="600"/>
              </a:spcBef>
              <a:defRPr/>
            </a:pPr>
            <a:r>
              <a:rPr lang="ky-KG" dirty="0">
                <a:latin typeface="Times New Roman" panose="02020603050405020304" pitchFamily="18" charset="0"/>
                <a:cs typeface="Times New Roman" panose="02020603050405020304" pitchFamily="18" charset="0"/>
              </a:rPr>
              <a:t>2015-2024-жылдар аралыгында эң аз дегенде бир жолу эл жана турак жай фондун каттоосун жүргүзүү боюнча мамлекеттер мүчөлөрүн чыкырат.</a:t>
            </a:r>
          </a:p>
        </p:txBody>
      </p:sp>
      <p:sp>
        <p:nvSpPr>
          <p:cNvPr id="17" name="Прямоугольник 50"/>
          <p:cNvSpPr>
            <a:spLocks noChangeArrowheads="1"/>
          </p:cNvSpPr>
          <p:nvPr/>
        </p:nvSpPr>
        <p:spPr bwMode="auto">
          <a:xfrm>
            <a:off x="3657600" y="4162163"/>
            <a:ext cx="7682669" cy="923330"/>
          </a:xfrm>
          <a:prstGeom prst="rect">
            <a:avLst/>
          </a:prstGeom>
          <a:solidFill>
            <a:schemeClr val="accent6">
              <a:lumMod val="20000"/>
              <a:lumOff val="80000"/>
            </a:schemeClr>
          </a:solidFill>
          <a:ln w="12700">
            <a:solidFill>
              <a:srgbClr val="0070C0"/>
            </a:solidFill>
            <a:prstDash val="sysDot"/>
            <a:miter lim="800000"/>
            <a:headEnd/>
            <a:tailEnd/>
          </a:ln>
          <a:effectLst>
            <a:outerShdw dist="71842" dir="2700000" algn="ctr" rotWithShape="0">
              <a:srgbClr val="000046"/>
            </a:outerShdw>
          </a:effectLst>
        </p:spPr>
        <p:txBody>
          <a:bodyPr wrap="square">
            <a:spAutoFit/>
          </a:bodyPr>
          <a:lstStyle/>
          <a:p>
            <a:pPr lvl="0" algn="ctr"/>
            <a:r>
              <a:rPr lang="ru-RU" noProof="1" smtClean="0">
                <a:latin typeface="Times New Roman" panose="02020603050405020304" pitchFamily="18" charset="0"/>
                <a:cs typeface="Times New Roman" panose="02020603050405020304" pitchFamily="18" charset="0"/>
              </a:rPr>
              <a:t>Евразия экономикалык бирлигине мүчө мамлекеттердин өкмөттөрү 2019-жылдын октябрынан баштап, 2020-жылдын октябрына чейинки мезгилде 2020-жылдын раундундагы каттоо жүргүзүү зарылдыгына негиздешсин</a:t>
            </a:r>
            <a:endParaRPr lang="ru-RU" noProof="1">
              <a:latin typeface="Times New Roman" panose="02020603050405020304" pitchFamily="18" charset="0"/>
              <a:cs typeface="Times New Roman" panose="02020603050405020304" pitchFamily="18" charset="0"/>
            </a:endParaRPr>
          </a:p>
        </p:txBody>
      </p:sp>
      <p:sp>
        <p:nvSpPr>
          <p:cNvPr id="18" name="Прямоугольник 50"/>
          <p:cNvSpPr>
            <a:spLocks noChangeArrowheads="1"/>
          </p:cNvSpPr>
          <p:nvPr/>
        </p:nvSpPr>
        <p:spPr bwMode="auto">
          <a:xfrm>
            <a:off x="3657600" y="5572207"/>
            <a:ext cx="7682668" cy="1000274"/>
          </a:xfrm>
          <a:prstGeom prst="rect">
            <a:avLst/>
          </a:prstGeom>
          <a:solidFill>
            <a:schemeClr val="accent6">
              <a:lumMod val="20000"/>
              <a:lumOff val="80000"/>
            </a:schemeClr>
          </a:solidFill>
          <a:ln w="12700">
            <a:solidFill>
              <a:srgbClr val="0070C0"/>
            </a:solidFill>
            <a:prstDash val="sysDot"/>
            <a:miter lim="800000"/>
            <a:headEnd/>
            <a:tailEnd/>
          </a:ln>
          <a:effectLst>
            <a:outerShdw dist="71842" dir="2700000" algn="ctr" rotWithShape="0">
              <a:srgbClr val="000046"/>
            </a:outerShdw>
          </a:effectLst>
        </p:spPr>
        <p:txBody>
          <a:bodyPr wrap="square">
            <a:spAutoFit/>
          </a:bodyPr>
          <a:lstStyle/>
          <a:p>
            <a:pPr algn="ctr">
              <a:spcBef>
                <a:spcPts val="600"/>
              </a:spcBef>
              <a:defRPr/>
            </a:pPr>
            <a:r>
              <a:rPr lang="ky-KG" dirty="0">
                <a:latin typeface="Times New Roman" panose="02020603050405020304" pitchFamily="18" charset="0"/>
                <a:cs typeface="Times New Roman" panose="02020603050405020304" pitchFamily="18" charset="0"/>
              </a:rPr>
              <a:t>2020-жылдын өтө жакын мөөнөтүндө, артыкчылыктуу түрдө 2019-жылдын октябрынан тартып 2020-жылдын октябрына чейинки </a:t>
            </a:r>
            <a:r>
              <a:rPr lang="ky-KG" dirty="0" smtClean="0">
                <a:latin typeface="Times New Roman" panose="02020603050405020304" pitchFamily="18" charset="0"/>
                <a:cs typeface="Times New Roman" panose="02020603050405020304" pitchFamily="18" charset="0"/>
              </a:rPr>
              <a:t>мезгилде,</a:t>
            </a:r>
          </a:p>
          <a:p>
            <a:pPr algn="ctr">
              <a:spcBef>
                <a:spcPts val="600"/>
              </a:spcBef>
              <a:defRPr/>
            </a:pPr>
            <a:r>
              <a:rPr lang="ky-KG" dirty="0" smtClean="0">
                <a:latin typeface="Times New Roman" panose="02020603050405020304" pitchFamily="18" charset="0"/>
                <a:cs typeface="Times New Roman" panose="02020603050405020304" pitchFamily="18" charset="0"/>
              </a:rPr>
              <a:t> эл </a:t>
            </a:r>
            <a:r>
              <a:rPr lang="ky-KG" dirty="0">
                <a:latin typeface="Times New Roman" panose="02020603050405020304" pitchFamily="18" charset="0"/>
                <a:cs typeface="Times New Roman" panose="02020603050405020304" pitchFamily="18" charset="0"/>
              </a:rPr>
              <a:t>каттоону </a:t>
            </a:r>
            <a:r>
              <a:rPr lang="ky-KG" dirty="0" smtClean="0">
                <a:latin typeface="Times New Roman" panose="02020603050405020304" pitchFamily="18" charset="0"/>
                <a:cs typeface="Times New Roman" panose="02020603050405020304" pitchFamily="18" charset="0"/>
              </a:rPr>
              <a:t>өткөрүү</a:t>
            </a:r>
            <a:endParaRPr lang="ky-KG" dirty="0">
              <a:latin typeface="Times New Roman" panose="02020603050405020304" pitchFamily="18" charset="0"/>
              <a:cs typeface="Times New Roman" panose="02020603050405020304" pitchFamily="18" charset="0"/>
            </a:endParaRPr>
          </a:p>
        </p:txBody>
      </p:sp>
      <p:sp>
        <p:nvSpPr>
          <p:cNvPr id="19" name="Прямоугольник 18"/>
          <p:cNvSpPr/>
          <p:nvPr/>
        </p:nvSpPr>
        <p:spPr>
          <a:xfrm>
            <a:off x="348784" y="4162163"/>
            <a:ext cx="3080090" cy="92333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ru-RU" b="1" noProof="1" smtClean="0">
                <a:latin typeface="Times New Roman" panose="02020603050405020304" pitchFamily="18" charset="0"/>
                <a:cs typeface="Times New Roman" panose="02020603050405020304" pitchFamily="18" charset="0"/>
              </a:rPr>
              <a:t>Жогорку Евразия экономикалык кеңешинин буйругу (21.12.2015 № 5)</a:t>
            </a:r>
            <a:endParaRPr lang="ru-RU" b="1" noProof="1">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423607" y="5372152"/>
            <a:ext cx="2862376" cy="1200329"/>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ru-RU" b="1" noProof="1" smtClean="0">
                <a:latin typeface="Times New Roman" panose="02020603050405020304" pitchFamily="18" charset="0"/>
                <a:cs typeface="Times New Roman" panose="02020603050405020304" pitchFamily="18" charset="0"/>
              </a:rPr>
              <a:t>КМШ мамлекет башчыларынын кеңешинин чечими</a:t>
            </a:r>
          </a:p>
          <a:p>
            <a:pPr algn="ctr"/>
            <a:r>
              <a:rPr lang="ru-RU" b="1" noProof="1" smtClean="0">
                <a:latin typeface="Times New Roman" panose="02020603050405020304" pitchFamily="18" charset="0"/>
                <a:cs typeface="Times New Roman" panose="02020603050405020304" pitchFamily="18" charset="0"/>
              </a:rPr>
              <a:t>(16.09.2016 Бишкек ш.) </a:t>
            </a:r>
            <a:endParaRPr lang="ru-RU" b="1" noProof="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9882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78926" y="207317"/>
            <a:ext cx="8315183" cy="584775"/>
          </a:xfrm>
          <a:prstGeom prst="rect">
            <a:avLst/>
          </a:prstGeom>
          <a:noFill/>
        </p:spPr>
        <p:txBody>
          <a:bodyPr wrap="square" rtlCol="0">
            <a:spAutoFit/>
          </a:bodyPr>
          <a:lstStyle/>
          <a:p>
            <a:pPr algn="ctr"/>
            <a:r>
              <a:rPr lang="ky-KG" sz="3200" b="1" dirty="0" smtClean="0">
                <a:latin typeface="Times New Roman" panose="02020603050405020304" pitchFamily="18" charset="0"/>
                <a:ea typeface="Arial UniToktom" panose="020B0604020202020204" pitchFamily="34" charset="0"/>
                <a:cs typeface="Times New Roman" panose="02020603050405020304" pitchFamily="18" charset="0"/>
              </a:rPr>
              <a:t>Эл каттоо жүргүзүүнүн мөөнөтү</a:t>
            </a:r>
            <a:endParaRPr lang="ky-KG" sz="3200" b="1" dirty="0">
              <a:latin typeface="Times New Roman" panose="02020603050405020304" pitchFamily="18" charset="0"/>
              <a:ea typeface="Arial UniToktom" panose="020B0604020202020204" pitchFamily="34"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276990545"/>
              </p:ext>
            </p:extLst>
          </p:nvPr>
        </p:nvGraphicFramePr>
        <p:xfrm>
          <a:off x="450375" y="1098276"/>
          <a:ext cx="11491415" cy="4830145"/>
        </p:xfrm>
        <a:graphic>
          <a:graphicData uri="http://schemas.openxmlformats.org/drawingml/2006/table">
            <a:tbl>
              <a:tblPr firstRow="1" bandRow="1">
                <a:tableStyleId>{21E4AEA4-8DFA-4A89-87EB-49C32662AFE0}</a:tableStyleId>
              </a:tblPr>
              <a:tblGrid>
                <a:gridCol w="2298283">
                  <a:extLst>
                    <a:ext uri="{9D8B030D-6E8A-4147-A177-3AD203B41FA5}">
                      <a16:colId xmlns:a16="http://schemas.microsoft.com/office/drawing/2014/main" xmlns="" val="20000"/>
                    </a:ext>
                  </a:extLst>
                </a:gridCol>
                <a:gridCol w="2455520">
                  <a:extLst>
                    <a:ext uri="{9D8B030D-6E8A-4147-A177-3AD203B41FA5}">
                      <a16:colId xmlns:a16="http://schemas.microsoft.com/office/drawing/2014/main" xmlns="" val="20001"/>
                    </a:ext>
                  </a:extLst>
                </a:gridCol>
                <a:gridCol w="2141046">
                  <a:extLst>
                    <a:ext uri="{9D8B030D-6E8A-4147-A177-3AD203B41FA5}">
                      <a16:colId xmlns:a16="http://schemas.microsoft.com/office/drawing/2014/main" xmlns="" val="20002"/>
                    </a:ext>
                  </a:extLst>
                </a:gridCol>
                <a:gridCol w="2298283">
                  <a:extLst>
                    <a:ext uri="{9D8B030D-6E8A-4147-A177-3AD203B41FA5}">
                      <a16:colId xmlns:a16="http://schemas.microsoft.com/office/drawing/2014/main" xmlns="" val="20003"/>
                    </a:ext>
                  </a:extLst>
                </a:gridCol>
                <a:gridCol w="2298283">
                  <a:extLst>
                    <a:ext uri="{9D8B030D-6E8A-4147-A177-3AD203B41FA5}">
                      <a16:colId xmlns:a16="http://schemas.microsoft.com/office/drawing/2014/main" xmlns="" val="20004"/>
                    </a:ext>
                  </a:extLst>
                </a:gridCol>
              </a:tblGrid>
              <a:tr h="431536">
                <a:tc>
                  <a:txBody>
                    <a:bodyPr/>
                    <a:lstStyle/>
                    <a:p>
                      <a:pPr algn="ctr"/>
                      <a:r>
                        <a:rPr lang="ru-RU" sz="2400" dirty="0" smtClean="0"/>
                        <a:t>2019</a:t>
                      </a:r>
                      <a:endParaRPr lang="ru-RU" sz="2400"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ru-RU" sz="2400" dirty="0" smtClean="0"/>
                        <a:t>2020</a:t>
                      </a:r>
                      <a:endParaRPr lang="ru-RU" sz="2400"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ru-RU" sz="2400" dirty="0" smtClean="0"/>
                        <a:t>2021</a:t>
                      </a:r>
                      <a:endParaRPr lang="ru-RU" sz="2400"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ru-RU" sz="2400" dirty="0" smtClean="0"/>
                        <a:t>2022</a:t>
                      </a:r>
                      <a:endParaRPr lang="ru-RU" sz="2400"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ru-RU" sz="2400" dirty="0" smtClean="0"/>
                        <a:t>2023</a:t>
                      </a:r>
                      <a:endParaRPr lang="ru-RU" sz="2400"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0"/>
                  </a:ext>
                </a:extLst>
              </a:tr>
              <a:tr h="744843">
                <a:tc>
                  <a:txBody>
                    <a:bodyPr/>
                    <a:lstStyle/>
                    <a:p>
                      <a:pPr algn="ctr"/>
                      <a:r>
                        <a:rPr lang="en-US" sz="2000" b="1" noProof="1" smtClean="0"/>
                        <a:t>Азербайжан</a:t>
                      </a:r>
                    </a:p>
                    <a:p>
                      <a:pPr algn="ctr"/>
                      <a:r>
                        <a:rPr lang="en-US" sz="2000" noProof="1" smtClean="0"/>
                        <a:t>1-10 октябрь</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Кыргызстан</a:t>
                      </a:r>
                    </a:p>
                    <a:p>
                      <a:pPr algn="ctr"/>
                      <a:r>
                        <a:rPr lang="en-US" sz="2000" noProof="1" smtClean="0"/>
                        <a:t>23-марттан – 1-апрелге чейин</a:t>
                      </a:r>
                      <a:endParaRPr lang="en-US" sz="2000" b="1" noProof="1">
                        <a:solidFill>
                          <a:srgbClr val="C00000"/>
                        </a:solidFill>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Түркмөнстан </a:t>
                      </a:r>
                    </a:p>
                    <a:p>
                      <a:pPr algn="ctr"/>
                      <a:r>
                        <a:rPr lang="en-US" sz="2000" noProof="1" smtClean="0"/>
                        <a:t>17-27 декабрь</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Молдова</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1"/>
                  </a:ext>
                </a:extLst>
              </a:tr>
              <a:tr h="744843">
                <a:tc>
                  <a:txBody>
                    <a:bodyPr/>
                    <a:lstStyle/>
                    <a:p>
                      <a:pPr algn="ctr"/>
                      <a:r>
                        <a:rPr lang="en-US" sz="2000" b="1" noProof="1" smtClean="0"/>
                        <a:t>Беларусь</a:t>
                      </a:r>
                    </a:p>
                    <a:p>
                      <a:pPr algn="ctr"/>
                      <a:r>
                        <a:rPr lang="en-US" sz="2000" noProof="1" smtClean="0"/>
                        <a:t>4-30</a:t>
                      </a:r>
                      <a:r>
                        <a:rPr lang="en-US" sz="2000" baseline="0" noProof="1" smtClean="0"/>
                        <a:t> октябрь</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Казакстан</a:t>
                      </a:r>
                    </a:p>
                    <a:p>
                      <a:pPr algn="ctr"/>
                      <a:r>
                        <a:rPr lang="en-US" sz="2000" noProof="1" smtClean="0"/>
                        <a:t>1-30</a:t>
                      </a:r>
                      <a:r>
                        <a:rPr lang="en-US" sz="2000" baseline="0" noProof="1" smtClean="0"/>
                        <a:t> октябрь</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Өзбекстан</a:t>
                      </a:r>
                    </a:p>
                    <a:p>
                      <a:pPr algn="ctr"/>
                      <a:r>
                        <a:rPr lang="en-US" sz="2000" noProof="1" smtClean="0"/>
                        <a:t>ноябрь - декабрь</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2"/>
                  </a:ext>
                </a:extLst>
              </a:tr>
              <a:tr h="744843">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Россия</a:t>
                      </a:r>
                      <a:r>
                        <a:rPr lang="en-US" sz="2000" noProof="1" smtClean="0"/>
                        <a:t> </a:t>
                      </a:r>
                    </a:p>
                    <a:p>
                      <a:pPr algn="ctr"/>
                      <a:r>
                        <a:rPr lang="en-US" sz="2000" noProof="1" smtClean="0"/>
                        <a:t>1-31 октябрь</a:t>
                      </a:r>
                      <a:endParaRPr lang="en-US" sz="2000" b="1" noProof="1" smtClean="0">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3"/>
                  </a:ext>
                </a:extLst>
              </a:tr>
              <a:tr h="744843">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Армения</a:t>
                      </a:r>
                      <a:r>
                        <a:rPr lang="en-US" sz="2000" noProof="1" smtClean="0"/>
                        <a:t> </a:t>
                      </a:r>
                    </a:p>
                    <a:p>
                      <a:pPr algn="ctr"/>
                      <a:r>
                        <a:rPr lang="en-US" sz="2000" noProof="1" smtClean="0"/>
                        <a:t>18-27 октябрь</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4"/>
                  </a:ext>
                </a:extLst>
              </a:tr>
              <a:tr h="602065">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Тажикстан</a:t>
                      </a:r>
                      <a:r>
                        <a:rPr lang="en-US" sz="2000" noProof="1" smtClean="0"/>
                        <a:t> </a:t>
                      </a:r>
                    </a:p>
                    <a:p>
                      <a:pPr algn="ctr"/>
                      <a:r>
                        <a:rPr lang="en-US" sz="2000" noProof="1" smtClean="0"/>
                        <a:t>күз</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5"/>
                  </a:ext>
                </a:extLst>
              </a:tr>
              <a:tr h="431536">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pPr algn="ctr"/>
                      <a:r>
                        <a:rPr lang="en-US" sz="2000" b="1" noProof="1" smtClean="0"/>
                        <a:t>Украина</a:t>
                      </a:r>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tc>
                  <a:txBody>
                    <a:bodyPr/>
                    <a:lstStyle/>
                    <a:p>
                      <a:endParaRPr lang="en-US" sz="2000" b="1" noProof="1">
                        <a:latin typeface="Times New Roman" panose="02020603050405020304" pitchFamily="18" charset="0"/>
                        <a:ea typeface="Arial UniToktom" panose="020B0604020202020204" pitchFamily="34" charset="0"/>
                        <a:cs typeface="Times New Roman" panose="02020603050405020304" pitchFamily="18" charset="0"/>
                      </a:endParaRPr>
                    </a:p>
                  </a:txBody>
                  <a:tcPr/>
                </a:tc>
                <a:extLst>
                  <a:ext uri="{0D108BD9-81ED-4DB2-BD59-A6C34878D82A}">
                    <a16:rowId xmlns:a16="http://schemas.microsoft.com/office/drawing/2014/main" xmlns="" val="10006"/>
                  </a:ext>
                </a:extLst>
              </a:tr>
            </a:tbl>
          </a:graphicData>
        </a:graphic>
      </p:graphicFrame>
      <p:pic>
        <p:nvPicPr>
          <p:cNvPr id="9" name="Picture 19" descr="7oblastif-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6021388"/>
            <a:ext cx="72072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8"/>
          <p:cNvSpPr>
            <a:spLocks noChangeArrowheads="1"/>
          </p:cNvSpPr>
          <p:nvPr/>
        </p:nvSpPr>
        <p:spPr bwMode="auto">
          <a:xfrm>
            <a:off x="1266018" y="6207919"/>
            <a:ext cx="784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Aft>
                <a:spcPct val="0"/>
              </a:spcAft>
              <a:buNone/>
            </a:pPr>
            <a:r>
              <a:rPr lang="ru-RU" altLang="ru-RU" sz="1400" b="1" noProof="1" smtClean="0">
                <a:latin typeface="Times New Roman" panose="02020603050405020304" pitchFamily="18" charset="0"/>
                <a:cs typeface="Times New Roman" panose="02020603050405020304" pitchFamily="18" charset="0"/>
              </a:rPr>
              <a:t>Кыргыз Республикасынын Улуттук статистика комитети</a:t>
            </a:r>
            <a:endParaRPr lang="ru-RU" altLang="ru-RU" sz="1400" b="1" noProof="1">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fld id="{E17ECD08-C362-41D6-A579-1A63120B6A98}" type="slidenum">
              <a:rPr lang="ru-RU" altLang="ru-RU" smtClean="0">
                <a:solidFill>
                  <a:srgbClr val="000000"/>
                </a:solidFill>
              </a:rPr>
              <a:pPr/>
              <a:t>4</a:t>
            </a:fld>
            <a:endParaRPr lang="ru-RU" altLang="ru-RU">
              <a:solidFill>
                <a:srgbClr val="000000"/>
              </a:solidFill>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722" y="122917"/>
            <a:ext cx="948906" cy="782937"/>
          </a:xfrm>
          <a:prstGeom prst="rect">
            <a:avLst/>
          </a:prstGeom>
        </p:spPr>
      </p:pic>
    </p:spTree>
    <p:extLst>
      <p:ext uri="{BB962C8B-B14F-4D97-AF65-F5344CB8AC3E}">
        <p14:creationId xmlns:p14="http://schemas.microsoft.com/office/powerpoint/2010/main" val="1838930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965466" y="134595"/>
            <a:ext cx="7464574" cy="954107"/>
          </a:xfrm>
          <a:prstGeom prst="rect">
            <a:avLst/>
          </a:prstGeom>
          <a:noFill/>
          <a:ln w="9525">
            <a:noFill/>
            <a:miter lim="800000"/>
            <a:headEnd/>
            <a:tailEnd/>
          </a:ln>
        </p:spPr>
        <p:txBody>
          <a:bodyPr wrap="square">
            <a:spAutoFit/>
          </a:bodyPr>
          <a:lstStyle/>
          <a:p>
            <a:pPr algn="ctr">
              <a:defRPr/>
            </a:pPr>
            <a:r>
              <a:rPr lang="ru-RU" sz="2800" b="1" dirty="0" smtClean="0">
                <a:latin typeface="Times New Roman" pitchFamily="18" charset="0"/>
                <a:cs typeface="Times New Roman" pitchFamily="18" charset="0"/>
              </a:rPr>
              <a:t>2020-жылы </a:t>
            </a:r>
            <a:r>
              <a:rPr lang="ru-RU" sz="2800" b="1" dirty="0" err="1" smtClean="0">
                <a:latin typeface="Times New Roman" pitchFamily="18" charset="0"/>
                <a:cs typeface="Times New Roman" pitchFamily="18" charset="0"/>
              </a:rPr>
              <a:t>Кыргыз</a:t>
            </a:r>
            <a:r>
              <a:rPr lang="ru-RU" sz="2800" b="1" dirty="0" smtClean="0">
                <a:latin typeface="Times New Roman" pitchFamily="18" charset="0"/>
                <a:cs typeface="Times New Roman" pitchFamily="18" charset="0"/>
              </a:rPr>
              <a:t> </a:t>
            </a:r>
            <a:r>
              <a:rPr lang="ru-RU" sz="2800" b="1" dirty="0" err="1">
                <a:latin typeface="Times New Roman" pitchFamily="18" charset="0"/>
                <a:cs typeface="Times New Roman" pitchFamily="18" charset="0"/>
              </a:rPr>
              <a:t>Республикасында</a:t>
            </a:r>
            <a:endParaRPr lang="ru-RU" sz="2800" b="1" dirty="0">
              <a:latin typeface="Times New Roman" pitchFamily="18" charset="0"/>
              <a:cs typeface="Times New Roman" pitchFamily="18" charset="0"/>
            </a:endParaRPr>
          </a:p>
          <a:p>
            <a:pPr algn="ctr">
              <a:defRPr/>
            </a:pPr>
            <a:r>
              <a:rPr lang="ru-RU" sz="2800" b="1" dirty="0" smtClean="0">
                <a:latin typeface="Times New Roman" pitchFamily="18" charset="0"/>
                <a:cs typeface="Times New Roman" pitchFamily="18" charset="0"/>
              </a:rPr>
              <a:t>эл </a:t>
            </a:r>
            <a:r>
              <a:rPr lang="ru-RU" sz="2800" b="1" dirty="0" err="1">
                <a:latin typeface="Times New Roman" pitchFamily="18" charset="0"/>
                <a:cs typeface="Times New Roman" pitchFamily="18" charset="0"/>
              </a:rPr>
              <a:t>жана</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турак</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жай</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фондун</a:t>
            </a:r>
            <a:r>
              <a:rPr lang="ru-RU" sz="2800" b="1" dirty="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каттоо</a:t>
            </a:r>
            <a:endParaRPr lang="ru-RU" sz="2800" b="1" dirty="0">
              <a:latin typeface="Times New Roman" pitchFamily="18" charset="0"/>
              <a:cs typeface="Times New Roman" pitchFamily="18" charset="0"/>
            </a:endParaRPr>
          </a:p>
        </p:txBody>
      </p:sp>
      <p:sp>
        <p:nvSpPr>
          <p:cNvPr id="7" name="Прямоугольник 6"/>
          <p:cNvSpPr/>
          <p:nvPr/>
        </p:nvSpPr>
        <p:spPr>
          <a:xfrm>
            <a:off x="635892" y="1704941"/>
            <a:ext cx="11375293" cy="3693319"/>
          </a:xfrm>
          <a:prstGeom prst="rect">
            <a:avLst/>
          </a:prstGeom>
        </p:spPr>
        <p:txBody>
          <a:bodyPr wrap="square">
            <a:spAutoFit/>
          </a:bodyPr>
          <a:lstStyle/>
          <a:p>
            <a:pPr marL="342900" indent="-342900">
              <a:buFont typeface="Wingdings" pitchFamily="2" charset="2"/>
              <a:buChar char="§"/>
              <a:defRPr/>
            </a:pPr>
            <a:r>
              <a:rPr lang="ru-RU" sz="2800" dirty="0" smtClean="0">
                <a:latin typeface="Times New Roman" pitchFamily="18" charset="0"/>
                <a:cs typeface="Times New Roman" pitchFamily="18" charset="0"/>
              </a:rPr>
              <a:t>2020-жылы 23-марттан </a:t>
            </a:r>
            <a:r>
              <a:rPr lang="ru-RU" sz="2800" dirty="0">
                <a:latin typeface="Times New Roman" pitchFamily="18" charset="0"/>
                <a:cs typeface="Times New Roman" pitchFamily="18" charset="0"/>
              </a:rPr>
              <a:t>1-апрелге </a:t>
            </a:r>
            <a:r>
              <a:rPr lang="ru-RU" sz="2800" dirty="0" err="1">
                <a:latin typeface="Times New Roman" pitchFamily="18" charset="0"/>
                <a:cs typeface="Times New Roman" pitchFamily="18" charset="0"/>
              </a:rPr>
              <a:t>чейинки</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мезгилде</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өлкөнүн</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бардык</a:t>
            </a:r>
            <a:r>
              <a:rPr lang="ru-RU" sz="2800" dirty="0">
                <a:latin typeface="Times New Roman" pitchFamily="18" charset="0"/>
                <a:cs typeface="Times New Roman" pitchFamily="18" charset="0"/>
              </a:rPr>
              <a:t> аймагында </a:t>
            </a:r>
            <a:r>
              <a:rPr lang="ru-RU" sz="2800" dirty="0" err="1">
                <a:latin typeface="Times New Roman" pitchFamily="18" charset="0"/>
                <a:cs typeface="Times New Roman" pitchFamily="18" charset="0"/>
              </a:rPr>
              <a:t>бир</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убакытта</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өткөрүлөт</a:t>
            </a:r>
            <a:r>
              <a:rPr lang="ru-RU" sz="2800" dirty="0" smtClean="0">
                <a:latin typeface="Times New Roman" pitchFamily="18" charset="0"/>
                <a:cs typeface="Times New Roman" pitchFamily="18" charset="0"/>
              </a:rPr>
              <a:t>;</a:t>
            </a:r>
          </a:p>
          <a:p>
            <a:pPr marL="342900" indent="-342900">
              <a:buFont typeface="Wingdings" pitchFamily="2" charset="2"/>
              <a:buChar char="§"/>
              <a:defRPr/>
            </a:pPr>
            <a:r>
              <a:rPr lang="ru-RU" sz="2800" dirty="0" smtClean="0">
                <a:latin typeface="Times New Roman" pitchFamily="18" charset="0"/>
                <a:cs typeface="Times New Roman" pitchFamily="18" charset="0"/>
              </a:rPr>
              <a:t>2020-жылдын 20-апрелинен </a:t>
            </a:r>
            <a:r>
              <a:rPr lang="ru-RU" sz="2800" dirty="0">
                <a:latin typeface="Times New Roman" pitchFamily="18" charset="0"/>
                <a:cs typeface="Times New Roman" pitchFamily="18" charset="0"/>
              </a:rPr>
              <a:t>29-апрелге </a:t>
            </a:r>
            <a:r>
              <a:rPr lang="ru-RU" sz="2800" dirty="0" err="1" smtClean="0">
                <a:latin typeface="Times New Roman" pitchFamily="18" charset="0"/>
                <a:cs typeface="Times New Roman" pitchFamily="18" charset="0"/>
              </a:rPr>
              <a:t>чейин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Республиканын</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айрым</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аймактарында</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өтөт</a:t>
            </a:r>
            <a:r>
              <a:rPr lang="ky-KG"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a:spcBef>
                <a:spcPts val="600"/>
              </a:spcBef>
              <a:buFont typeface="Wingdings" pitchFamily="2" charset="2"/>
              <a:buChar char="§"/>
              <a:defRPr/>
            </a:pPr>
            <a:r>
              <a:rPr lang="ru-RU" sz="2800" dirty="0" err="1" smtClean="0">
                <a:latin typeface="Times New Roman" pitchFamily="18" charset="0"/>
                <a:cs typeface="Times New Roman" pitchFamily="18" charset="0"/>
              </a:rPr>
              <a:t>жашаган</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жерине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жана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мүнөзүнө</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карабастан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туруктуу</a:t>
            </a:r>
            <a:r>
              <a:rPr lang="ru-RU" sz="2800" dirty="0">
                <a:latin typeface="Times New Roman" pitchFamily="18" charset="0"/>
                <a:cs typeface="Times New Roman" pitchFamily="18" charset="0"/>
              </a:rPr>
              <a:t> же </a:t>
            </a:r>
            <a:r>
              <a:rPr lang="ru-RU" sz="2800" dirty="0" err="1">
                <a:latin typeface="Times New Roman" pitchFamily="18" charset="0"/>
                <a:cs typeface="Times New Roman" pitchFamily="18" charset="0"/>
              </a:rPr>
              <a:t>убактылуу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ошондой</a:t>
            </a:r>
            <a:r>
              <a:rPr lang="ru-RU" sz="2800" dirty="0">
                <a:latin typeface="Times New Roman" pitchFamily="18" charset="0"/>
                <a:cs typeface="Times New Roman" pitchFamily="18" charset="0"/>
              </a:rPr>
              <a:t> эле </a:t>
            </a:r>
            <a:r>
              <a:rPr lang="ru-RU" sz="2800" dirty="0" err="1">
                <a:latin typeface="Times New Roman" pitchFamily="18" charset="0"/>
                <a:cs typeface="Times New Roman" pitchFamily="18" charset="0"/>
              </a:rPr>
              <a:t>ошол</a:t>
            </a:r>
            <a:r>
              <a:rPr lang="ru-RU" sz="2800" dirty="0">
                <a:latin typeface="Times New Roman" pitchFamily="18" charset="0"/>
                <a:cs typeface="Times New Roman" pitchFamily="18" charset="0"/>
              </a:rPr>
              <a:t> же башка </a:t>
            </a:r>
            <a:r>
              <a:rPr lang="ru-RU" sz="2800" dirty="0" err="1">
                <a:latin typeface="Times New Roman" pitchFamily="18" charset="0"/>
                <a:cs typeface="Times New Roman" pitchFamily="18" charset="0"/>
              </a:rPr>
              <a:t>имараттагы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турак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жай</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аянтына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укугу</a:t>
            </a:r>
            <a:r>
              <a:rPr lang="ru-RU" sz="2800" dirty="0">
                <a:latin typeface="Times New Roman" pitchFamily="18" charset="0"/>
                <a:cs typeface="Times New Roman" pitchFamily="18" charset="0"/>
              </a:rPr>
              <a:t> бар </a:t>
            </a:r>
            <a:r>
              <a:rPr lang="ru-RU" sz="2800" dirty="0" err="1">
                <a:latin typeface="Times New Roman" pitchFamily="18" charset="0"/>
                <a:cs typeface="Times New Roman" pitchFamily="18" charset="0"/>
              </a:rPr>
              <a:t>экенине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карабастан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жүргүзүлөт</a:t>
            </a:r>
            <a:r>
              <a:rPr lang="ru-RU" sz="2800" dirty="0" smtClean="0">
                <a:latin typeface="Times New Roman" pitchFamily="18" charset="0"/>
                <a:cs typeface="Times New Roman" pitchFamily="18" charset="0"/>
              </a:rPr>
              <a:t>;</a:t>
            </a:r>
          </a:p>
          <a:p>
            <a:pPr marL="342900" indent="-342900">
              <a:spcBef>
                <a:spcPts val="600"/>
              </a:spcBef>
              <a:buFont typeface="Wingdings" pitchFamily="2" charset="2"/>
              <a:buChar char="§"/>
              <a:defRPr/>
            </a:pPr>
            <a:r>
              <a:rPr lang="ru-RU" sz="2800" dirty="0" err="1">
                <a:latin typeface="Times New Roman" pitchFamily="18" charset="0"/>
                <a:cs typeface="Times New Roman" pitchFamily="18" charset="0"/>
              </a:rPr>
              <a:t>кандайдыр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бир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документтерди</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көрсөтпөстөн</a:t>
            </a:r>
            <a:r>
              <a:rPr lang="ru-RU" sz="2800" dirty="0">
                <a:latin typeface="Times New Roman" pitchFamily="18" charset="0"/>
                <a:cs typeface="Times New Roman" pitchFamily="18" charset="0"/>
              </a:rPr>
              <a:t>.</a:t>
            </a:r>
          </a:p>
        </p:txBody>
      </p:sp>
      <p:sp>
        <p:nvSpPr>
          <p:cNvPr id="3" name="Номер слайда 2"/>
          <p:cNvSpPr>
            <a:spLocks noGrp="1"/>
          </p:cNvSpPr>
          <p:nvPr>
            <p:ph type="sldNum" sz="quarter" idx="12"/>
          </p:nvPr>
        </p:nvSpPr>
        <p:spPr/>
        <p:txBody>
          <a:bodyPr/>
          <a:lstStyle/>
          <a:p>
            <a:fld id="{EA861BDE-C3F6-40A5-AD7C-82EA5CCE90A4}" type="slidenum">
              <a:rPr lang="ru-RU" sz="1600" smtClean="0">
                <a:latin typeface="Times New Roman" panose="02020603050405020304" pitchFamily="18" charset="0"/>
                <a:cs typeface="Times New Roman" panose="02020603050405020304" pitchFamily="18" charset="0"/>
              </a:rPr>
              <a:t>5</a:t>
            </a:fld>
            <a:endParaRPr lang="ru-RU" sz="1600" dirty="0">
              <a:latin typeface="Times New Roman" panose="02020603050405020304" pitchFamily="18" charset="0"/>
              <a:cs typeface="Times New Roman" panose="02020603050405020304" pitchFamily="18" charset="0"/>
            </a:endParaRPr>
          </a:p>
        </p:txBody>
      </p:sp>
      <p:pic>
        <p:nvPicPr>
          <p:cNvPr id="8" name="Picture 4" descr="logo NSC"/>
          <p:cNvPicPr>
            <a:picLocks noChangeAspect="1" noChangeArrowheads="1"/>
          </p:cNvPicPr>
          <p:nvPr/>
        </p:nvPicPr>
        <p:blipFill>
          <a:blip r:embed="rId2" cstate="print"/>
          <a:srcRect/>
          <a:stretch>
            <a:fillRect/>
          </a:stretch>
        </p:blipFill>
        <p:spPr bwMode="auto">
          <a:xfrm>
            <a:off x="393862" y="6054041"/>
            <a:ext cx="747970" cy="737950"/>
          </a:xfrm>
          <a:prstGeom prst="rect">
            <a:avLst/>
          </a:prstGeom>
          <a:noFill/>
          <a:ln w="9525">
            <a:noFill/>
            <a:miter lim="800000"/>
            <a:headEnd/>
            <a:tailEnd/>
          </a:ln>
        </p:spPr>
      </p:pic>
      <p:sp>
        <p:nvSpPr>
          <p:cNvPr id="9" name="Прямоугольник 8"/>
          <p:cNvSpPr/>
          <p:nvPr/>
        </p:nvSpPr>
        <p:spPr>
          <a:xfrm rot="10800000" flipV="1">
            <a:off x="1362166" y="6322759"/>
            <a:ext cx="6192688" cy="307777"/>
          </a:xfrm>
          <a:prstGeom prst="rect">
            <a:avLst/>
          </a:prstGeom>
        </p:spPr>
        <p:txBody>
          <a:bodyPr wrap="square">
            <a:spAutoFit/>
          </a:bodyPr>
          <a:lstStyle/>
          <a:p>
            <a:pPr fontAlgn="base">
              <a:spcBef>
                <a:spcPct val="20000"/>
              </a:spcBef>
              <a:spcAft>
                <a:spcPct val="0"/>
              </a:spcAft>
            </a:pPr>
            <a:r>
              <a:rPr lang="ru-RU" altLang="ru-RU" sz="1400" b="1" dirty="0" err="1">
                <a:latin typeface="Times New Roman" panose="02020603050405020304" pitchFamily="18" charset="0"/>
                <a:cs typeface="Times New Roman" panose="02020603050405020304" pitchFamily="18" charset="0"/>
              </a:rPr>
              <a:t>Кыргыз</a:t>
            </a:r>
            <a:r>
              <a:rPr lang="ru-RU" altLang="ru-RU" sz="1400" b="1" dirty="0">
                <a:latin typeface="Times New Roman" panose="02020603050405020304" pitchFamily="18" charset="0"/>
                <a:cs typeface="Times New Roman" panose="02020603050405020304" pitchFamily="18" charset="0"/>
              </a:rPr>
              <a:t> </a:t>
            </a:r>
            <a:r>
              <a:rPr lang="ru-RU" altLang="ru-RU" sz="1400" b="1" dirty="0" err="1">
                <a:latin typeface="Times New Roman" panose="02020603050405020304" pitchFamily="18" charset="0"/>
                <a:cs typeface="Times New Roman" panose="02020603050405020304" pitchFamily="18" charset="0"/>
              </a:rPr>
              <a:t>Республикасынын</a:t>
            </a:r>
            <a:r>
              <a:rPr lang="ru-RU" altLang="ru-RU" sz="1400" b="1" dirty="0">
                <a:latin typeface="Times New Roman" panose="02020603050405020304" pitchFamily="18" charset="0"/>
                <a:cs typeface="Times New Roman" panose="02020603050405020304" pitchFamily="18" charset="0"/>
              </a:rPr>
              <a:t> </a:t>
            </a:r>
            <a:r>
              <a:rPr lang="ru-RU" altLang="ru-RU" sz="1400" b="1" dirty="0" err="1">
                <a:latin typeface="Times New Roman" panose="02020603050405020304" pitchFamily="18" charset="0"/>
                <a:cs typeface="Times New Roman" panose="02020603050405020304" pitchFamily="18" charset="0"/>
              </a:rPr>
              <a:t>Улуттук</a:t>
            </a:r>
            <a:r>
              <a:rPr lang="ru-RU" altLang="ru-RU" sz="1400" b="1" dirty="0">
                <a:latin typeface="Times New Roman" panose="02020603050405020304" pitchFamily="18" charset="0"/>
                <a:cs typeface="Times New Roman" panose="02020603050405020304" pitchFamily="18" charset="0"/>
              </a:rPr>
              <a:t> статистика </a:t>
            </a:r>
            <a:r>
              <a:rPr lang="ru-RU" altLang="ru-RU" sz="1400" b="1" dirty="0" err="1">
                <a:latin typeface="Times New Roman" panose="02020603050405020304" pitchFamily="18" charset="0"/>
                <a:cs typeface="Times New Roman" panose="02020603050405020304" pitchFamily="18" charset="0"/>
              </a:rPr>
              <a:t>комитети</a:t>
            </a:r>
            <a:endParaRPr lang="en-US" altLang="ru-RU" sz="1400" b="1" dirty="0">
              <a:latin typeface="Times New Roman" panose="02020603050405020304" pitchFamily="18" charset="0"/>
              <a:cs typeface="Times New Roman" panose="02020603050405020304" pitchFamily="18" charset="0"/>
            </a:endParaRPr>
          </a:p>
        </p:txBody>
      </p:sp>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722" y="122917"/>
            <a:ext cx="1170514" cy="965785"/>
          </a:xfrm>
          <a:prstGeom prst="rect">
            <a:avLst/>
          </a:prstGeom>
        </p:spPr>
      </p:pic>
    </p:spTree>
    <p:extLst>
      <p:ext uri="{BB962C8B-B14F-4D97-AF65-F5344CB8AC3E}">
        <p14:creationId xmlns:p14="http://schemas.microsoft.com/office/powerpoint/2010/main" val="1588265011"/>
      </p:ext>
    </p:extLst>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logo NSC"/>
          <p:cNvPicPr>
            <a:picLocks noChangeAspect="1" noChangeArrowheads="1"/>
          </p:cNvPicPr>
          <p:nvPr/>
        </p:nvPicPr>
        <p:blipFill>
          <a:blip r:embed="rId3" cstate="print"/>
          <a:srcRect/>
          <a:stretch>
            <a:fillRect/>
          </a:stretch>
        </p:blipFill>
        <p:spPr bwMode="auto">
          <a:xfrm>
            <a:off x="393862" y="6054041"/>
            <a:ext cx="747970" cy="737950"/>
          </a:xfrm>
          <a:prstGeom prst="rect">
            <a:avLst/>
          </a:prstGeom>
          <a:noFill/>
          <a:ln w="9525">
            <a:noFill/>
            <a:miter lim="800000"/>
            <a:headEnd/>
            <a:tailEnd/>
          </a:ln>
        </p:spPr>
      </p:pic>
      <p:sp>
        <p:nvSpPr>
          <p:cNvPr id="12" name="Text Box 2"/>
          <p:cNvSpPr txBox="1">
            <a:spLocks noChangeArrowheads="1"/>
          </p:cNvSpPr>
          <p:nvPr/>
        </p:nvSpPr>
        <p:spPr bwMode="auto">
          <a:xfrm>
            <a:off x="2671168" y="216340"/>
            <a:ext cx="7488832"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ky-KG" sz="2400" b="1" dirty="0" smtClean="0">
                <a:solidFill>
                  <a:srgbClr val="000000"/>
                </a:solidFill>
                <a:cs typeface="Times New Roman" pitchFamily="18" charset="0"/>
              </a:rPr>
              <a:t>2020-жылы</a:t>
            </a:r>
            <a:r>
              <a:rPr lang="ru-RU" sz="2400" b="1" dirty="0" smtClean="0">
                <a:solidFill>
                  <a:srgbClr val="000000"/>
                </a:solidFill>
                <a:cs typeface="Times New Roman" pitchFamily="18" charset="0"/>
              </a:rPr>
              <a:t> </a:t>
            </a:r>
            <a:r>
              <a:rPr lang="ky-KG" sz="2400" b="1" dirty="0" smtClean="0">
                <a:solidFill>
                  <a:srgbClr val="000000"/>
                </a:solidFill>
                <a:cs typeface="Times New Roman" pitchFamily="18" charset="0"/>
              </a:rPr>
              <a:t>Кыргыз </a:t>
            </a:r>
            <a:r>
              <a:rPr lang="ky-KG" sz="2400" b="1" dirty="0">
                <a:solidFill>
                  <a:srgbClr val="000000"/>
                </a:solidFill>
                <a:cs typeface="Times New Roman" pitchFamily="18" charset="0"/>
              </a:rPr>
              <a:t>Республикасынын </a:t>
            </a:r>
            <a:r>
              <a:rPr lang="ky-KG" sz="2400" b="1" dirty="0" smtClean="0">
                <a:solidFill>
                  <a:srgbClr val="000000"/>
                </a:solidFill>
                <a:cs typeface="Times New Roman" pitchFamily="18" charset="0"/>
              </a:rPr>
              <a:t>эл </a:t>
            </a:r>
            <a:r>
              <a:rPr lang="ky-KG" sz="2400" b="1" dirty="0">
                <a:solidFill>
                  <a:srgbClr val="000000"/>
                </a:solidFill>
                <a:cs typeface="Times New Roman" pitchFamily="18" charset="0"/>
              </a:rPr>
              <a:t>жана турак жай фондун каттоонун </a:t>
            </a:r>
            <a:r>
              <a:rPr lang="ky-KG" sz="2400" b="1" dirty="0" smtClean="0">
                <a:solidFill>
                  <a:srgbClr val="000000"/>
                </a:solidFill>
                <a:cs typeface="Times New Roman" pitchFamily="18" charset="0"/>
              </a:rPr>
              <a:t>өзгөчөлүктөрү</a:t>
            </a:r>
            <a:endParaRPr lang="ru-RU" sz="2400" b="1" dirty="0">
              <a:solidFill>
                <a:srgbClr val="000000"/>
              </a:solidFill>
              <a:cs typeface="Times New Roman" pitchFamily="18" charset="0"/>
            </a:endParaRPr>
          </a:p>
        </p:txBody>
      </p:sp>
      <p:pic>
        <p:nvPicPr>
          <p:cNvPr id="13" name="Picture 8" descr="ÐÐ°ÑÑÐ¸Ð½ÐºÐ¸ Ð¿Ð¾ Ð·Ð°Ð¿ÑÐ¾ÑÑ Ð¸Ð½ÑÐ¾Ð³ÑÐ°ÑÐ¸ÐºÐ° Ð¿Ð¾ Ð¼Ð¸Ð³ÑÐ°ÑÐ¸Ð¸ Ðº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62" y="1263344"/>
            <a:ext cx="4411051" cy="2163212"/>
          </a:xfrm>
          <a:prstGeom prst="rect">
            <a:avLst/>
          </a:prstGeom>
          <a:noFill/>
          <a:extLst>
            <a:ext uri="{909E8E84-426E-40DD-AFC4-6F175D3DCCD1}">
              <a14:hiddenFill xmlns:a14="http://schemas.microsoft.com/office/drawing/2010/main">
                <a:solidFill>
                  <a:srgbClr val="FFFFFF"/>
                </a:solidFill>
              </a14:hiddenFill>
            </a:ext>
          </a:extLst>
        </p:spPr>
      </p:pic>
      <p:pic>
        <p:nvPicPr>
          <p:cNvPr id="14" name="Рисунок 13"/>
          <p:cNvPicPr>
            <a:picLocks noChangeAspect="1"/>
          </p:cNvPicPr>
          <p:nvPr/>
        </p:nvPicPr>
        <p:blipFill>
          <a:blip r:embed="rId5" cstate="print"/>
          <a:stretch>
            <a:fillRect/>
          </a:stretch>
        </p:blipFill>
        <p:spPr>
          <a:xfrm>
            <a:off x="1260593" y="2399907"/>
            <a:ext cx="4515088" cy="2477154"/>
          </a:xfrm>
          <a:prstGeom prst="rect">
            <a:avLst/>
          </a:prstGeom>
        </p:spPr>
      </p:pic>
      <p:pic>
        <p:nvPicPr>
          <p:cNvPr id="15" name="Picture 10" descr="ÐÐ°ÑÑÐ¸Ð½ÐºÐ¸ Ð¿Ð¾ Ð·Ð°Ð¿ÑÐ¾ÑÑ Ð¸Ð½ÑÐ¾Ð³ÑÐ°ÑÐ¸ÐºÐ° Ð³Ð¸Ñ ÐºÐ°ÑÑÐ° ÐºÑ"/>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2135" y="4008104"/>
            <a:ext cx="4230799" cy="2251213"/>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5263065" y="1262571"/>
            <a:ext cx="5737622" cy="1015663"/>
          </a:xfrm>
          <a:prstGeom prst="rect">
            <a:avLst/>
          </a:prstGeom>
        </p:spPr>
        <p:txBody>
          <a:bodyPr wrap="square">
            <a:spAutoFit/>
          </a:bodyPr>
          <a:lstStyle/>
          <a:p>
            <a:pPr>
              <a:spcBef>
                <a:spcPct val="0"/>
              </a:spcBef>
              <a:spcAft>
                <a:spcPts val="900"/>
              </a:spcAft>
              <a:defRPr/>
            </a:pPr>
            <a:r>
              <a:rPr lang="ru-RU" sz="2000" b="1" dirty="0">
                <a:solidFill>
                  <a:srgbClr val="002060"/>
                </a:solidFill>
                <a:latin typeface="Times New Roman" panose="02020603050405020304" pitchFamily="18" charset="0"/>
                <a:cs typeface="Times New Roman" panose="02020603050405020304" pitchFamily="18" charset="0"/>
              </a:rPr>
              <a:t>ЕАЭБ </a:t>
            </a:r>
            <a:r>
              <a:rPr lang="ru-RU" sz="2000" b="1" dirty="0" err="1">
                <a:solidFill>
                  <a:srgbClr val="002060"/>
                </a:solidFill>
                <a:latin typeface="Times New Roman" panose="02020603050405020304" pitchFamily="18" charset="0"/>
                <a:cs typeface="Times New Roman" panose="02020603050405020304" pitchFamily="18" charset="0"/>
              </a:rPr>
              <a:t>жана</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КМШга</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мүчө</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мамлекеттердин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эмгек</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миграциясы</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боюнча</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маселелердин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моделдүү</a:t>
            </a:r>
            <a:r>
              <a:rPr lang="ru-RU" sz="2000" b="1" dirty="0">
                <a:solidFill>
                  <a:srgbClr val="002060"/>
                </a:solidFill>
                <a:latin typeface="Times New Roman" panose="02020603050405020304" pitchFamily="18" charset="0"/>
                <a:cs typeface="Times New Roman" panose="02020603050405020304" pitchFamily="18" charset="0"/>
              </a:rPr>
              <a:t> блогу</a:t>
            </a:r>
            <a:endParaRPr lang="ky-KG" sz="2000" b="1" dirty="0">
              <a:solidFill>
                <a:srgbClr val="002060"/>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6232934" y="2302571"/>
            <a:ext cx="5762639" cy="1938992"/>
          </a:xfrm>
          <a:prstGeom prst="rect">
            <a:avLst/>
          </a:prstGeom>
        </p:spPr>
        <p:txBody>
          <a:bodyPr wrap="square">
            <a:spAutoFit/>
          </a:bodyPr>
          <a:lstStyle/>
          <a:p>
            <a:pPr fontAlgn="base">
              <a:spcBef>
                <a:spcPct val="0"/>
              </a:spcBef>
              <a:spcAft>
                <a:spcPts val="900"/>
              </a:spcAft>
              <a:defRPr/>
            </a:pPr>
            <a:r>
              <a:rPr lang="ru-RU" sz="2000" b="1" dirty="0" err="1">
                <a:solidFill>
                  <a:srgbClr val="002060"/>
                </a:solidFill>
                <a:latin typeface="Times New Roman" panose="02020603050405020304" pitchFamily="18" charset="0"/>
                <a:cs typeface="Times New Roman" panose="02020603050405020304" pitchFamily="18" charset="0"/>
              </a:rPr>
              <a:t>Туруктуу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өнүктүрүүнүн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максаттарынын</a:t>
            </a:r>
            <a:r>
              <a:rPr lang="ru-RU" sz="2000" b="1" dirty="0">
                <a:solidFill>
                  <a:srgbClr val="002060"/>
                </a:solidFill>
                <a:latin typeface="Times New Roman" panose="02020603050405020304" pitchFamily="18" charset="0"/>
                <a:cs typeface="Times New Roman" panose="02020603050405020304" pitchFamily="18" charset="0"/>
              </a:rPr>
              <a:t> (ТӨМ) </a:t>
            </a:r>
            <a:r>
              <a:rPr lang="ru-RU" sz="2000" b="1" dirty="0" err="1">
                <a:solidFill>
                  <a:srgbClr val="002060"/>
                </a:solidFill>
                <a:latin typeface="Times New Roman" panose="02020603050405020304" pitchFamily="18" charset="0"/>
                <a:cs typeface="Times New Roman" panose="02020603050405020304" pitchFamily="18" charset="0"/>
              </a:rPr>
              <a:t>индикаторлору</a:t>
            </a:r>
            <a:r>
              <a:rPr lang="ru-RU" sz="2000" b="1" dirty="0">
                <a:solidFill>
                  <a:srgbClr val="002060"/>
                </a:solidFill>
                <a:latin typeface="Times New Roman" panose="02020603050405020304" pitchFamily="18" charset="0"/>
                <a:cs typeface="Times New Roman" panose="02020603050405020304" pitchFamily="18" charset="0"/>
              </a:rPr>
              <a:t> – </a:t>
            </a:r>
            <a:r>
              <a:rPr lang="ru-RU" sz="2000" b="1" dirty="0" err="1">
                <a:solidFill>
                  <a:srgbClr val="002060"/>
                </a:solidFill>
                <a:latin typeface="Times New Roman" panose="02020603050405020304" pitchFamily="18" charset="0"/>
                <a:cs typeface="Times New Roman" panose="02020603050405020304" pitchFamily="18" charset="0"/>
              </a:rPr>
              <a:t>майыптык</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боюнча</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маселелерди</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киргизүү</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күн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батареяларынын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биогаздын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мобилдик</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байланыштын</a:t>
            </a:r>
            <a:r>
              <a:rPr lang="ru-RU" sz="2000" b="1" dirty="0">
                <a:solidFill>
                  <a:srgbClr val="002060"/>
                </a:solidFill>
                <a:latin typeface="Times New Roman" panose="02020603050405020304" pitchFamily="18" charset="0"/>
                <a:cs typeface="Times New Roman" panose="02020603050405020304" pitchFamily="18" charset="0"/>
              </a:rPr>
              <a:t>, интернет </a:t>
            </a:r>
            <a:r>
              <a:rPr lang="ru-RU" sz="2000" b="1" dirty="0" err="1">
                <a:solidFill>
                  <a:srgbClr val="002060"/>
                </a:solidFill>
                <a:latin typeface="Times New Roman" panose="02020603050405020304" pitchFamily="18" charset="0"/>
                <a:cs typeface="Times New Roman" panose="02020603050405020304" pitchFamily="18" charset="0"/>
              </a:rPr>
              <a:t>тармагынын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компьютердин</a:t>
            </a:r>
            <a:r>
              <a:rPr lang="ru-RU" sz="2000" b="1" dirty="0" smtClean="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турак</a:t>
            </a:r>
            <a:r>
              <a:rPr lang="ru-RU" sz="2000" b="1" dirty="0" smtClean="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жайда</a:t>
            </a:r>
            <a:r>
              <a:rPr lang="ru-RU" sz="2000" b="1" dirty="0" smtClean="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болушу</a:t>
            </a:r>
            <a:endParaRPr lang="ky-KG" sz="2000" dirty="0">
              <a:solidFill>
                <a:srgbClr val="002060"/>
              </a:solidFill>
              <a:latin typeface="Times New Roman" panose="02020603050405020304" pitchFamily="18" charset="0"/>
              <a:cs typeface="Times New Roman" panose="02020603050405020304" pitchFamily="18" charset="0"/>
            </a:endParaRPr>
          </a:p>
        </p:txBody>
      </p:sp>
      <p:sp>
        <p:nvSpPr>
          <p:cNvPr id="19" name="Прямоугольник 18"/>
          <p:cNvSpPr/>
          <p:nvPr/>
        </p:nvSpPr>
        <p:spPr>
          <a:xfrm>
            <a:off x="6690187" y="4265900"/>
            <a:ext cx="5178952" cy="1938992"/>
          </a:xfrm>
          <a:prstGeom prst="rect">
            <a:avLst/>
          </a:prstGeom>
        </p:spPr>
        <p:txBody>
          <a:bodyPr wrap="square">
            <a:spAutoFit/>
          </a:bodyPr>
          <a:lstStyle/>
          <a:p>
            <a:r>
              <a:rPr lang="ky-KG" sz="2000" b="1" dirty="0">
                <a:solidFill>
                  <a:srgbClr val="002060"/>
                </a:solidFill>
                <a:latin typeface="Times New Roman" panose="02020603050405020304" pitchFamily="18" charset="0"/>
                <a:cs typeface="Times New Roman" panose="02020603050405020304" pitchFamily="18" charset="0"/>
              </a:rPr>
              <a:t>Эл жана турак жай фондун каттоого даярдоо мезгилинде </a:t>
            </a:r>
            <a:r>
              <a:rPr lang="ky-KG" sz="2000" b="1" dirty="0" smtClean="0">
                <a:solidFill>
                  <a:srgbClr val="002060"/>
                </a:solidFill>
                <a:latin typeface="Times New Roman" panose="02020603050405020304" pitchFamily="18" charset="0"/>
                <a:cs typeface="Times New Roman" panose="02020603050405020304" pitchFamily="18" charset="0"/>
              </a:rPr>
              <a:t>«Кадастр» мамлекеттик </a:t>
            </a:r>
            <a:r>
              <a:rPr lang="ky-KG" sz="2000" b="1" dirty="0">
                <a:solidFill>
                  <a:srgbClr val="002060"/>
                </a:solidFill>
                <a:latin typeface="Times New Roman" panose="02020603050405020304" pitchFamily="18" charset="0"/>
                <a:cs typeface="Times New Roman" panose="02020603050405020304" pitchFamily="18" charset="0"/>
              </a:rPr>
              <a:t>мекемесинин административдик </a:t>
            </a:r>
            <a:r>
              <a:rPr lang="ky-KG" sz="2000" b="1" dirty="0" smtClean="0">
                <a:solidFill>
                  <a:srgbClr val="002060"/>
                </a:solidFill>
                <a:latin typeface="Times New Roman" panose="02020603050405020304" pitchFamily="18" charset="0"/>
                <a:cs typeface="Times New Roman" panose="02020603050405020304" pitchFamily="18" charset="0"/>
              </a:rPr>
              <a:t>маалыматтары </a:t>
            </a:r>
            <a:r>
              <a:rPr lang="ky-KG" sz="2000" b="1" dirty="0">
                <a:solidFill>
                  <a:srgbClr val="002060"/>
                </a:solidFill>
                <a:latin typeface="Times New Roman" panose="02020603050405020304" pitchFamily="18" charset="0"/>
                <a:cs typeface="Times New Roman" panose="02020603050405020304" pitchFamily="18" charset="0"/>
              </a:rPr>
              <a:t>колдонулган (Даректик регистр, кыймылсыз мүлктүн реестри жана ГИС).</a:t>
            </a:r>
          </a:p>
        </p:txBody>
      </p:sp>
      <p:sp>
        <p:nvSpPr>
          <p:cNvPr id="3" name="Прямоугольник 2"/>
          <p:cNvSpPr/>
          <p:nvPr/>
        </p:nvSpPr>
        <p:spPr>
          <a:xfrm rot="10800000" flipV="1">
            <a:off x="1362166" y="6322759"/>
            <a:ext cx="6192688" cy="307777"/>
          </a:xfrm>
          <a:prstGeom prst="rect">
            <a:avLst/>
          </a:prstGeom>
        </p:spPr>
        <p:txBody>
          <a:bodyPr wrap="square">
            <a:spAutoFit/>
          </a:bodyPr>
          <a:lstStyle/>
          <a:p>
            <a:pPr fontAlgn="base">
              <a:spcBef>
                <a:spcPct val="20000"/>
              </a:spcBef>
              <a:spcAft>
                <a:spcPct val="0"/>
              </a:spcAft>
            </a:pPr>
            <a:r>
              <a:rPr lang="ru-RU" altLang="ru-RU" sz="1400" b="1" dirty="0" err="1">
                <a:latin typeface="Times New Roman" panose="02020603050405020304" pitchFamily="18" charset="0"/>
                <a:cs typeface="Times New Roman" panose="02020603050405020304" pitchFamily="18" charset="0"/>
              </a:rPr>
              <a:t>Кыргыз</a:t>
            </a:r>
            <a:r>
              <a:rPr lang="ru-RU" altLang="ru-RU" sz="1400" b="1" dirty="0">
                <a:latin typeface="Times New Roman" panose="02020603050405020304" pitchFamily="18" charset="0"/>
                <a:cs typeface="Times New Roman" panose="02020603050405020304" pitchFamily="18" charset="0"/>
              </a:rPr>
              <a:t> </a:t>
            </a:r>
            <a:r>
              <a:rPr lang="ru-RU" altLang="ru-RU" sz="1400" b="1" dirty="0" err="1">
                <a:latin typeface="Times New Roman" panose="02020603050405020304" pitchFamily="18" charset="0"/>
                <a:cs typeface="Times New Roman" panose="02020603050405020304" pitchFamily="18" charset="0"/>
              </a:rPr>
              <a:t>Республикасынын</a:t>
            </a:r>
            <a:r>
              <a:rPr lang="ru-RU" altLang="ru-RU" sz="1400" b="1" dirty="0">
                <a:latin typeface="Times New Roman" panose="02020603050405020304" pitchFamily="18" charset="0"/>
                <a:cs typeface="Times New Roman" panose="02020603050405020304" pitchFamily="18" charset="0"/>
              </a:rPr>
              <a:t> </a:t>
            </a:r>
            <a:r>
              <a:rPr lang="ru-RU" altLang="ru-RU" sz="1400" b="1" dirty="0" err="1">
                <a:latin typeface="Times New Roman" panose="02020603050405020304" pitchFamily="18" charset="0"/>
                <a:cs typeface="Times New Roman" panose="02020603050405020304" pitchFamily="18" charset="0"/>
              </a:rPr>
              <a:t>Улуттук</a:t>
            </a:r>
            <a:r>
              <a:rPr lang="ru-RU" altLang="ru-RU" sz="1400" b="1" dirty="0">
                <a:latin typeface="Times New Roman" panose="02020603050405020304" pitchFamily="18" charset="0"/>
                <a:cs typeface="Times New Roman" panose="02020603050405020304" pitchFamily="18" charset="0"/>
              </a:rPr>
              <a:t> статистика </a:t>
            </a:r>
            <a:r>
              <a:rPr lang="ru-RU" altLang="ru-RU" sz="1400" b="1" dirty="0" err="1">
                <a:latin typeface="Times New Roman" panose="02020603050405020304" pitchFamily="18" charset="0"/>
                <a:cs typeface="Times New Roman" panose="02020603050405020304" pitchFamily="18" charset="0"/>
              </a:rPr>
              <a:t>комитети</a:t>
            </a:r>
            <a:endParaRPr lang="en-US" altLang="ru-RU" sz="1400" b="1" dirty="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9FB30CD0-0CC8-4C8C-A863-365AE380F0D0}" type="slidenum">
              <a:rPr lang="ru-RU" altLang="ru-RU" smtClean="0">
                <a:solidFill>
                  <a:srgbClr val="000000"/>
                </a:solidFill>
              </a:rPr>
              <a:pPr/>
              <a:t>6</a:t>
            </a:fld>
            <a:endParaRPr lang="ru-RU" altLang="ru-RU" dirty="0">
              <a:solidFill>
                <a:srgbClr val="000000"/>
              </a:solidFill>
            </a:endParaRPr>
          </a:p>
        </p:txBody>
      </p:sp>
      <p:pic>
        <p:nvPicPr>
          <p:cNvPr id="17" name="Рисунок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041" y="146356"/>
            <a:ext cx="1091973" cy="900981"/>
          </a:xfrm>
          <a:prstGeom prst="rect">
            <a:avLst/>
          </a:prstGeom>
        </p:spPr>
      </p:pic>
    </p:spTree>
    <p:extLst>
      <p:ext uri="{BB962C8B-B14F-4D97-AF65-F5344CB8AC3E}">
        <p14:creationId xmlns:p14="http://schemas.microsoft.com/office/powerpoint/2010/main" val="2692122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4534" y="274638"/>
            <a:ext cx="10007865" cy="1143000"/>
          </a:xfrm>
        </p:spPr>
        <p:txBody>
          <a:bodyPr/>
          <a:lstStyle/>
          <a:p>
            <a:r>
              <a:rPr lang="ru-RU" sz="3600" b="1" dirty="0" smtClean="0">
                <a:latin typeface="Times New Roman" panose="02020603050405020304" pitchFamily="18" charset="0"/>
                <a:cs typeface="Times New Roman" panose="02020603050405020304" pitchFamily="18" charset="0"/>
              </a:rPr>
              <a:t>2019- </a:t>
            </a:r>
            <a:r>
              <a:rPr lang="ru-RU" sz="3600" b="1" dirty="0" err="1">
                <a:latin typeface="Times New Roman" panose="02020603050405020304" pitchFamily="18" charset="0"/>
                <a:cs typeface="Times New Roman" panose="02020603050405020304" pitchFamily="18" charset="0"/>
              </a:rPr>
              <a:t>жылдагы</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сынамык</a:t>
            </a:r>
            <a:r>
              <a:rPr lang="ru-RU" sz="3600" b="1" dirty="0">
                <a:latin typeface="Times New Roman" panose="02020603050405020304" pitchFamily="18" charset="0"/>
                <a:cs typeface="Times New Roman" panose="02020603050405020304" pitchFamily="18" charset="0"/>
              </a:rPr>
              <a:t> </a:t>
            </a:r>
            <a:r>
              <a:rPr lang="ru-RU" sz="3600" b="1" dirty="0" smtClean="0">
                <a:latin typeface="Times New Roman" panose="02020603050405020304" pitchFamily="18" charset="0"/>
                <a:cs typeface="Times New Roman" panose="02020603050405020304" pitchFamily="18" charset="0"/>
              </a:rPr>
              <a:t>эл </a:t>
            </a:r>
            <a:r>
              <a:rPr lang="ru-RU" sz="3600" b="1" dirty="0" err="1">
                <a:latin typeface="Times New Roman" panose="02020603050405020304" pitchFamily="18" charset="0"/>
                <a:cs typeface="Times New Roman" panose="02020603050405020304" pitchFamily="18" charset="0"/>
              </a:rPr>
              <a:t>жана</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турак</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жай</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фондун</a:t>
            </a:r>
            <a:r>
              <a:rPr lang="ru-RU" sz="3600" b="1" dirty="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каттоо</a:t>
            </a:r>
            <a:endParaRPr lang="ru-RU" sz="3600" dirty="0"/>
          </a:p>
        </p:txBody>
      </p:sp>
      <p:sp>
        <p:nvSpPr>
          <p:cNvPr id="5" name="Номер слайда 4"/>
          <p:cNvSpPr>
            <a:spLocks noGrp="1"/>
          </p:cNvSpPr>
          <p:nvPr>
            <p:ph type="sldNum" sz="quarter" idx="12"/>
          </p:nvPr>
        </p:nvSpPr>
        <p:spPr/>
        <p:txBody>
          <a:bodyPr/>
          <a:lstStyle/>
          <a:p>
            <a:fld id="{E17ECD08-C362-41D6-A579-1A63120B6A98}" type="slidenum">
              <a:rPr lang="ru-RU" altLang="ru-RU" smtClean="0">
                <a:solidFill>
                  <a:srgbClr val="000000"/>
                </a:solidFill>
              </a:rPr>
              <a:pPr/>
              <a:t>7</a:t>
            </a:fld>
            <a:endParaRPr lang="ru-RU" altLang="ru-RU">
              <a:solidFill>
                <a:srgbClr val="000000"/>
              </a:solidFill>
            </a:endParaRPr>
          </a:p>
        </p:txBody>
      </p:sp>
      <p:graphicFrame>
        <p:nvGraphicFramePr>
          <p:cNvPr id="8" name="Объект 7"/>
          <p:cNvGraphicFramePr>
            <a:graphicFrameLocks noGrp="1"/>
          </p:cNvGraphicFramePr>
          <p:nvPr>
            <p:ph idx="1"/>
            <p:extLst>
              <p:ext uri="{D42A27DB-BD31-4B8C-83A1-F6EECF244321}">
                <p14:modId xmlns:p14="http://schemas.microsoft.com/office/powerpoint/2010/main" val="3661787466"/>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Рисунок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239" y="274638"/>
            <a:ext cx="1127531" cy="930319"/>
          </a:xfrm>
          <a:prstGeom prst="rect">
            <a:avLst/>
          </a:prstGeom>
        </p:spPr>
      </p:pic>
    </p:spTree>
    <p:extLst>
      <p:ext uri="{BB962C8B-B14F-4D97-AF65-F5344CB8AC3E}">
        <p14:creationId xmlns:p14="http://schemas.microsoft.com/office/powerpoint/2010/main" val="3398513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93358" y="57969"/>
            <a:ext cx="11198941" cy="523220"/>
          </a:xfrm>
          <a:prstGeom prst="rect">
            <a:avLst/>
          </a:prstGeom>
          <a:noFill/>
        </p:spPr>
        <p:txBody>
          <a:bodyPr wrap="square" rtlCol="0">
            <a:spAutoFit/>
          </a:bodyPr>
          <a:lstStyle/>
          <a:p>
            <a:pPr algn="ctr"/>
            <a:r>
              <a:rPr lang="ky-KG" sz="2800" b="1" dirty="0" smtClean="0">
                <a:latin typeface="Times New Roman" panose="02020603050405020304" pitchFamily="18" charset="0"/>
                <a:ea typeface="Arial UniToktom" panose="020B0604020202020204" pitchFamily="34" charset="0"/>
                <a:cs typeface="Times New Roman" panose="02020603050405020304" pitchFamily="18" charset="0"/>
              </a:rPr>
              <a:t>Маалыматтарды алуу методдору жана ыкмалары</a:t>
            </a:r>
            <a:endParaRPr lang="ky-KG" sz="2800" b="1" dirty="0">
              <a:latin typeface="Times New Roman" panose="02020603050405020304" pitchFamily="18" charset="0"/>
              <a:ea typeface="Arial UniToktom" panose="020B0604020202020204" pitchFamily="34"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320150350"/>
              </p:ext>
            </p:extLst>
          </p:nvPr>
        </p:nvGraphicFramePr>
        <p:xfrm>
          <a:off x="128335" y="692548"/>
          <a:ext cx="11963964" cy="5260769"/>
        </p:xfrm>
        <a:graphic>
          <a:graphicData uri="http://schemas.openxmlformats.org/drawingml/2006/table">
            <a:tbl>
              <a:tblPr firstRow="1" firstCol="1" bandRow="1">
                <a:tableStyleId>{21E4AEA4-8DFA-4A89-87EB-49C32662AFE0}</a:tableStyleId>
              </a:tblPr>
              <a:tblGrid>
                <a:gridCol w="2021575">
                  <a:extLst>
                    <a:ext uri="{9D8B030D-6E8A-4147-A177-3AD203B41FA5}">
                      <a16:colId xmlns:a16="http://schemas.microsoft.com/office/drawing/2014/main" xmlns="" val="20000"/>
                    </a:ext>
                  </a:extLst>
                </a:gridCol>
                <a:gridCol w="2637001">
                  <a:extLst>
                    <a:ext uri="{9D8B030D-6E8A-4147-A177-3AD203B41FA5}">
                      <a16:colId xmlns:a16="http://schemas.microsoft.com/office/drawing/2014/main" xmlns="" val="20001"/>
                    </a:ext>
                  </a:extLst>
                </a:gridCol>
                <a:gridCol w="2108210">
                  <a:extLst>
                    <a:ext uri="{9D8B030D-6E8A-4147-A177-3AD203B41FA5}">
                      <a16:colId xmlns:a16="http://schemas.microsoft.com/office/drawing/2014/main" xmlns="" val="20002"/>
                    </a:ext>
                  </a:extLst>
                </a:gridCol>
                <a:gridCol w="2550367">
                  <a:extLst>
                    <a:ext uri="{9D8B030D-6E8A-4147-A177-3AD203B41FA5}">
                      <a16:colId xmlns:a16="http://schemas.microsoft.com/office/drawing/2014/main" xmlns="" val="20003"/>
                    </a:ext>
                  </a:extLst>
                </a:gridCol>
                <a:gridCol w="2646811">
                  <a:extLst>
                    <a:ext uri="{9D8B030D-6E8A-4147-A177-3AD203B41FA5}">
                      <a16:colId xmlns:a16="http://schemas.microsoft.com/office/drawing/2014/main" xmlns="" val="20004"/>
                    </a:ext>
                  </a:extLst>
                </a:gridCol>
              </a:tblGrid>
              <a:tr h="0">
                <a:tc rowSpan="3">
                  <a:txBody>
                    <a:bodyPr/>
                    <a:lstStyle/>
                    <a:p>
                      <a:pPr>
                        <a:lnSpc>
                          <a:spcPct val="107000"/>
                        </a:lnSpc>
                        <a:spcAft>
                          <a:spcPts val="0"/>
                        </a:spcAft>
                      </a:pPr>
                      <a:r>
                        <a:rPr lang="ru-RU" sz="1800" dirty="0">
                          <a:effectLst/>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Раунд 2010</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lnSpc>
                          <a:spcPct val="107000"/>
                        </a:lnSpc>
                        <a:spcAft>
                          <a:spcPts val="0"/>
                        </a:spcAft>
                      </a:pPr>
                      <a:r>
                        <a:rPr lang="ky-KG" sz="2000" dirty="0">
                          <a:effectLst/>
                        </a:rPr>
                        <a:t>Раунд 2020 (</a:t>
                      </a:r>
                      <a:r>
                        <a:rPr lang="ky-KG" sz="2000" dirty="0" smtClean="0">
                          <a:effectLst/>
                        </a:rPr>
                        <a:t>пландалат)</a:t>
                      </a:r>
                      <a:endParaRPr lang="ru-RU"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521228">
                <a:tc vMerge="1">
                  <a:txBody>
                    <a:bodyPr/>
                    <a:lstStyle/>
                    <a:p>
                      <a:endParaRPr lang="ru-RU"/>
                    </a:p>
                  </a:txBody>
                  <a:tcPr/>
                </a:tc>
                <a:tc rowSpan="2">
                  <a:txBody>
                    <a:bodyPr/>
                    <a:lstStyle/>
                    <a:p>
                      <a:pPr algn="ctr">
                        <a:lnSpc>
                          <a:spcPct val="107000"/>
                        </a:lnSpc>
                        <a:spcAft>
                          <a:spcPts val="0"/>
                        </a:spcAft>
                      </a:pPr>
                      <a:r>
                        <a:rPr lang="ru-RU" sz="2000" dirty="0" err="1" smtClean="0">
                          <a:effectLst/>
                        </a:rPr>
                        <a:t>Кагаз</a:t>
                      </a:r>
                      <a:r>
                        <a:rPr lang="ru-RU" sz="2000" dirty="0" smtClean="0">
                          <a:effectLst/>
                        </a:rPr>
                        <a:t> </a:t>
                      </a:r>
                      <a:r>
                        <a:rPr lang="ru-RU" sz="2000" dirty="0" err="1" smtClean="0">
                          <a:effectLst/>
                        </a:rPr>
                        <a:t>түрдөгү</a:t>
                      </a:r>
                      <a:r>
                        <a:rPr lang="ru-RU" sz="2000" dirty="0" smtClean="0">
                          <a:effectLst/>
                        </a:rPr>
                        <a:t> </a:t>
                      </a:r>
                      <a:r>
                        <a:rPr lang="ru-RU" sz="2000" dirty="0" err="1" smtClean="0">
                          <a:effectLst/>
                        </a:rPr>
                        <a:t>каттоо</a:t>
                      </a:r>
                      <a:r>
                        <a:rPr lang="ru-RU" sz="2000" dirty="0" smtClean="0">
                          <a:effectLst/>
                        </a:rPr>
                        <a:t> </a:t>
                      </a:r>
                      <a:r>
                        <a:rPr lang="ru-RU" sz="2000" dirty="0" err="1" smtClean="0">
                          <a:effectLst/>
                        </a:rPr>
                        <a:t>барактарын</a:t>
                      </a:r>
                      <a:r>
                        <a:rPr lang="ru-RU" sz="2000" dirty="0" smtClean="0">
                          <a:effectLst/>
                        </a:rPr>
                        <a:t> </a:t>
                      </a:r>
                      <a:r>
                        <a:rPr lang="ru-RU" sz="2000" dirty="0" err="1" smtClean="0">
                          <a:effectLst/>
                        </a:rPr>
                        <a:t>колдонуу</a:t>
                      </a:r>
                      <a:r>
                        <a:rPr lang="ru-RU" sz="2000" dirty="0" smtClean="0">
                          <a:effectLst/>
                        </a:rPr>
                        <a:t> </a:t>
                      </a:r>
                      <a:r>
                        <a:rPr lang="ru-RU" sz="2000" dirty="0" err="1" smtClean="0">
                          <a:effectLst/>
                        </a:rPr>
                        <a:t>менен</a:t>
                      </a:r>
                      <a:r>
                        <a:rPr lang="ru-RU" sz="2000" dirty="0" smtClean="0">
                          <a:effectLst/>
                        </a:rPr>
                        <a:t> </a:t>
                      </a:r>
                      <a:r>
                        <a:rPr lang="ru-RU" sz="2000" dirty="0" err="1" smtClean="0">
                          <a:effectLst/>
                        </a:rPr>
                        <a:t>калкты</a:t>
                      </a:r>
                      <a:r>
                        <a:rPr lang="ru-RU" sz="2000" dirty="0" smtClean="0">
                          <a:effectLst/>
                        </a:rPr>
                        <a:t> </a:t>
                      </a:r>
                      <a:r>
                        <a:rPr lang="ru-RU" sz="2000" dirty="0" err="1" smtClean="0">
                          <a:effectLst/>
                        </a:rPr>
                        <a:t>сурамжылоо</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ky-KG" sz="2000" dirty="0" smtClean="0">
                          <a:effectLst/>
                        </a:rPr>
                        <a:t>Калкты сурамжылоо:</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lnSpc>
                          <a:spcPct val="107000"/>
                        </a:lnSpc>
                        <a:spcAft>
                          <a:spcPts val="0"/>
                        </a:spcAft>
                      </a:pPr>
                      <a:r>
                        <a:rPr lang="ru-RU" sz="2000" dirty="0" smtClean="0">
                          <a:effectLst/>
                        </a:rPr>
                        <a:t>Интернет </a:t>
                      </a:r>
                      <a:r>
                        <a:rPr lang="ru-RU" sz="2000" dirty="0" err="1" smtClean="0">
                          <a:effectLst/>
                        </a:rPr>
                        <a:t>аркылуу</a:t>
                      </a:r>
                      <a:r>
                        <a:rPr lang="ru-RU" sz="2000" baseline="0" dirty="0" smtClean="0">
                          <a:effectLst/>
                        </a:rPr>
                        <a:t> </a:t>
                      </a:r>
                      <a:r>
                        <a:rPr lang="ru-RU" sz="2000" dirty="0" err="1" smtClean="0">
                          <a:effectLst/>
                        </a:rPr>
                        <a:t>каттоо</a:t>
                      </a:r>
                      <a:r>
                        <a:rPr lang="ru-RU" sz="2000" baseline="0" dirty="0" smtClean="0">
                          <a:effectLst/>
                        </a:rPr>
                        <a:t> </a:t>
                      </a:r>
                      <a:r>
                        <a:rPr lang="ru-RU" sz="2000" dirty="0" err="1" smtClean="0">
                          <a:effectLst/>
                        </a:rPr>
                        <a:t>баракчаларынын</a:t>
                      </a:r>
                      <a:r>
                        <a:rPr lang="ru-RU" sz="2000" dirty="0" smtClean="0">
                          <a:effectLst/>
                        </a:rPr>
                        <a:t> </a:t>
                      </a:r>
                      <a:r>
                        <a:rPr lang="ru-RU" sz="2000" dirty="0" err="1" smtClean="0">
                          <a:effectLst/>
                        </a:rPr>
                        <a:t>калк</a:t>
                      </a:r>
                      <a:r>
                        <a:rPr lang="ru-RU" sz="2000" dirty="0" smtClean="0">
                          <a:effectLst/>
                        </a:rPr>
                        <a:t> </a:t>
                      </a:r>
                      <a:r>
                        <a:rPr lang="ru-RU" sz="2000" dirty="0" err="1" smtClean="0">
                          <a:effectLst/>
                        </a:rPr>
                        <a:t>тарабынан</a:t>
                      </a:r>
                      <a:r>
                        <a:rPr lang="ru-RU" sz="2000" dirty="0" smtClean="0">
                          <a:effectLst/>
                        </a:rPr>
                        <a:t> </a:t>
                      </a:r>
                      <a:r>
                        <a:rPr lang="ru-RU" sz="2000" dirty="0" err="1" smtClean="0">
                          <a:effectLst/>
                        </a:rPr>
                        <a:t>толтурулушу</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r h="1055934">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ky-KG" sz="2000" dirty="0" smtClean="0">
                          <a:effectLst/>
                        </a:rPr>
                        <a:t>Кагаз </a:t>
                      </a:r>
                      <a:r>
                        <a:rPr lang="ru-RU" sz="2000" dirty="0" err="1" smtClean="0">
                          <a:effectLst/>
                        </a:rPr>
                        <a:t>түрдөгү</a:t>
                      </a:r>
                      <a:r>
                        <a:rPr lang="ru-RU" sz="2000" dirty="0" smtClean="0">
                          <a:effectLst/>
                        </a:rPr>
                        <a:t> </a:t>
                      </a:r>
                      <a:r>
                        <a:rPr lang="ky-KG" sz="2000" dirty="0" smtClean="0">
                          <a:effectLst/>
                        </a:rPr>
                        <a:t> каттоо баракчалары</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smtClean="0">
                          <a:effectLst/>
                        </a:rPr>
                        <a:t>Электрондук түрдөгү каттоо баракчалары</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xmlns="" val="10002"/>
                  </a:ext>
                </a:extLst>
              </a:tr>
              <a:tr h="229602">
                <a:tc>
                  <a:txBody>
                    <a:bodyPr/>
                    <a:lstStyle/>
                    <a:p>
                      <a:pPr>
                        <a:lnSpc>
                          <a:spcPct val="107000"/>
                        </a:lnSpc>
                        <a:spcAft>
                          <a:spcPts val="0"/>
                        </a:spcAft>
                      </a:pPr>
                      <a:r>
                        <a:rPr lang="ky-KG" sz="2000" dirty="0" smtClean="0">
                          <a:effectLst/>
                        </a:rPr>
                        <a:t>Азербайжан</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rowSpan="8">
                  <a:txBody>
                    <a:bodyPr/>
                    <a:lstStyle/>
                    <a:p>
                      <a:pPr algn="ctr">
                        <a:lnSpc>
                          <a:spcPct val="107000"/>
                        </a:lnSpc>
                        <a:spcAft>
                          <a:spcPts val="0"/>
                        </a:spcAft>
                      </a:pPr>
                      <a:r>
                        <a:rPr lang="ky-KG" sz="2000" dirty="0">
                          <a:effectLst/>
                        </a:rPr>
                        <a:t>100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100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3"/>
                  </a:ext>
                </a:extLst>
              </a:tr>
              <a:tr h="168937">
                <a:tc>
                  <a:txBody>
                    <a:bodyPr/>
                    <a:lstStyle/>
                    <a:p>
                      <a:pPr>
                        <a:lnSpc>
                          <a:spcPct val="107000"/>
                        </a:lnSpc>
                        <a:spcAft>
                          <a:spcPts val="0"/>
                        </a:spcAft>
                      </a:pPr>
                      <a:r>
                        <a:rPr lang="ky-KG" sz="2000" dirty="0">
                          <a:effectLst/>
                        </a:rPr>
                        <a:t>Армения</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100*/25</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812462297"/>
                  </a:ext>
                </a:extLst>
              </a:tr>
              <a:tr h="226260">
                <a:tc>
                  <a:txBody>
                    <a:bodyPr/>
                    <a:lstStyle/>
                    <a:p>
                      <a:pPr>
                        <a:lnSpc>
                          <a:spcPct val="107000"/>
                        </a:lnSpc>
                        <a:spcAft>
                          <a:spcPts val="0"/>
                        </a:spcAft>
                      </a:pPr>
                      <a:r>
                        <a:rPr lang="ky-KG" sz="2000" dirty="0">
                          <a:effectLst/>
                        </a:rPr>
                        <a:t>Беларусь</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80**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20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505782983"/>
                  </a:ext>
                </a:extLst>
              </a:tr>
              <a:tr h="136098">
                <a:tc>
                  <a:txBody>
                    <a:bodyPr/>
                    <a:lstStyle/>
                    <a:p>
                      <a:pPr>
                        <a:lnSpc>
                          <a:spcPct val="107000"/>
                        </a:lnSpc>
                        <a:spcAft>
                          <a:spcPts val="0"/>
                        </a:spcAft>
                      </a:pPr>
                      <a:r>
                        <a:rPr lang="ky-KG" sz="2000" dirty="0" smtClean="0">
                          <a:effectLst/>
                        </a:rPr>
                        <a:t>Казакстан</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70**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30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80071754"/>
                  </a:ext>
                </a:extLst>
              </a:tr>
              <a:tr h="272078">
                <a:tc>
                  <a:txBody>
                    <a:bodyPr/>
                    <a:lstStyle/>
                    <a:p>
                      <a:pPr>
                        <a:lnSpc>
                          <a:spcPct val="107000"/>
                        </a:lnSpc>
                        <a:spcAft>
                          <a:spcPts val="0"/>
                        </a:spcAft>
                      </a:pPr>
                      <a:r>
                        <a:rPr lang="ky-KG" sz="2000" dirty="0">
                          <a:effectLst/>
                        </a:rPr>
                        <a:t>Кыргызстан</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100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056054208"/>
                  </a:ext>
                </a:extLst>
              </a:tr>
              <a:tr h="368729">
                <a:tc>
                  <a:txBody>
                    <a:bodyPr/>
                    <a:lstStyle/>
                    <a:p>
                      <a:pPr>
                        <a:lnSpc>
                          <a:spcPct val="107000"/>
                        </a:lnSpc>
                        <a:spcAft>
                          <a:spcPts val="0"/>
                        </a:spcAft>
                      </a:pPr>
                      <a:r>
                        <a:rPr lang="ky-KG" sz="2000" dirty="0">
                          <a:effectLst/>
                        </a:rPr>
                        <a:t>Молдова</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ky-KG" sz="2000" dirty="0" smtClean="0">
                          <a:effectLst/>
                        </a:rPr>
                        <a:t>Пландалат</a:t>
                      </a:r>
                      <a:endParaRPr lang="ru-RU" sz="2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ru-RU"/>
                    </a:p>
                  </a:txBody>
                  <a:tcPr/>
                </a:tc>
                <a:extLst>
                  <a:ext uri="{0D108BD9-81ED-4DB2-BD59-A6C34878D82A}">
                    <a16:rowId xmlns:a16="http://schemas.microsoft.com/office/drawing/2014/main" xmlns="" val="1484503842"/>
                  </a:ext>
                </a:extLst>
              </a:tr>
              <a:tr h="186813">
                <a:tc>
                  <a:txBody>
                    <a:bodyPr/>
                    <a:lstStyle/>
                    <a:p>
                      <a:pPr>
                        <a:lnSpc>
                          <a:spcPct val="107000"/>
                        </a:lnSpc>
                        <a:spcAft>
                          <a:spcPts val="0"/>
                        </a:spcAft>
                      </a:pPr>
                      <a:r>
                        <a:rPr lang="ky-KG" sz="2000" dirty="0">
                          <a:effectLst/>
                        </a:rPr>
                        <a:t>Россия</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ky-KG" sz="2000">
                          <a:effectLst/>
                        </a:rPr>
                        <a:t>3,5</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76,5**</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20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181219069"/>
                  </a:ext>
                </a:extLst>
              </a:tr>
              <a:tr h="325041">
                <a:tc>
                  <a:txBody>
                    <a:bodyPr/>
                    <a:lstStyle/>
                    <a:p>
                      <a:pPr>
                        <a:lnSpc>
                          <a:spcPct val="107000"/>
                        </a:lnSpc>
                        <a:spcAft>
                          <a:spcPts val="0"/>
                        </a:spcAft>
                      </a:pPr>
                      <a:r>
                        <a:rPr lang="ky-KG" sz="2000" dirty="0" smtClean="0">
                          <a:effectLst/>
                        </a:rPr>
                        <a:t>Тажикстан</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ru-RU"/>
                    </a:p>
                  </a:txBody>
                  <a:tcPr/>
                </a:tc>
                <a:tc>
                  <a:txBody>
                    <a:bodyPr/>
                    <a:lstStyle/>
                    <a:p>
                      <a:pPr algn="ctr">
                        <a:lnSpc>
                          <a:spcPct val="107000"/>
                        </a:lnSpc>
                        <a:spcAft>
                          <a:spcPts val="0"/>
                        </a:spcAft>
                      </a:pPr>
                      <a:r>
                        <a:rPr lang="ky-KG" sz="2000" dirty="0">
                          <a:effectLst/>
                        </a:rPr>
                        <a:t>70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30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smtClean="0">
                          <a:effectLst/>
                        </a:rPr>
                        <a:t>Пландалат</a:t>
                      </a:r>
                      <a:endParaRPr lang="ru-RU" sz="2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72622767"/>
                  </a:ext>
                </a:extLst>
              </a:tr>
              <a:tr h="301495">
                <a:tc>
                  <a:txBody>
                    <a:bodyPr/>
                    <a:lstStyle/>
                    <a:p>
                      <a:pPr>
                        <a:lnSpc>
                          <a:spcPct val="107000"/>
                        </a:lnSpc>
                        <a:spcAft>
                          <a:spcPts val="0"/>
                        </a:spcAft>
                      </a:pPr>
                      <a:r>
                        <a:rPr lang="ky-KG" sz="2000" dirty="0">
                          <a:effectLst/>
                        </a:rPr>
                        <a:t>Украина</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a:effectLst/>
                        </a:rPr>
                        <a:t>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a:effectLst/>
                        </a:rPr>
                        <a:t>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ky-KG" sz="2000" dirty="0" smtClean="0">
                          <a:effectLst/>
                        </a:rPr>
                        <a:t>Пландалат</a:t>
                      </a:r>
                      <a:endParaRPr lang="ru-RU" sz="2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ru-RU"/>
                    </a:p>
                  </a:txBody>
                  <a:tcPr/>
                </a:tc>
                <a:extLst>
                  <a:ext uri="{0D108BD9-81ED-4DB2-BD59-A6C34878D82A}">
                    <a16:rowId xmlns:a16="http://schemas.microsoft.com/office/drawing/2014/main" xmlns="" val="10011"/>
                  </a:ext>
                </a:extLst>
              </a:tr>
              <a:tr h="301495">
                <a:tc>
                  <a:txBody>
                    <a:bodyPr/>
                    <a:lstStyle/>
                    <a:p>
                      <a:pPr>
                        <a:lnSpc>
                          <a:spcPct val="107000"/>
                        </a:lnSpc>
                        <a:spcAft>
                          <a:spcPts val="0"/>
                        </a:spcAft>
                      </a:pPr>
                      <a:r>
                        <a:rPr lang="ky-KG" sz="2000" dirty="0" smtClean="0">
                          <a:effectLst/>
                        </a:rPr>
                        <a:t>Өзбекстан</a:t>
                      </a:r>
                      <a:endParaRPr lang="ru-RU"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ky-KG" sz="2000" dirty="0">
                          <a:effectLst/>
                        </a:rPr>
                        <a:t>100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2000" dirty="0">
                          <a:effectLst/>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12"/>
                  </a:ext>
                </a:extLst>
              </a:tr>
            </a:tbl>
          </a:graphicData>
        </a:graphic>
      </p:graphicFrame>
      <p:sp>
        <p:nvSpPr>
          <p:cNvPr id="2" name="TextBox 1"/>
          <p:cNvSpPr txBox="1"/>
          <p:nvPr/>
        </p:nvSpPr>
        <p:spPr>
          <a:xfrm>
            <a:off x="283135" y="6051085"/>
            <a:ext cx="9448800" cy="461665"/>
          </a:xfrm>
          <a:prstGeom prst="rect">
            <a:avLst/>
          </a:prstGeom>
          <a:noFill/>
        </p:spPr>
        <p:txBody>
          <a:bodyPr wrap="square" rtlCol="0">
            <a:spAutoFit/>
          </a:bodyPr>
          <a:lstStyle/>
          <a:p>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калктын</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регистринен</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негизги</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мүнөздөмөлөрдү</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алуу</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жана</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кеңири</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программа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боюнча</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иргеп</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сурамжылоо</a:t>
            </a:r>
            <a:endParaRPr lang="ru-RU" sz="1200" dirty="0" smtClean="0">
              <a:latin typeface="Times New Roman" panose="02020603050405020304" pitchFamily="18" charset="0"/>
              <a:ea typeface="Arial UniToktom" panose="020B0604020202020204" pitchFamily="34" charset="0"/>
              <a:cs typeface="Times New Roman" panose="02020603050405020304" pitchFamily="18" charset="0"/>
            </a:endParaRPr>
          </a:p>
          <a:p>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жарым-жартылай</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маалымат</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административдик</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булактардан</a:t>
            </a:r>
            <a:r>
              <a:rPr lang="ru-RU" sz="1200" dirty="0">
                <a:latin typeface="Times New Roman" panose="02020603050405020304" pitchFamily="18" charset="0"/>
                <a:ea typeface="Arial UniToktom" panose="020B0604020202020204" pitchFamily="34" charset="0"/>
                <a:cs typeface="Times New Roman" panose="02020603050405020304" pitchFamily="18" charset="0"/>
              </a:rPr>
              <a:t> </a:t>
            </a:r>
            <a:r>
              <a:rPr lang="ru-RU" sz="1200" dirty="0" err="1">
                <a:latin typeface="Times New Roman" panose="02020603050405020304" pitchFamily="18" charset="0"/>
                <a:ea typeface="Arial UniToktom" panose="020B0604020202020204" pitchFamily="34" charset="0"/>
                <a:cs typeface="Times New Roman" panose="02020603050405020304" pitchFamily="18" charset="0"/>
              </a:rPr>
              <a:t>алынат</a:t>
            </a:r>
            <a:endParaRPr lang="ru-RU" sz="1200" dirty="0">
              <a:latin typeface="Times New Roman" panose="02020603050405020304" pitchFamily="18" charset="0"/>
              <a:ea typeface="Arial UniToktom" panose="020B0604020202020204" pitchFamily="34" charset="0"/>
              <a:cs typeface="Times New Roman" panose="02020603050405020304" pitchFamily="18" charset="0"/>
            </a:endParaRPr>
          </a:p>
        </p:txBody>
      </p:sp>
      <p:sp>
        <p:nvSpPr>
          <p:cNvPr id="4" name="Номер слайда 3"/>
          <p:cNvSpPr>
            <a:spLocks noGrp="1"/>
          </p:cNvSpPr>
          <p:nvPr>
            <p:ph type="sldNum" sz="quarter" idx="12"/>
          </p:nvPr>
        </p:nvSpPr>
        <p:spPr>
          <a:xfrm>
            <a:off x="9233546" y="6273803"/>
            <a:ext cx="2844800" cy="476250"/>
          </a:xfrm>
        </p:spPr>
        <p:txBody>
          <a:bodyPr/>
          <a:lstStyle/>
          <a:p>
            <a:fld id="{E17ECD08-C362-41D6-A579-1A63120B6A98}" type="slidenum">
              <a:rPr lang="ru-RU" altLang="ru-RU" smtClean="0">
                <a:solidFill>
                  <a:srgbClr val="000000"/>
                </a:solidFill>
              </a:rPr>
              <a:pPr/>
              <a:t>8</a:t>
            </a:fld>
            <a:endParaRPr lang="ru-RU" altLang="ru-RU">
              <a:solidFill>
                <a:srgbClr val="000000"/>
              </a:solidFill>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604" y="12926"/>
            <a:ext cx="823690" cy="679622"/>
          </a:xfrm>
          <a:prstGeom prst="rect">
            <a:avLst/>
          </a:prstGeom>
        </p:spPr>
      </p:pic>
    </p:spTree>
    <p:extLst>
      <p:ext uri="{BB962C8B-B14F-4D97-AF65-F5344CB8AC3E}">
        <p14:creationId xmlns:p14="http://schemas.microsoft.com/office/powerpoint/2010/main" val="3832736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txBox="1">
            <a:spLocks/>
          </p:cNvSpPr>
          <p:nvPr/>
        </p:nvSpPr>
        <p:spPr bwMode="auto">
          <a:xfrm>
            <a:off x="311898" y="1266052"/>
            <a:ext cx="8351838" cy="561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238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sz="2000" baseline="30000" dirty="0"/>
          </a:p>
          <a:p>
            <a:pPr>
              <a:defRPr/>
            </a:pPr>
            <a:endParaRPr lang="ru-RU" baseline="30000" dirty="0"/>
          </a:p>
          <a:p>
            <a:pPr indent="0">
              <a:defRPr/>
            </a:pPr>
            <a:endParaRPr lang="ru-RU" sz="1100" baseline="30000" dirty="0"/>
          </a:p>
          <a:p>
            <a:pPr indent="0">
              <a:defRPr/>
            </a:pPr>
            <a:r>
              <a:rPr lang="ru-RU" baseline="30000" dirty="0"/>
              <a:t>* "Эл </a:t>
            </a:r>
            <a:r>
              <a:rPr lang="ru-RU" baseline="30000" dirty="0" err="1"/>
              <a:t>жана</a:t>
            </a:r>
            <a:r>
              <a:rPr lang="ru-RU" baseline="30000" dirty="0"/>
              <a:t> </a:t>
            </a:r>
            <a:r>
              <a:rPr lang="ru-RU" baseline="30000" dirty="0" err="1"/>
              <a:t>турак</a:t>
            </a:r>
            <a:r>
              <a:rPr lang="ru-RU" baseline="30000" dirty="0"/>
              <a:t> </a:t>
            </a:r>
            <a:r>
              <a:rPr lang="ru-RU" baseline="30000" dirty="0" err="1"/>
              <a:t>жай</a:t>
            </a:r>
            <a:r>
              <a:rPr lang="ru-RU" baseline="30000" dirty="0"/>
              <a:t> </a:t>
            </a:r>
            <a:r>
              <a:rPr lang="ru-RU" baseline="30000" dirty="0" err="1"/>
              <a:t>каттоо</a:t>
            </a:r>
            <a:r>
              <a:rPr lang="ru-RU" baseline="30000" dirty="0"/>
              <a:t>. БУУ ЕЭК </a:t>
            </a:r>
            <a:r>
              <a:rPr lang="ru-RU" baseline="30000" dirty="0" err="1"/>
              <a:t>өлкөлөрүнүн</a:t>
            </a:r>
            <a:r>
              <a:rPr lang="ru-RU" baseline="30000" dirty="0"/>
              <a:t> 2010-жылдагы </a:t>
            </a:r>
            <a:r>
              <a:rPr lang="ru-RU" baseline="30000" dirty="0" err="1"/>
              <a:t>каттоонун</a:t>
            </a:r>
            <a:r>
              <a:rPr lang="ru-RU" baseline="30000" dirty="0"/>
              <a:t> </a:t>
            </a:r>
            <a:r>
              <a:rPr lang="ru-RU" baseline="30000" dirty="0" err="1"/>
              <a:t>раундундагы</a:t>
            </a:r>
            <a:r>
              <a:rPr lang="ru-RU" baseline="30000" dirty="0"/>
              <a:t> </a:t>
            </a:r>
            <a:r>
              <a:rPr lang="ru-RU" baseline="30000" dirty="0" err="1"/>
              <a:t>тажрыйбасы</a:t>
            </a:r>
            <a:r>
              <a:rPr lang="ru-RU" baseline="30000" dirty="0"/>
              <a:t>," </a:t>
            </a:r>
            <a:r>
              <a:rPr lang="ru-RU" baseline="30000" dirty="0" smtClean="0"/>
              <a:t>БУУ</a:t>
            </a:r>
            <a:r>
              <a:rPr lang="ru-RU" dirty="0" smtClean="0"/>
              <a:t> </a:t>
            </a:r>
            <a:r>
              <a:rPr lang="ru-RU" baseline="30000" dirty="0" smtClean="0"/>
              <a:t>Нью-Йорк </a:t>
            </a:r>
            <a:r>
              <a:rPr lang="ru-RU" baseline="30000" dirty="0" err="1"/>
              <a:t>жана</a:t>
            </a:r>
            <a:r>
              <a:rPr lang="ru-RU" baseline="30000" dirty="0"/>
              <a:t> Женева, 2014.</a:t>
            </a:r>
            <a:endParaRPr lang="ru-RU" baseline="30000" dirty="0" smtClean="0"/>
          </a:p>
          <a:p>
            <a:pPr>
              <a:defRPr/>
            </a:pPr>
            <a:endParaRPr lang="ru-RU" sz="3200" dirty="0"/>
          </a:p>
        </p:txBody>
      </p:sp>
      <p:sp>
        <p:nvSpPr>
          <p:cNvPr id="13315" name="Прямоугольник 1"/>
          <p:cNvSpPr>
            <a:spLocks noChangeArrowheads="1"/>
          </p:cNvSpPr>
          <p:nvPr/>
        </p:nvSpPr>
        <p:spPr bwMode="auto">
          <a:xfrm>
            <a:off x="2309247" y="342722"/>
            <a:ext cx="83397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2800" b="1" dirty="0">
                <a:solidFill>
                  <a:schemeClr val="tx2"/>
                </a:solidFill>
              </a:rPr>
              <a:t>1 </a:t>
            </a:r>
            <a:r>
              <a:rPr lang="ru-RU" altLang="ru-RU" sz="2800" b="1" dirty="0" err="1">
                <a:solidFill>
                  <a:schemeClr val="tx2"/>
                </a:solidFill>
              </a:rPr>
              <a:t>адамга</a:t>
            </a:r>
            <a:r>
              <a:rPr lang="ru-RU" altLang="ru-RU" sz="2800" b="1" dirty="0">
                <a:solidFill>
                  <a:schemeClr val="tx2"/>
                </a:solidFill>
              </a:rPr>
              <a:t> </a:t>
            </a:r>
            <a:r>
              <a:rPr lang="ru-RU" altLang="ru-RU" sz="2800" b="1" dirty="0" err="1">
                <a:solidFill>
                  <a:schemeClr val="tx2"/>
                </a:solidFill>
              </a:rPr>
              <a:t>эсептегенде</a:t>
            </a:r>
            <a:r>
              <a:rPr lang="ru-RU" altLang="ru-RU" sz="2800" b="1" dirty="0">
                <a:solidFill>
                  <a:schemeClr val="tx2"/>
                </a:solidFill>
              </a:rPr>
              <a:t> </a:t>
            </a:r>
            <a:r>
              <a:rPr lang="ru-RU" altLang="ru-RU" sz="2800" b="1" dirty="0" err="1">
                <a:solidFill>
                  <a:schemeClr val="tx2"/>
                </a:solidFill>
              </a:rPr>
              <a:t>каттоонун</a:t>
            </a:r>
            <a:r>
              <a:rPr lang="ru-RU" altLang="ru-RU" sz="2800" b="1" dirty="0">
                <a:solidFill>
                  <a:schemeClr val="tx2"/>
                </a:solidFill>
              </a:rPr>
              <a:t> </a:t>
            </a:r>
            <a:r>
              <a:rPr lang="ru-RU" altLang="ru-RU" sz="2800" b="1" dirty="0" err="1">
                <a:solidFill>
                  <a:schemeClr val="tx2"/>
                </a:solidFill>
              </a:rPr>
              <a:t>баасы</a:t>
            </a:r>
            <a:endParaRPr lang="ru-RU" altLang="ru-RU" sz="2800" b="1" dirty="0">
              <a:solidFill>
                <a:schemeClr val="tx2"/>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675374655"/>
              </p:ext>
            </p:extLst>
          </p:nvPr>
        </p:nvGraphicFramePr>
        <p:xfrm>
          <a:off x="325464" y="1557339"/>
          <a:ext cx="11561735" cy="4130540"/>
        </p:xfrm>
        <a:graphic>
          <a:graphicData uri="http://schemas.openxmlformats.org/drawingml/2006/table">
            <a:tbl>
              <a:tblPr firstRow="1" firstCol="1" bandRow="1">
                <a:tableStyleId>{5C22544A-7EE6-4342-B048-85BDC9FD1C3A}</a:tableStyleId>
              </a:tblPr>
              <a:tblGrid>
                <a:gridCol w="3927387"/>
                <a:gridCol w="3713278"/>
                <a:gridCol w="3921070"/>
              </a:tblGrid>
              <a:tr h="783733">
                <a:tc>
                  <a:txBody>
                    <a:bodyPr/>
                    <a:lstStyle/>
                    <a:p>
                      <a:pPr algn="just">
                        <a:lnSpc>
                          <a:spcPts val="1200"/>
                        </a:lnSpc>
                        <a:spcAft>
                          <a:spcPts val="0"/>
                        </a:spcAft>
                      </a:pPr>
                      <a:r>
                        <a:rPr lang="ru-RU" sz="1600" dirty="0">
                          <a:solidFill>
                            <a:srgbClr val="002060"/>
                          </a:solidFill>
                          <a:effectLst/>
                          <a:latin typeface="Arial" panose="020B0604020202020204" pitchFamily="34" charset="0"/>
                          <a:cs typeface="Arial" panose="020B0604020202020204" pitchFamily="34" charset="0"/>
                        </a:rPr>
                        <a:t> </a:t>
                      </a:r>
                      <a:endParaRPr lang="ru-RU" sz="1600" dirty="0">
                        <a:solidFill>
                          <a:srgbClr val="002060"/>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lnSpc>
                          <a:spcPts val="1200"/>
                        </a:lnSpc>
                        <a:spcBef>
                          <a:spcPts val="600"/>
                        </a:spcBef>
                        <a:spcAft>
                          <a:spcPts val="600"/>
                        </a:spcAft>
                      </a:pPr>
                      <a:endParaRPr lang="ru-RU" sz="1800" b="0" dirty="0" smtClean="0">
                        <a:solidFill>
                          <a:srgbClr val="002060"/>
                        </a:solidFill>
                        <a:effectLst/>
                        <a:latin typeface="Arial" panose="020B0604020202020204" pitchFamily="34" charset="0"/>
                        <a:ea typeface="Calibri"/>
                        <a:cs typeface="Arial" panose="020B0604020202020204" pitchFamily="34" charset="0"/>
                      </a:endParaRPr>
                    </a:p>
                    <a:p>
                      <a:pPr algn="ctr">
                        <a:lnSpc>
                          <a:spcPts val="1200"/>
                        </a:lnSpc>
                        <a:spcBef>
                          <a:spcPts val="600"/>
                        </a:spcBef>
                        <a:spcAft>
                          <a:spcPts val="600"/>
                        </a:spcAft>
                      </a:pPr>
                      <a:r>
                        <a:rPr lang="ru-RU" sz="1800" b="1" dirty="0" smtClean="0">
                          <a:solidFill>
                            <a:srgbClr val="002060"/>
                          </a:solidFill>
                          <a:effectLst/>
                          <a:latin typeface="Arial" panose="020B0604020202020204" pitchFamily="34" charset="0"/>
                          <a:ea typeface="Calibri"/>
                          <a:cs typeface="Arial" panose="020B0604020202020204" pitchFamily="34" charset="0"/>
                        </a:rPr>
                        <a:t>2010*</a:t>
                      </a:r>
                      <a:endParaRPr lang="ru-RU" sz="1800" b="1" dirty="0">
                        <a:solidFill>
                          <a:srgbClr val="002060"/>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lnSpc>
                          <a:spcPts val="1200"/>
                        </a:lnSpc>
                        <a:spcAft>
                          <a:spcPts val="0"/>
                        </a:spcAft>
                      </a:pPr>
                      <a:endParaRPr lang="ru-RU" sz="1800" b="0" dirty="0" smtClean="0">
                        <a:solidFill>
                          <a:srgbClr val="002060"/>
                        </a:solidFill>
                        <a:effectLst/>
                        <a:latin typeface="Arial" panose="020B0604020202020204" pitchFamily="34" charset="0"/>
                        <a:cs typeface="Arial" panose="020B0604020202020204" pitchFamily="34" charset="0"/>
                      </a:endParaRPr>
                    </a:p>
                    <a:p>
                      <a:pPr algn="ctr">
                        <a:lnSpc>
                          <a:spcPts val="1200"/>
                        </a:lnSpc>
                        <a:spcAft>
                          <a:spcPts val="0"/>
                        </a:spcAft>
                      </a:pPr>
                      <a:r>
                        <a:rPr lang="ru-RU" sz="1800" b="1" dirty="0" smtClean="0">
                          <a:solidFill>
                            <a:srgbClr val="002060"/>
                          </a:solidFill>
                          <a:effectLst/>
                          <a:latin typeface="Arial" panose="020B0604020202020204" pitchFamily="34" charset="0"/>
                          <a:cs typeface="Arial" panose="020B0604020202020204" pitchFamily="34" charset="0"/>
                        </a:rPr>
                        <a:t>2020</a:t>
                      </a:r>
                      <a:endParaRPr lang="ru-RU" sz="1800" b="1" dirty="0">
                        <a:solidFill>
                          <a:srgbClr val="002060"/>
                        </a:solidFill>
                        <a:effectLst/>
                        <a:latin typeface="Arial" panose="020B0604020202020204" pitchFamily="34" charset="0"/>
                        <a:cs typeface="Arial" panose="020B0604020202020204" pitchFamily="34" charset="0"/>
                      </a:endParaRPr>
                    </a:p>
                    <a:p>
                      <a:pPr algn="ctr">
                        <a:lnSpc>
                          <a:spcPts val="1200"/>
                        </a:lnSpc>
                        <a:spcAft>
                          <a:spcPts val="0"/>
                        </a:spcAft>
                      </a:pPr>
                      <a:endParaRPr lang="ru-RU" sz="1800" b="0" dirty="0" smtClean="0">
                        <a:solidFill>
                          <a:srgbClr val="002060"/>
                        </a:solidFill>
                        <a:effectLst/>
                        <a:latin typeface="Arial" panose="020B0604020202020204" pitchFamily="34" charset="0"/>
                        <a:cs typeface="Arial" panose="020B0604020202020204" pitchFamily="34" charset="0"/>
                      </a:endParaRPr>
                    </a:p>
                    <a:p>
                      <a:pPr algn="ctr">
                        <a:lnSpc>
                          <a:spcPts val="1200"/>
                        </a:lnSpc>
                        <a:spcAft>
                          <a:spcPts val="0"/>
                        </a:spcAft>
                      </a:pPr>
                      <a:r>
                        <a:rPr lang="ru-RU" sz="1600" b="0" dirty="0" smtClean="0">
                          <a:solidFill>
                            <a:srgbClr val="002060"/>
                          </a:solidFill>
                          <a:effectLst/>
                          <a:latin typeface="Arial" panose="020B0604020202020204" pitchFamily="34" charset="0"/>
                          <a:cs typeface="Arial" panose="020B0604020202020204" pitchFamily="34" charset="0"/>
                        </a:rPr>
                        <a:t>(</a:t>
                      </a:r>
                      <a:r>
                        <a:rPr lang="ru-RU" sz="1600" b="0" dirty="0" err="1" smtClean="0">
                          <a:solidFill>
                            <a:srgbClr val="002060"/>
                          </a:solidFill>
                          <a:effectLst/>
                          <a:latin typeface="Arial" panose="020B0604020202020204" pitchFamily="34" charset="0"/>
                          <a:cs typeface="Arial" panose="020B0604020202020204" pitchFamily="34" charset="0"/>
                        </a:rPr>
                        <a:t>алдын</a:t>
                      </a:r>
                      <a:r>
                        <a:rPr lang="ru-RU" sz="1600" b="0" baseline="0" dirty="0" smtClean="0">
                          <a:solidFill>
                            <a:srgbClr val="002060"/>
                          </a:solidFill>
                          <a:effectLst/>
                          <a:latin typeface="Arial" panose="020B0604020202020204" pitchFamily="34" charset="0"/>
                          <a:cs typeface="Arial" panose="020B0604020202020204" pitchFamily="34" charset="0"/>
                        </a:rPr>
                        <a:t> ала </a:t>
                      </a:r>
                      <a:r>
                        <a:rPr lang="ru-RU" sz="1600" b="0" baseline="0" dirty="0" err="1" smtClean="0">
                          <a:solidFill>
                            <a:srgbClr val="002060"/>
                          </a:solidFill>
                          <a:effectLst/>
                          <a:latin typeface="Arial" panose="020B0604020202020204" pitchFamily="34" charset="0"/>
                          <a:cs typeface="Arial" panose="020B0604020202020204" pitchFamily="34" charset="0"/>
                        </a:rPr>
                        <a:t>баалоо</a:t>
                      </a:r>
                      <a:r>
                        <a:rPr lang="ru-RU" sz="1600" b="0" baseline="0" dirty="0" smtClean="0">
                          <a:solidFill>
                            <a:srgbClr val="002060"/>
                          </a:solidFill>
                          <a:effectLst/>
                          <a:latin typeface="Arial" panose="020B0604020202020204" pitchFamily="34" charset="0"/>
                          <a:cs typeface="Arial" panose="020B0604020202020204" pitchFamily="34" charset="0"/>
                        </a:rPr>
                        <a:t>) </a:t>
                      </a:r>
                      <a:endParaRPr lang="ru-RU" sz="1600" b="0" dirty="0">
                        <a:solidFill>
                          <a:srgbClr val="002060"/>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414950">
                <a:tc>
                  <a:txBody>
                    <a:bodyPr/>
                    <a:lstStyle/>
                    <a:p>
                      <a:pPr algn="just">
                        <a:lnSpc>
                          <a:spcPts val="1200"/>
                        </a:lnSpc>
                        <a:spcAft>
                          <a:spcPts val="0"/>
                        </a:spcAft>
                      </a:pPr>
                      <a:endParaRPr lang="ru-RU" sz="1800" b="0" dirty="0" smtClean="0">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Азербайджан</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1,03</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1,4</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14950">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Армения</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1,57</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1,3</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42157">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Беларусь</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1,53</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14950">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Казахстан</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2,9</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1,3</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14950">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Кыргызстан</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1,12</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1,2</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14950">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Молдова</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2,15</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noProof="1"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noProof="1" smtClean="0">
                          <a:effectLst/>
                          <a:latin typeface="Arial" panose="020B0604020202020204" pitchFamily="34" charset="0"/>
                          <a:cs typeface="Arial" panose="020B0604020202020204" pitchFamily="34" charset="0"/>
                        </a:rPr>
                        <a:t>баалоо жүргүзүлгөн эмес</a:t>
                      </a:r>
                      <a:endParaRPr lang="ru-RU" sz="1800" noProof="1">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14950">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Россия</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3,81</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noProof="1"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noProof="1" smtClean="0">
                          <a:effectLst/>
                          <a:latin typeface="Arial" panose="020B0604020202020204" pitchFamily="34" charset="0"/>
                          <a:cs typeface="Arial" panose="020B0604020202020204" pitchFamily="34" charset="0"/>
                        </a:rPr>
                        <a:t>3,6</a:t>
                      </a:r>
                      <a:endParaRPr lang="ru-RU" sz="1800" noProof="1">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14950">
                <a:tc>
                  <a:txBody>
                    <a:bodyPr/>
                    <a:lstStyle/>
                    <a:p>
                      <a:pPr algn="just">
                        <a:lnSpc>
                          <a:spcPts val="1200"/>
                        </a:lnSpc>
                        <a:spcAft>
                          <a:spcPts val="0"/>
                        </a:spcAft>
                      </a:pPr>
                      <a:endParaRPr lang="ru-RU" sz="1800" b="0" dirty="0" smtClean="0">
                        <a:solidFill>
                          <a:schemeClr val="tx1"/>
                        </a:solidFill>
                        <a:effectLst/>
                        <a:latin typeface="Arial" panose="020B0604020202020204" pitchFamily="34" charset="0"/>
                        <a:cs typeface="Arial" panose="020B0604020202020204" pitchFamily="34" charset="0"/>
                      </a:endParaRPr>
                    </a:p>
                    <a:p>
                      <a:pPr algn="just">
                        <a:lnSpc>
                          <a:spcPts val="1200"/>
                        </a:lnSpc>
                        <a:spcAft>
                          <a:spcPts val="0"/>
                        </a:spcAft>
                      </a:pPr>
                      <a:r>
                        <a:rPr lang="ru-RU" sz="1800" b="0" dirty="0" smtClean="0">
                          <a:solidFill>
                            <a:schemeClr val="tx1"/>
                          </a:solidFill>
                          <a:effectLst/>
                          <a:latin typeface="Arial" panose="020B0604020202020204" pitchFamily="34" charset="0"/>
                          <a:cs typeface="Arial" panose="020B0604020202020204" pitchFamily="34" charset="0"/>
                        </a:rPr>
                        <a:t>Таджикистан</a:t>
                      </a:r>
                      <a:endParaRPr lang="ru-RU" sz="1800" b="0" dirty="0">
                        <a:solidFill>
                          <a:schemeClr val="tx1"/>
                        </a:solidFill>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dirty="0"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dirty="0" smtClean="0">
                          <a:effectLst/>
                          <a:latin typeface="Arial" panose="020B0604020202020204" pitchFamily="34" charset="0"/>
                          <a:cs typeface="Arial" panose="020B0604020202020204" pitchFamily="34" charset="0"/>
                        </a:rPr>
                        <a:t>1,31</a:t>
                      </a:r>
                      <a:endParaRPr lang="ru-RU" sz="1800" dirty="0">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ts val="1200"/>
                        </a:lnSpc>
                        <a:spcAft>
                          <a:spcPts val="0"/>
                        </a:spcAft>
                      </a:pPr>
                      <a:endParaRPr lang="ru-RU" sz="1800" noProof="1" smtClean="0">
                        <a:effectLst/>
                        <a:latin typeface="Arial" panose="020B0604020202020204" pitchFamily="34" charset="0"/>
                        <a:cs typeface="Arial" panose="020B0604020202020204" pitchFamily="34" charset="0"/>
                      </a:endParaRPr>
                    </a:p>
                    <a:p>
                      <a:pPr algn="ctr">
                        <a:lnSpc>
                          <a:spcPts val="1200"/>
                        </a:lnSpc>
                        <a:spcAft>
                          <a:spcPts val="0"/>
                        </a:spcAft>
                      </a:pPr>
                      <a:r>
                        <a:rPr lang="ru-RU" sz="1800" noProof="1" smtClean="0">
                          <a:effectLst/>
                          <a:latin typeface="Arial" panose="020B0604020202020204" pitchFamily="34" charset="0"/>
                          <a:cs typeface="Arial" panose="020B0604020202020204" pitchFamily="34" charset="0"/>
                        </a:rPr>
                        <a:t>баалоо жүргүзүлгөн эмес</a:t>
                      </a:r>
                      <a:endParaRPr lang="ru-RU" sz="1800" noProof="1">
                        <a:effectLst/>
                        <a:latin typeface="Arial" panose="020B0604020202020204" pitchFamily="34" charset="0"/>
                        <a:ea typeface="Calibri"/>
                        <a:cs typeface="Arial" panose="020B0604020202020204" pitchFamily="34" charset="0"/>
                      </a:endParaRPr>
                    </a:p>
                  </a:txBody>
                  <a:tcPr marL="68586" marR="685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13358" name="Rectangle 1"/>
          <p:cNvSpPr>
            <a:spLocks noChangeArrowheads="1"/>
          </p:cNvSpPr>
          <p:nvPr/>
        </p:nvSpPr>
        <p:spPr bwMode="auto">
          <a:xfrm>
            <a:off x="2752055" y="865942"/>
            <a:ext cx="83659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508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2000" i="1" dirty="0">
                <a:ea typeface="Calibri" panose="020F0502020204030204" pitchFamily="34" charset="0"/>
                <a:cs typeface="Times New Roman" panose="02020603050405020304" pitchFamily="18" charset="0"/>
              </a:rPr>
              <a:t>АКШ доллары, </a:t>
            </a:r>
            <a:r>
              <a:rPr lang="ru-RU" altLang="ru-RU" sz="2000" i="1" dirty="0" err="1">
                <a:ea typeface="Calibri" panose="020F0502020204030204" pitchFamily="34" charset="0"/>
                <a:cs typeface="Times New Roman" panose="02020603050405020304" pitchFamily="18" charset="0"/>
              </a:rPr>
              <a:t>орточо</a:t>
            </a:r>
            <a:r>
              <a:rPr lang="ru-RU" altLang="ru-RU" sz="2000" i="1" dirty="0">
                <a:ea typeface="Calibri" panose="020F0502020204030204" pitchFamily="34" charset="0"/>
                <a:cs typeface="Times New Roman" panose="02020603050405020304" pitchFamily="18" charset="0"/>
              </a:rPr>
              <a:t> </a:t>
            </a:r>
            <a:r>
              <a:rPr lang="ru-RU" altLang="ru-RU" sz="2000" i="1" dirty="0" err="1">
                <a:ea typeface="Calibri" panose="020F0502020204030204" pitchFamily="34" charset="0"/>
                <a:cs typeface="Times New Roman" panose="02020603050405020304" pitchFamily="18" charset="0"/>
              </a:rPr>
              <a:t>жылдык</a:t>
            </a:r>
            <a:r>
              <a:rPr lang="ru-RU" altLang="ru-RU" sz="2000" i="1" dirty="0">
                <a:ea typeface="Calibri" panose="020F0502020204030204" pitchFamily="34" charset="0"/>
                <a:cs typeface="Times New Roman" panose="02020603050405020304" pitchFamily="18" charset="0"/>
              </a:rPr>
              <a:t> курс </a:t>
            </a:r>
            <a:r>
              <a:rPr lang="ru-RU" altLang="ru-RU" sz="2000" i="1" dirty="0" err="1">
                <a:ea typeface="Calibri" panose="020F0502020204030204" pitchFamily="34" charset="0"/>
                <a:cs typeface="Times New Roman" panose="02020603050405020304" pitchFamily="18" charset="0"/>
              </a:rPr>
              <a:t>боюнча</a:t>
            </a:r>
            <a:r>
              <a:rPr lang="ru-RU" altLang="ru-RU" sz="2000" i="1" dirty="0">
                <a:ea typeface="Calibri" panose="020F0502020204030204" pitchFamily="34" charset="0"/>
                <a:cs typeface="Times New Roman" panose="02020603050405020304" pitchFamily="18" charset="0"/>
              </a:rPr>
              <a:t> </a:t>
            </a:r>
            <a:r>
              <a:rPr lang="ru-RU" altLang="ru-RU" sz="2000" i="1" dirty="0" err="1">
                <a:ea typeface="Calibri" panose="020F0502020204030204" pitchFamily="34" charset="0"/>
                <a:cs typeface="Times New Roman" panose="02020603050405020304" pitchFamily="18" charset="0"/>
              </a:rPr>
              <a:t>баалоо</a:t>
            </a:r>
            <a:endParaRPr lang="ru-RU" altLang="ru-RU" sz="2000" i="1" dirty="0">
              <a:ea typeface="Calibri" panose="020F0502020204030204" pitchFamily="34" charset="0"/>
            </a:endParaRPr>
          </a:p>
        </p:txBody>
      </p:sp>
    </p:spTree>
    <p:extLst>
      <p:ext uri="{BB962C8B-B14F-4D97-AF65-F5344CB8AC3E}">
        <p14:creationId xmlns:p14="http://schemas.microsoft.com/office/powerpoint/2010/main" val="373440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Объект 2"/>
          <p:cNvSpPr>
            <a:spLocks noGrp="1"/>
          </p:cNvSpPr>
          <p:nvPr>
            <p:ph sz="quarter" idx="4294967295"/>
          </p:nvPr>
        </p:nvSpPr>
        <p:spPr>
          <a:xfrm>
            <a:off x="204513" y="1485545"/>
            <a:ext cx="2991261" cy="5178865"/>
          </a:xfrm>
          <a:prstGeom prst="rect">
            <a:avLst/>
          </a:prstGeom>
        </p:spPr>
        <p:txBody>
          <a:bodyPr>
            <a:noAutofit/>
          </a:bodyPr>
          <a:lstStyle/>
          <a:p>
            <a:pPr>
              <a:spcBef>
                <a:spcPts val="600"/>
              </a:spcBef>
            </a:pPr>
            <a:r>
              <a:rPr lang="ru-RU" sz="2000" dirty="0" err="1" smtClean="0">
                <a:latin typeface="Times New Roman" panose="02020603050405020304" pitchFamily="18" charset="0"/>
                <a:cs typeface="Times New Roman" panose="02020603050405020304" pitchFamily="18" charset="0"/>
              </a:rPr>
              <a:t>Фамилиясы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аты-жөнү</a:t>
            </a:r>
            <a:r>
              <a:rPr lang="ru-RU" sz="2000" dirty="0" smtClean="0">
                <a:latin typeface="Times New Roman" panose="02020603050405020304" pitchFamily="18" charset="0"/>
                <a:cs typeface="Times New Roman" panose="02020603050405020304" pitchFamily="18" charset="0"/>
              </a:rPr>
              <a:t>;</a:t>
            </a:r>
          </a:p>
          <a:p>
            <a:pPr>
              <a:spcBef>
                <a:spcPts val="600"/>
              </a:spcBef>
            </a:pP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туулган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күнү</a:t>
            </a:r>
            <a:r>
              <a:rPr lang="ru-RU" sz="2000" dirty="0" smtClean="0">
                <a:latin typeface="Times New Roman" panose="02020603050405020304" pitchFamily="18" charset="0"/>
                <a:cs typeface="Times New Roman" panose="02020603050405020304" pitchFamily="18" charset="0"/>
              </a:rPr>
              <a:t>;</a:t>
            </a:r>
          </a:p>
          <a:p>
            <a:pPr>
              <a:spcBef>
                <a:spcPts val="600"/>
              </a:spcBef>
            </a:pPr>
            <a:r>
              <a:rPr lang="ru-RU" sz="2000" dirty="0" err="1" smtClean="0">
                <a:latin typeface="Times New Roman" panose="02020603050405020304" pitchFamily="18" charset="0"/>
                <a:cs typeface="Times New Roman" panose="02020603050405020304" pitchFamily="18" charset="0"/>
              </a:rPr>
              <a:t>паспорттук</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маалыматтары</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(ЖИН, </a:t>
            </a:r>
            <a:r>
              <a:rPr lang="ru-RU" sz="2000" dirty="0" err="1">
                <a:latin typeface="Times New Roman" panose="02020603050405020304" pitchFamily="18" charset="0"/>
                <a:cs typeface="Times New Roman" panose="02020603050405020304" pitchFamily="18" charset="0"/>
              </a:rPr>
              <a:t>номери</a:t>
            </a:r>
            <a:r>
              <a:rPr lang="ru-RU" sz="2000" dirty="0">
                <a:latin typeface="Times New Roman" panose="02020603050405020304" pitchFamily="18" charset="0"/>
                <a:cs typeface="Times New Roman" panose="02020603050405020304" pitchFamily="18" charset="0"/>
              </a:rPr>
              <a:t>, паспорт </a:t>
            </a:r>
            <a:r>
              <a:rPr lang="ru-RU" sz="2000" dirty="0" err="1">
                <a:latin typeface="Times New Roman" panose="02020603050405020304" pitchFamily="18" charset="0"/>
                <a:cs typeface="Times New Roman" panose="02020603050405020304" pitchFamily="18" charset="0"/>
              </a:rPr>
              <a:t>берилген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жери</a:t>
            </a:r>
            <a:r>
              <a:rPr lang="ru-RU" sz="2000" dirty="0" smtClean="0">
                <a:latin typeface="Times New Roman" panose="02020603050405020304" pitchFamily="18" charset="0"/>
                <a:cs typeface="Times New Roman" panose="02020603050405020304" pitchFamily="18" charset="0"/>
              </a:rPr>
              <a:t>);</a:t>
            </a:r>
          </a:p>
          <a:p>
            <a:pPr>
              <a:spcBef>
                <a:spcPts val="600"/>
              </a:spcBef>
            </a:pPr>
            <a:r>
              <a:rPr lang="ru-RU" sz="2000" dirty="0" err="1" smtClean="0">
                <a:latin typeface="Times New Roman" panose="02020603050405020304" pitchFamily="18" charset="0"/>
                <a:cs typeface="Times New Roman" panose="02020603050405020304" pitchFamily="18" charset="0"/>
              </a:rPr>
              <a:t>жашаган</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жери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кызматы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иштеген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мезгили</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a:spcBef>
                <a:spcPts val="600"/>
              </a:spcBef>
            </a:pPr>
            <a:r>
              <a:rPr lang="ru-RU" sz="2000" dirty="0" smtClean="0">
                <a:latin typeface="Times New Roman" panose="02020603050405020304" pitchFamily="18" charset="0"/>
                <a:cs typeface="Times New Roman" panose="02020603050405020304" pitchFamily="18" charset="0"/>
              </a:rPr>
              <a:t>эл </a:t>
            </a:r>
            <a:r>
              <a:rPr lang="ru-RU" sz="2000" dirty="0" err="1">
                <a:latin typeface="Times New Roman" panose="02020603050405020304" pitchFamily="18" charset="0"/>
                <a:cs typeface="Times New Roman" panose="02020603050405020304" pitchFamily="18" charset="0"/>
              </a:rPr>
              <a:t>каттоодогу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иши</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үчүн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берилген</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сим-</a:t>
            </a:r>
            <a:r>
              <a:rPr lang="ru-RU" sz="2000" dirty="0" err="1">
                <a:latin typeface="Times New Roman" panose="02020603050405020304" pitchFamily="18" charset="0"/>
                <a:cs typeface="Times New Roman" panose="02020603050405020304" pitchFamily="18" charset="0"/>
              </a:rPr>
              <a:t>картанын</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номери</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2111802" y="133596"/>
            <a:ext cx="9185737" cy="70788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sz="2000" b="1" dirty="0" smtClean="0">
                <a:latin typeface="Times New Roman" panose="02020603050405020304" pitchFamily="18" charset="0"/>
                <a:cs typeface="Times New Roman" panose="02020603050405020304" pitchFamily="18" charset="0"/>
              </a:rPr>
              <a:t>«</a:t>
            </a:r>
            <a:r>
              <a:rPr lang="ru-RU" sz="2000" b="1" dirty="0" err="1" smtClean="0">
                <a:latin typeface="Times New Roman" panose="02020603050405020304" pitchFamily="18" charset="0"/>
                <a:cs typeface="Times New Roman" panose="02020603050405020304" pitchFamily="18" charset="0"/>
              </a:rPr>
              <a:t>Каттоочуну</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каттоо</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Автоматташтырылган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маалыматтык</a:t>
            </a:r>
            <a:r>
              <a:rPr lang="ru-RU" sz="2000" b="1" dirty="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тутумда</a:t>
            </a:r>
            <a:r>
              <a:rPr lang="ru-RU" sz="2000" b="1" dirty="0" smtClean="0">
                <a:latin typeface="Times New Roman" panose="02020603050405020304" pitchFamily="18" charset="0"/>
                <a:cs typeface="Times New Roman" panose="02020603050405020304" pitchFamily="18" charset="0"/>
              </a:rPr>
              <a:t> (АИС) </a:t>
            </a:r>
            <a:r>
              <a:rPr lang="ru-RU" sz="2000" b="1" dirty="0" err="1" smtClean="0">
                <a:latin typeface="Times New Roman" panose="02020603050405020304" pitchFamily="18" charset="0"/>
                <a:cs typeface="Times New Roman" panose="02020603050405020304" pitchFamily="18" charset="0"/>
              </a:rPr>
              <a:t>каттоо</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кызматкерлери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боюнча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төмөндөгү</a:t>
            </a:r>
            <a:r>
              <a:rPr lang="ru-RU" sz="2000" b="1" dirty="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маалыматтар</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киргизилет</a:t>
            </a:r>
            <a:r>
              <a:rPr lang="ru-RU" sz="2000" b="1" dirty="0" smtClean="0">
                <a:latin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cs typeface="Times New Roman" panose="02020603050405020304" pitchFamily="18" charset="0"/>
            </a:endParaRPr>
          </a:p>
        </p:txBody>
      </p:sp>
      <p:pic>
        <p:nvPicPr>
          <p:cNvPr id="7" name="Рисунок 6" descr="C:\Users\Rimma Chynybaeva\Downloads\WhatsApp Image 2019-11-25 at 10.22.0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5196" y="1312550"/>
            <a:ext cx="2325615" cy="3857741"/>
          </a:xfrm>
          <a:prstGeom prst="rect">
            <a:avLst/>
          </a:prstGeom>
          <a:noFill/>
          <a:ln>
            <a:solidFill>
              <a:schemeClr val="tx1"/>
            </a:solidFill>
          </a:ln>
        </p:spPr>
      </p:pic>
      <p:pic>
        <p:nvPicPr>
          <p:cNvPr id="8" name="Рисунок 7" descr="C:\Users\Rimma Chynybaeva\Downloads\WhatsApp Image 2019-11-25 at 17.05.47.jpeg"/>
          <p:cNvPicPr/>
          <p:nvPr/>
        </p:nvPicPr>
        <p:blipFill>
          <a:blip r:embed="rId3">
            <a:extLst>
              <a:ext uri="{28A0092B-C50C-407E-A947-70E740481C1C}">
                <a14:useLocalDpi xmlns:a14="http://schemas.microsoft.com/office/drawing/2010/main" val="0"/>
              </a:ext>
            </a:extLst>
          </a:blip>
          <a:srcRect/>
          <a:stretch>
            <a:fillRect/>
          </a:stretch>
        </p:blipFill>
        <p:spPr bwMode="auto">
          <a:xfrm>
            <a:off x="8830526" y="2755556"/>
            <a:ext cx="2941343" cy="3908854"/>
          </a:xfrm>
          <a:prstGeom prst="rect">
            <a:avLst/>
          </a:prstGeom>
          <a:noFill/>
          <a:ln>
            <a:solidFill>
              <a:schemeClr val="tx1"/>
            </a:solidFill>
          </a:ln>
        </p:spPr>
      </p:pic>
      <p:sp>
        <p:nvSpPr>
          <p:cNvPr id="2" name="Стрелка вправо 1"/>
          <p:cNvSpPr/>
          <p:nvPr/>
        </p:nvSpPr>
        <p:spPr>
          <a:xfrm>
            <a:off x="6179610" y="1316849"/>
            <a:ext cx="1598141" cy="453081"/>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ru-RU"/>
          </a:p>
        </p:txBody>
      </p:sp>
      <p:sp>
        <p:nvSpPr>
          <p:cNvPr id="9" name="Стрелка вправо 8"/>
          <p:cNvSpPr/>
          <p:nvPr/>
        </p:nvSpPr>
        <p:spPr>
          <a:xfrm>
            <a:off x="6179610" y="2189171"/>
            <a:ext cx="1598141" cy="453081"/>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ru-RU"/>
          </a:p>
        </p:txBody>
      </p:sp>
      <p:sp>
        <p:nvSpPr>
          <p:cNvPr id="10" name="Прямоугольник 9"/>
          <p:cNvSpPr/>
          <p:nvPr/>
        </p:nvSpPr>
        <p:spPr>
          <a:xfrm>
            <a:off x="8664417" y="1285490"/>
            <a:ext cx="2281371" cy="40011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sz="2000" b="1" dirty="0" err="1">
                <a:latin typeface="Times New Roman" panose="02020603050405020304" pitchFamily="18" charset="0"/>
                <a:cs typeface="Times New Roman" panose="02020603050405020304" pitchFamily="18" charset="0"/>
              </a:rPr>
              <a:t>Эмгек</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келишими</a:t>
            </a:r>
            <a:endParaRPr lang="ru-RU" sz="2000" b="1"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8664417" y="2215656"/>
            <a:ext cx="2281371" cy="40011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sz="2000" b="1" dirty="0" err="1">
                <a:latin typeface="Times New Roman" panose="02020603050405020304" pitchFamily="18" charset="0"/>
                <a:cs typeface="Times New Roman" panose="02020603050405020304" pitchFamily="18" charset="0"/>
              </a:rPr>
              <a:t>Күбөлүк</a:t>
            </a:r>
            <a:endParaRPr lang="ru-RU" sz="20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0829" y="2755556"/>
            <a:ext cx="2879678" cy="4038717"/>
          </a:xfrm>
          <a:prstGeom prst="rect">
            <a:avLst/>
          </a:prstGeom>
        </p:spPr>
      </p:pic>
      <p:pic>
        <p:nvPicPr>
          <p:cNvPr id="14" name="Рисунок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513" y="234778"/>
            <a:ext cx="1125610" cy="928735"/>
          </a:xfrm>
          <a:prstGeom prst="rect">
            <a:avLst/>
          </a:prstGeom>
        </p:spPr>
      </p:pic>
    </p:spTree>
    <p:extLst>
      <p:ext uri="{BB962C8B-B14F-4D97-AF65-F5344CB8AC3E}">
        <p14:creationId xmlns:p14="http://schemas.microsoft.com/office/powerpoint/2010/main" val="2486144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descr="C:\Users\Rimma Chynybaeva\Downloads\WhatsApp Image 2019-11-25 at 14.38.48.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6635" y="1655806"/>
            <a:ext cx="5103560" cy="4766392"/>
          </a:xfrm>
          <a:prstGeom prst="rect">
            <a:avLst/>
          </a:prstGeom>
          <a:noFill/>
          <a:ln>
            <a:solidFill>
              <a:schemeClr val="tx1"/>
            </a:solidFill>
          </a:ln>
        </p:spPr>
      </p:pic>
      <p:sp>
        <p:nvSpPr>
          <p:cNvPr id="18" name="Объект 2"/>
          <p:cNvSpPr>
            <a:spLocks noGrp="1"/>
          </p:cNvSpPr>
          <p:nvPr>
            <p:ph sz="quarter" idx="4294967295"/>
          </p:nvPr>
        </p:nvSpPr>
        <p:spPr>
          <a:xfrm>
            <a:off x="1969406" y="382669"/>
            <a:ext cx="7881539" cy="647062"/>
          </a:xfrm>
          <a:prstGeom prst="rect">
            <a:avLst/>
          </a:prstGeom>
        </p:spPr>
        <p:txBody>
          <a:bodyPr>
            <a:noAutofit/>
          </a:bodyPr>
          <a:lstStyle/>
          <a:p>
            <a:pPr marL="0" indent="0" algn="ctr">
              <a:buNone/>
            </a:pPr>
            <a:r>
              <a:rPr lang="ru-RU" sz="2000" dirty="0"/>
              <a:t>	</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Автоматташтырылган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маалыматтык</a:t>
            </a:r>
            <a:r>
              <a:rPr lang="ru-RU" sz="2400" b="1" dirty="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тутум</a:t>
            </a:r>
            <a:endParaRPr lang="ru-RU" sz="2400" b="1" dirty="0">
              <a:latin typeface="Times New Roman" panose="02020603050405020304" pitchFamily="18" charset="0"/>
              <a:cs typeface="Times New Roman" panose="02020603050405020304" pitchFamily="18" charset="0"/>
            </a:endParaRPr>
          </a:p>
          <a:p>
            <a:pPr marL="0" indent="0" algn="ctr">
              <a:buNone/>
            </a:pPr>
            <a:r>
              <a:rPr lang="ru-RU" sz="2400" b="1" dirty="0">
                <a:latin typeface="Times New Roman" panose="02020603050405020304" pitchFamily="18" charset="0"/>
                <a:cs typeface="Times New Roman" panose="02020603050405020304" pitchFamily="18" charset="0"/>
              </a:rPr>
              <a:t>«</a:t>
            </a:r>
            <a:r>
              <a:rPr lang="ru-RU" sz="2400" b="1" dirty="0" err="1">
                <a:latin typeface="Times New Roman" panose="02020603050405020304" pitchFamily="18" charset="0"/>
                <a:cs typeface="Times New Roman" panose="02020603050405020304" pitchFamily="18" charset="0"/>
              </a:rPr>
              <a:t>Каттоочуну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каттоо</a:t>
            </a:r>
            <a:r>
              <a:rPr lang="ru-RU" sz="2400" b="1" dirty="0">
                <a:latin typeface="Times New Roman" panose="02020603050405020304" pitchFamily="18" charset="0"/>
                <a:cs typeface="Times New Roman" panose="02020603050405020304" pitchFamily="18" charset="0"/>
              </a:rPr>
              <a:t>»</a:t>
            </a:r>
            <a:endParaRPr lang="ru-RU" sz="2000" dirty="0"/>
          </a:p>
        </p:txBody>
      </p:sp>
      <p:pic>
        <p:nvPicPr>
          <p:cNvPr id="6" name="Рисунок 5" descr="C:\Users\Rimma Chynybaeva\Downloads\WhatsApp Image 2019-11-24 at 16.59.41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9772" y="1608664"/>
            <a:ext cx="3047634" cy="4813534"/>
          </a:xfrm>
          <a:prstGeom prst="rect">
            <a:avLst/>
          </a:prstGeom>
          <a:noFill/>
          <a:ln>
            <a:solidFill>
              <a:schemeClr val="tx1"/>
            </a:solidFill>
          </a:ln>
        </p:spPr>
      </p:pic>
      <p:pic>
        <p:nvPicPr>
          <p:cNvPr id="7" name="Рисунок 6" descr="C:\Users\Rimma Chynybaeva\Downloads\WhatsApp Image 2019-11-25 at 14.42.52.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988" y="1608664"/>
            <a:ext cx="3246835" cy="4813534"/>
          </a:xfrm>
          <a:prstGeom prst="rect">
            <a:avLst/>
          </a:prstGeom>
          <a:noFill/>
          <a:ln>
            <a:solidFill>
              <a:schemeClr val="tx1"/>
            </a:solidFill>
          </a:ln>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249" y="199310"/>
            <a:ext cx="1125610" cy="928735"/>
          </a:xfrm>
          <a:prstGeom prst="rect">
            <a:avLst/>
          </a:prstGeom>
        </p:spPr>
      </p:pic>
    </p:spTree>
    <p:extLst>
      <p:ext uri="{BB962C8B-B14F-4D97-AF65-F5344CB8AC3E}">
        <p14:creationId xmlns:p14="http://schemas.microsoft.com/office/powerpoint/2010/main" val="1128545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descr="C:\Users\Maldybaev\Downloads\WhatsApp Image 2019-10-31 at 09.05.34.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247" y="1408671"/>
            <a:ext cx="3230595" cy="4975038"/>
          </a:xfrm>
          <a:prstGeom prst="rect">
            <a:avLst/>
          </a:prstGeom>
          <a:noFill/>
          <a:ln>
            <a:solidFill>
              <a:schemeClr val="tx1"/>
            </a:solidFill>
          </a:ln>
        </p:spPr>
      </p:pic>
      <p:pic>
        <p:nvPicPr>
          <p:cNvPr id="16" name="Рисунок 15" descr="C:\Users\Notnik\Desktop\Инструкция\Перепись 2020\Screenshot_2019-11-08-23-23-00-279_org.worldbank.solutions.Vtester.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5505" y="1408672"/>
            <a:ext cx="3143220" cy="4918642"/>
          </a:xfrm>
          <a:prstGeom prst="rect">
            <a:avLst/>
          </a:prstGeom>
          <a:noFill/>
          <a:ln>
            <a:solidFill>
              <a:schemeClr val="tx1"/>
            </a:solidFill>
          </a:ln>
        </p:spPr>
      </p:pic>
      <p:pic>
        <p:nvPicPr>
          <p:cNvPr id="20" name="Рисунок 19" descr="C:\Users\Notnik\Desktop\Инструкция\Перепись 2020\Screenshot_2019-11-08-23-23-26-369_org.worldbank.solutions.Vtester.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30747" y="1408671"/>
            <a:ext cx="3196280" cy="5031431"/>
          </a:xfrm>
          <a:prstGeom prst="rect">
            <a:avLst/>
          </a:prstGeom>
          <a:noFill/>
          <a:ln>
            <a:solidFill>
              <a:schemeClr val="tx1"/>
            </a:solidFill>
          </a:ln>
        </p:spPr>
      </p:pic>
      <p:sp>
        <p:nvSpPr>
          <p:cNvPr id="8" name="Заголовок 1"/>
          <p:cNvSpPr>
            <a:spLocks noGrp="1"/>
          </p:cNvSpPr>
          <p:nvPr>
            <p:ph type="title"/>
          </p:nvPr>
        </p:nvSpPr>
        <p:spPr>
          <a:xfrm>
            <a:off x="3095005" y="278759"/>
            <a:ext cx="5903715" cy="899879"/>
          </a:xfrm>
        </p:spPr>
        <p:txBody>
          <a:bodyPr>
            <a:noAutofit/>
          </a:bodyPr>
          <a:lstStyle/>
          <a:p>
            <a:r>
              <a:rPr lang="ru-RU" altLang="" sz="2800" b="1" dirty="0">
                <a:solidFill>
                  <a:schemeClr val="tx1"/>
                </a:solidFill>
                <a:latin typeface="Times New Roman" panose="02020603050405020304" pitchFamily="18" charset="0"/>
                <a:cs typeface="Times New Roman" panose="02020603050405020304" pitchFamily="18" charset="0"/>
              </a:rPr>
              <a:t>Мобил</a:t>
            </a:r>
            <a:r>
              <a:rPr lang="ky-KG" altLang="" sz="2800" b="1" dirty="0">
                <a:solidFill>
                  <a:schemeClr val="tx1"/>
                </a:solidFill>
                <a:latin typeface="Times New Roman" panose="02020603050405020304" pitchFamily="18" charset="0"/>
                <a:cs typeface="Times New Roman" panose="02020603050405020304" pitchFamily="18" charset="0"/>
              </a:rPr>
              <a:t>дик </a:t>
            </a:r>
            <a:r>
              <a:rPr lang="ky-KG" altLang="" sz="2800" b="1" dirty="0" smtClean="0">
                <a:solidFill>
                  <a:schemeClr val="tx1"/>
                </a:solidFill>
                <a:latin typeface="Times New Roman" panose="02020603050405020304" pitchFamily="18" charset="0"/>
                <a:cs typeface="Times New Roman" panose="02020603050405020304" pitchFamily="18" charset="0"/>
              </a:rPr>
              <a:t>тиркеме</a:t>
            </a:r>
            <a:br>
              <a:rPr lang="ky-KG" altLang="" sz="2800" b="1" dirty="0" smtClean="0">
                <a:solidFill>
                  <a:schemeClr val="tx1"/>
                </a:solidFill>
                <a:latin typeface="Times New Roman" panose="02020603050405020304" pitchFamily="18" charset="0"/>
                <a:cs typeface="Times New Roman" panose="02020603050405020304" pitchFamily="18" charset="0"/>
              </a:rPr>
            </a:br>
            <a:r>
              <a:rPr lang="ru-RU" altLang="ru-RU" sz="2000" b="1" dirty="0">
                <a:solidFill>
                  <a:schemeClr val="tx1"/>
                </a:solidFill>
                <a:latin typeface="Times New Roman" panose="02020603050405020304" pitchFamily="18" charset="0"/>
                <a:cs typeface="Times New Roman" panose="02020603050405020304" pitchFamily="18" charset="0"/>
              </a:rPr>
              <a:t/>
            </a:r>
            <a:br>
              <a:rPr lang="ru-RU" altLang="ru-RU" sz="2000" b="1" dirty="0">
                <a:solidFill>
                  <a:schemeClr val="tx1"/>
                </a:solidFill>
                <a:latin typeface="Times New Roman" panose="02020603050405020304" pitchFamily="18" charset="0"/>
                <a:cs typeface="Times New Roman" panose="02020603050405020304" pitchFamily="18" charset="0"/>
              </a:rPr>
            </a:br>
            <a:r>
              <a:rPr lang="ru-RU" altLang="ru-RU" sz="2000" b="1" dirty="0" err="1">
                <a:solidFill>
                  <a:schemeClr val="tx1"/>
                </a:solidFill>
                <a:latin typeface="Times New Roman" panose="02020603050405020304" pitchFamily="18" charset="0"/>
                <a:cs typeface="Times New Roman" panose="02020603050405020304" pitchFamily="18" charset="0"/>
              </a:rPr>
              <a:t>К</a:t>
            </a:r>
            <a:r>
              <a:rPr lang="ru-RU" sz="2000" b="1" dirty="0" err="1">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аттоочунун</a:t>
            </a:r>
            <a:r>
              <a:rPr lang="ru-RU" sz="2000" b="1"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 </a:t>
            </a:r>
            <a:r>
              <a:rPr lang="ru-RU" sz="2000" b="1" dirty="0" err="1">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электрондук</a:t>
            </a:r>
            <a:r>
              <a:rPr lang="ru-RU" sz="2000" b="1"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 </a:t>
            </a:r>
            <a:r>
              <a:rPr lang="ru-RU" sz="2000" b="1" dirty="0" err="1">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форматтагы</a:t>
            </a:r>
            <a:r>
              <a:rPr lang="ru-RU" sz="2000" b="1"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 </a:t>
            </a:r>
            <a:r>
              <a:rPr lang="ru-RU" sz="2000" b="1" dirty="0" err="1">
                <a:solidFill>
                  <a:schemeClr val="tx1"/>
                </a:solidFill>
                <a:latin typeface="Times New Roman" panose="02020603050405020304" pitchFamily="18" charset="0"/>
                <a:ea typeface="Arial UniToktom" panose="020B0604020202020204" pitchFamily="34" charset="0"/>
                <a:cs typeface="Times New Roman" panose="02020603050405020304" pitchFamily="18" charset="0"/>
              </a:rPr>
              <a:t>менюсу</a:t>
            </a:r>
            <a:endParaRPr lang="ru-RU" sz="2000" b="1" dirty="0">
              <a:solidFill>
                <a:schemeClr val="tx1"/>
              </a:solidFill>
              <a:latin typeface="Times New Roman" panose="02020603050405020304" pitchFamily="18" charset="0"/>
              <a:ea typeface="Arial UniToktom" panose="020B0604020202020204" pitchFamily="34" charset="0"/>
              <a:cs typeface="Times New Roman" panose="02020603050405020304" pitchFamily="18" charset="0"/>
            </a:endParaRPr>
          </a:p>
        </p:txBody>
      </p:sp>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247" y="164858"/>
            <a:ext cx="1228683" cy="1013780"/>
          </a:xfrm>
          <a:prstGeom prst="rect">
            <a:avLst/>
          </a:prstGeom>
        </p:spPr>
      </p:pic>
    </p:spTree>
    <p:extLst>
      <p:ext uri="{BB962C8B-B14F-4D97-AF65-F5344CB8AC3E}">
        <p14:creationId xmlns:p14="http://schemas.microsoft.com/office/powerpoint/2010/main" val="4281175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0520" y="4907691"/>
            <a:ext cx="4097748" cy="1940011"/>
          </a:xfrm>
          <a:prstGeom prst="rect">
            <a:avLst/>
          </a:prstGeom>
        </p:spPr>
      </p:pic>
      <p:pic>
        <p:nvPicPr>
          <p:cNvPr id="11" name="Рисунок 10" descr="C:\Users\Rimma Chynybaeva\Downloads\WhatsApp Image 2019-11-18 at 12.35.0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6358" y="963827"/>
            <a:ext cx="5821140" cy="3824198"/>
          </a:xfrm>
          <a:prstGeom prst="rect">
            <a:avLst/>
          </a:prstGeom>
          <a:noFill/>
          <a:ln>
            <a:noFill/>
          </a:ln>
        </p:spPr>
      </p:pic>
      <p:sp>
        <p:nvSpPr>
          <p:cNvPr id="6" name="TextBox 5"/>
          <p:cNvSpPr txBox="1"/>
          <p:nvPr/>
        </p:nvSpPr>
        <p:spPr>
          <a:xfrm>
            <a:off x="1434248" y="209096"/>
            <a:ext cx="9162537" cy="461665"/>
          </a:xfrm>
          <a:prstGeom prst="rect">
            <a:avLst/>
          </a:prstGeom>
          <a:noFill/>
        </p:spPr>
        <p:txBody>
          <a:bodyPr wrap="square" rtlCol="0">
            <a:spAutoFit/>
          </a:bodyPr>
          <a:lstStyle/>
          <a:p>
            <a:pPr algn="ctr"/>
            <a:r>
              <a:rPr lang="ru-RU" sz="2400" b="1" dirty="0" smtClean="0">
                <a:latin typeface="Times New Roman" panose="02020603050405020304" pitchFamily="18" charset="0"/>
                <a:ea typeface="Arial UniToktom" panose="020B0604020202020204" pitchFamily="34" charset="0"/>
                <a:cs typeface="Times New Roman" panose="02020603050405020304" pitchFamily="18" charset="0"/>
              </a:rPr>
              <a:t>Инструктор-</a:t>
            </a:r>
            <a:r>
              <a:rPr lang="ru-RU" sz="2400" b="1" dirty="0" err="1" smtClean="0">
                <a:latin typeface="Times New Roman" panose="02020603050405020304" pitchFamily="18" charset="0"/>
                <a:ea typeface="Arial UniToktom" panose="020B0604020202020204" pitchFamily="34" charset="0"/>
                <a:cs typeface="Times New Roman" panose="02020603050405020304" pitchFamily="18" charset="0"/>
              </a:rPr>
              <a:t>контролдоочунун</a:t>
            </a:r>
            <a:r>
              <a:rPr lang="ru-RU" sz="2400" b="1" dirty="0" smtClean="0">
                <a:latin typeface="Times New Roman" panose="02020603050405020304" pitchFamily="18" charset="0"/>
                <a:ea typeface="Arial UniToktom" panose="020B0604020202020204" pitchFamily="34" charset="0"/>
                <a:cs typeface="Times New Roman" panose="02020603050405020304" pitchFamily="18" charset="0"/>
              </a:rPr>
              <a:t> </a:t>
            </a:r>
            <a:r>
              <a:rPr lang="ru-RU" sz="2400" b="1" dirty="0" err="1">
                <a:latin typeface="Times New Roman" panose="02020603050405020304" pitchFamily="18" charset="0"/>
                <a:ea typeface="Arial UniToktom" panose="020B0604020202020204" pitchFamily="34" charset="0"/>
                <a:cs typeface="Times New Roman" panose="02020603050405020304" pitchFamily="18" charset="0"/>
              </a:rPr>
              <a:t>электрондук</a:t>
            </a:r>
            <a:r>
              <a:rPr lang="ru-RU" sz="2400" b="1" dirty="0">
                <a:latin typeface="Times New Roman" panose="02020603050405020304" pitchFamily="18" charset="0"/>
                <a:ea typeface="Arial UniToktom" panose="020B0604020202020204" pitchFamily="34" charset="0"/>
                <a:cs typeface="Times New Roman" panose="02020603050405020304" pitchFamily="18" charset="0"/>
              </a:rPr>
              <a:t> </a:t>
            </a:r>
            <a:r>
              <a:rPr lang="ru-RU" sz="2400" b="1" dirty="0" err="1">
                <a:latin typeface="Times New Roman" panose="02020603050405020304" pitchFamily="18" charset="0"/>
                <a:ea typeface="Arial UniToktom" panose="020B0604020202020204" pitchFamily="34" charset="0"/>
                <a:cs typeface="Times New Roman" panose="02020603050405020304" pitchFamily="18" charset="0"/>
              </a:rPr>
              <a:t>форматтагы</a:t>
            </a:r>
            <a:r>
              <a:rPr lang="ru-RU" sz="2400" b="1" dirty="0">
                <a:latin typeface="Times New Roman" panose="02020603050405020304" pitchFamily="18" charset="0"/>
                <a:ea typeface="Arial UniToktom" panose="020B0604020202020204" pitchFamily="34" charset="0"/>
                <a:cs typeface="Times New Roman" panose="02020603050405020304" pitchFamily="18" charset="0"/>
              </a:rPr>
              <a:t> </a:t>
            </a:r>
            <a:r>
              <a:rPr lang="ru-RU" sz="2400" b="1" dirty="0" err="1">
                <a:latin typeface="Times New Roman" panose="02020603050405020304" pitchFamily="18" charset="0"/>
                <a:ea typeface="Arial UniToktom" panose="020B0604020202020204" pitchFamily="34" charset="0"/>
                <a:cs typeface="Times New Roman" panose="02020603050405020304" pitchFamily="18" charset="0"/>
              </a:rPr>
              <a:t>менюсу</a:t>
            </a:r>
            <a:endParaRPr lang="ru-RU" sz="2400" b="1" dirty="0">
              <a:latin typeface="Times New Roman" panose="02020603050405020304" pitchFamily="18" charset="0"/>
              <a:ea typeface="Arial UniToktom" panose="020B0604020202020204" pitchFamily="34" charset="0"/>
              <a:cs typeface="Times New Roman" panose="02020603050405020304" pitchFamily="18" charset="0"/>
            </a:endParaRPr>
          </a:p>
        </p:txBody>
      </p:sp>
      <p:pic>
        <p:nvPicPr>
          <p:cNvPr id="7" name="Рисунок 6"/>
          <p:cNvPicPr/>
          <p:nvPr/>
        </p:nvPicPr>
        <p:blipFill>
          <a:blip r:embed="rId4" cstate="print">
            <a:extLst>
              <a:ext uri="{28A0092B-C50C-407E-A947-70E740481C1C}">
                <a14:useLocalDpi xmlns:a14="http://schemas.microsoft.com/office/drawing/2010/main" val="0"/>
              </a:ext>
            </a:extLst>
          </a:blip>
          <a:stretch>
            <a:fillRect/>
          </a:stretch>
        </p:blipFill>
        <p:spPr>
          <a:xfrm>
            <a:off x="326326" y="963827"/>
            <a:ext cx="4929415" cy="5625827"/>
          </a:xfrm>
          <a:prstGeom prst="rect">
            <a:avLst/>
          </a:prstGeom>
          <a:ln>
            <a:solidFill>
              <a:schemeClr val="tx1"/>
            </a:solidFill>
          </a:ln>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77" y="46918"/>
            <a:ext cx="1030657" cy="850390"/>
          </a:xfrm>
          <a:prstGeom prst="rect">
            <a:avLst/>
          </a:prstGeom>
        </p:spPr>
      </p:pic>
    </p:spTree>
    <p:extLst>
      <p:ext uri="{BB962C8B-B14F-4D97-AF65-F5344CB8AC3E}">
        <p14:creationId xmlns:p14="http://schemas.microsoft.com/office/powerpoint/2010/main" val="505876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12343" y="2763120"/>
            <a:ext cx="10987683" cy="3349956"/>
          </a:xfrm>
          <a:prstGeom prst="rect">
            <a:avLst/>
          </a:prstGeom>
          <a:ln>
            <a:solidFill>
              <a:schemeClr val="accent2"/>
            </a:solidFill>
          </a:ln>
        </p:spPr>
        <p:txBody>
          <a:bodyPr wrap="square">
            <a:spAutoFit/>
          </a:bodyPr>
          <a:lstStyle/>
          <a:p>
            <a:pPr>
              <a:lnSpc>
                <a:spcPct val="150000"/>
              </a:lnSpc>
            </a:pPr>
            <a:r>
              <a:rPr lang="ky-KG" sz="2400" dirty="0">
                <a:latin typeface="Times New Roman" panose="02020603050405020304" pitchFamily="18" charset="0"/>
                <a:cs typeface="Times New Roman" panose="02020603050405020304" pitchFamily="18" charset="0"/>
              </a:rPr>
              <a:t>- киргизилген маалыматтардын сапатын жакшыртуу;</a:t>
            </a:r>
          </a:p>
          <a:p>
            <a:pPr>
              <a:lnSpc>
                <a:spcPct val="150000"/>
              </a:lnSpc>
            </a:pPr>
            <a:r>
              <a:rPr lang="ky-KG" sz="2400" dirty="0">
                <a:latin typeface="Times New Roman" panose="02020603050405020304" pitchFamily="18" charset="0"/>
                <a:cs typeface="Times New Roman" panose="02020603050405020304" pitchFamily="18" charset="0"/>
              </a:rPr>
              <a:t>- ар бир күн каттоочунун ишин көзөмөлдөөгө мүмкүнчүлүк;</a:t>
            </a:r>
          </a:p>
          <a:p>
            <a:pPr>
              <a:lnSpc>
                <a:spcPct val="150000"/>
              </a:lnSpc>
            </a:pPr>
            <a:r>
              <a:rPr lang="ky-KG" sz="2400" dirty="0">
                <a:latin typeface="Times New Roman" panose="02020603050405020304" pitchFamily="18" charset="0"/>
                <a:cs typeface="Times New Roman" panose="02020603050405020304" pitchFamily="18" charset="0"/>
              </a:rPr>
              <a:t>- күн сайын маалымат базасын түзөтүүгө мүмкүнчүлүк;</a:t>
            </a:r>
          </a:p>
          <a:p>
            <a:pPr>
              <a:lnSpc>
                <a:spcPct val="150000"/>
              </a:lnSpc>
            </a:pPr>
            <a:r>
              <a:rPr lang="ky-KG" sz="2400" dirty="0">
                <a:latin typeface="Times New Roman" panose="02020603050405020304" pitchFamily="18" charset="0"/>
                <a:cs typeface="Times New Roman" panose="02020603050405020304" pitchFamily="18" charset="0"/>
              </a:rPr>
              <a:t>- маалыматтарды иштеп чыгуу мөөнөтүн кыскартуу;</a:t>
            </a:r>
          </a:p>
          <a:p>
            <a:pPr>
              <a:lnSpc>
                <a:spcPct val="150000"/>
              </a:lnSpc>
            </a:pPr>
            <a:r>
              <a:rPr lang="ky-KG" sz="2400" dirty="0">
                <a:latin typeface="Times New Roman" panose="02020603050405020304" pitchFamily="18" charset="0"/>
                <a:cs typeface="Times New Roman" panose="02020603050405020304" pitchFamily="18" charset="0"/>
              </a:rPr>
              <a:t>- каттоонун жүрүшүн реалдуу убакыт режиминде көзөмөлдөө мүмкүндүгү;</a:t>
            </a:r>
          </a:p>
          <a:p>
            <a:pPr>
              <a:lnSpc>
                <a:spcPct val="150000"/>
              </a:lnSpc>
            </a:pPr>
            <a:r>
              <a:rPr lang="ky-KG" sz="2400" dirty="0">
                <a:latin typeface="Times New Roman" panose="02020603050405020304" pitchFamily="18" charset="0"/>
                <a:cs typeface="Times New Roman" panose="02020603050405020304" pitchFamily="18" charset="0"/>
              </a:rPr>
              <a:t>- каттоодогу талаа персоналдарын эффективдүү башкаруу. </a:t>
            </a:r>
            <a:endParaRPr lang="ru-RU" sz="24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12344" y="1285781"/>
            <a:ext cx="10987682" cy="954107"/>
          </a:xfrm>
          <a:prstGeom prst="rect">
            <a:avLst/>
          </a:prstGeom>
          <a:solidFill>
            <a:schemeClr val="accent1"/>
          </a:solidFill>
          <a:ln>
            <a:solidFill>
              <a:schemeClr val="accent2"/>
            </a:solidFill>
          </a:ln>
        </p:spPr>
        <p:txBody>
          <a:bodyPr wrap="square">
            <a:spAutoFit/>
          </a:bodyPr>
          <a:lstStyle/>
          <a:p>
            <a:pPr algn="ctr"/>
            <a:r>
              <a:rPr lang="ky-KG" sz="2800" b="1" dirty="0" smtClean="0">
                <a:latin typeface="Times New Roman" panose="02020603050405020304" pitchFamily="18" charset="0"/>
                <a:cs typeface="Times New Roman" panose="02020603050405020304" pitchFamily="18" charset="0"/>
              </a:rPr>
              <a:t>Электрондук форматта маалыматтарды алуунун </a:t>
            </a:r>
          </a:p>
          <a:p>
            <a:pPr algn="ctr"/>
            <a:r>
              <a:rPr lang="ky-KG" sz="2800" b="1" dirty="0" smtClean="0">
                <a:latin typeface="Times New Roman" panose="02020603050405020304" pitchFamily="18" charset="0"/>
                <a:cs typeface="Times New Roman" panose="02020603050405020304" pitchFamily="18" charset="0"/>
              </a:rPr>
              <a:t>артыкчылыктары болуп төмөнкүлөр саналат:</a:t>
            </a:r>
            <a:endParaRPr lang="ky-KG" sz="28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78" y="72512"/>
            <a:ext cx="1228683" cy="1013780"/>
          </a:xfrm>
          <a:prstGeom prst="rect">
            <a:avLst/>
          </a:prstGeom>
        </p:spPr>
      </p:pic>
    </p:spTree>
    <p:extLst>
      <p:ext uri="{BB962C8B-B14F-4D97-AF65-F5344CB8AC3E}">
        <p14:creationId xmlns:p14="http://schemas.microsoft.com/office/powerpoint/2010/main" val="32372339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1293282" y="264388"/>
            <a:ext cx="9391829" cy="830997"/>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ru-RU" sz="2000" b="1" dirty="0" smtClean="0"/>
              <a:t>	</a:t>
            </a:r>
            <a:r>
              <a:rPr lang="ru-RU" sz="2800" b="1" dirty="0" err="1" smtClean="0">
                <a:latin typeface="Times New Roman" panose="02020603050405020304" pitchFamily="18" charset="0"/>
                <a:cs typeface="Times New Roman" panose="02020603050405020304" pitchFamily="18" charset="0"/>
              </a:rPr>
              <a:t>Мобилдик</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түзүлүштөрдүн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байланышын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уюштуруу</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6" name="Рисунок 5" descr="Картинки по запросу сим карта мегаком kg"/>
          <p:cNvPicPr/>
          <p:nvPr/>
        </p:nvPicPr>
        <p:blipFill>
          <a:blip r:embed="rId2">
            <a:extLst>
              <a:ext uri="{28A0092B-C50C-407E-A947-70E740481C1C}">
                <a14:useLocalDpi xmlns:a14="http://schemas.microsoft.com/office/drawing/2010/main" val="0"/>
              </a:ext>
            </a:extLst>
          </a:blip>
          <a:srcRect/>
          <a:stretch>
            <a:fillRect/>
          </a:stretch>
        </p:blipFill>
        <p:spPr bwMode="auto">
          <a:xfrm>
            <a:off x="1486969" y="1405593"/>
            <a:ext cx="4235559" cy="4007924"/>
          </a:xfrm>
          <a:prstGeom prst="rect">
            <a:avLst/>
          </a:prstGeom>
          <a:noFill/>
          <a:ln>
            <a:noFill/>
          </a:ln>
        </p:spPr>
      </p:pic>
      <p:pic>
        <p:nvPicPr>
          <p:cNvPr id="7" name="Рисунок 6" descr="Похожее изображение"/>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5210" y="1536463"/>
            <a:ext cx="4446681" cy="3741211"/>
          </a:xfrm>
          <a:prstGeom prst="rect">
            <a:avLst/>
          </a:prstGeom>
          <a:noFill/>
          <a:ln>
            <a:noFill/>
          </a:ln>
        </p:spPr>
      </p:pic>
      <p:sp>
        <p:nvSpPr>
          <p:cNvPr id="11" name="Заголовок 1"/>
          <p:cNvSpPr>
            <a:spLocks noGrp="1"/>
          </p:cNvSpPr>
          <p:nvPr>
            <p:ph type="title"/>
          </p:nvPr>
        </p:nvSpPr>
        <p:spPr>
          <a:xfrm>
            <a:off x="1834532" y="1062164"/>
            <a:ext cx="3734324" cy="394769"/>
          </a:xfrm>
        </p:spPr>
        <p:txBody>
          <a:bodyPr>
            <a:normAutofit fontScale="90000"/>
          </a:bodyPr>
          <a:lstStyle/>
          <a:p>
            <a:pPr algn="l">
              <a:spcBef>
                <a:spcPts val="1800"/>
              </a:spcBef>
            </a:pPr>
            <a:r>
              <a:rPr lang="ky-KG" sz="3600" b="1" dirty="0" smtClean="0">
                <a:latin typeface="Times New Roman" panose="02020603050405020304" pitchFamily="18" charset="0"/>
                <a:cs typeface="Times New Roman" panose="02020603050405020304" pitchFamily="18" charset="0"/>
              </a:rPr>
              <a:t/>
            </a:r>
            <a:br>
              <a:rPr lang="ky-KG" sz="3600" b="1" dirty="0" smtClean="0">
                <a:latin typeface="Times New Roman" panose="02020603050405020304" pitchFamily="18" charset="0"/>
                <a:cs typeface="Times New Roman" panose="02020603050405020304" pitchFamily="18" charset="0"/>
              </a:rPr>
            </a:br>
            <a:r>
              <a:rPr lang="ky-KG" sz="2200" b="1" dirty="0" smtClean="0">
                <a:latin typeface="Times New Roman" panose="02020603050405020304" pitchFamily="18" charset="0"/>
                <a:cs typeface="Times New Roman" panose="02020603050405020304" pitchFamily="18" charset="0"/>
              </a:rPr>
              <a:t>	</a:t>
            </a:r>
            <a:r>
              <a:rPr lang="ru-RU" sz="2200" b="1" dirty="0" smtClean="0">
                <a:solidFill>
                  <a:srgbClr val="002060"/>
                </a:solidFill>
                <a:latin typeface="Times New Roman" panose="02020603050405020304" pitchFamily="18" charset="0"/>
                <a:cs typeface="Times New Roman" panose="02020603050405020304" pitchFamily="18" charset="0"/>
              </a:rPr>
              <a:t>Сим-карта</a:t>
            </a:r>
            <a:endParaRPr lang="ru-RU" sz="2000" b="1" dirty="0">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bwMode="auto">
          <a:xfrm>
            <a:off x="7509886" y="985129"/>
            <a:ext cx="3175225" cy="43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fontScale="25000" lnSpcReduction="20000"/>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algn="l">
              <a:lnSpc>
                <a:spcPct val="120000"/>
              </a:lnSpc>
              <a:spcBef>
                <a:spcPts val="1000"/>
              </a:spcBef>
            </a:pPr>
            <a:r>
              <a:rPr lang="en-US" sz="8000" b="1" dirty="0" smtClean="0">
                <a:solidFill>
                  <a:srgbClr val="002060"/>
                </a:solidFill>
                <a:latin typeface="Times New Roman" panose="02020603050405020304" pitchFamily="18" charset="0"/>
                <a:cs typeface="Times New Roman" panose="02020603050405020304" pitchFamily="18" charset="0"/>
              </a:rPr>
              <a:t>4G </a:t>
            </a:r>
            <a:r>
              <a:rPr lang="ky-KG" sz="8000" b="1" dirty="0" smtClean="0">
                <a:solidFill>
                  <a:srgbClr val="002060"/>
                </a:solidFill>
                <a:latin typeface="Times New Roman" panose="02020603050405020304" pitchFamily="18" charset="0"/>
                <a:cs typeface="Times New Roman" panose="02020603050405020304" pitchFamily="18" charset="0"/>
              </a:rPr>
              <a:t> модем</a:t>
            </a:r>
            <a:endParaRPr lang="ru-RU" sz="8000" dirty="0" smtClean="0">
              <a:solidFill>
                <a:srgbClr val="002060"/>
              </a:solidFill>
            </a:endParaRPr>
          </a:p>
        </p:txBody>
      </p:sp>
      <p:sp>
        <p:nvSpPr>
          <p:cNvPr id="15" name="Заголовок 1"/>
          <p:cNvSpPr txBox="1">
            <a:spLocks/>
          </p:cNvSpPr>
          <p:nvPr/>
        </p:nvSpPr>
        <p:spPr bwMode="auto">
          <a:xfrm>
            <a:off x="354855" y="5528966"/>
            <a:ext cx="11600709" cy="842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fontScale="25000" lnSpcReduction="20000"/>
          </a:bodyPr>
          <a:lstStyle>
            <a:lvl1pPr algn="ctr" rtl="0" fontAlgn="base">
              <a:spcBef>
                <a:spcPct val="0"/>
              </a:spcBef>
              <a:spcAft>
                <a:spcPct val="0"/>
              </a:spcAft>
              <a:defRPr sz="60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algn="just">
              <a:spcBef>
                <a:spcPts val="1000"/>
              </a:spcBef>
            </a:pPr>
            <a:r>
              <a:rPr lang="ky-KG" sz="2000" dirty="0" smtClean="0">
                <a:solidFill>
                  <a:srgbClr val="002060"/>
                </a:solidFill>
                <a:latin typeface="Times New Roman" panose="02020603050405020304" pitchFamily="18" charset="0"/>
                <a:ea typeface="Calibri" panose="020F0502020204030204" pitchFamily="34" charset="0"/>
                <a:cs typeface="+mn-cs"/>
              </a:rPr>
              <a:t/>
            </a:r>
            <a:br>
              <a:rPr lang="ky-KG" sz="2000" dirty="0" smtClean="0">
                <a:solidFill>
                  <a:srgbClr val="002060"/>
                </a:solidFill>
                <a:latin typeface="Times New Roman" panose="02020603050405020304" pitchFamily="18" charset="0"/>
                <a:ea typeface="Calibri" panose="020F0502020204030204" pitchFamily="34" charset="0"/>
                <a:cs typeface="+mn-cs"/>
              </a:rPr>
            </a:br>
            <a:r>
              <a:rPr lang="ky-KG" sz="6400" dirty="0" smtClean="0">
                <a:solidFill>
                  <a:srgbClr val="002060"/>
                </a:solidFill>
                <a:latin typeface="Times New Roman" panose="02020603050405020304" pitchFamily="18" charset="0"/>
                <a:ea typeface="Calibri" panose="020F0502020204030204" pitchFamily="34" charset="0"/>
                <a:cs typeface="+mn-cs"/>
              </a:rPr>
              <a:t/>
            </a:r>
            <a:br>
              <a:rPr lang="ky-KG" sz="6400" dirty="0" smtClean="0">
                <a:solidFill>
                  <a:srgbClr val="002060"/>
                </a:solidFill>
                <a:latin typeface="Times New Roman" panose="02020603050405020304" pitchFamily="18" charset="0"/>
                <a:ea typeface="Calibri" panose="020F0502020204030204" pitchFamily="34" charset="0"/>
                <a:cs typeface="+mn-cs"/>
              </a:rPr>
            </a:br>
            <a:r>
              <a:rPr lang="ru-RU" sz="6400" b="1" dirty="0" smtClean="0">
                <a:solidFill>
                  <a:schemeClr val="accent1"/>
                </a:solidFill>
                <a:latin typeface="Times New Roman" panose="02020603050405020304" pitchFamily="18" charset="0"/>
                <a:ea typeface="+mn-ea"/>
                <a:cs typeface="Times New Roman" panose="02020603050405020304" pitchFamily="18" charset="0"/>
              </a:rPr>
              <a:t/>
            </a:r>
            <a:br>
              <a:rPr lang="ru-RU" sz="6400" b="1" dirty="0" smtClean="0">
                <a:solidFill>
                  <a:schemeClr val="accent1"/>
                </a:solidFill>
                <a:latin typeface="Times New Roman" panose="02020603050405020304" pitchFamily="18" charset="0"/>
                <a:ea typeface="+mn-ea"/>
                <a:cs typeface="Times New Roman" panose="02020603050405020304" pitchFamily="18" charset="0"/>
              </a:rPr>
            </a:br>
            <a:r>
              <a:rPr lang="ru-RU" sz="7200" b="1" dirty="0" err="1" smtClean="0">
                <a:solidFill>
                  <a:schemeClr val="tx1"/>
                </a:solidFill>
                <a:latin typeface="Times New Roman" panose="02020603050405020304" pitchFamily="18" charset="0"/>
                <a:ea typeface="+mn-ea"/>
              </a:rPr>
              <a:t>Т</a:t>
            </a:r>
            <a:r>
              <a:rPr lang="ru-RU" sz="7200" b="1" dirty="0" err="1" smtClean="0">
                <a:solidFill>
                  <a:schemeClr val="tx1"/>
                </a:solidFill>
                <a:latin typeface="Times New Roman" panose="02020603050405020304" pitchFamily="18" charset="0"/>
                <a:ea typeface="Calibri" panose="020F0502020204030204" pitchFamily="34" charset="0"/>
              </a:rPr>
              <a:t>уташуунун</a:t>
            </a:r>
            <a:r>
              <a:rPr lang="ru-RU" sz="7200" b="1" dirty="0" smtClean="0">
                <a:solidFill>
                  <a:schemeClr val="tx1"/>
                </a:solidFill>
                <a:latin typeface="Times New Roman" panose="02020603050405020304" pitchFamily="18" charset="0"/>
                <a:ea typeface="Calibri" panose="020F0502020204030204" pitchFamily="34" charset="0"/>
              </a:rPr>
              <a:t> </a:t>
            </a:r>
            <a:r>
              <a:rPr lang="ky-KG" sz="7200" b="1" dirty="0" smtClean="0">
                <a:solidFill>
                  <a:schemeClr val="tx1"/>
                </a:solidFill>
                <a:latin typeface="Times New Roman" panose="02020603050405020304" pitchFamily="18" charset="0"/>
                <a:ea typeface="Calibri" panose="020F0502020204030204" pitchFamily="34" charset="0"/>
                <a:cs typeface="+mn-cs"/>
              </a:rPr>
              <a:t>ылдамдыгы чектөөсүз болгон </a:t>
            </a:r>
            <a:r>
              <a:rPr lang="ru-RU" sz="7200" b="1" dirty="0" smtClean="0">
                <a:solidFill>
                  <a:schemeClr val="tx1"/>
                </a:solidFill>
                <a:latin typeface="Times New Roman" panose="02020603050405020304" pitchFamily="18" charset="0"/>
                <a:ea typeface="Calibri" panose="020F0502020204030204" pitchFamily="34" charset="0"/>
              </a:rPr>
              <a:t>3G/4G LTE </a:t>
            </a:r>
            <a:r>
              <a:rPr lang="ru-RU" sz="7200" b="1" dirty="0" err="1" smtClean="0">
                <a:solidFill>
                  <a:schemeClr val="tx1"/>
                </a:solidFill>
                <a:latin typeface="Times New Roman" panose="02020603050405020304" pitchFamily="18" charset="0"/>
                <a:ea typeface="Calibri" panose="020F0502020204030204" pitchFamily="34" charset="0"/>
              </a:rPr>
              <a:t>колдонулган</a:t>
            </a:r>
            <a:r>
              <a:rPr lang="ru-RU" sz="7200" b="1" dirty="0" smtClean="0">
                <a:solidFill>
                  <a:schemeClr val="tx1"/>
                </a:solidFill>
                <a:latin typeface="Times New Roman" panose="02020603050405020304" pitchFamily="18" charset="0"/>
                <a:ea typeface="Calibri" panose="020F0502020204030204" pitchFamily="34" charset="0"/>
              </a:rPr>
              <a:t> </a:t>
            </a:r>
            <a:r>
              <a:rPr lang="ky-KG" sz="7200" b="1" dirty="0" smtClean="0">
                <a:solidFill>
                  <a:schemeClr val="tx1"/>
                </a:solidFill>
                <a:latin typeface="Times New Roman" panose="02020603050405020304" pitchFamily="18" charset="0"/>
                <a:ea typeface="Calibri" panose="020F0502020204030204" pitchFamily="34" charset="0"/>
                <a:cs typeface="+mn-cs"/>
              </a:rPr>
              <a:t>жана</a:t>
            </a:r>
            <a:r>
              <a:rPr lang="ru-RU" sz="7200" b="1" dirty="0" smtClean="0">
                <a:solidFill>
                  <a:schemeClr val="tx1"/>
                </a:solidFill>
                <a:latin typeface="Times New Roman" panose="02020603050405020304" pitchFamily="18" charset="0"/>
                <a:ea typeface="Calibri" panose="020F0502020204030204" pitchFamily="34" charset="0"/>
              </a:rPr>
              <a:t> </a:t>
            </a:r>
            <a:r>
              <a:rPr lang="ky-KG" sz="7200" b="1" dirty="0" smtClean="0">
                <a:solidFill>
                  <a:schemeClr val="tx1"/>
                </a:solidFill>
                <a:latin typeface="Times New Roman" panose="02020603050405020304" pitchFamily="18" charset="0"/>
                <a:ea typeface="Calibri" panose="020F0502020204030204" pitchFamily="34" charset="0"/>
                <a:cs typeface="+mn-cs"/>
              </a:rPr>
              <a:t>чектөөсүз трафик ошондой эле </a:t>
            </a:r>
            <a:r>
              <a:rPr lang="ru-RU" sz="7200" b="1" dirty="0" smtClean="0">
                <a:solidFill>
                  <a:schemeClr val="tx1"/>
                </a:solidFill>
                <a:latin typeface="Times New Roman" panose="02020603050405020304" pitchFamily="18" charset="0"/>
                <a:ea typeface="Calibri" panose="020F0502020204030204" pitchFamily="34" charset="0"/>
              </a:rPr>
              <a:t>SMS </a:t>
            </a:r>
            <a:r>
              <a:rPr lang="ru-RU" sz="7200" b="1" dirty="0" err="1" smtClean="0">
                <a:solidFill>
                  <a:schemeClr val="tx1"/>
                </a:solidFill>
                <a:latin typeface="Times New Roman" panose="02020603050405020304" pitchFamily="18" charset="0"/>
                <a:ea typeface="Calibri" panose="020F0502020204030204" pitchFamily="34" charset="0"/>
              </a:rPr>
              <a:t>кызматы</a:t>
            </a:r>
            <a:r>
              <a:rPr lang="ru-RU" sz="7200" b="1" dirty="0" smtClean="0">
                <a:solidFill>
                  <a:schemeClr val="tx1"/>
                </a:solidFill>
                <a:latin typeface="Times New Roman" panose="02020603050405020304" pitchFamily="18" charset="0"/>
                <a:ea typeface="Calibri" panose="020F0502020204030204" pitchFamily="34" charset="0"/>
              </a:rPr>
              <a:t> </a:t>
            </a:r>
            <a:r>
              <a:rPr lang="ru-RU" sz="7200" b="1" dirty="0" err="1" smtClean="0">
                <a:solidFill>
                  <a:schemeClr val="tx1"/>
                </a:solidFill>
                <a:latin typeface="Times New Roman" panose="02020603050405020304" pitchFamily="18" charset="0"/>
                <a:ea typeface="Calibri" panose="020F0502020204030204" pitchFamily="34" charset="0"/>
              </a:rPr>
              <a:t>өчүрүлгөн</a:t>
            </a:r>
            <a:r>
              <a:rPr lang="ky-KG" sz="7200" b="1" dirty="0" smtClean="0">
                <a:solidFill>
                  <a:schemeClr val="tx1"/>
                </a:solidFill>
                <a:latin typeface="Times New Roman" panose="02020603050405020304" pitchFamily="18" charset="0"/>
                <a:ea typeface="Calibri" panose="020F0502020204030204" pitchFamily="34" charset="0"/>
                <a:cs typeface="+mn-cs"/>
              </a:rPr>
              <a:t>,</a:t>
            </a:r>
            <a:r>
              <a:rPr lang="ru-RU" sz="7200" b="1" dirty="0" smtClean="0">
                <a:solidFill>
                  <a:schemeClr val="tx1"/>
                </a:solidFill>
                <a:latin typeface="Times New Roman" panose="02020603050405020304" pitchFamily="18" charset="0"/>
                <a:ea typeface="Calibri" panose="020F0502020204030204" pitchFamily="34" charset="0"/>
              </a:rPr>
              <a:t> </a:t>
            </a:r>
            <a:r>
              <a:rPr lang="ru-RU" sz="7200" b="1" dirty="0" err="1" smtClean="0">
                <a:solidFill>
                  <a:schemeClr val="tx1"/>
                </a:solidFill>
                <a:latin typeface="Times New Roman" panose="02020603050405020304" pitchFamily="18" charset="0"/>
                <a:ea typeface="Calibri" panose="020F0502020204030204" pitchFamily="34" charset="0"/>
              </a:rPr>
              <a:t>г</a:t>
            </a:r>
            <a:r>
              <a:rPr lang="ru-RU" sz="7200" b="1" dirty="0" err="1" smtClean="0">
                <a:solidFill>
                  <a:schemeClr val="tx1"/>
                </a:solidFill>
                <a:latin typeface="Times New Roman" panose="02020603050405020304" pitchFamily="18" charset="0"/>
                <a:ea typeface="Calibri" panose="020F0502020204030204" pitchFamily="34" charset="0"/>
                <a:cs typeface="+mn-cs"/>
              </a:rPr>
              <a:t>лобалдык</a:t>
            </a:r>
            <a:r>
              <a:rPr lang="ru-RU" sz="7200" b="1" dirty="0" smtClean="0">
                <a:solidFill>
                  <a:schemeClr val="tx1"/>
                </a:solidFill>
                <a:latin typeface="Times New Roman" panose="02020603050405020304" pitchFamily="18" charset="0"/>
                <a:ea typeface="Calibri" panose="020F0502020204030204" pitchFamily="34" charset="0"/>
                <a:cs typeface="+mn-cs"/>
              </a:rPr>
              <a:t> Интернет </a:t>
            </a:r>
            <a:r>
              <a:rPr lang="ru-RU" sz="7200" b="1" dirty="0" err="1" smtClean="0">
                <a:solidFill>
                  <a:schemeClr val="tx1"/>
                </a:solidFill>
                <a:latin typeface="Times New Roman" panose="02020603050405020304" pitchFamily="18" charset="0"/>
                <a:ea typeface="Calibri" panose="020F0502020204030204" pitchFamily="34" charset="0"/>
                <a:cs typeface="+mn-cs"/>
              </a:rPr>
              <a:t>тармагына</a:t>
            </a:r>
            <a:r>
              <a:rPr lang="ru-RU" sz="7200" b="1" dirty="0" smtClean="0">
                <a:solidFill>
                  <a:schemeClr val="tx1"/>
                </a:solidFill>
                <a:latin typeface="Times New Roman" panose="02020603050405020304" pitchFamily="18" charset="0"/>
                <a:ea typeface="Calibri" panose="020F0502020204030204" pitchFamily="34" charset="0"/>
                <a:cs typeface="+mn-cs"/>
              </a:rPr>
              <a:t> </a:t>
            </a:r>
            <a:r>
              <a:rPr lang="ru-RU" sz="7200" b="1" dirty="0" err="1" smtClean="0">
                <a:solidFill>
                  <a:schemeClr val="tx1"/>
                </a:solidFill>
                <a:latin typeface="Times New Roman" panose="02020603050405020304" pitchFamily="18" charset="0"/>
                <a:ea typeface="Calibri" panose="020F0502020204030204" pitchFamily="34" charset="0"/>
                <a:cs typeface="+mn-cs"/>
              </a:rPr>
              <a:t>чыкпастан</a:t>
            </a:r>
            <a:r>
              <a:rPr lang="ru-RU" sz="7200" b="1" dirty="0" smtClean="0">
                <a:solidFill>
                  <a:schemeClr val="tx1"/>
                </a:solidFill>
                <a:latin typeface="Times New Roman" panose="02020603050405020304" pitchFamily="18" charset="0"/>
                <a:ea typeface="Calibri" panose="020F0502020204030204" pitchFamily="34" charset="0"/>
                <a:cs typeface="+mn-cs"/>
              </a:rPr>
              <a:t> </a:t>
            </a:r>
            <a:r>
              <a:rPr lang="ru-RU" sz="7200" b="1" dirty="0" err="1" smtClean="0">
                <a:solidFill>
                  <a:schemeClr val="tx1"/>
                </a:solidFill>
                <a:latin typeface="Times New Roman" panose="02020603050405020304" pitchFamily="18" charset="0"/>
                <a:ea typeface="Calibri" panose="020F0502020204030204" pitchFamily="34" charset="0"/>
                <a:cs typeface="+mn-cs"/>
              </a:rPr>
              <a:t>туруктуу</a:t>
            </a:r>
            <a:r>
              <a:rPr lang="ru-RU" sz="7200" b="1" dirty="0" smtClean="0">
                <a:solidFill>
                  <a:schemeClr val="tx1"/>
                </a:solidFill>
                <a:latin typeface="Times New Roman" panose="02020603050405020304" pitchFamily="18" charset="0"/>
                <a:ea typeface="Calibri" panose="020F0502020204030204" pitchFamily="34" charset="0"/>
                <a:cs typeface="+mn-cs"/>
              </a:rPr>
              <a:t>, </a:t>
            </a:r>
            <a:r>
              <a:rPr lang="ru-RU" sz="7200" b="1" dirty="0" err="1" smtClean="0">
                <a:solidFill>
                  <a:schemeClr val="tx1"/>
                </a:solidFill>
                <a:latin typeface="Times New Roman" panose="02020603050405020304" pitchFamily="18" charset="0"/>
                <a:ea typeface="Calibri" panose="020F0502020204030204" pitchFamily="34" charset="0"/>
                <a:cs typeface="+mn-cs"/>
              </a:rPr>
              <a:t>жабык</a:t>
            </a:r>
            <a:r>
              <a:rPr lang="ru-RU" sz="7200" b="1" dirty="0" smtClean="0">
                <a:solidFill>
                  <a:schemeClr val="tx1"/>
                </a:solidFill>
                <a:latin typeface="Times New Roman" panose="02020603050405020304" pitchFamily="18" charset="0"/>
                <a:ea typeface="Calibri" panose="020F0502020204030204" pitchFamily="34" charset="0"/>
                <a:cs typeface="+mn-cs"/>
              </a:rPr>
              <a:t>, </a:t>
            </a:r>
            <a:r>
              <a:rPr lang="ru-RU" sz="7200" b="1" dirty="0" err="1" smtClean="0">
                <a:solidFill>
                  <a:schemeClr val="tx1"/>
                </a:solidFill>
                <a:latin typeface="Times New Roman" panose="02020603050405020304" pitchFamily="18" charset="0"/>
                <a:ea typeface="Calibri" panose="020F0502020204030204" pitchFamily="34" charset="0"/>
                <a:cs typeface="+mn-cs"/>
              </a:rPr>
              <a:t>корголгон</a:t>
            </a:r>
            <a:r>
              <a:rPr lang="ru-RU" sz="7200" b="1" dirty="0" smtClean="0">
                <a:solidFill>
                  <a:schemeClr val="tx1"/>
                </a:solidFill>
                <a:latin typeface="Times New Roman" panose="02020603050405020304" pitchFamily="18" charset="0"/>
                <a:ea typeface="Calibri" panose="020F0502020204030204" pitchFamily="34" charset="0"/>
                <a:cs typeface="+mn-cs"/>
              </a:rPr>
              <a:t> </a:t>
            </a:r>
            <a:r>
              <a:rPr lang="ru-RU" sz="7200" b="1" dirty="0" err="1" smtClean="0">
                <a:solidFill>
                  <a:schemeClr val="tx1"/>
                </a:solidFill>
                <a:latin typeface="Times New Roman" panose="02020603050405020304" pitchFamily="18" charset="0"/>
                <a:ea typeface="Calibri" panose="020F0502020204030204" pitchFamily="34" charset="0"/>
                <a:cs typeface="+mn-cs"/>
              </a:rPr>
              <a:t>байланыш</a:t>
            </a:r>
            <a:r>
              <a:rPr lang="ru-RU" sz="7200" b="1" dirty="0" smtClean="0">
                <a:solidFill>
                  <a:schemeClr val="tx1"/>
                </a:solidFill>
                <a:latin typeface="Times New Roman" panose="02020603050405020304" pitchFamily="18" charset="0"/>
                <a:ea typeface="Calibri" panose="020F0502020204030204" pitchFamily="34" charset="0"/>
                <a:cs typeface="+mn-cs"/>
              </a:rPr>
              <a:t> каналы </a:t>
            </a:r>
            <a:r>
              <a:rPr lang="ru-RU" sz="7200" b="1" dirty="0" err="1" smtClean="0">
                <a:solidFill>
                  <a:schemeClr val="tx1"/>
                </a:solidFill>
                <a:latin typeface="Times New Roman" panose="02020603050405020304" pitchFamily="18" charset="0"/>
                <a:ea typeface="Calibri" panose="020F0502020204030204" pitchFamily="34" charset="0"/>
                <a:cs typeface="+mn-cs"/>
              </a:rPr>
              <a:t>түзүлгөн</a:t>
            </a:r>
            <a:r>
              <a:rPr lang="ru-RU" sz="7200" b="1" dirty="0" smtClean="0">
                <a:solidFill>
                  <a:schemeClr val="tx1"/>
                </a:solidFill>
                <a:latin typeface="Times New Roman" panose="02020603050405020304" pitchFamily="18" charset="0"/>
                <a:ea typeface="Calibri" panose="020F0502020204030204" pitchFamily="34" charset="0"/>
                <a:cs typeface="+mn-cs"/>
              </a:rPr>
              <a:t>.</a:t>
            </a:r>
            <a:endParaRPr lang="ru-RU" sz="7200" b="1" dirty="0">
              <a:solidFill>
                <a:schemeClr val="tx1"/>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78" y="72512"/>
            <a:ext cx="1239704" cy="1022873"/>
          </a:xfrm>
          <a:prstGeom prst="rect">
            <a:avLst/>
          </a:prstGeom>
        </p:spPr>
      </p:pic>
    </p:spTree>
    <p:extLst>
      <p:ext uri="{BB962C8B-B14F-4D97-AF65-F5344CB8AC3E}">
        <p14:creationId xmlns:p14="http://schemas.microsoft.com/office/powerpoint/2010/main" val="41019696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35229"/>
            <a:ext cx="10972800" cy="1143000"/>
          </a:xfrm>
          <a:solidFill>
            <a:schemeClr val="accent5">
              <a:lumMod val="90000"/>
            </a:schemeClr>
          </a:solidFill>
          <a:ln>
            <a:solidFill>
              <a:schemeClr val="accent1"/>
            </a:solidFill>
          </a:ln>
        </p:spPr>
        <p:txBody>
          <a:bodyPr/>
          <a:lstStyle/>
          <a:p>
            <a:r>
              <a:rPr lang="ru-RU" sz="24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Кыргыз</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Республикасында</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эл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каттоо</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боюнча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расмий</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маалымат</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социалдык</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тармактарда</a:t>
            </a:r>
            <a:r>
              <a:rPr lang="ru-RU" sz="28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жеткиликтүү</a:t>
            </a:r>
            <a:endPar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p:txBody>
      </p:sp>
      <p:sp>
        <p:nvSpPr>
          <p:cNvPr id="3" name="Объект 2"/>
          <p:cNvSpPr>
            <a:spLocks noGrp="1"/>
          </p:cNvSpPr>
          <p:nvPr>
            <p:ph idx="1"/>
          </p:nvPr>
        </p:nvSpPr>
        <p:spPr>
          <a:xfrm>
            <a:off x="609600" y="1153849"/>
            <a:ext cx="11403435" cy="2275513"/>
          </a:xfrm>
        </p:spPr>
        <p:txBody>
          <a:bodyPr/>
          <a:lstStyle/>
          <a:p>
            <a:pPr marL="0" indent="0" algn="ctr">
              <a:buNone/>
            </a:pPr>
            <a:r>
              <a:rPr lang="ru-RU" sz="2800" b="1" dirty="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«Эл </a:t>
            </a:r>
            <a:r>
              <a:rPr lang="ru-RU" sz="2800" b="1" dirty="0" err="1">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каттоо</a:t>
            </a:r>
            <a:r>
              <a:rPr lang="ru-RU" sz="2800" b="1" dirty="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 2020</a:t>
            </a:r>
            <a:r>
              <a:rPr lang="ru-RU" sz="2800" b="1" dirty="0" smtClean="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расмий</a:t>
            </a:r>
            <a:r>
              <a:rPr lang="ru-RU" sz="2800" b="1" dirty="0" smtClean="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b="1" dirty="0" err="1" smtClean="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rPr>
              <a:t>баракчасы</a:t>
            </a:r>
            <a:endParaRPr lang="ru-RU" sz="2800" dirty="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a:p>
            <a:pPr marL="0" indent="0" algn="ctr">
              <a:buNone/>
            </a:pPr>
            <a:endParaRPr lang="ru-RU" sz="2800" dirty="0">
              <a:solidFill>
                <a:srgbClr val="002060"/>
              </a:solidFill>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a:p>
            <a:pPr marL="0" lvl="0" indent="0">
              <a:buNone/>
            </a:pPr>
            <a:r>
              <a:rPr lang="ru-RU" sz="2800" dirty="0" err="1">
                <a:latin typeface="Times New Roman UniToktom" panose="02020803070505020304" pitchFamily="18" charset="0"/>
                <a:ea typeface="Times New Roman UniToktom" panose="02020803070505020304" pitchFamily="18" charset="0"/>
                <a:cs typeface="Times New Roman UniToktom" panose="02020803070505020304" pitchFamily="18" charset="0"/>
              </a:rPr>
              <a:t>Facebook</a:t>
            </a:r>
            <a:r>
              <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u="sng" dirty="0">
                <a:latin typeface="Times New Roman UniToktom" panose="02020803070505020304" pitchFamily="18" charset="0"/>
                <a:ea typeface="Times New Roman UniToktom" panose="02020803070505020304" pitchFamily="18" charset="0"/>
                <a:cs typeface="Times New Roman UniToktom" panose="02020803070505020304" pitchFamily="18" charset="0"/>
                <a:hlinkClick r:id="rId3"/>
              </a:rPr>
              <a:t>https://www.facebook.com/elkattoo/</a:t>
            </a:r>
            <a:endPar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a:p>
            <a:pPr marL="0" lvl="0" indent="0">
              <a:buNone/>
            </a:pPr>
            <a:r>
              <a:rPr lang="ru-RU" sz="2800" dirty="0" err="1">
                <a:latin typeface="Times New Roman UniToktom" panose="02020803070505020304" pitchFamily="18" charset="0"/>
                <a:ea typeface="Times New Roman UniToktom" panose="02020803070505020304" pitchFamily="18" charset="0"/>
                <a:cs typeface="Times New Roman UniToktom" panose="02020803070505020304" pitchFamily="18" charset="0"/>
              </a:rPr>
              <a:t>Instagram</a:t>
            </a:r>
            <a:r>
              <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800" u="sng" dirty="0">
                <a:latin typeface="Times New Roman UniToktom" panose="02020803070505020304" pitchFamily="18" charset="0"/>
                <a:ea typeface="Times New Roman UniToktom" panose="02020803070505020304" pitchFamily="18" charset="0"/>
                <a:cs typeface="Times New Roman UniToktom" panose="02020803070505020304" pitchFamily="18" charset="0"/>
                <a:hlinkClick r:id="rId4"/>
              </a:rPr>
              <a:t>https://www.instagram.com/elkattoo.kg/</a:t>
            </a:r>
            <a:endPar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a:p>
            <a:pPr marL="0" lvl="0" indent="0">
              <a:buNone/>
            </a:pPr>
            <a:r>
              <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rPr>
              <a:t>Одноклассники: </a:t>
            </a:r>
            <a:r>
              <a:rPr lang="ru-RU" sz="2800" u="sng" dirty="0">
                <a:latin typeface="Times New Roman UniToktom" panose="02020803070505020304" pitchFamily="18" charset="0"/>
                <a:ea typeface="Times New Roman UniToktom" panose="02020803070505020304" pitchFamily="18" charset="0"/>
                <a:cs typeface="Times New Roman UniToktom" panose="02020803070505020304" pitchFamily="18" charset="0"/>
                <a:hlinkClick r:id="rId5"/>
              </a:rPr>
              <a:t>https://ok.ru/group/55861092810946</a:t>
            </a:r>
            <a:endPar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a:p>
            <a:pPr marL="0" indent="0">
              <a:buNone/>
            </a:pPr>
            <a:endParaRPr lang="ru-RU" sz="2800" dirty="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p:txBody>
      </p:sp>
      <p:pic>
        <p:nvPicPr>
          <p:cNvPr id="4" name="Рисунок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143" y="3676077"/>
            <a:ext cx="9144000" cy="3045398"/>
          </a:xfrm>
          <a:prstGeom prst="rect">
            <a:avLst/>
          </a:prstGeom>
        </p:spPr>
      </p:pic>
      <p:sp>
        <p:nvSpPr>
          <p:cNvPr id="5" name="Прямоугольник 4"/>
          <p:cNvSpPr/>
          <p:nvPr/>
        </p:nvSpPr>
        <p:spPr>
          <a:xfrm>
            <a:off x="9251919" y="4869186"/>
            <a:ext cx="2761116" cy="1015663"/>
          </a:xfrm>
          <a:prstGeom prst="rect">
            <a:avLst/>
          </a:prstGeom>
        </p:spPr>
        <p:txBody>
          <a:bodyPr wrap="square">
            <a:spAutoFit/>
          </a:bodyPr>
          <a:lstStyle/>
          <a:p>
            <a:r>
              <a:rPr lang="ru-RU" sz="20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Биздин</a:t>
            </a:r>
            <a:r>
              <a:rPr lang="ru-RU" sz="20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r>
              <a:rPr lang="ru-RU" sz="2000" b="1" dirty="0" err="1"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хештегдер</a:t>
            </a:r>
            <a:r>
              <a:rPr lang="ru-RU" sz="2000" b="1"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rPr>
              <a:t>:  </a:t>
            </a:r>
          </a:p>
          <a:p>
            <a:r>
              <a:rPr lang="ru-RU" sz="2000" u="sng"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hlinkClick r:id="rId7"/>
              </a:rPr>
              <a:t>#ЭлКаттоо2020</a:t>
            </a:r>
            <a:endParaRPr lang="ru-RU" sz="2000"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a:p>
            <a:r>
              <a:rPr lang="ru-RU" sz="2000" u="sng" dirty="0" smtClean="0">
                <a:latin typeface="Times New Roman UniToktom" panose="02020803070505020304" pitchFamily="18" charset="0"/>
                <a:ea typeface="Times New Roman UniToktom" panose="02020803070505020304" pitchFamily="18" charset="0"/>
                <a:cs typeface="Times New Roman UniToktom" panose="02020803070505020304" pitchFamily="18" charset="0"/>
                <a:hlinkClick r:id="rId8"/>
              </a:rPr>
              <a:t>#</a:t>
            </a:r>
            <a:r>
              <a:rPr lang="ru-RU" sz="2000" u="sng" dirty="0">
                <a:latin typeface="Times New Roman UniToktom" panose="02020803070505020304" pitchFamily="18" charset="0"/>
                <a:ea typeface="Times New Roman UniToktom" panose="02020803070505020304" pitchFamily="18" charset="0"/>
                <a:cs typeface="Times New Roman UniToktom" panose="02020803070505020304" pitchFamily="18" charset="0"/>
                <a:hlinkClick r:id="rId8"/>
              </a:rPr>
              <a:t>ПереписьвКР2020</a:t>
            </a:r>
            <a:endParaRPr lang="ru-RU" sz="2000" dirty="0">
              <a:latin typeface="Times New Roman UniToktom" panose="02020803070505020304" pitchFamily="18" charset="0"/>
              <a:ea typeface="Times New Roman UniToktom" panose="02020803070505020304" pitchFamily="18" charset="0"/>
              <a:cs typeface="Times New Roman UniToktom" panose="02020803070505020304" pitchFamily="18" charset="0"/>
            </a:endParaRPr>
          </a:p>
        </p:txBody>
      </p:sp>
      <p:sp>
        <p:nvSpPr>
          <p:cNvPr id="7" name="Номер слайда 6"/>
          <p:cNvSpPr>
            <a:spLocks noGrp="1"/>
          </p:cNvSpPr>
          <p:nvPr>
            <p:ph type="sldNum" sz="quarter" idx="12"/>
          </p:nvPr>
        </p:nvSpPr>
        <p:spPr/>
        <p:txBody>
          <a:bodyPr/>
          <a:lstStyle/>
          <a:p>
            <a:fld id="{E17ECD08-C362-41D6-A579-1A63120B6A98}" type="slidenum">
              <a:rPr lang="ru-RU" altLang="ru-RU" smtClean="0">
                <a:solidFill>
                  <a:srgbClr val="000000"/>
                </a:solidFill>
              </a:rPr>
              <a:pPr/>
              <a:t>16</a:t>
            </a:fld>
            <a:endParaRPr lang="ru-RU" altLang="ru-RU">
              <a:solidFill>
                <a:srgbClr val="000000"/>
              </a:solidFill>
            </a:endParaRPr>
          </a:p>
        </p:txBody>
      </p:sp>
      <p:pic>
        <p:nvPicPr>
          <p:cNvPr id="8" name="Рисунок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5229"/>
            <a:ext cx="1519282" cy="1253551"/>
          </a:xfrm>
          <a:prstGeom prst="rect">
            <a:avLst/>
          </a:prstGeom>
        </p:spPr>
      </p:pic>
    </p:spTree>
    <p:extLst>
      <p:ext uri="{BB962C8B-B14F-4D97-AF65-F5344CB8AC3E}">
        <p14:creationId xmlns:p14="http://schemas.microsoft.com/office/powerpoint/2010/main" val="11811317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8140" y="266401"/>
            <a:ext cx="10725665" cy="1143000"/>
          </a:xfrm>
        </p:spPr>
        <p:txBody>
          <a:bodyPr/>
          <a:lstStyle/>
          <a:p>
            <a:pPr lvl="0" eaLnBrk="0" hangingPunct="0"/>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2020-жылы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Кыргыз</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Республикасында</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эл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жана</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турак</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жай</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фондун</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каттоодогу</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3200" b="1" dirty="0" err="1"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каттоо</a:t>
            </a:r>
            <a:r>
              <a:rPr lang="ru-RU" altLang="ru-RU" sz="32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персоналы</a:t>
            </a:r>
            <a:endParaRPr lang="ru-RU" sz="3200" dirty="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E17ECD08-C362-41D6-A579-1A63120B6A98}" type="slidenum">
              <a:rPr lang="ru-RU" altLang="ru-RU" smtClean="0">
                <a:solidFill>
                  <a:srgbClr val="000000"/>
                </a:solidFill>
              </a:rPr>
              <a:pPr/>
              <a:t>17</a:t>
            </a:fld>
            <a:endParaRPr lang="ru-RU" altLang="ru-RU">
              <a:solidFill>
                <a:srgbClr val="000000"/>
              </a:solidFill>
            </a:endParaRPr>
          </a:p>
        </p:txBody>
      </p:sp>
      <p:graphicFrame>
        <p:nvGraphicFramePr>
          <p:cNvPr id="8" name="Объект 7"/>
          <p:cNvGraphicFramePr>
            <a:graphicFrameLocks noGrp="1"/>
          </p:cNvGraphicFramePr>
          <p:nvPr>
            <p:ph idx="1"/>
            <p:extLst>
              <p:ext uri="{D42A27DB-BD31-4B8C-83A1-F6EECF244321}">
                <p14:modId xmlns:p14="http://schemas.microsoft.com/office/powerpoint/2010/main" val="1311446771"/>
              </p:ext>
            </p:extLst>
          </p:nvPr>
        </p:nvGraphicFramePr>
        <p:xfrm>
          <a:off x="340961" y="1586465"/>
          <a:ext cx="11204407" cy="3853763"/>
        </p:xfrm>
        <a:graphic>
          <a:graphicData uri="http://schemas.openxmlformats.org/drawingml/2006/table">
            <a:tbl>
              <a:tblPr firstRow="1" firstCol="1" bandRow="1"/>
              <a:tblGrid>
                <a:gridCol w="2889349">
                  <a:extLst>
                    <a:ext uri="{9D8B030D-6E8A-4147-A177-3AD203B41FA5}">
                      <a16:colId xmlns:a16="http://schemas.microsoft.com/office/drawing/2014/main" xmlns="" val="20000"/>
                    </a:ext>
                  </a:extLst>
                </a:gridCol>
                <a:gridCol w="2409914">
                  <a:extLst>
                    <a:ext uri="{9D8B030D-6E8A-4147-A177-3AD203B41FA5}">
                      <a16:colId xmlns:a16="http://schemas.microsoft.com/office/drawing/2014/main" xmlns="" val="20001"/>
                    </a:ext>
                  </a:extLst>
                </a:gridCol>
                <a:gridCol w="2247544"/>
                <a:gridCol w="3657600">
                  <a:extLst>
                    <a:ext uri="{9D8B030D-6E8A-4147-A177-3AD203B41FA5}">
                      <a16:colId xmlns:a16="http://schemas.microsoft.com/office/drawing/2014/main" xmlns="" val="20002"/>
                    </a:ext>
                  </a:extLst>
                </a:gridCol>
              </a:tblGrid>
              <a:tr h="1419225">
                <a:tc>
                  <a:txBody>
                    <a:bodyPr/>
                    <a:lstStyle/>
                    <a:p>
                      <a:pPr algn="ctr" rtl="0" fontAlgn="ctr"/>
                      <a:r>
                        <a:rPr lang="ru-RU" sz="2800" b="1" i="0" u="none" strike="noStrike" dirty="0" err="1" smtClean="0">
                          <a:solidFill>
                            <a:srgbClr val="000000"/>
                          </a:solidFill>
                          <a:effectLst/>
                          <a:latin typeface="Times New Roman" panose="02020603050405020304" pitchFamily="18" charset="0"/>
                        </a:rPr>
                        <a:t>Персоналдын</a:t>
                      </a:r>
                      <a:r>
                        <a:rPr lang="ru-RU" sz="2800" b="1" i="0" u="none" strike="noStrike" dirty="0" smtClean="0">
                          <a:solidFill>
                            <a:srgbClr val="000000"/>
                          </a:solidFill>
                          <a:effectLst/>
                          <a:latin typeface="Times New Roman" panose="02020603050405020304" pitchFamily="18" charset="0"/>
                        </a:rPr>
                        <a:t> </a:t>
                      </a:r>
                      <a:r>
                        <a:rPr lang="ru-RU" sz="2800" b="1" i="0" u="none" strike="noStrike" dirty="0" err="1" smtClean="0">
                          <a:solidFill>
                            <a:srgbClr val="000000"/>
                          </a:solidFill>
                          <a:effectLst/>
                          <a:latin typeface="Times New Roman" panose="02020603050405020304" pitchFamily="18" charset="0"/>
                        </a:rPr>
                        <a:t>аталышы</a:t>
                      </a:r>
                      <a:endParaRPr lang="ru-RU" sz="28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marL="0" algn="ctr" defTabSz="914400" rtl="0" eaLnBrk="1" fontAlgn="ctr" latinLnBrk="0" hangingPunct="1"/>
                      <a:r>
                        <a:rPr lang="ky-KG" sz="2800" b="1" i="0" u="none" strike="noStrike" kern="1200" dirty="0" smtClean="0">
                          <a:solidFill>
                            <a:srgbClr val="000000"/>
                          </a:solidFill>
                          <a:effectLst/>
                          <a:latin typeface="Times New Roman" panose="02020603050405020304" pitchFamily="18" charset="0"/>
                          <a:ea typeface="+mn-ea"/>
                          <a:cs typeface="+mn-cs"/>
                        </a:rPr>
                        <a:t>Иштөө мөөнөтү</a:t>
                      </a:r>
                      <a:endParaRPr lang="ru-RU" sz="2800" b="1" i="0" u="none" strike="noStrike" kern="1200" dirty="0">
                        <a:solidFill>
                          <a:srgbClr val="000000"/>
                        </a:solidFill>
                        <a:effectLst/>
                        <a:latin typeface="Times New Roman" panose="02020603050405020304" pitchFamily="18" charset="0"/>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marL="0" algn="ctr" defTabSz="914400" rtl="0" eaLnBrk="1" fontAlgn="ctr" latinLnBrk="0" hangingPunct="1"/>
                      <a:r>
                        <a:rPr lang="ru-RU" sz="2800" b="1" i="0" u="none" strike="noStrike" dirty="0" err="1" smtClean="0">
                          <a:solidFill>
                            <a:srgbClr val="2B2B2B"/>
                          </a:solidFill>
                          <a:effectLst/>
                          <a:latin typeface="Times New Roman" panose="02020603050405020304" pitchFamily="18" charset="0"/>
                          <a:cs typeface="Times New Roman" panose="02020603050405020304" pitchFamily="18" charset="0"/>
                        </a:rPr>
                        <a:t>Айына</a:t>
                      </a:r>
                      <a:r>
                        <a:rPr lang="ru-RU" sz="2800" b="1" i="0" u="none" strike="noStrike" dirty="0" smtClean="0">
                          <a:solidFill>
                            <a:srgbClr val="2B2B2B"/>
                          </a:solidFill>
                          <a:effectLst/>
                          <a:latin typeface="Times New Roman" panose="02020603050405020304" pitchFamily="18" charset="0"/>
                          <a:cs typeface="Times New Roman" panose="02020603050405020304" pitchFamily="18" charset="0"/>
                        </a:rPr>
                        <a:t> </a:t>
                      </a:r>
                      <a:r>
                        <a:rPr lang="ru-RU" sz="2800" b="1" i="0" u="none" strike="noStrike" dirty="0" err="1" smtClean="0">
                          <a:solidFill>
                            <a:srgbClr val="2B2B2B"/>
                          </a:solidFill>
                          <a:effectLst/>
                          <a:latin typeface="Times New Roman" panose="02020603050405020304" pitchFamily="18" charset="0"/>
                          <a:cs typeface="Times New Roman" panose="02020603050405020304" pitchFamily="18" charset="0"/>
                        </a:rPr>
                        <a:t>төлөө</a:t>
                      </a:r>
                      <a:r>
                        <a:rPr lang="ru-RU" sz="2800" b="1" i="0" u="none" strike="noStrike" dirty="0" smtClean="0">
                          <a:solidFill>
                            <a:srgbClr val="2B2B2B"/>
                          </a:solidFill>
                          <a:effectLst/>
                          <a:latin typeface="Times New Roman" panose="02020603050405020304" pitchFamily="18" charset="0"/>
                          <a:cs typeface="Times New Roman" panose="02020603050405020304" pitchFamily="18" charset="0"/>
                        </a:rPr>
                        <a:t> </a:t>
                      </a:r>
                      <a:r>
                        <a:rPr lang="ru-RU" sz="2800" b="1" i="0" u="none" strike="noStrike" dirty="0" err="1" smtClean="0">
                          <a:solidFill>
                            <a:srgbClr val="2B2B2B"/>
                          </a:solidFill>
                          <a:effectLst/>
                          <a:latin typeface="Times New Roman" panose="02020603050405020304" pitchFamily="18" charset="0"/>
                          <a:cs typeface="Times New Roman" panose="02020603050405020304" pitchFamily="18" charset="0"/>
                        </a:rPr>
                        <a:t>өлчөмү</a:t>
                      </a:r>
                      <a:r>
                        <a:rPr lang="ru-RU" sz="2800" b="1" i="0" u="none" strike="noStrike" dirty="0" smtClean="0">
                          <a:solidFill>
                            <a:srgbClr val="2B2B2B"/>
                          </a:solidFill>
                          <a:effectLst/>
                          <a:latin typeface="Times New Roman" panose="02020603050405020304" pitchFamily="18" charset="0"/>
                          <a:cs typeface="Times New Roman" panose="02020603050405020304" pitchFamily="18" charset="0"/>
                        </a:rPr>
                        <a:t> (сом)</a:t>
                      </a:r>
                      <a:endParaRPr lang="ru-RU" sz="28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rtl="0" fontAlgn="ctr"/>
                      <a:r>
                        <a:rPr lang="ru-RU" sz="2800" b="1" i="0" u="none" strike="noStrike" dirty="0" err="1" smtClean="0">
                          <a:solidFill>
                            <a:srgbClr val="000000"/>
                          </a:solidFill>
                          <a:effectLst/>
                          <a:latin typeface="Times New Roman" panose="02020603050405020304" pitchFamily="18" charset="0"/>
                        </a:rPr>
                        <a:t>Каттоо</a:t>
                      </a:r>
                      <a:r>
                        <a:rPr lang="ru-RU" sz="2800" b="1" i="0" u="none" strike="noStrike" dirty="0" smtClean="0">
                          <a:solidFill>
                            <a:srgbClr val="000000"/>
                          </a:solidFill>
                          <a:effectLst/>
                          <a:latin typeface="Times New Roman" panose="02020603050405020304" pitchFamily="18" charset="0"/>
                        </a:rPr>
                        <a:t> </a:t>
                      </a:r>
                      <a:r>
                        <a:rPr lang="ru-RU" sz="2800" b="1" i="0" u="none" strike="noStrike" dirty="0" err="1" smtClean="0">
                          <a:solidFill>
                            <a:srgbClr val="000000"/>
                          </a:solidFill>
                          <a:effectLst/>
                          <a:latin typeface="Times New Roman" panose="02020603050405020304" pitchFamily="18" charset="0"/>
                        </a:rPr>
                        <a:t>персоналынын</a:t>
                      </a:r>
                      <a:r>
                        <a:rPr lang="ru-RU" sz="2800" b="1" i="0" u="none" strike="noStrike" dirty="0" smtClean="0">
                          <a:solidFill>
                            <a:srgbClr val="000000"/>
                          </a:solidFill>
                          <a:effectLst/>
                          <a:latin typeface="Times New Roman" panose="02020603050405020304" pitchFamily="18" charset="0"/>
                        </a:rPr>
                        <a:t> саны</a:t>
                      </a:r>
                      <a:endParaRPr lang="ru-RU" sz="28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extLst>
                  <a:ext uri="{0D108BD9-81ED-4DB2-BD59-A6C34878D82A}">
                    <a16:rowId xmlns:a16="http://schemas.microsoft.com/office/drawing/2014/main" xmlns="" val="10000"/>
                  </a:ext>
                </a:extLst>
              </a:tr>
              <a:tr h="853388">
                <a:tc>
                  <a:txBody>
                    <a:bodyPr/>
                    <a:lstStyle/>
                    <a:p>
                      <a:pPr algn="l" rtl="0" fontAlgn="ctr"/>
                      <a:r>
                        <a:rPr lang="ru-RU" sz="2400" b="0" i="0" u="none" strike="noStrike" dirty="0" smtClean="0">
                          <a:solidFill>
                            <a:srgbClr val="000000"/>
                          </a:solidFill>
                          <a:effectLst/>
                          <a:latin typeface="Times New Roman" panose="02020603050405020304" pitchFamily="18" charset="0"/>
                        </a:rPr>
                        <a:t> </a:t>
                      </a:r>
                      <a:r>
                        <a:rPr lang="ru-RU" sz="2400" b="0" i="0" u="none" strike="noStrike" dirty="0" err="1" smtClean="0">
                          <a:solidFill>
                            <a:srgbClr val="000000"/>
                          </a:solidFill>
                          <a:effectLst/>
                          <a:latin typeface="Times New Roman" panose="02020603050405020304" pitchFamily="18" charset="0"/>
                        </a:rPr>
                        <a:t>Каттоо</a:t>
                      </a:r>
                      <a:r>
                        <a:rPr lang="ru-RU" sz="2400" b="0" i="0" u="none" strike="noStrike" dirty="0" smtClean="0">
                          <a:solidFill>
                            <a:srgbClr val="000000"/>
                          </a:solidFill>
                          <a:effectLst/>
                          <a:latin typeface="Times New Roman" panose="02020603050405020304" pitchFamily="18" charset="0"/>
                        </a:rPr>
                        <a:t> </a:t>
                      </a:r>
                      <a:r>
                        <a:rPr lang="ru-RU" sz="2400" b="0" i="0" u="none" strike="noStrike" dirty="0" err="1" smtClean="0">
                          <a:solidFill>
                            <a:srgbClr val="000000"/>
                          </a:solidFill>
                          <a:effectLst/>
                          <a:latin typeface="Times New Roman" panose="02020603050405020304" pitchFamily="18" charset="0"/>
                        </a:rPr>
                        <a:t>бөлүмүнүн</a:t>
                      </a:r>
                      <a:r>
                        <a:rPr lang="ru-RU" sz="2400" b="0" i="0" u="none" strike="noStrike" dirty="0" smtClean="0">
                          <a:solidFill>
                            <a:srgbClr val="000000"/>
                          </a:solidFill>
                          <a:effectLst/>
                          <a:latin typeface="Times New Roman" panose="02020603050405020304" pitchFamily="18" charset="0"/>
                        </a:rPr>
                        <a:t>  координатору</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2400" b="0" i="0" u="none" strike="noStrike" dirty="0">
                          <a:solidFill>
                            <a:srgbClr val="000000"/>
                          </a:solidFill>
                          <a:effectLst/>
                          <a:latin typeface="Times New Roman" panose="02020603050405020304" pitchFamily="18" charset="0"/>
                        </a:rPr>
                        <a:t>3 </a:t>
                      </a:r>
                      <a:r>
                        <a:rPr lang="ru-RU" sz="2400" b="0" i="0" u="none" strike="noStrike" dirty="0" smtClean="0">
                          <a:solidFill>
                            <a:srgbClr val="000000"/>
                          </a:solidFill>
                          <a:effectLst/>
                          <a:latin typeface="Times New Roman" panose="02020603050405020304" pitchFamily="18" charset="0"/>
                        </a:rPr>
                        <a:t>ай</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x-none" sz="2400" b="0"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9187</a:t>
                      </a:r>
                      <a:endParaRPr lang="ru-RU" sz="3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2400" b="0" i="0" u="none" strike="noStrike" dirty="0" err="1" smtClean="0">
                          <a:solidFill>
                            <a:srgbClr val="000000"/>
                          </a:solidFill>
                          <a:effectLst/>
                          <a:latin typeface="Times New Roman" panose="02020603050405020304" pitchFamily="18" charset="0"/>
                        </a:rPr>
                        <a:t>Болжол</a:t>
                      </a:r>
                      <a:r>
                        <a:rPr lang="ru-RU" sz="2400" b="0" i="0" u="none" strike="noStrike" dirty="0" smtClean="0">
                          <a:solidFill>
                            <a:srgbClr val="000000"/>
                          </a:solidFill>
                          <a:effectLst/>
                          <a:latin typeface="Times New Roman" panose="02020603050405020304" pitchFamily="18" charset="0"/>
                        </a:rPr>
                        <a:t> </a:t>
                      </a:r>
                      <a:r>
                        <a:rPr lang="ru-RU" sz="2400" b="0" i="0" u="none" strike="noStrike" dirty="0" err="1" smtClean="0">
                          <a:solidFill>
                            <a:srgbClr val="000000"/>
                          </a:solidFill>
                          <a:effectLst/>
                          <a:latin typeface="Times New Roman" panose="02020603050405020304" pitchFamily="18" charset="0"/>
                        </a:rPr>
                        <a:t>менен</a:t>
                      </a:r>
                      <a:r>
                        <a:rPr lang="ru-RU" sz="2400" b="0" i="0" u="none" strike="noStrike" dirty="0" smtClean="0">
                          <a:solidFill>
                            <a:srgbClr val="000000"/>
                          </a:solidFill>
                          <a:effectLst/>
                          <a:latin typeface="Times New Roman" panose="02020603050405020304" pitchFamily="18" charset="0"/>
                        </a:rPr>
                        <a:t> </a:t>
                      </a:r>
                      <a:r>
                        <a:rPr lang="ru-RU" sz="2400" b="0" i="0" u="none" strike="noStrike" dirty="0">
                          <a:solidFill>
                            <a:srgbClr val="000000"/>
                          </a:solidFill>
                          <a:effectLst/>
                          <a:latin typeface="Times New Roman" panose="02020603050405020304" pitchFamily="18" charset="0"/>
                        </a:rPr>
                        <a:t>500 </a:t>
                      </a:r>
                      <a:r>
                        <a:rPr lang="ru-RU" sz="2400" b="0" i="0" u="none" strike="noStrike" dirty="0" err="1" smtClean="0">
                          <a:solidFill>
                            <a:srgbClr val="000000"/>
                          </a:solidFill>
                          <a:effectLst/>
                          <a:latin typeface="Times New Roman" panose="02020603050405020304" pitchFamily="18" charset="0"/>
                        </a:rPr>
                        <a:t>адам</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790575">
                <a:tc>
                  <a:txBody>
                    <a:bodyPr/>
                    <a:lstStyle/>
                    <a:p>
                      <a:pPr algn="l" rtl="0" fontAlgn="ctr"/>
                      <a:r>
                        <a:rPr lang="ru-RU" sz="2400" b="0" i="0" u="none" strike="noStrike" dirty="0" smtClean="0">
                          <a:solidFill>
                            <a:srgbClr val="000000"/>
                          </a:solidFill>
                          <a:effectLst/>
                          <a:latin typeface="Times New Roman" panose="02020603050405020304" pitchFamily="18" charset="0"/>
                        </a:rPr>
                        <a:t> Инструктор-</a:t>
                      </a:r>
                      <a:r>
                        <a:rPr lang="ru-RU" sz="2400" b="0" i="0" u="none" strike="noStrike" dirty="0" err="1" smtClean="0">
                          <a:solidFill>
                            <a:srgbClr val="000000"/>
                          </a:solidFill>
                          <a:effectLst/>
                          <a:latin typeface="Times New Roman" panose="02020603050405020304" pitchFamily="18" charset="0"/>
                        </a:rPr>
                        <a:t>контролдоочу</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2400" b="0" i="0" u="none" strike="noStrike" dirty="0">
                          <a:solidFill>
                            <a:srgbClr val="000000"/>
                          </a:solidFill>
                          <a:effectLst/>
                          <a:latin typeface="Times New Roman" panose="02020603050405020304" pitchFamily="18" charset="0"/>
                        </a:rPr>
                        <a:t>1,5 </a:t>
                      </a:r>
                      <a:r>
                        <a:rPr lang="ru-RU" sz="2400" b="0" i="0" u="none" strike="noStrike" dirty="0" smtClean="0">
                          <a:solidFill>
                            <a:srgbClr val="000000"/>
                          </a:solidFill>
                          <a:effectLst/>
                          <a:latin typeface="Times New Roman" panose="02020603050405020304" pitchFamily="18" charset="0"/>
                        </a:rPr>
                        <a:t>ай</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x-none" sz="2400" b="0"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7656</a:t>
                      </a:r>
                      <a:endParaRPr lang="ru-RU" sz="3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2400" b="0" i="0" u="none" strike="noStrike" dirty="0" err="1" smtClean="0">
                          <a:solidFill>
                            <a:srgbClr val="000000"/>
                          </a:solidFill>
                          <a:effectLst/>
                          <a:latin typeface="Times New Roman" panose="02020603050405020304" pitchFamily="18" charset="0"/>
                        </a:rPr>
                        <a:t>Болжол</a:t>
                      </a:r>
                      <a:r>
                        <a:rPr lang="ru-RU" sz="2400" b="0" i="0" u="none" strike="noStrike" dirty="0" smtClean="0">
                          <a:solidFill>
                            <a:srgbClr val="000000"/>
                          </a:solidFill>
                          <a:effectLst/>
                          <a:latin typeface="Times New Roman" panose="02020603050405020304" pitchFamily="18" charset="0"/>
                        </a:rPr>
                        <a:t> </a:t>
                      </a:r>
                      <a:r>
                        <a:rPr lang="ru-RU" sz="2400" b="0" i="0" u="none" strike="noStrike" dirty="0" err="1" smtClean="0">
                          <a:solidFill>
                            <a:srgbClr val="000000"/>
                          </a:solidFill>
                          <a:effectLst/>
                          <a:latin typeface="Times New Roman" panose="02020603050405020304" pitchFamily="18" charset="0"/>
                        </a:rPr>
                        <a:t>менен</a:t>
                      </a:r>
                      <a:r>
                        <a:rPr lang="ru-RU" sz="2400" b="0" i="0" u="none" strike="noStrike" dirty="0" smtClean="0">
                          <a:solidFill>
                            <a:srgbClr val="000000"/>
                          </a:solidFill>
                          <a:effectLst/>
                          <a:latin typeface="Times New Roman" panose="02020603050405020304" pitchFamily="18" charset="0"/>
                        </a:rPr>
                        <a:t>  </a:t>
                      </a:r>
                      <a:r>
                        <a:rPr lang="ru-RU" sz="2400" b="0" i="0" u="none" strike="noStrike" dirty="0">
                          <a:solidFill>
                            <a:srgbClr val="000000"/>
                          </a:solidFill>
                          <a:effectLst/>
                          <a:latin typeface="Times New Roman" panose="02020603050405020304" pitchFamily="18" charset="0"/>
                        </a:rPr>
                        <a:t>2600 </a:t>
                      </a:r>
                      <a:r>
                        <a:rPr lang="ru-RU" sz="2400" b="0" i="0" u="none" strike="noStrike" dirty="0" err="1" smtClean="0">
                          <a:solidFill>
                            <a:srgbClr val="000000"/>
                          </a:solidFill>
                          <a:effectLst/>
                          <a:latin typeface="Times New Roman" panose="02020603050405020304" pitchFamily="18" charset="0"/>
                        </a:rPr>
                        <a:t>адам</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790575">
                <a:tc>
                  <a:txBody>
                    <a:bodyPr/>
                    <a:lstStyle/>
                    <a:p>
                      <a:pPr algn="l" rtl="0" fontAlgn="ctr"/>
                      <a:r>
                        <a:rPr lang="ru-RU" sz="2400" b="0" i="0" u="none" strike="noStrike" dirty="0" smtClean="0">
                          <a:solidFill>
                            <a:srgbClr val="000000"/>
                          </a:solidFill>
                          <a:effectLst/>
                          <a:latin typeface="Times New Roman" panose="02020603050405020304" pitchFamily="18" charset="0"/>
                        </a:rPr>
                        <a:t> </a:t>
                      </a:r>
                      <a:r>
                        <a:rPr lang="ru-RU" sz="2400" b="0" i="0" u="none" strike="noStrike" dirty="0" err="1" smtClean="0">
                          <a:solidFill>
                            <a:srgbClr val="000000"/>
                          </a:solidFill>
                          <a:effectLst/>
                          <a:latin typeface="Times New Roman" panose="02020603050405020304" pitchFamily="18" charset="0"/>
                        </a:rPr>
                        <a:t>Каттоочу</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2400" b="0" i="0" u="none" strike="noStrike" dirty="0">
                          <a:solidFill>
                            <a:srgbClr val="000000"/>
                          </a:solidFill>
                          <a:effectLst/>
                          <a:latin typeface="Times New Roman" panose="02020603050405020304" pitchFamily="18" charset="0"/>
                        </a:rPr>
                        <a:t>1 </a:t>
                      </a:r>
                      <a:r>
                        <a:rPr lang="ru-RU" sz="2400" b="0" i="0" u="none" strike="noStrike" dirty="0" smtClean="0">
                          <a:solidFill>
                            <a:srgbClr val="000000"/>
                          </a:solidFill>
                          <a:effectLst/>
                          <a:latin typeface="Times New Roman" panose="02020603050405020304" pitchFamily="18" charset="0"/>
                        </a:rPr>
                        <a:t>ай</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x-none" sz="2400" b="0"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7656</a:t>
                      </a:r>
                      <a:endParaRPr lang="ru-RU" sz="3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2400" b="0" i="0" u="none" strike="noStrike" dirty="0" err="1" smtClean="0">
                          <a:solidFill>
                            <a:srgbClr val="000000"/>
                          </a:solidFill>
                          <a:effectLst/>
                          <a:latin typeface="Times New Roman" panose="02020603050405020304" pitchFamily="18" charset="0"/>
                        </a:rPr>
                        <a:t>Болжол</a:t>
                      </a:r>
                      <a:r>
                        <a:rPr lang="ru-RU" sz="2400" b="0" i="0" u="none" strike="noStrike" dirty="0" smtClean="0">
                          <a:solidFill>
                            <a:srgbClr val="000000"/>
                          </a:solidFill>
                          <a:effectLst/>
                          <a:latin typeface="Times New Roman" panose="02020603050405020304" pitchFamily="18" charset="0"/>
                        </a:rPr>
                        <a:t> </a:t>
                      </a:r>
                      <a:r>
                        <a:rPr lang="ru-RU" sz="2400" b="0" i="0" u="none" strike="noStrike" dirty="0" err="1" smtClean="0">
                          <a:solidFill>
                            <a:srgbClr val="000000"/>
                          </a:solidFill>
                          <a:effectLst/>
                          <a:latin typeface="Times New Roman" panose="02020603050405020304" pitchFamily="18" charset="0"/>
                        </a:rPr>
                        <a:t>менен</a:t>
                      </a:r>
                      <a:r>
                        <a:rPr lang="ru-RU" sz="2400" b="0" i="0" u="none" strike="noStrike" dirty="0" smtClean="0">
                          <a:solidFill>
                            <a:srgbClr val="000000"/>
                          </a:solidFill>
                          <a:effectLst/>
                          <a:latin typeface="Times New Roman" panose="02020603050405020304" pitchFamily="18" charset="0"/>
                        </a:rPr>
                        <a:t>  24000 </a:t>
                      </a:r>
                      <a:r>
                        <a:rPr lang="ru-RU" sz="2400" b="0" i="0" u="none" strike="noStrike" dirty="0" err="1" smtClean="0">
                          <a:solidFill>
                            <a:srgbClr val="000000"/>
                          </a:solidFill>
                          <a:effectLst/>
                          <a:latin typeface="Times New Roman" panose="02020603050405020304" pitchFamily="18" charset="0"/>
                        </a:rPr>
                        <a:t>адам</a:t>
                      </a:r>
                      <a:endParaRPr lang="ru-RU" sz="24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pic>
        <p:nvPicPr>
          <p:cNvPr id="9" name="Picture 19" descr="7oblastif-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6021388"/>
            <a:ext cx="72072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8"/>
          <p:cNvSpPr>
            <a:spLocks noChangeArrowheads="1"/>
          </p:cNvSpPr>
          <p:nvPr/>
        </p:nvSpPr>
        <p:spPr bwMode="auto">
          <a:xfrm>
            <a:off x="1266018" y="6207919"/>
            <a:ext cx="784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Aft>
                <a:spcPct val="0"/>
              </a:spcAft>
              <a:buNone/>
            </a:pPr>
            <a:r>
              <a:rPr lang="ru-RU" altLang="ru-RU" sz="1400" b="1" dirty="0" err="1">
                <a:latin typeface="Times New Roman" panose="02020603050405020304" pitchFamily="18" charset="0"/>
                <a:cs typeface="Times New Roman" panose="02020603050405020304" pitchFamily="18" charset="0"/>
              </a:rPr>
              <a:t>Кыргыз</a:t>
            </a:r>
            <a:r>
              <a:rPr lang="ru-RU" altLang="ru-RU" sz="1400" b="1" dirty="0">
                <a:latin typeface="Times New Roman" panose="02020603050405020304" pitchFamily="18" charset="0"/>
                <a:cs typeface="Times New Roman" panose="02020603050405020304" pitchFamily="18" charset="0"/>
              </a:rPr>
              <a:t> </a:t>
            </a:r>
            <a:r>
              <a:rPr lang="ru-RU" altLang="ru-RU" sz="1400" b="1" dirty="0" err="1">
                <a:latin typeface="Times New Roman" panose="02020603050405020304" pitchFamily="18" charset="0"/>
                <a:cs typeface="Times New Roman" panose="02020603050405020304" pitchFamily="18" charset="0"/>
              </a:rPr>
              <a:t>Республикасынын</a:t>
            </a:r>
            <a:r>
              <a:rPr lang="ru-RU" altLang="ru-RU" sz="1400" b="1" dirty="0">
                <a:latin typeface="Times New Roman" panose="02020603050405020304" pitchFamily="18" charset="0"/>
                <a:cs typeface="Times New Roman" panose="02020603050405020304" pitchFamily="18" charset="0"/>
              </a:rPr>
              <a:t> </a:t>
            </a:r>
            <a:r>
              <a:rPr lang="ru-RU" altLang="ru-RU" sz="1400" b="1" dirty="0" err="1">
                <a:latin typeface="Times New Roman" panose="02020603050405020304" pitchFamily="18" charset="0"/>
                <a:cs typeface="Times New Roman" panose="02020603050405020304" pitchFamily="18" charset="0"/>
              </a:rPr>
              <a:t>Улуттук</a:t>
            </a:r>
            <a:r>
              <a:rPr lang="ru-RU" altLang="ru-RU" sz="1400" b="1" dirty="0">
                <a:latin typeface="Times New Roman" panose="02020603050405020304" pitchFamily="18" charset="0"/>
                <a:cs typeface="Times New Roman" panose="02020603050405020304" pitchFamily="18" charset="0"/>
              </a:rPr>
              <a:t> статистика </a:t>
            </a:r>
            <a:r>
              <a:rPr lang="ru-RU" altLang="ru-RU" sz="1400" b="1" dirty="0" err="1">
                <a:latin typeface="Times New Roman" panose="02020603050405020304" pitchFamily="18" charset="0"/>
                <a:cs typeface="Times New Roman" panose="02020603050405020304" pitchFamily="18" charset="0"/>
              </a:rPr>
              <a:t>комитети</a:t>
            </a:r>
            <a:endParaRPr lang="en-US" altLang="ru-RU" sz="14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58" y="155850"/>
            <a:ext cx="1519282" cy="1253551"/>
          </a:xfrm>
          <a:prstGeom prst="rect">
            <a:avLst/>
          </a:prstGeom>
        </p:spPr>
      </p:pic>
    </p:spTree>
    <p:extLst>
      <p:ext uri="{BB962C8B-B14F-4D97-AF65-F5344CB8AC3E}">
        <p14:creationId xmlns:p14="http://schemas.microsoft.com/office/powerpoint/2010/main" val="4042880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543949" y="1109858"/>
            <a:ext cx="5584723" cy="830997"/>
          </a:xfrm>
          <a:prstGeom prst="rect">
            <a:avLst/>
          </a:prstGeom>
          <a:solidFill>
            <a:schemeClr val="accent1"/>
          </a:solidFill>
          <a:ln>
            <a:solidFill>
              <a:schemeClr val="accent2"/>
            </a:solidFill>
          </a:ln>
        </p:spPr>
        <p:txBody>
          <a:bodyPr wrap="square">
            <a:spAutoFit/>
          </a:bodyPr>
          <a:lstStyle/>
          <a:p>
            <a:r>
              <a:rPr lang="ru-RU" sz="2400" b="1" dirty="0" err="1">
                <a:solidFill>
                  <a:schemeClr val="tx2"/>
                </a:solidFill>
                <a:latin typeface="Times New Roman" panose="02020603050405020304" pitchFamily="18" charset="0"/>
                <a:ea typeface="+mj-ea"/>
                <a:cs typeface="Times New Roman" panose="02020603050405020304" pitchFamily="18" charset="0"/>
              </a:rPr>
              <a:t>Убактылуу</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каттоо</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кызматкерлерине</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коюлуучу</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талаптар</a:t>
            </a:r>
            <a:r>
              <a:rPr lang="ru-RU" sz="2400" b="1" dirty="0">
                <a:solidFill>
                  <a:schemeClr val="tx2"/>
                </a:solidFill>
                <a:latin typeface="Times New Roman" panose="02020603050405020304" pitchFamily="18" charset="0"/>
                <a:ea typeface="+mj-ea"/>
                <a:cs typeface="Times New Roman" panose="02020603050405020304" pitchFamily="18" charset="0"/>
              </a:rPr>
              <a:t>:</a:t>
            </a:r>
          </a:p>
        </p:txBody>
      </p:sp>
      <p:sp>
        <p:nvSpPr>
          <p:cNvPr id="9" name="Прямоугольник 8"/>
          <p:cNvSpPr/>
          <p:nvPr/>
        </p:nvSpPr>
        <p:spPr>
          <a:xfrm>
            <a:off x="543949" y="2088010"/>
            <a:ext cx="5584723" cy="4093428"/>
          </a:xfrm>
          <a:prstGeom prst="rect">
            <a:avLst/>
          </a:prstGeom>
          <a:ln>
            <a:solidFill>
              <a:schemeClr val="accent2"/>
            </a:solidFill>
          </a:ln>
        </p:spPr>
        <p:txBody>
          <a:bodyPr wrap="square">
            <a:spAutoFit/>
          </a:bodyPr>
          <a:lstStyle/>
          <a:p>
            <a:pPr marL="342900" indent="-342900">
              <a:spcBef>
                <a:spcPts val="1200"/>
              </a:spcBef>
              <a:buFontTx/>
              <a:buChar char="-"/>
            </a:pPr>
            <a:r>
              <a:rPr lang="ru-RU" sz="2000" dirty="0" err="1" smtClean="0">
                <a:latin typeface="Times New Roman" panose="02020603050405020304" pitchFamily="18" charset="0"/>
                <a:cs typeface="Times New Roman" panose="02020603050405020304" pitchFamily="18" charset="0"/>
              </a:rPr>
              <a:t>Кыргыз</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Республикасынын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жараны</a:t>
            </a:r>
            <a:r>
              <a:rPr lang="ru-RU" sz="2000" dirty="0" smtClean="0">
                <a:latin typeface="Times New Roman" panose="02020603050405020304" pitchFamily="18" charset="0"/>
                <a:cs typeface="Times New Roman" panose="02020603050405020304" pitchFamily="18" charset="0"/>
              </a:rPr>
              <a:t>;</a:t>
            </a:r>
          </a:p>
          <a:p>
            <a:pPr marL="342900" indent="-342900">
              <a:spcBef>
                <a:spcPts val="1200"/>
              </a:spcBef>
              <a:buFontTx/>
              <a:buChar char="-"/>
            </a:pPr>
            <a:r>
              <a:rPr lang="ru-RU" sz="2000" dirty="0" smtClean="0">
                <a:latin typeface="Times New Roman" panose="02020603050405020304" pitchFamily="18" charset="0"/>
                <a:cs typeface="Times New Roman" panose="02020603050405020304" pitchFamily="18" charset="0"/>
              </a:rPr>
              <a:t>18 </a:t>
            </a:r>
            <a:r>
              <a:rPr lang="ru-RU" sz="2000" dirty="0" err="1">
                <a:latin typeface="Times New Roman" panose="02020603050405020304" pitchFamily="18" charset="0"/>
                <a:cs typeface="Times New Roman" panose="02020603050405020304" pitchFamily="18" charset="0"/>
              </a:rPr>
              <a:t>жаш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улуу</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курактагы</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342900" indent="-342900">
              <a:spcBef>
                <a:spcPts val="1200"/>
              </a:spcBef>
              <a:buFontTx/>
              <a:buChar char="-"/>
            </a:pPr>
            <a:r>
              <a:rPr lang="ru-RU" sz="2000" dirty="0" err="1" smtClean="0">
                <a:latin typeface="Times New Roman" panose="02020603050405020304" pitchFamily="18" charset="0"/>
                <a:cs typeface="Times New Roman" panose="02020603050405020304" pitchFamily="18" charset="0"/>
              </a:rPr>
              <a:t>мурда</a:t>
            </a:r>
            <a:r>
              <a:rPr lang="ru-RU" sz="2000" dirty="0" smtClean="0">
                <a:latin typeface="Times New Roman" panose="02020603050405020304" pitchFamily="18" charset="0"/>
                <a:cs typeface="Times New Roman" panose="02020603050405020304" pitchFamily="18" charset="0"/>
              </a:rPr>
              <a:t> эл </a:t>
            </a:r>
            <a:r>
              <a:rPr lang="ru-RU" sz="2000" dirty="0" err="1" smtClean="0">
                <a:latin typeface="Times New Roman" panose="02020603050405020304" pitchFamily="18" charset="0"/>
                <a:cs typeface="Times New Roman" panose="02020603050405020304" pitchFamily="18" charset="0"/>
              </a:rPr>
              <a:t>каттоого</a:t>
            </a:r>
            <a:r>
              <a:rPr lang="ru-RU" sz="2000" dirty="0" smtClean="0">
                <a:latin typeface="Times New Roman" panose="02020603050405020304" pitchFamily="18" charset="0"/>
                <a:cs typeface="Times New Roman" panose="02020603050405020304" pitchFamily="18" charset="0"/>
              </a:rPr>
              <a:t> же </a:t>
            </a:r>
            <a:r>
              <a:rPr lang="ru-RU" sz="2000" dirty="0" err="1" smtClean="0">
                <a:latin typeface="Times New Roman" panose="02020603050405020304" pitchFamily="18" charset="0"/>
                <a:cs typeface="Times New Roman" panose="02020603050405020304" pitchFamily="18" charset="0"/>
              </a:rPr>
              <a:t>кайсы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бир</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тандалма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изилдөөлөргө</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катышкандар</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мүмкүн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болушунча</a:t>
            </a:r>
            <a:r>
              <a:rPr lang="ru-RU" sz="2000" dirty="0" smtClean="0">
                <a:latin typeface="Times New Roman" panose="02020603050405020304" pitchFamily="18" charset="0"/>
                <a:cs typeface="Times New Roman" panose="02020603050405020304" pitchFamily="18" charset="0"/>
              </a:rPr>
              <a:t>);</a:t>
            </a:r>
          </a:p>
          <a:p>
            <a:pPr marL="342900" indent="-342900">
              <a:spcBef>
                <a:spcPts val="1200"/>
              </a:spcBef>
              <a:buFontTx/>
              <a:buChar char="-"/>
            </a:pPr>
            <a:r>
              <a:rPr lang="en-US" sz="2000" dirty="0" smtClean="0">
                <a:latin typeface="Times New Roman" panose="02020603050405020304" pitchFamily="18" charset="0"/>
                <a:cs typeface="Times New Roman" panose="02020603050405020304" pitchFamily="18" charset="0"/>
              </a:rPr>
              <a:t>Android </a:t>
            </a:r>
            <a:r>
              <a:rPr lang="en-US" sz="2000" dirty="0">
                <a:latin typeface="Times New Roman" panose="02020603050405020304" pitchFamily="18" charset="0"/>
                <a:cs typeface="Times New Roman" panose="02020603050405020304" pitchFamily="18" charset="0"/>
              </a:rPr>
              <a:t>5 </a:t>
            </a:r>
            <a:r>
              <a:rPr lang="ru-RU" sz="2000" dirty="0" err="1">
                <a:latin typeface="Times New Roman" panose="02020603050405020304" pitchFamily="18" charset="0"/>
                <a:cs typeface="Times New Roman" panose="02020603050405020304" pitchFamily="18" charset="0"/>
              </a:rPr>
              <a:t>жана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жогору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базасында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операциялык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тутумунун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башкаруусунда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уюлдук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телефондун</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болушу</a:t>
            </a:r>
            <a:r>
              <a:rPr lang="ru-RU" sz="2000" dirty="0" smtClean="0">
                <a:latin typeface="Times New Roman" panose="02020603050405020304" pitchFamily="18" charset="0"/>
                <a:cs typeface="Times New Roman" panose="02020603050405020304" pitchFamily="18" charset="0"/>
              </a:rPr>
              <a:t>.</a:t>
            </a:r>
          </a:p>
          <a:p>
            <a:pPr marL="342900" indent="-342900">
              <a:buFontTx/>
              <a:buChar char="-"/>
            </a:pPr>
            <a:endParaRPr lang="ru-RU" sz="2000" dirty="0">
              <a:latin typeface="Times New Roman" panose="02020603050405020304" pitchFamily="18" charset="0"/>
              <a:cs typeface="Times New Roman" panose="02020603050405020304" pitchFamily="18" charset="0"/>
            </a:endParaRPr>
          </a:p>
          <a:p>
            <a:pPr marL="342900" indent="-342900">
              <a:buFontTx/>
              <a:buChar char="-"/>
            </a:pPr>
            <a:endParaRPr lang="ru-RU" sz="2000" dirty="0" smtClean="0">
              <a:latin typeface="Times New Roman" panose="02020603050405020304" pitchFamily="18" charset="0"/>
              <a:cs typeface="Times New Roman" panose="02020603050405020304" pitchFamily="18" charset="0"/>
            </a:endParaRPr>
          </a:p>
          <a:p>
            <a:pPr marL="342900" indent="-342900">
              <a:spcBef>
                <a:spcPts val="1200"/>
              </a:spcBef>
              <a:buFontTx/>
              <a:buChar char="-"/>
            </a:pPr>
            <a:endParaRPr lang="ru-RU" sz="2000" dirty="0">
              <a:latin typeface="Times New Roman" panose="02020603050405020304" pitchFamily="18" charset="0"/>
              <a:cs typeface="Times New Roman" panose="02020603050405020304" pitchFamily="18" charset="0"/>
            </a:endParaRPr>
          </a:p>
        </p:txBody>
      </p:sp>
      <p:sp>
        <p:nvSpPr>
          <p:cNvPr id="10" name="Заголовок 1"/>
          <p:cNvSpPr txBox="1">
            <a:spLocks/>
          </p:cNvSpPr>
          <p:nvPr/>
        </p:nvSpPr>
        <p:spPr bwMode="auto">
          <a:xfrm>
            <a:off x="6331187" y="1138812"/>
            <a:ext cx="5728994" cy="830997"/>
          </a:xfrm>
          <a:prstGeom prst="rect">
            <a:avLst/>
          </a:prstGeom>
          <a:solidFill>
            <a:schemeClr val="accent1"/>
          </a:solidFill>
          <a:ln>
            <a:solidFill>
              <a:schemeClr val="accent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ru-RU" sz="2400" b="1" dirty="0" err="1" smtClean="0">
                <a:latin typeface="Times New Roman" panose="02020603050405020304" pitchFamily="18" charset="0"/>
                <a:cs typeface="Times New Roman" panose="02020603050405020304" pitchFamily="18" charset="0"/>
              </a:rPr>
              <a:t>Областтык</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байланыш</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номерлер</a:t>
            </a:r>
            <a:r>
              <a:rPr lang="ru-RU"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6323976" y="2088010"/>
            <a:ext cx="5743417" cy="4231928"/>
          </a:xfrm>
          <a:prstGeom prst="rect">
            <a:avLst/>
          </a:prstGeom>
          <a:ln>
            <a:solidFill>
              <a:schemeClr val="accent2"/>
            </a:solidFill>
          </a:ln>
        </p:spPr>
        <p:txBody>
          <a:bodyPr wrap="square">
            <a:spAutoFit/>
          </a:bodyPr>
          <a:lstStyle/>
          <a:p>
            <a:pPr lvl="1">
              <a:spcBef>
                <a:spcPts val="600"/>
              </a:spcBef>
            </a:pPr>
            <a:r>
              <a:rPr lang="ru-RU" b="1" dirty="0" smtClean="0">
                <a:latin typeface="Times New Roman" panose="02020603050405020304" pitchFamily="18" charset="0"/>
                <a:cs typeface="Times New Roman" panose="02020603050405020304" pitchFamily="18" charset="0"/>
              </a:rPr>
              <a:t>Баткен обл.: </a:t>
            </a:r>
            <a:r>
              <a:rPr lang="ru-RU" dirty="0">
                <a:latin typeface="Times New Roman" panose="02020603050405020304" pitchFamily="18" charset="0"/>
                <a:cs typeface="Times New Roman" panose="02020603050405020304" pitchFamily="18" charset="0"/>
              </a:rPr>
              <a:t>0778987839, 0770880803</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b="1" dirty="0" err="1" smtClean="0">
                <a:latin typeface="Times New Roman" panose="02020603050405020304" pitchFamily="18" charset="0"/>
                <a:cs typeface="Times New Roman" panose="02020603050405020304" pitchFamily="18" charset="0"/>
              </a:rPr>
              <a:t>Жалал-Абад</a:t>
            </a:r>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обл</a:t>
            </a:r>
            <a:r>
              <a:rPr lang="ru-RU" b="1" dirty="0">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0(3722) 5-14-78, 0778 </a:t>
            </a:r>
            <a:r>
              <a:rPr lang="ru-RU" dirty="0">
                <a:latin typeface="Times New Roman" panose="02020603050405020304" pitchFamily="18" charset="0"/>
                <a:cs typeface="Times New Roman" panose="02020603050405020304" pitchFamily="18" charset="0"/>
              </a:rPr>
              <a:t>777 776</a:t>
            </a:r>
            <a:r>
              <a:rPr lang="ru-RU" dirty="0" smtClean="0">
                <a:latin typeface="Times New Roman" panose="02020603050405020304" pitchFamily="18" charset="0"/>
                <a:cs typeface="Times New Roman" panose="02020603050405020304" pitchFamily="18" charset="0"/>
              </a:rPr>
              <a:t>,</a:t>
            </a:r>
          </a:p>
          <a:p>
            <a:pPr lvl="1">
              <a:spcBef>
                <a:spcPts val="600"/>
              </a:spcBef>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0773 539 </a:t>
            </a:r>
            <a:r>
              <a:rPr lang="ru-RU" dirty="0" smtClean="0">
                <a:latin typeface="Times New Roman" panose="02020603050405020304" pitchFamily="18" charset="0"/>
                <a:cs typeface="Times New Roman" panose="02020603050405020304" pitchFamily="18" charset="0"/>
              </a:rPr>
              <a:t>151;</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b="1" dirty="0" err="1" smtClean="0">
                <a:latin typeface="Times New Roman" panose="02020603050405020304" pitchFamily="18" charset="0"/>
                <a:cs typeface="Times New Roman" panose="02020603050405020304" pitchFamily="18" charset="0"/>
              </a:rPr>
              <a:t>Ысык-Көл</a:t>
            </a:r>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обл</a:t>
            </a:r>
            <a:r>
              <a:rPr lang="ru-RU" b="1" dirty="0">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0(3922) </a:t>
            </a:r>
            <a:r>
              <a:rPr lang="ru-RU" dirty="0" smtClean="0">
                <a:latin typeface="Times New Roman" panose="02020603050405020304" pitchFamily="18" charset="0"/>
                <a:cs typeface="Times New Roman" panose="02020603050405020304" pitchFamily="18" charset="0"/>
              </a:rPr>
              <a:t>5-29-49</a:t>
            </a:r>
            <a:r>
              <a:rPr lang="ru-RU" dirty="0">
                <a:latin typeface="Times New Roman" panose="02020603050405020304" pitchFamily="18" charset="0"/>
                <a:cs typeface="Times New Roman" panose="02020603050405020304" pitchFamily="18" charset="0"/>
              </a:rPr>
              <a:t>, 0770 </a:t>
            </a:r>
            <a:r>
              <a:rPr lang="ru-RU" dirty="0" smtClean="0">
                <a:latin typeface="Times New Roman" panose="02020603050405020304" pitchFamily="18" charset="0"/>
                <a:cs typeface="Times New Roman" panose="02020603050405020304" pitchFamily="18" charset="0"/>
              </a:rPr>
              <a:t>714 000;</a:t>
            </a:r>
            <a:r>
              <a:rPr lang="ky-KG" dirty="0">
                <a:latin typeface="Times New Roman" panose="02020603050405020304" pitchFamily="18" charset="0"/>
                <a:cs typeface="Times New Roman" panose="02020603050405020304" pitchFamily="18" charset="0"/>
              </a:rPr>
              <a:t/>
            </a:r>
            <a:br>
              <a:rPr lang="ky-KG" dirty="0">
                <a:latin typeface="Times New Roman" panose="02020603050405020304" pitchFamily="18" charset="0"/>
                <a:cs typeface="Times New Roman" panose="02020603050405020304" pitchFamily="18" charset="0"/>
              </a:rPr>
            </a:br>
            <a:r>
              <a:rPr lang="ru-RU" b="1" dirty="0" smtClean="0">
                <a:latin typeface="Times New Roman" panose="02020603050405020304" pitchFamily="18" charset="0"/>
                <a:cs typeface="Times New Roman" panose="02020603050405020304" pitchFamily="18" charset="0"/>
              </a:rPr>
              <a:t>Нарын</a:t>
            </a:r>
            <a:r>
              <a:rPr lang="ru-RU"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обл</a:t>
            </a:r>
            <a:r>
              <a:rPr lang="ru-RU" b="1" dirty="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0700 898 972</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0705 105 188</a:t>
            </a:r>
            <a:r>
              <a:rPr lang="ru-RU" dirty="0">
                <a:latin typeface="Times New Roman" panose="02020603050405020304" pitchFamily="18" charset="0"/>
                <a:cs typeface="Times New Roman" panose="02020603050405020304" pitchFamily="18" charset="0"/>
              </a:rPr>
              <a:t>;</a:t>
            </a:r>
          </a:p>
          <a:p>
            <a:pPr lvl="1">
              <a:spcBef>
                <a:spcPts val="600"/>
              </a:spcBef>
            </a:pPr>
            <a:r>
              <a:rPr lang="ky-KG" b="1" dirty="0" smtClean="0">
                <a:latin typeface="Times New Roman" panose="02020603050405020304" pitchFamily="18" charset="0"/>
                <a:cs typeface="Times New Roman" panose="02020603050405020304" pitchFamily="18" charset="0"/>
              </a:rPr>
              <a:t>Ош</a:t>
            </a:r>
            <a:r>
              <a:rPr lang="ky-KG"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обл</a:t>
            </a:r>
            <a:r>
              <a:rPr lang="ru-RU" b="1" dirty="0">
                <a:latin typeface="Times New Roman" panose="02020603050405020304" pitchFamily="18" charset="0"/>
                <a:cs typeface="Times New Roman" panose="02020603050405020304" pitchFamily="18" charset="0"/>
              </a:rPr>
              <a:t>.</a:t>
            </a:r>
            <a:r>
              <a:rPr lang="ky-KG" b="1" dirty="0" smtClean="0">
                <a:latin typeface="Times New Roman" panose="02020603050405020304" pitchFamily="18" charset="0"/>
                <a:cs typeface="Times New Roman" panose="02020603050405020304" pitchFamily="18" charset="0"/>
              </a:rPr>
              <a:t>:</a:t>
            </a:r>
            <a:r>
              <a:rPr lang="ky-KG"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0(3222) </a:t>
            </a:r>
            <a:r>
              <a:rPr lang="ky-KG" dirty="0" smtClean="0">
                <a:latin typeface="Times New Roman" panose="02020603050405020304" pitchFamily="18" charset="0"/>
                <a:cs typeface="Times New Roman" panose="02020603050405020304" pitchFamily="18" charset="0"/>
              </a:rPr>
              <a:t>7-10-22,  </a:t>
            </a:r>
            <a:r>
              <a:rPr lang="ru-RU" dirty="0" smtClean="0">
                <a:latin typeface="Times New Roman" panose="02020603050405020304" pitchFamily="18" charset="0"/>
                <a:cs typeface="Times New Roman" panose="02020603050405020304" pitchFamily="18" charset="0"/>
              </a:rPr>
              <a:t>0701 </a:t>
            </a:r>
            <a:r>
              <a:rPr lang="ru-RU" dirty="0">
                <a:latin typeface="Times New Roman" panose="02020603050405020304" pitchFamily="18" charset="0"/>
                <a:cs typeface="Times New Roman" panose="02020603050405020304" pitchFamily="18" charset="0"/>
              </a:rPr>
              <a:t>200 </a:t>
            </a:r>
            <a:r>
              <a:rPr lang="ru-RU" dirty="0" smtClean="0">
                <a:latin typeface="Times New Roman" panose="02020603050405020304" pitchFamily="18" charset="0"/>
                <a:cs typeface="Times New Roman" panose="02020603050405020304" pitchFamily="18" charset="0"/>
              </a:rPr>
              <a:t>702;</a:t>
            </a:r>
            <a:endParaRPr lang="ky-KG" dirty="0" smtClean="0">
              <a:latin typeface="Times New Roman" panose="02020603050405020304" pitchFamily="18" charset="0"/>
              <a:cs typeface="Times New Roman" panose="02020603050405020304" pitchFamily="18" charset="0"/>
            </a:endParaRPr>
          </a:p>
          <a:p>
            <a:pPr lvl="1">
              <a:spcBef>
                <a:spcPts val="600"/>
              </a:spcBef>
            </a:pPr>
            <a:r>
              <a:rPr lang="ky-KG" b="1" dirty="0" smtClean="0">
                <a:latin typeface="Times New Roman" panose="02020603050405020304" pitchFamily="18" charset="0"/>
                <a:cs typeface="Times New Roman" panose="02020603050405020304" pitchFamily="18" charset="0"/>
              </a:rPr>
              <a:t>Талас</a:t>
            </a:r>
            <a:r>
              <a:rPr lang="ky-KG"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обл</a:t>
            </a:r>
            <a:r>
              <a:rPr lang="ru-RU" b="1" dirty="0">
                <a:latin typeface="Times New Roman" panose="02020603050405020304" pitchFamily="18" charset="0"/>
                <a:cs typeface="Times New Roman" panose="02020603050405020304" pitchFamily="18" charset="0"/>
              </a:rPr>
              <a:t>.</a:t>
            </a:r>
            <a:r>
              <a:rPr lang="ky-KG" b="1" dirty="0" smtClean="0">
                <a:latin typeface="Times New Roman" panose="02020603050405020304" pitchFamily="18" charset="0"/>
                <a:cs typeface="Times New Roman" panose="02020603050405020304" pitchFamily="18" charset="0"/>
              </a:rPr>
              <a:t>:</a:t>
            </a:r>
            <a:r>
              <a:rPr lang="ky-KG" dirty="0" smtClean="0">
                <a:latin typeface="Times New Roman" panose="02020603050405020304" pitchFamily="18" charset="0"/>
                <a:cs typeface="Times New Roman" panose="02020603050405020304" pitchFamily="18" charset="0"/>
              </a:rPr>
              <a:t> 0551 073121</a:t>
            </a:r>
            <a:r>
              <a:rPr lang="ky-KG" dirty="0">
                <a:latin typeface="Times New Roman" panose="02020603050405020304" pitchFamily="18" charset="0"/>
                <a:cs typeface="Times New Roman" panose="02020603050405020304" pitchFamily="18" charset="0"/>
              </a:rPr>
              <a:t>, </a:t>
            </a:r>
            <a:r>
              <a:rPr lang="ky-KG" dirty="0" smtClean="0">
                <a:latin typeface="Times New Roman" panose="02020603050405020304" pitchFamily="18" charset="0"/>
                <a:cs typeface="Times New Roman" panose="02020603050405020304" pitchFamily="18" charset="0"/>
              </a:rPr>
              <a:t>0778 296 614,</a:t>
            </a:r>
          </a:p>
          <a:p>
            <a:pPr lvl="1">
              <a:spcBef>
                <a:spcPts val="600"/>
              </a:spcBef>
            </a:pPr>
            <a:r>
              <a:rPr lang="ru-RU" dirty="0" smtClean="0">
                <a:latin typeface="Times New Roman" panose="02020603050405020304" pitchFamily="18" charset="0"/>
                <a:cs typeface="Times New Roman" panose="02020603050405020304" pitchFamily="18" charset="0"/>
              </a:rPr>
              <a:t> 0708 453 649;</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b="1" dirty="0" err="1" smtClean="0">
                <a:latin typeface="Times New Roman" panose="02020603050405020304" pitchFamily="18" charset="0"/>
                <a:cs typeface="Times New Roman" panose="02020603050405020304" pitchFamily="18" charset="0"/>
              </a:rPr>
              <a:t>Чүй</a:t>
            </a:r>
            <a:r>
              <a:rPr lang="ru-RU" b="1" dirty="0" smtClean="0">
                <a:latin typeface="Times New Roman" panose="02020603050405020304" pitchFamily="18" charset="0"/>
                <a:cs typeface="Times New Roman" panose="02020603050405020304" pitchFamily="18" charset="0"/>
              </a:rPr>
              <a:t> обл</a:t>
            </a:r>
            <a:r>
              <a:rPr lang="ru-RU" b="1" dirty="0">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32-52-75, 0509 444 813, </a:t>
            </a:r>
          </a:p>
          <a:p>
            <a:pPr lvl="1">
              <a:spcBef>
                <a:spcPts val="600"/>
              </a:spcBef>
            </a:pPr>
            <a:r>
              <a:rPr lang="ru-RU" dirty="0" smtClean="0">
                <a:latin typeface="Times New Roman" panose="02020603050405020304" pitchFamily="18" charset="0"/>
                <a:cs typeface="Times New Roman" panose="02020603050405020304" pitchFamily="18" charset="0"/>
              </a:rPr>
              <a:t>0500 216 814;</a:t>
            </a:r>
          </a:p>
          <a:p>
            <a:pPr lvl="1">
              <a:spcBef>
                <a:spcPts val="600"/>
              </a:spcBef>
            </a:pPr>
            <a:r>
              <a:rPr lang="ru-RU" b="1" dirty="0">
                <a:latin typeface="Times New Roman" panose="02020603050405020304" pitchFamily="18" charset="0"/>
                <a:cs typeface="Times New Roman" panose="02020603050405020304" pitchFamily="18" charset="0"/>
              </a:rPr>
              <a:t>Бишкек </a:t>
            </a:r>
            <a:r>
              <a:rPr lang="ru-RU" b="1" dirty="0" err="1" smtClean="0">
                <a:latin typeface="Times New Roman" panose="02020603050405020304" pitchFamily="18" charset="0"/>
                <a:cs typeface="Times New Roman" panose="02020603050405020304" pitchFamily="18" charset="0"/>
              </a:rPr>
              <a:t>шаары</a:t>
            </a:r>
            <a:r>
              <a:rPr lang="ru-RU" b="1"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62-64-72, 0701 700 161;</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Ош </a:t>
            </a:r>
            <a:r>
              <a:rPr lang="ru-RU" b="1" dirty="0" err="1">
                <a:latin typeface="Times New Roman" panose="02020603050405020304" pitchFamily="18" charset="0"/>
                <a:cs typeface="Times New Roman" panose="02020603050405020304" pitchFamily="18" charset="0"/>
              </a:rPr>
              <a:t>шаары</a:t>
            </a:r>
            <a:r>
              <a:rPr lang="ru-RU" b="1"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0(3222) 7-30-14,</a:t>
            </a:r>
            <a:endParaRPr lang="ru-RU" dirty="0">
              <a:latin typeface="Times New Roman" panose="02020603050405020304" pitchFamily="18" charset="0"/>
              <a:cs typeface="Times New Roman" panose="02020603050405020304" pitchFamily="18" charset="0"/>
            </a:endParaRPr>
          </a:p>
          <a:p>
            <a:pPr lvl="1">
              <a:spcBef>
                <a:spcPts val="600"/>
              </a:spcBef>
            </a:pPr>
            <a:r>
              <a:rPr lang="ru-RU" dirty="0">
                <a:latin typeface="Times New Roman" panose="02020603050405020304" pitchFamily="18" charset="0"/>
                <a:cs typeface="Times New Roman" panose="02020603050405020304" pitchFamily="18" charset="0"/>
              </a:rPr>
              <a:t>0550 100163,  0776 100163.</a:t>
            </a:r>
          </a:p>
        </p:txBody>
      </p:sp>
      <p:pic>
        <p:nvPicPr>
          <p:cNvPr id="13" name="Рисунок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58" y="155851"/>
            <a:ext cx="1143191" cy="943240"/>
          </a:xfrm>
          <a:prstGeom prst="rect">
            <a:avLst/>
          </a:prstGeom>
        </p:spPr>
      </p:pic>
    </p:spTree>
    <p:extLst>
      <p:ext uri="{BB962C8B-B14F-4D97-AF65-F5344CB8AC3E}">
        <p14:creationId xmlns:p14="http://schemas.microsoft.com/office/powerpoint/2010/main" val="589161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569" y="539951"/>
            <a:ext cx="7175716" cy="5920643"/>
          </a:xfrm>
          <a:prstGeom prst="rect">
            <a:avLst/>
          </a:prstGeom>
        </p:spPr>
      </p:pic>
      <p:sp>
        <p:nvSpPr>
          <p:cNvPr id="18434" name="Content Placeholder 2"/>
          <p:cNvSpPr>
            <a:spLocks noGrp="1"/>
          </p:cNvSpPr>
          <p:nvPr>
            <p:ph idx="4294967295"/>
          </p:nvPr>
        </p:nvSpPr>
        <p:spPr>
          <a:xfrm>
            <a:off x="2767873" y="6126880"/>
            <a:ext cx="6754412" cy="552788"/>
          </a:xfrm>
        </p:spPr>
        <p:txBody>
          <a:bodyPr/>
          <a:lstStyle/>
          <a:p>
            <a:pPr marL="0" indent="0" algn="ctr">
              <a:buNone/>
            </a:pPr>
            <a:r>
              <a:rPr lang="ru-RU" altLang="ru-RU" dirty="0" err="1" smtClean="0">
                <a:latin typeface="Times New Roman" panose="02020603050405020304" pitchFamily="18" charset="0"/>
                <a:cs typeface="Times New Roman" panose="02020603050405020304" pitchFamily="18" charset="0"/>
              </a:rPr>
              <a:t>Көңүл</a:t>
            </a:r>
            <a:r>
              <a:rPr lang="ru-RU" altLang="ru-RU" dirty="0" smtClean="0">
                <a:latin typeface="Times New Roman" panose="02020603050405020304" pitchFamily="18" charset="0"/>
                <a:cs typeface="Times New Roman" panose="02020603050405020304" pitchFamily="18" charset="0"/>
              </a:rPr>
              <a:t> </a:t>
            </a:r>
            <a:r>
              <a:rPr lang="ru-RU" altLang="ru-RU" dirty="0" err="1" smtClean="0">
                <a:latin typeface="Times New Roman" panose="02020603050405020304" pitchFamily="18" charset="0"/>
                <a:cs typeface="Times New Roman" panose="02020603050405020304" pitchFamily="18" charset="0"/>
              </a:rPr>
              <a:t>бурганыңыздар</a:t>
            </a:r>
            <a:r>
              <a:rPr lang="ru-RU" altLang="ru-RU" dirty="0" smtClean="0">
                <a:latin typeface="Times New Roman" panose="02020603050405020304" pitchFamily="18" charset="0"/>
                <a:cs typeface="Times New Roman" panose="02020603050405020304" pitchFamily="18" charset="0"/>
              </a:rPr>
              <a:t> </a:t>
            </a:r>
            <a:r>
              <a:rPr lang="ru-RU" altLang="ru-RU" dirty="0" err="1" smtClean="0">
                <a:latin typeface="Times New Roman" panose="02020603050405020304" pitchFamily="18" charset="0"/>
                <a:cs typeface="Times New Roman" panose="02020603050405020304" pitchFamily="18" charset="0"/>
              </a:rPr>
              <a:t>үчүн</a:t>
            </a:r>
            <a:r>
              <a:rPr lang="ru-RU" altLang="ru-RU" dirty="0" smtClean="0">
                <a:latin typeface="Times New Roman" panose="02020603050405020304" pitchFamily="18" charset="0"/>
                <a:cs typeface="Times New Roman" panose="02020603050405020304" pitchFamily="18" charset="0"/>
              </a:rPr>
              <a:t> </a:t>
            </a:r>
            <a:r>
              <a:rPr lang="ru-RU" altLang="ru-RU" dirty="0" err="1" smtClean="0">
                <a:latin typeface="Times New Roman" panose="02020603050405020304" pitchFamily="18" charset="0"/>
                <a:cs typeface="Times New Roman" panose="02020603050405020304" pitchFamily="18" charset="0"/>
              </a:rPr>
              <a:t>рахмат</a:t>
            </a:r>
            <a:r>
              <a:rPr lang="ru-RU" altLang="ru-RU" dirty="0" smtClean="0">
                <a:latin typeface="Times New Roman" panose="02020603050405020304" pitchFamily="18" charset="0"/>
                <a:cs typeface="Times New Roman" panose="02020603050405020304" pitchFamily="18" charset="0"/>
              </a:rPr>
              <a:t>!</a:t>
            </a:r>
            <a:endParaRPr lang="en-US" altLang="ru-RU" dirty="0">
              <a:latin typeface="Times New Roman" panose="02020603050405020304" pitchFamily="18" charset="0"/>
              <a:cs typeface="Times New Roman" panose="02020603050405020304" pitchFamily="18" charset="0"/>
            </a:endParaRPr>
          </a:p>
        </p:txBody>
      </p:sp>
      <p:pic>
        <p:nvPicPr>
          <p:cNvPr id="18435" name="Picture 1"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235" y="204788"/>
            <a:ext cx="94816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a:spLocks noChangeArrowheads="1"/>
          </p:cNvSpPr>
          <p:nvPr/>
        </p:nvSpPr>
        <p:spPr bwMode="auto">
          <a:xfrm>
            <a:off x="1295400" y="320876"/>
            <a:ext cx="10534135" cy="400110"/>
          </a:xfrm>
          <a:prstGeom prst="rect">
            <a:avLst/>
          </a:prstGeom>
          <a:noFill/>
          <a:ln>
            <a:noFill/>
          </a:ln>
          <a:effectLst/>
          <a:extLst/>
        </p:spPr>
        <p:txBody>
          <a:bodyPr wrap="square">
            <a:spAutoFit/>
          </a:bodyPr>
          <a:lstStyle/>
          <a:p>
            <a:pPr algn="ctr">
              <a:defRPr/>
            </a:pPr>
            <a:r>
              <a:rPr lang="ru-RU" sz="2000" b="1" cap="small" dirty="0" err="1" smtClean="0">
                <a:solidFill>
                  <a:srgbClr val="002060"/>
                </a:solidFill>
                <a:latin typeface="Times New Roman" pitchFamily="18" charset="0"/>
                <a:cs typeface="Times New Roman" pitchFamily="18" charset="0"/>
              </a:rPr>
              <a:t>Кыргыз</a:t>
            </a:r>
            <a:r>
              <a:rPr lang="ru-RU" sz="2000" b="1" cap="small" dirty="0" smtClean="0">
                <a:solidFill>
                  <a:srgbClr val="002060"/>
                </a:solidFill>
                <a:latin typeface="Times New Roman" pitchFamily="18" charset="0"/>
                <a:cs typeface="Times New Roman" pitchFamily="18" charset="0"/>
              </a:rPr>
              <a:t> </a:t>
            </a:r>
            <a:r>
              <a:rPr lang="ru-RU" sz="2000" b="1" cap="small" dirty="0" err="1" smtClean="0">
                <a:solidFill>
                  <a:srgbClr val="002060"/>
                </a:solidFill>
                <a:latin typeface="Times New Roman" pitchFamily="18" charset="0"/>
                <a:cs typeface="Times New Roman" pitchFamily="18" charset="0"/>
              </a:rPr>
              <a:t>Республикасынын</a:t>
            </a:r>
            <a:r>
              <a:rPr lang="ru-RU" sz="2000" b="1" cap="small" dirty="0" smtClean="0">
                <a:solidFill>
                  <a:srgbClr val="002060"/>
                </a:solidFill>
                <a:latin typeface="Times New Roman" pitchFamily="18" charset="0"/>
                <a:cs typeface="Times New Roman" pitchFamily="18" charset="0"/>
              </a:rPr>
              <a:t> </a:t>
            </a:r>
            <a:r>
              <a:rPr lang="ru-RU" sz="2000" b="1" cap="small" dirty="0" err="1" smtClean="0">
                <a:solidFill>
                  <a:srgbClr val="002060"/>
                </a:solidFill>
                <a:latin typeface="Times New Roman" pitchFamily="18" charset="0"/>
                <a:cs typeface="Times New Roman" pitchFamily="18" charset="0"/>
              </a:rPr>
              <a:t>Улуттук</a:t>
            </a:r>
            <a:r>
              <a:rPr lang="ru-RU" sz="2000" b="1" cap="small" dirty="0" smtClean="0">
                <a:solidFill>
                  <a:srgbClr val="002060"/>
                </a:solidFill>
                <a:latin typeface="Times New Roman" pitchFamily="18" charset="0"/>
                <a:cs typeface="Times New Roman" pitchFamily="18" charset="0"/>
              </a:rPr>
              <a:t> статистика </a:t>
            </a:r>
            <a:r>
              <a:rPr lang="ru-RU" sz="2000" b="1" cap="small" dirty="0" err="1" smtClean="0">
                <a:solidFill>
                  <a:srgbClr val="002060"/>
                </a:solidFill>
                <a:latin typeface="Times New Roman" pitchFamily="18" charset="0"/>
                <a:cs typeface="Times New Roman" pitchFamily="18" charset="0"/>
              </a:rPr>
              <a:t>комитети</a:t>
            </a:r>
            <a:endParaRPr lang="ru-RU" sz="2000" dirty="0">
              <a:solidFill>
                <a:srgbClr val="002060"/>
              </a:solidFill>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0105D919-A7EE-4F42-A854-BEB2679D4FB0}" type="slidenum">
              <a:rPr lang="ru-RU" altLang="ru-RU" smtClean="0">
                <a:solidFill>
                  <a:srgbClr val="000000"/>
                </a:solidFill>
              </a:rPr>
              <a:pPr/>
              <a:t>19</a:t>
            </a:fld>
            <a:endParaRPr lang="ru-RU" altLang="ru-RU">
              <a:solidFill>
                <a:srgbClr val="000000"/>
              </a:solidFill>
            </a:endParaRPr>
          </a:p>
        </p:txBody>
      </p:sp>
    </p:spTree>
    <p:extLst>
      <p:ext uri="{BB962C8B-B14F-4D97-AF65-F5344CB8AC3E}">
        <p14:creationId xmlns:p14="http://schemas.microsoft.com/office/powerpoint/2010/main" val="1437382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3980</TotalTime>
  <Words>1438</Words>
  <Application>Microsoft Office PowerPoint</Application>
  <PresentationFormat>Широкоэкранный</PresentationFormat>
  <Paragraphs>333</Paragraphs>
  <Slides>19</Slides>
  <Notes>9</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19</vt:i4>
      </vt:variant>
    </vt:vector>
  </HeadingPairs>
  <TitlesOfParts>
    <vt:vector size="29" baseType="lpstr">
      <vt:lpstr>Malgun Gothic</vt:lpstr>
      <vt:lpstr>Arial</vt:lpstr>
      <vt:lpstr>Arial UniToktom</vt:lpstr>
      <vt:lpstr>Calibri</vt:lpstr>
      <vt:lpstr>Calibri Light</vt:lpstr>
      <vt:lpstr>Times New Roman</vt:lpstr>
      <vt:lpstr>Times New Roman UniToktom</vt:lpstr>
      <vt:lpstr>Wingdings</vt:lpstr>
      <vt:lpstr>Тема Office</vt:lpstr>
      <vt:lpstr>Оформление по умолчанию</vt:lpstr>
      <vt:lpstr>Кыргыз Республикасынын Улуттук статистика комитети</vt:lpstr>
      <vt:lpstr>Презентация PowerPoint</vt:lpstr>
      <vt:lpstr>Презентация PowerPoint</vt:lpstr>
      <vt:lpstr>Презентация PowerPoint</vt:lpstr>
      <vt:lpstr>Презентация PowerPoint</vt:lpstr>
      <vt:lpstr>Презентация PowerPoint</vt:lpstr>
      <vt:lpstr>2019- жылдагы сынамык эл жана турак жай фондун каттоо</vt:lpstr>
      <vt:lpstr>Презентация PowerPoint</vt:lpstr>
      <vt:lpstr>Презентация PowerPoint</vt:lpstr>
      <vt:lpstr>Презентация PowerPoint</vt:lpstr>
      <vt:lpstr>Презентация PowerPoint</vt:lpstr>
      <vt:lpstr>Мобилдик тиркеме  Каттоочунун электрондук форматтагы менюсу</vt:lpstr>
      <vt:lpstr>Презентация PowerPoint</vt:lpstr>
      <vt:lpstr>Презентация PowerPoint</vt:lpstr>
      <vt:lpstr>  Сим-карта</vt:lpstr>
      <vt:lpstr>                «Кыргыз Республикасында эл каттоо» боюнча расмий маалымат социалдык тармактарда жеткиликтүү</vt:lpstr>
      <vt:lpstr>2020-жылы Кыргыз Республикасында эл жана турак жай фондун каттоодогу каттоо персоналы</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Chynybaeva</dc:creator>
  <cp:lastModifiedBy>Tashbolotov Nurgazy</cp:lastModifiedBy>
  <cp:revision>249</cp:revision>
  <cp:lastPrinted>2019-11-01T09:10:15Z</cp:lastPrinted>
  <dcterms:created xsi:type="dcterms:W3CDTF">2019-08-12T09:01:13Z</dcterms:created>
  <dcterms:modified xsi:type="dcterms:W3CDTF">2020-01-15T13:49:56Z</dcterms:modified>
</cp:coreProperties>
</file>