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1" r:id="rId2"/>
    <p:sldId id="286" r:id="rId3"/>
    <p:sldId id="279" r:id="rId4"/>
    <p:sldId id="291" r:id="rId5"/>
    <p:sldId id="281" r:id="rId6"/>
    <p:sldId id="287" r:id="rId7"/>
    <p:sldId id="288" r:id="rId8"/>
    <p:sldId id="296" r:id="rId9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30">
          <p15:clr>
            <a:srgbClr val="A4A3A4"/>
          </p15:clr>
        </p15:guide>
        <p15:guide id="2" orient="horz" pos="20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ime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155"/>
    <a:srgbClr val="070150"/>
    <a:srgbClr val="E84F1A"/>
    <a:srgbClr val="AB412F"/>
    <a:srgbClr val="EDAEA1"/>
    <a:srgbClr val="93A0FD"/>
    <a:srgbClr val="B878BA"/>
    <a:srgbClr val="009999"/>
    <a:srgbClr val="F7931D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83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732" y="108"/>
      </p:cViewPr>
      <p:guideLst>
        <p:guide pos="3930"/>
        <p:guide orient="horz" pos="20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190249943515199"/>
          <c:y val="0.14170692431561999"/>
          <c:w val="0.57362843096876104"/>
          <c:h val="0.7198067632850240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4" y="1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08B1F-0D5A-4B49-B16C-825C97C26F86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4" y="9371286"/>
            <a:ext cx="2918830" cy="4933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AE868-A07B-4D01-B851-FB04F2AF32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834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6DAB9-9EA3-8E4C-A815-B628284E046C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B242F-6C55-944A-ACBE-B4CC64D78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0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47663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7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8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39788" y="1808163"/>
            <a:ext cx="7200900" cy="2544382"/>
          </a:xfrm>
        </p:spPr>
        <p:txBody>
          <a:bodyPr bIns="0" anchor="b">
            <a:normAutofit/>
          </a:bodyPr>
          <a:lstStyle>
            <a:lvl1pPr algn="l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39788" y="4510278"/>
            <a:ext cx="5400675" cy="165557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 cap="all" baseline="0">
                <a:solidFill>
                  <a:srgbClr val="F7931D"/>
                </a:solidFill>
                <a:latin typeface="+mj-lt"/>
                <a:ea typeface="Circe" charset="0"/>
                <a:cs typeface="Circe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5204" y="692150"/>
            <a:ext cx="1406211" cy="396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2880"/>
            <a:ext cx="9937750" cy="1443038"/>
          </a:xfrm>
        </p:spPr>
        <p:txBody>
          <a:bodyPr>
            <a:normAutofit/>
          </a:bodyPr>
          <a:lstStyle>
            <a:lvl1pPr>
              <a:defRPr sz="4000" b="1" i="0"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63A4"/>
              </a:buClr>
              <a:defRPr b="0" i="0">
                <a:latin typeface="+mn-lt"/>
                <a:ea typeface="Circe" charset="0"/>
                <a:cs typeface="Circe" charset="0"/>
              </a:defRPr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 b="0" i="0">
                <a:latin typeface="+mn-lt"/>
                <a:ea typeface="Circe" charset="0"/>
                <a:cs typeface="Circe" charset="0"/>
              </a:defRPr>
            </a:lvl2pPr>
            <a:lvl3pPr>
              <a:buClr>
                <a:schemeClr val="bg1">
                  <a:lumMod val="50000"/>
                </a:schemeClr>
              </a:buClr>
              <a:defRPr b="0" i="0">
                <a:latin typeface="+mn-lt"/>
                <a:ea typeface="Circe" charset="0"/>
                <a:cs typeface="Circe" charset="0"/>
              </a:defRPr>
            </a:lvl3pPr>
            <a:lvl4pPr>
              <a:defRPr b="0" i="0">
                <a:latin typeface="+mn-lt"/>
                <a:ea typeface="Circe" charset="0"/>
                <a:cs typeface="Circe" charset="0"/>
              </a:defRPr>
            </a:lvl4pPr>
            <a:lvl5pPr>
              <a:defRPr b="0" i="0">
                <a:latin typeface="+mn-lt"/>
                <a:ea typeface="Circe" charset="0"/>
                <a:cs typeface="Circe" charset="0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36D5-FBEC-5E4B-BC03-0BEF529B60DC}" type="datetime1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089025"/>
            <a:ext cx="7200900" cy="2436558"/>
          </a:xfrm>
        </p:spPr>
        <p:txBody>
          <a:bodyPr bIns="0" anchor="b">
            <a:normAutofit/>
          </a:bodyPr>
          <a:lstStyle>
            <a:lvl1pPr>
              <a:defRPr sz="4800"/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3694176"/>
            <a:ext cx="7200900" cy="133159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D073-ACE1-C444-83F5-E261B001EBCB}" type="datetime1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3"/>
          <p:cNvSpPr>
            <a:spLocks noGrp="1"/>
          </p:cNvSpPr>
          <p:nvPr>
            <p:ph sz="half" idx="2"/>
          </p:nvPr>
        </p:nvSpPr>
        <p:spPr>
          <a:xfrm>
            <a:off x="839789" y="1989139"/>
            <a:ext cx="5089063" cy="4200524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9" name="Объект 5"/>
          <p:cNvSpPr>
            <a:spLocks noGrp="1"/>
          </p:cNvSpPr>
          <p:nvPr>
            <p:ph sz="quarter" idx="4"/>
          </p:nvPr>
        </p:nvSpPr>
        <p:spPr>
          <a:xfrm>
            <a:off x="6240463" y="1989139"/>
            <a:ext cx="5400675" cy="4200524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9936162" cy="1443038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989137"/>
            <a:ext cx="5089063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660903"/>
            <a:ext cx="5089063" cy="3528759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0463" y="1989137"/>
            <a:ext cx="5400675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0463" y="2660903"/>
            <a:ext cx="5400675" cy="3528759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36FB-DBD7-FA43-8D73-CBE74CA361AB}" type="datetime1">
              <a:rPr lang="ru-RU" smtClean="0"/>
              <a:t>12.10.2022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DC0B-316C-7449-A3A8-D61921742CF9}" type="datetime1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F150-F6DC-4240-837F-3E7F3833A97F}" type="datetime1">
              <a:rPr lang="ru-RU" smtClean="0"/>
              <a:t>12.10.2022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D0BB-812D-0D4F-9A21-E7073D25A01D}" type="datetime1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F499-892A-0247-B587-389739E885A1}" type="datetime1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F4C4-54F2-0E42-9E19-B14B6D7B0472}" type="datetime1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5443" y="1"/>
            <a:ext cx="1646557" cy="16124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97938" y="365125"/>
            <a:ext cx="2743200" cy="5811838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2BB8-7644-6D47-B676-97789BC79DF5}" type="datetime1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495550" y="1190828"/>
            <a:ext cx="7200900" cy="2420938"/>
          </a:xfrm>
        </p:spPr>
        <p:txBody>
          <a:bodyPr bIns="0" anchor="b">
            <a:normAutofit/>
          </a:bodyPr>
          <a:lstStyle>
            <a:lvl1pPr algn="ctr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Спасибо за внимание!</a:t>
            </a:r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87253" y="4192048"/>
            <a:ext cx="2306420" cy="65094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37750" cy="1443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89137"/>
            <a:ext cx="10802938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+mj-lt"/>
                <a:ea typeface="Circe Light" charset="0"/>
                <a:cs typeface="Circe Light" charset="0"/>
              </a:defRPr>
            </a:lvl1pPr>
          </a:lstStyle>
          <a:p>
            <a:fld id="{D58A2FEF-C06E-C14B-BDFF-88B1E18C2879}" type="datetime1">
              <a:rPr lang="ru-RU" smtClean="0"/>
              <a:t>12.10.2022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41968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0063A4"/>
                </a:solidFill>
                <a:latin typeface="+mn-lt"/>
                <a:ea typeface="Circe Light" charset="0"/>
                <a:cs typeface="Circe Light" charset="0"/>
              </a:defRPr>
            </a:lvl1pPr>
          </a:lstStyle>
          <a:p>
            <a:r>
              <a:rPr lang="ru-RU" smtClean="0"/>
              <a:t>ИНСТИТУТ ГАЙДАРА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97938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fld id="{A5AC5857-4F37-EB47-BC6E-D3E7A4BAC646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6858000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i="0" kern="1200" cap="all" baseline="0">
          <a:solidFill>
            <a:srgbClr val="0063A4"/>
          </a:solidFill>
          <a:latin typeface="+mn-lt"/>
          <a:ea typeface="Circe" charset="0"/>
          <a:cs typeface="Circe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63A4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931D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6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4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2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658468" y="304428"/>
            <a:ext cx="8525435" cy="775633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КЫРГЫЗ РЕСПУБЛИКАСЫНЫН </a:t>
            </a:r>
            <a:b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УЛУТТУК СТАТИСТИКА КОМИТЕТИ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139065" y="2576830"/>
            <a:ext cx="9529445" cy="1331595"/>
          </a:xfrm>
        </p:spPr>
        <p:txBody>
          <a:bodyPr>
            <a:normAutofit fontScale="90000"/>
          </a:bodyPr>
          <a:lstStyle/>
          <a:p>
            <a:pPr algn="l" defTabSz="457200" fontAlgn="auto">
              <a:spcBef>
                <a:spcPts val="300"/>
              </a:spcBef>
              <a:spcAft>
                <a:spcPts val="300"/>
              </a:spcAft>
              <a:buClrTx/>
              <a:buSzTx/>
              <a:buFontTx/>
            </a:pPr>
            <a:r>
              <a:rPr lang="ru-RU" sz="2600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</a:t>
            </a:r>
            <a:r>
              <a:rPr lang="ru-RU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022-ЖЫЛДЫН ЯНВАРЬ-СЕНТЯБРЫНДАГЫ </a:t>
            </a:r>
          </a:p>
          <a:p>
            <a:pPr algn="l" defTabSz="457200" fontAlgn="auto">
              <a:spcBef>
                <a:spcPts val="300"/>
              </a:spcBef>
              <a:spcAft>
                <a:spcPts val="300"/>
              </a:spcAft>
              <a:buClrTx/>
              <a:buSzTx/>
              <a:buFontTx/>
            </a:pPr>
            <a:r>
              <a:rPr lang="ru-RU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КЫРГЫЗ РЕСПУБЛИКАСЫНЫН ӨНӨР ЖАЙЫНЫН АБАЛЫ </a:t>
            </a:r>
          </a:p>
          <a:p>
            <a:pPr algn="l" defTabSz="457200" fontAlgn="auto">
              <a:spcBef>
                <a:spcPts val="300"/>
              </a:spcBef>
              <a:spcAft>
                <a:spcPts val="300"/>
              </a:spcAft>
              <a:buClrTx/>
              <a:buSzTx/>
              <a:buFontTx/>
            </a:pPr>
            <a:r>
              <a:rPr lang="ru-RU" sz="2000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(ЫКЧАМ МААЛЫМАТ)</a:t>
            </a:r>
            <a:endParaRPr lang="ru-RU" sz="2000" cap="none" noProof="1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ts val="0"/>
              </a:spcBef>
              <a:buClrTx/>
              <a:buSzTx/>
              <a:buFontTx/>
            </a:pPr>
            <a:endParaRPr lang="ru-RU" b="1" cap="none" noProof="1">
              <a:ln w="3175" cmpd="sng">
                <a:noFill/>
              </a:ln>
              <a:solidFill>
                <a:srgbClr val="17406D">
                  <a:lumMod val="75000"/>
                </a:srgbClr>
              </a:solidFill>
              <a:latin typeface="Verdana" panose="020B0604030504040204" pitchFamily="34" charset="0"/>
              <a:ea typeface="+mj-ea"/>
              <a:cs typeface="Verdana" panose="020B0604030504040204" pitchFamily="34" charset="0"/>
            </a:endParaRPr>
          </a:p>
          <a:p>
            <a:endParaRPr lang="ru-RU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448800" y="6419850"/>
            <a:ext cx="2743200" cy="365125"/>
          </a:xfrm>
        </p:spPr>
        <p:txBody>
          <a:bodyPr/>
          <a:lstStyle/>
          <a:p>
            <a:fld id="{A5AC5857-4F37-EB47-BC6E-D3E7A4BAC646}" type="slidenum">
              <a:rPr lang="ru-RU" smtClean="0"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8" y="80684"/>
            <a:ext cx="1186004" cy="118600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5815965"/>
            <a:ext cx="633095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ru-RU"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Өнөр жай жана энергетика</a:t>
            </a:r>
            <a:r>
              <a:rPr lang="ru-RU"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статистикасы бөлүмү</a:t>
            </a:r>
          </a:p>
          <a:p>
            <a:pPr algn="r"/>
            <a:r>
              <a:rPr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a.mamanova@stat.kg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9906000" y="15665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2</a:t>
            </a:fld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9260" y="475378"/>
            <a:ext cx="11070185" cy="101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ru-RU" sz="20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2022-ЖЫЛДЫН ЯНВАРЬ-СЕНТЯБРЫНДА ӨНӨР ЖАЙ ИШКАНАЛАРЫНЫН ИШМЕРДҮҮЛҮГҮНҮН ЖЫЙЫНТЫКТАРЫ</a:t>
            </a:r>
            <a:endParaRPr lang="ru-RU" sz="2000" b="1" cap="none" dirty="0" smtClean="0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kumimoji="0" lang="ru-RU" altLang="ru-RU" sz="2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1040" y="1905635"/>
            <a:ext cx="10790555" cy="3091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defTabSz="457200" fontAlgn="auto"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2022-ж. январь-сентябрында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299,2 млрд. сом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суммасында өнөр жай продукциялары өндүрүлдү;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 defTabSz="457200" fontAlgn="auto"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Физикалык көлөмдүн индекси -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116,6%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Кумтөр" кен казуу ишканаларын эсепке албаганда  -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104,2%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; 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 defTabSz="457200">
              <a:spcBef>
                <a:spcPts val="0"/>
              </a:spcBef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Республикада өндүрүлгөн өнөр жай продукцияларынын ичинен </a:t>
            </a:r>
          </a:p>
          <a:p>
            <a:pPr indent="0" algn="l" defTabSz="457200" fontAlgn="auto">
              <a:spcBef>
                <a:spcPts val="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«Кумтор» ишканаларынын үлүшү  -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40,3%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;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 defTabSz="457200">
              <a:spcBef>
                <a:spcPts val="0"/>
              </a:spcBef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Иштетүү өнөр жайында өндүрүлгөн өнөр жай продукцияларынын ичинен «Кумтор» ишканаларынын үлүшү -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52,0%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.    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12396" y="169215"/>
            <a:ext cx="105664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  <a:buFontTx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2022-Ж. ЯНВАРЬ-СЕНТЯБРЫНДА ЭКОНОМИКАЛЫК ИШМЕРДИКТИН НЕГИЗГИ ТҮРЛӨРҮ БОЮНЧА ӨНӨР ЖАЙ ӨНДҮРҮШҮНҮН ТҮЗҮМҮ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0390" y="875665"/>
            <a:ext cx="1018349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Өнөр жай өндүрүшүнүн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көлөмү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(учурдагы баа менен) </a:t>
            </a: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жана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өнөр жай өндүрүшүнүн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индекси</a:t>
            </a:r>
          </a:p>
          <a:p>
            <a:pPr algn="ctr"/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(салыштырмалуу баа менен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2021-ж. тийишт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үү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мезгилине карата, пайыз менен)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200" b="1" i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194" y="4400550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75" y="2490794"/>
            <a:ext cx="772838" cy="7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495" y="4232426"/>
            <a:ext cx="803166" cy="76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78" y="2302486"/>
            <a:ext cx="791172" cy="6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223352" y="3131302"/>
            <a:ext cx="1443777" cy="92138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1800"/>
              </a:spcBef>
            </a:pPr>
            <a:r>
              <a:rPr lang="ru-RU" sz="900" b="1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Кыргыз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b="1" i="0" baseline="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Республикасы</a:t>
            </a: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116,6%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299,2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i="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млрд.</a:t>
            </a:r>
            <a:r>
              <a:rPr lang="ru-RU" sz="900" b="1" i="0" baseline="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b="1" i="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сом</a:t>
            </a:r>
            <a:endParaRPr lang="ru-RU" sz="900" b="1" i="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6507" y="3781425"/>
            <a:ext cx="434169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164955" y="4453255"/>
            <a:ext cx="1322705" cy="837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Иштет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үү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өнөр жайы</a:t>
            </a:r>
          </a:p>
          <a:p>
            <a:pPr algn="ctr" fontAlgn="b"/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123,5%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231,9 млрд. сом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757630" y="2463217"/>
            <a:ext cx="1578610" cy="860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 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казуу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108,7%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33,2 млрд. сом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26030" y="4171315"/>
            <a:ext cx="1473835" cy="99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Электр энергиясы, 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газ жана буу менен камсыз кылуу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94,8%</a:t>
            </a:r>
            <a:endParaRPr lang="ru-RU" sz="900" b="1" dirty="0">
              <a:solidFill>
                <a:srgbClr val="B878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31,3 млрд. сом</a:t>
            </a:r>
            <a:endParaRPr lang="ru-RU" sz="1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26030" y="2123440"/>
            <a:ext cx="1360170" cy="1137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Суу менен жабдуу, тазалоо, калдыктарды иштет</a:t>
            </a:r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үү </a:t>
            </a:r>
            <a:endParaRPr lang="ru-RU" sz="900" b="1" dirty="0" smtClean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90,8%</a:t>
            </a:r>
            <a:endParaRPr lang="ru-RU" sz="9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2,8 млрд. сом</a:t>
            </a:r>
            <a:endParaRPr lang="ru-RU" sz="9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9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7173157" y="3781425"/>
            <a:ext cx="2065200" cy="1434200"/>
          </a:xfrm>
          <a:prstGeom prst="bentConnector3">
            <a:avLst/>
          </a:prstGeom>
          <a:ln>
            <a:solidFill>
              <a:srgbClr val="78B0A7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5974672" y="2387508"/>
            <a:ext cx="3189980" cy="914400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/>
          <p:nvPr/>
        </p:nvCxnSpPr>
        <p:spPr>
          <a:xfrm flipV="1">
            <a:off x="1813495" y="2508018"/>
            <a:ext cx="4318235" cy="2782802"/>
          </a:xfrm>
          <a:prstGeom prst="bentConnector3">
            <a:avLst>
              <a:gd name="adj1" fmla="val 50000"/>
            </a:avLst>
          </a:prstGeom>
          <a:ln>
            <a:solidFill>
              <a:srgbClr val="B878BA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flipV="1">
            <a:off x="1580225" y="2128900"/>
            <a:ext cx="4363960" cy="1173008"/>
          </a:xfrm>
          <a:prstGeom prst="bentConnector3">
            <a:avLst>
              <a:gd name="adj1" fmla="val 50000"/>
            </a:avLst>
          </a:prstGeom>
          <a:ln>
            <a:solidFill>
              <a:srgbClr val="93A0FD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Rectangle 2"/>
          <p:cNvSpPr txBox="1">
            <a:spLocks noChangeArrowheads="1"/>
          </p:cNvSpPr>
          <p:nvPr/>
        </p:nvSpPr>
        <p:spPr bwMode="auto">
          <a:xfrm>
            <a:off x="1113155" y="5966143"/>
            <a:ext cx="996569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  <a:buClrTx/>
              <a:buSzTx/>
              <a:buFontTx/>
            </a:pP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нөр жай өндүрүшүнүн жалпы түзүмүндөг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 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иштетүү өндүрүшүн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үн үлүшү  - 77%, пайдалуу кендерди казуу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- 11%, 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 энергия, газ, буу менен камсыз кылуу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- 1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%, суу менен жабдуу, тазалоо, калдыктарды иштетүү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 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үлүшү </a:t>
            </a:r>
            <a:r>
              <a:rPr sz="12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- 1%.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655" y="2128900"/>
            <a:ext cx="3517059" cy="3164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Текстовое поле 5"/>
          <p:cNvSpPr txBox="1"/>
          <p:nvPr/>
        </p:nvSpPr>
        <p:spPr>
          <a:xfrm>
            <a:off x="861060" y="367030"/>
            <a:ext cx="96723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ПАЙДАЛУУ КЕНДЕРДИ КАЗЫП АЛУУНУН ӨНДҮРҮҮ ИНДЕКСТЕРИ</a:t>
            </a:r>
            <a:endParaRPr lang="ru-RU" sz="2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object 48"/>
          <p:cNvSpPr txBox="1"/>
          <p:nvPr/>
        </p:nvSpPr>
        <p:spPr>
          <a:xfrm>
            <a:off x="260418" y="2851635"/>
            <a:ext cx="2517140" cy="322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100" dirty="0" smtClean="0">
              <a:latin typeface="Times New Roman" panose="02020603050405020304"/>
              <a:cs typeface="Times New Roman" panose="02020603050405020304"/>
            </a:endParaRPr>
          </a:p>
          <a:p>
            <a:pPr marR="43815">
              <a:lnSpc>
                <a:spcPct val="100000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07,2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45720">
              <a:lnSpc>
                <a:spcPct val="100000"/>
              </a:lnSpc>
              <a:spcBef>
                <a:spcPts val="655"/>
              </a:spcBef>
            </a:pP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 рудаларын казуу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  <a:spcBef>
                <a:spcPts val="615"/>
              </a:spcBef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130,4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4450" lvl="0">
              <a:spcBef>
                <a:spcPts val="12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өм</a:t>
            </a:r>
            <a:r>
              <a:rPr lang="ru-RU" sz="1000" u="dashHeavy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ур казуу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 smtClean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lang="en-US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7,2</a:t>
            </a:r>
            <a:endParaRPr lang="ru-RU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fontAlgn="auto">
              <a:lnSpc>
                <a:spcPct val="100000"/>
              </a:lnSpc>
              <a:spcBef>
                <a:spcPts val="0"/>
              </a:spcBef>
            </a:pPr>
            <a:r>
              <a:rPr lang="ru-RU" sz="1000" u="dashHeavy" spc="-3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Чийки мунайзат жана жаратылыш </a:t>
            </a:r>
          </a:p>
          <a:p>
            <a:pPr marR="5080">
              <a:lnSpc>
                <a:spcPct val="100000"/>
              </a:lnSpc>
              <a:spcBef>
                <a:spcPts val="600"/>
              </a:spcBef>
            </a:pP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lang="ru-RU"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ын казуу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 smtClean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 panose="02020603050405020304"/>
              <a:cs typeface="Times New Roman" panose="02020603050405020304"/>
            </a:endParaRPr>
          </a:p>
          <a:p>
            <a:pPr marR="96520">
              <a:lnSpc>
                <a:spcPts val="2145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103,3</a:t>
            </a:r>
            <a:endParaRPr sz="1400" b="1" spc="-110" dirty="0" smtClean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ts val="875"/>
              </a:lnSpc>
              <a:spcBef>
                <a:spcPts val="600"/>
              </a:spcBef>
            </a:pP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кендердин башка т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үрлөрү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 ка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зуу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199090" y="1954027"/>
            <a:ext cx="2531364" cy="771756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ru-RU" sz="9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</a:t>
            </a:r>
            <a:r>
              <a:rPr lang="ru-RU" sz="16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108,7</a:t>
            </a:r>
            <a:endPara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/>
            <a:endParaRPr lang="ru-RU" sz="1000" u="dashHeavy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 lvl="0"/>
            <a:endParaRPr lang="ru-RU" sz="1000" u="dashHeavy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spcBef>
                <a:spcPts val="6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 казып алуу</a:t>
            </a:r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ct val="100000"/>
              </a:lnSpc>
            </a:pPr>
            <a:endParaRPr lang="ru-RU" sz="1050" u="dashHeavy" spc="-5" dirty="0" smtClean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9"/>
          <p:cNvSpPr txBox="1"/>
          <p:nvPr/>
        </p:nvSpPr>
        <p:spPr>
          <a:xfrm>
            <a:off x="187960" y="1239520"/>
            <a:ext cx="304165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2022-ж. я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НВАРЬ-СЕНТЯБРЫ </a:t>
            </a:r>
          </a:p>
          <a:p>
            <a:pPr marL="12700">
              <a:lnSpc>
                <a:spcPct val="100000"/>
              </a:lnSpc>
            </a:pP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2021-Ж. ЯНВАРЬ-СЕНТЯБРЫНА КАРАТА</a:t>
            </a:r>
            <a:r>
              <a:rPr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%</a:t>
            </a:r>
          </a:p>
        </p:txBody>
      </p:sp>
      <p:sp>
        <p:nvSpPr>
          <p:cNvPr id="86" name="object 150"/>
          <p:cNvSpPr/>
          <p:nvPr/>
        </p:nvSpPr>
        <p:spPr>
          <a:xfrm>
            <a:off x="433598" y="3992672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6" name="object 129"/>
          <p:cNvSpPr/>
          <p:nvPr/>
        </p:nvSpPr>
        <p:spPr>
          <a:xfrm>
            <a:off x="432217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7" name="object 130"/>
          <p:cNvSpPr/>
          <p:nvPr/>
        </p:nvSpPr>
        <p:spPr>
          <a:xfrm>
            <a:off x="361829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3" name="object 119"/>
          <p:cNvSpPr/>
          <p:nvPr/>
        </p:nvSpPr>
        <p:spPr>
          <a:xfrm>
            <a:off x="392302" y="3265847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5" name="object 129"/>
          <p:cNvSpPr/>
          <p:nvPr/>
        </p:nvSpPr>
        <p:spPr>
          <a:xfrm>
            <a:off x="408551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6" name="object 130"/>
          <p:cNvSpPr/>
          <p:nvPr/>
        </p:nvSpPr>
        <p:spPr>
          <a:xfrm>
            <a:off x="338163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7" name="object 131"/>
          <p:cNvSpPr/>
          <p:nvPr/>
        </p:nvSpPr>
        <p:spPr>
          <a:xfrm>
            <a:off x="356497" y="2219028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09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09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9" name="object 133"/>
          <p:cNvSpPr/>
          <p:nvPr/>
        </p:nvSpPr>
        <p:spPr>
          <a:xfrm>
            <a:off x="283795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0" name="object 134"/>
          <p:cNvSpPr/>
          <p:nvPr/>
        </p:nvSpPr>
        <p:spPr>
          <a:xfrm>
            <a:off x="480004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7" name="object 36"/>
          <p:cNvSpPr txBox="1"/>
          <p:nvPr/>
        </p:nvSpPr>
        <p:spPr>
          <a:xfrm>
            <a:off x="3993205" y="4765361"/>
            <a:ext cx="1456796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lang="ru-RU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 рудаларын казуу</a:t>
            </a:r>
          </a:p>
        </p:txBody>
      </p:sp>
      <p:sp>
        <p:nvSpPr>
          <p:cNvPr id="268" name="object 35"/>
          <p:cNvSpPr txBox="1"/>
          <p:nvPr/>
        </p:nvSpPr>
        <p:spPr>
          <a:xfrm>
            <a:off x="5863869" y="4919326"/>
            <a:ext cx="1062781" cy="153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өм</a:t>
            </a:r>
            <a:r>
              <a:rPr lang="ru-RU" sz="1000" u="dashHeavy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ур казуу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9" name="object 38"/>
          <p:cNvSpPr txBox="1"/>
          <p:nvPr/>
        </p:nvSpPr>
        <p:spPr>
          <a:xfrm>
            <a:off x="7272466" y="4801512"/>
            <a:ext cx="1291472" cy="461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lang="ru-RU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Чийки мунайзат жана жаратылыш газын казуу</a:t>
            </a:r>
          </a:p>
        </p:txBody>
      </p:sp>
      <p:sp>
        <p:nvSpPr>
          <p:cNvPr id="270" name="object 34"/>
          <p:cNvSpPr txBox="1"/>
          <p:nvPr/>
        </p:nvSpPr>
        <p:spPr>
          <a:xfrm>
            <a:off x="8809707" y="4811672"/>
            <a:ext cx="1495297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кендердин башка түрлөрүн казуу </a:t>
            </a:r>
          </a:p>
        </p:txBody>
      </p:sp>
      <p:sp>
        <p:nvSpPr>
          <p:cNvPr id="271" name="object 114"/>
          <p:cNvSpPr/>
          <p:nvPr/>
        </p:nvSpPr>
        <p:spPr>
          <a:xfrm>
            <a:off x="4258770" y="4415296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2" name="object 116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3" name="object 117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4" name="object 118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5" name="object 119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6" name="object 120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7" name="object 121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8" name="object 122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9" name="object 123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0" name="object 124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1" name="object 125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2" name="object 107"/>
          <p:cNvSpPr/>
          <p:nvPr/>
        </p:nvSpPr>
        <p:spPr>
          <a:xfrm>
            <a:off x="6009161" y="4470795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3" name="object 109"/>
          <p:cNvSpPr/>
          <p:nvPr/>
        </p:nvSpPr>
        <p:spPr>
          <a:xfrm>
            <a:off x="6032254" y="4464659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4" name="object 110"/>
          <p:cNvSpPr/>
          <p:nvPr/>
        </p:nvSpPr>
        <p:spPr>
          <a:xfrm>
            <a:off x="6134250" y="4487237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5" name="object 111"/>
          <p:cNvSpPr/>
          <p:nvPr/>
        </p:nvSpPr>
        <p:spPr>
          <a:xfrm>
            <a:off x="6262851" y="4493480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6" name="object 112"/>
          <p:cNvSpPr/>
          <p:nvPr/>
        </p:nvSpPr>
        <p:spPr>
          <a:xfrm>
            <a:off x="6134250" y="4613156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7" name="object 113"/>
          <p:cNvSpPr/>
          <p:nvPr/>
        </p:nvSpPr>
        <p:spPr>
          <a:xfrm>
            <a:off x="6179863" y="4517712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8" name="object 145"/>
          <p:cNvSpPr/>
          <p:nvPr/>
        </p:nvSpPr>
        <p:spPr>
          <a:xfrm>
            <a:off x="7474332" y="4385388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9" name="object 147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0" name="object 148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1" name="object 149"/>
          <p:cNvSpPr/>
          <p:nvPr/>
        </p:nvSpPr>
        <p:spPr>
          <a:xfrm>
            <a:off x="7677167" y="4353680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2" name="object 150"/>
          <p:cNvSpPr/>
          <p:nvPr/>
        </p:nvSpPr>
        <p:spPr>
          <a:xfrm>
            <a:off x="7701267" y="4452401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3" name="object 151"/>
          <p:cNvSpPr/>
          <p:nvPr/>
        </p:nvSpPr>
        <p:spPr>
          <a:xfrm>
            <a:off x="8985058" y="4288305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4" name="object 152"/>
          <p:cNvSpPr/>
          <p:nvPr/>
        </p:nvSpPr>
        <p:spPr>
          <a:xfrm>
            <a:off x="9174531" y="4297443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5" name="object 153"/>
          <p:cNvSpPr/>
          <p:nvPr/>
        </p:nvSpPr>
        <p:spPr>
          <a:xfrm>
            <a:off x="8985058" y="4472197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6" name="object 154"/>
          <p:cNvSpPr/>
          <p:nvPr/>
        </p:nvSpPr>
        <p:spPr>
          <a:xfrm>
            <a:off x="9052325" y="4332794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7" name="object 155"/>
          <p:cNvSpPr/>
          <p:nvPr/>
        </p:nvSpPr>
        <p:spPr>
          <a:xfrm>
            <a:off x="9188760" y="4399476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8" name="object 156"/>
          <p:cNvSpPr/>
          <p:nvPr/>
        </p:nvSpPr>
        <p:spPr>
          <a:xfrm>
            <a:off x="9266756" y="4399476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9" name="object 157"/>
          <p:cNvSpPr/>
          <p:nvPr/>
        </p:nvSpPr>
        <p:spPr>
          <a:xfrm>
            <a:off x="9352688" y="4399476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0" name="object 158"/>
          <p:cNvSpPr/>
          <p:nvPr/>
        </p:nvSpPr>
        <p:spPr>
          <a:xfrm>
            <a:off x="9188760" y="4473897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1" name="object 159"/>
          <p:cNvSpPr/>
          <p:nvPr/>
        </p:nvSpPr>
        <p:spPr>
          <a:xfrm>
            <a:off x="9321258" y="4473897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2" name="object 160"/>
          <p:cNvSpPr/>
          <p:nvPr/>
        </p:nvSpPr>
        <p:spPr>
          <a:xfrm>
            <a:off x="9266756" y="4473897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3" name="object 33"/>
          <p:cNvSpPr/>
          <p:nvPr/>
        </p:nvSpPr>
        <p:spPr>
          <a:xfrm>
            <a:off x="4006829" y="4193623"/>
            <a:ext cx="6112531" cy="94118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8" name="object 191"/>
          <p:cNvSpPr txBox="1"/>
          <p:nvPr/>
        </p:nvSpPr>
        <p:spPr>
          <a:xfrm>
            <a:off x="3766185" y="5676900"/>
            <a:ext cx="390652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2021-ж. январь-сентябры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0-ж.</a:t>
            </a:r>
            <a:r>
              <a:rPr sz="900" spc="-1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январь-сентябрына карата</a:t>
            </a:r>
            <a:endParaRPr sz="9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2" name="object 192"/>
          <p:cNvSpPr txBox="1"/>
          <p:nvPr/>
        </p:nvSpPr>
        <p:spPr>
          <a:xfrm>
            <a:off x="7717155" y="5680075"/>
            <a:ext cx="379984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2022-ж. январь-сентябры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1-ж. январь-сентябрына карата</a:t>
            </a:r>
            <a:endParaRPr sz="9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9" name="object 31"/>
          <p:cNvSpPr/>
          <p:nvPr/>
        </p:nvSpPr>
        <p:spPr>
          <a:xfrm>
            <a:off x="3623782" y="5711299"/>
            <a:ext cx="70103" cy="70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20" name="object 31"/>
          <p:cNvSpPr/>
          <p:nvPr/>
        </p:nvSpPr>
        <p:spPr>
          <a:xfrm flipH="1">
            <a:off x="7600950" y="5711190"/>
            <a:ext cx="76200" cy="76200"/>
          </a:xfrm>
          <a:prstGeom prst="rect">
            <a:avLst/>
          </a:prstGeom>
          <a:solidFill>
            <a:srgbClr val="0099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4" name="object 80"/>
          <p:cNvSpPr/>
          <p:nvPr/>
        </p:nvSpPr>
        <p:spPr>
          <a:xfrm>
            <a:off x="249215" y="2310284"/>
            <a:ext cx="269875" cy="144145"/>
          </a:xfrm>
          <a:custGeom>
            <a:avLst/>
            <a:gdLst/>
            <a:ahLst/>
            <a:cxnLst/>
            <a:rect l="l" t="t" r="r" b="b"/>
            <a:pathLst>
              <a:path w="269875" h="144145">
                <a:moveTo>
                  <a:pt x="237960" y="0"/>
                </a:moveTo>
                <a:lnTo>
                  <a:pt x="31401" y="0"/>
                </a:lnTo>
                <a:lnTo>
                  <a:pt x="17518" y="3192"/>
                </a:lnTo>
                <a:lnTo>
                  <a:pt x="6803" y="11763"/>
                </a:lnTo>
                <a:lnTo>
                  <a:pt x="778" y="24203"/>
                </a:lnTo>
                <a:lnTo>
                  <a:pt x="0" y="144148"/>
                </a:lnTo>
                <a:lnTo>
                  <a:pt x="269291" y="144148"/>
                </a:lnTo>
                <a:lnTo>
                  <a:pt x="269291" y="31136"/>
                </a:lnTo>
                <a:lnTo>
                  <a:pt x="266067" y="17355"/>
                </a:lnTo>
                <a:lnTo>
                  <a:pt x="257418" y="6725"/>
                </a:lnTo>
                <a:lnTo>
                  <a:pt x="244880" y="761"/>
                </a:lnTo>
                <a:lnTo>
                  <a:pt x="237960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5" name="object 81"/>
          <p:cNvSpPr/>
          <p:nvPr/>
        </p:nvSpPr>
        <p:spPr>
          <a:xfrm>
            <a:off x="354553" y="2254273"/>
            <a:ext cx="61594" cy="46355"/>
          </a:xfrm>
          <a:custGeom>
            <a:avLst/>
            <a:gdLst/>
            <a:ahLst/>
            <a:cxnLst/>
            <a:rect l="l" t="t" r="r" b="b"/>
            <a:pathLst>
              <a:path w="61595" h="46354">
                <a:moveTo>
                  <a:pt x="56208" y="0"/>
                </a:moveTo>
                <a:lnTo>
                  <a:pt x="4816" y="0"/>
                </a:lnTo>
                <a:lnTo>
                  <a:pt x="0" y="4778"/>
                </a:lnTo>
                <a:lnTo>
                  <a:pt x="0" y="41111"/>
                </a:lnTo>
                <a:lnTo>
                  <a:pt x="4816" y="45890"/>
                </a:lnTo>
                <a:lnTo>
                  <a:pt x="56278" y="45890"/>
                </a:lnTo>
                <a:lnTo>
                  <a:pt x="61099" y="41111"/>
                </a:lnTo>
                <a:lnTo>
                  <a:pt x="61028" y="4778"/>
                </a:lnTo>
                <a:lnTo>
                  <a:pt x="56208" y="0"/>
                </a:lnTo>
                <a:close/>
              </a:path>
            </a:pathLst>
          </a:custGeom>
          <a:solidFill>
            <a:srgbClr val="EA5F5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6" name="object 82"/>
          <p:cNvSpPr/>
          <p:nvPr/>
        </p:nvSpPr>
        <p:spPr>
          <a:xfrm>
            <a:off x="297637" y="2105212"/>
            <a:ext cx="178435" cy="167005"/>
          </a:xfrm>
          <a:custGeom>
            <a:avLst/>
            <a:gdLst/>
            <a:ahLst/>
            <a:cxnLst/>
            <a:rect l="l" t="t" r="r" b="b"/>
            <a:pathLst>
              <a:path w="178435" h="167004">
                <a:moveTo>
                  <a:pt x="116733" y="0"/>
                </a:moveTo>
                <a:lnTo>
                  <a:pt x="111353" y="2594"/>
                </a:lnTo>
                <a:lnTo>
                  <a:pt x="105327" y="8433"/>
                </a:lnTo>
                <a:lnTo>
                  <a:pt x="97601" y="14769"/>
                </a:lnTo>
                <a:lnTo>
                  <a:pt x="63882" y="38010"/>
                </a:lnTo>
                <a:lnTo>
                  <a:pt x="26185" y="54862"/>
                </a:lnTo>
                <a:lnTo>
                  <a:pt x="3365" y="61377"/>
                </a:lnTo>
                <a:lnTo>
                  <a:pt x="171" y="74313"/>
                </a:lnTo>
                <a:lnTo>
                  <a:pt x="4246" y="114360"/>
                </a:lnTo>
                <a:lnTo>
                  <a:pt x="24545" y="147416"/>
                </a:lnTo>
                <a:lnTo>
                  <a:pt x="61472" y="165316"/>
                </a:lnTo>
                <a:lnTo>
                  <a:pt x="76040" y="166892"/>
                </a:lnTo>
                <a:lnTo>
                  <a:pt x="94165" y="166892"/>
                </a:lnTo>
                <a:lnTo>
                  <a:pt x="134969" y="156247"/>
                </a:lnTo>
                <a:lnTo>
                  <a:pt x="162499" y="128197"/>
                </a:lnTo>
                <a:lnTo>
                  <a:pt x="172657" y="90471"/>
                </a:lnTo>
                <a:lnTo>
                  <a:pt x="178209" y="53409"/>
                </a:lnTo>
                <a:lnTo>
                  <a:pt x="174438" y="51375"/>
                </a:lnTo>
                <a:lnTo>
                  <a:pt x="170256" y="50671"/>
                </a:lnTo>
                <a:lnTo>
                  <a:pt x="165803" y="49346"/>
                </a:lnTo>
                <a:lnTo>
                  <a:pt x="129253" y="19656"/>
                </a:lnTo>
                <a:lnTo>
                  <a:pt x="121500" y="8147"/>
                </a:lnTo>
                <a:lnTo>
                  <a:pt x="116733" y="0"/>
                </a:lnTo>
                <a:close/>
              </a:path>
              <a:path w="178435" h="167004">
                <a:moveTo>
                  <a:pt x="165933" y="49346"/>
                </a:moveTo>
                <a:lnTo>
                  <a:pt x="166068" y="49387"/>
                </a:lnTo>
                <a:lnTo>
                  <a:pt x="165933" y="49346"/>
                </a:lnTo>
                <a:close/>
              </a:path>
            </a:pathLst>
          </a:custGeom>
          <a:solidFill>
            <a:srgbClr val="F4A0A3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7" name="object 83"/>
          <p:cNvSpPr/>
          <p:nvPr/>
        </p:nvSpPr>
        <p:spPr>
          <a:xfrm>
            <a:off x="410052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8" name="object 84"/>
          <p:cNvSpPr/>
          <p:nvPr/>
        </p:nvSpPr>
        <p:spPr>
          <a:xfrm>
            <a:off x="339664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9" name="object 85"/>
          <p:cNvSpPr/>
          <p:nvPr/>
        </p:nvSpPr>
        <p:spPr>
          <a:xfrm>
            <a:off x="357999" y="2226156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10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10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0" name="object 86"/>
          <p:cNvSpPr/>
          <p:nvPr/>
        </p:nvSpPr>
        <p:spPr>
          <a:xfrm>
            <a:off x="289025" y="2050163"/>
            <a:ext cx="189230" cy="114935"/>
          </a:xfrm>
          <a:custGeom>
            <a:avLst/>
            <a:gdLst/>
            <a:ahLst/>
            <a:cxnLst/>
            <a:rect l="l" t="t" r="r" b="b"/>
            <a:pathLst>
              <a:path w="189229" h="114935">
                <a:moveTo>
                  <a:pt x="72470" y="0"/>
                </a:moveTo>
                <a:lnTo>
                  <a:pt x="33378" y="11516"/>
                </a:lnTo>
                <a:lnTo>
                  <a:pt x="7313" y="41632"/>
                </a:lnTo>
                <a:lnTo>
                  <a:pt x="809" y="67291"/>
                </a:lnTo>
                <a:lnTo>
                  <a:pt x="701" y="67705"/>
                </a:lnTo>
                <a:lnTo>
                  <a:pt x="370" y="70128"/>
                </a:lnTo>
                <a:lnTo>
                  <a:pt x="0" y="86644"/>
                </a:lnTo>
                <a:lnTo>
                  <a:pt x="1329" y="102199"/>
                </a:lnTo>
                <a:lnTo>
                  <a:pt x="2709" y="114354"/>
                </a:lnTo>
                <a:lnTo>
                  <a:pt x="14518" y="113677"/>
                </a:lnTo>
                <a:lnTo>
                  <a:pt x="63476" y="97949"/>
                </a:lnTo>
                <a:lnTo>
                  <a:pt x="105884" y="70128"/>
                </a:lnTo>
                <a:lnTo>
                  <a:pt x="124360" y="53294"/>
                </a:lnTo>
                <a:lnTo>
                  <a:pt x="185639" y="53294"/>
                </a:lnTo>
                <a:lnTo>
                  <a:pt x="163733" y="17829"/>
                </a:lnTo>
                <a:lnTo>
                  <a:pt x="127293" y="830"/>
                </a:lnTo>
                <a:lnTo>
                  <a:pt x="72470" y="0"/>
                </a:lnTo>
                <a:close/>
              </a:path>
              <a:path w="189229" h="114935">
                <a:moveTo>
                  <a:pt x="185639" y="53294"/>
                </a:moveTo>
                <a:lnTo>
                  <a:pt x="124360" y="53294"/>
                </a:lnTo>
                <a:lnTo>
                  <a:pt x="127602" y="59119"/>
                </a:lnTo>
                <a:lnTo>
                  <a:pt x="154368" y="93146"/>
                </a:lnTo>
                <a:lnTo>
                  <a:pt x="187022" y="106755"/>
                </a:lnTo>
                <a:lnTo>
                  <a:pt x="188228" y="94456"/>
                </a:lnTo>
                <a:lnTo>
                  <a:pt x="188733" y="86644"/>
                </a:lnTo>
                <a:lnTo>
                  <a:pt x="189007" y="74455"/>
                </a:lnTo>
                <a:lnTo>
                  <a:pt x="186980" y="59119"/>
                </a:lnTo>
                <a:lnTo>
                  <a:pt x="186740" y="57725"/>
                </a:lnTo>
                <a:lnTo>
                  <a:pt x="186101" y="54909"/>
                </a:lnTo>
                <a:lnTo>
                  <a:pt x="185639" y="53294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1" name="object 87"/>
          <p:cNvSpPr/>
          <p:nvPr/>
        </p:nvSpPr>
        <p:spPr>
          <a:xfrm>
            <a:off x="28529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2" name="object 88"/>
          <p:cNvSpPr/>
          <p:nvPr/>
        </p:nvSpPr>
        <p:spPr>
          <a:xfrm>
            <a:off x="48150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3" name="object 89"/>
          <p:cNvSpPr/>
          <p:nvPr/>
        </p:nvSpPr>
        <p:spPr>
          <a:xfrm>
            <a:off x="395877" y="2250898"/>
            <a:ext cx="205104" cy="241300"/>
          </a:xfrm>
          <a:custGeom>
            <a:avLst/>
            <a:gdLst/>
            <a:ahLst/>
            <a:cxnLst/>
            <a:rect l="l" t="t" r="r" b="b"/>
            <a:pathLst>
              <a:path w="205104" h="241300">
                <a:moveTo>
                  <a:pt x="100372" y="0"/>
                </a:moveTo>
                <a:lnTo>
                  <a:pt x="95054" y="32610"/>
                </a:lnTo>
                <a:lnTo>
                  <a:pt x="0" y="154194"/>
                </a:lnTo>
                <a:lnTo>
                  <a:pt x="79813" y="240712"/>
                </a:lnTo>
                <a:lnTo>
                  <a:pt x="154964" y="218785"/>
                </a:lnTo>
                <a:lnTo>
                  <a:pt x="201469" y="169661"/>
                </a:lnTo>
                <a:lnTo>
                  <a:pt x="204702" y="85039"/>
                </a:lnTo>
                <a:lnTo>
                  <a:pt x="184807" y="6675"/>
                </a:lnTo>
                <a:lnTo>
                  <a:pt x="100372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4" name="object 90"/>
          <p:cNvSpPr/>
          <p:nvPr/>
        </p:nvSpPr>
        <p:spPr>
          <a:xfrm>
            <a:off x="534883" y="2257574"/>
            <a:ext cx="66040" cy="146685"/>
          </a:xfrm>
          <a:custGeom>
            <a:avLst/>
            <a:gdLst/>
            <a:ahLst/>
            <a:cxnLst/>
            <a:rect l="l" t="t" r="r" b="b"/>
            <a:pathLst>
              <a:path w="66039" h="146685">
                <a:moveTo>
                  <a:pt x="45800" y="0"/>
                </a:moveTo>
                <a:lnTo>
                  <a:pt x="0" y="103525"/>
                </a:lnTo>
                <a:lnTo>
                  <a:pt x="36930" y="146608"/>
                </a:lnTo>
                <a:lnTo>
                  <a:pt x="65696" y="78364"/>
                </a:lnTo>
                <a:lnTo>
                  <a:pt x="4580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5" name="object 91"/>
          <p:cNvSpPr/>
          <p:nvPr/>
        </p:nvSpPr>
        <p:spPr>
          <a:xfrm>
            <a:off x="395877" y="2385696"/>
            <a:ext cx="129539" cy="106045"/>
          </a:xfrm>
          <a:custGeom>
            <a:avLst/>
            <a:gdLst/>
            <a:ahLst/>
            <a:cxnLst/>
            <a:rect l="l" t="t" r="r" b="b"/>
            <a:pathLst>
              <a:path w="129539" h="106045">
                <a:moveTo>
                  <a:pt x="70599" y="0"/>
                </a:moveTo>
                <a:lnTo>
                  <a:pt x="0" y="19396"/>
                </a:lnTo>
                <a:lnTo>
                  <a:pt x="79813" y="105914"/>
                </a:lnTo>
                <a:lnTo>
                  <a:pt x="129058" y="35914"/>
                </a:lnTo>
                <a:lnTo>
                  <a:pt x="70599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6" name="object 92"/>
          <p:cNvSpPr/>
          <p:nvPr/>
        </p:nvSpPr>
        <p:spPr>
          <a:xfrm>
            <a:off x="445213" y="2283509"/>
            <a:ext cx="90170" cy="102235"/>
          </a:xfrm>
          <a:custGeom>
            <a:avLst/>
            <a:gdLst/>
            <a:ahLst/>
            <a:cxnLst/>
            <a:rect l="l" t="t" r="r" b="b"/>
            <a:pathLst>
              <a:path w="90170" h="102235">
                <a:moveTo>
                  <a:pt x="45717" y="0"/>
                </a:moveTo>
                <a:lnTo>
                  <a:pt x="0" y="56715"/>
                </a:lnTo>
                <a:lnTo>
                  <a:pt x="21263" y="102187"/>
                </a:lnTo>
                <a:lnTo>
                  <a:pt x="89670" y="77589"/>
                </a:lnTo>
                <a:lnTo>
                  <a:pt x="45717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7" name="object 93"/>
          <p:cNvSpPr/>
          <p:nvPr/>
        </p:nvSpPr>
        <p:spPr>
          <a:xfrm>
            <a:off x="500004" y="2309866"/>
            <a:ext cx="85090" cy="62865"/>
          </a:xfrm>
          <a:custGeom>
            <a:avLst/>
            <a:gdLst/>
            <a:ahLst/>
            <a:cxnLst/>
            <a:rect l="l" t="t" r="r" b="b"/>
            <a:pathLst>
              <a:path w="85089" h="62864">
                <a:moveTo>
                  <a:pt x="84617" y="0"/>
                </a:moveTo>
                <a:lnTo>
                  <a:pt x="48059" y="0"/>
                </a:lnTo>
                <a:lnTo>
                  <a:pt x="0" y="62827"/>
                </a:lnTo>
                <a:lnTo>
                  <a:pt x="65841" y="62827"/>
                </a:lnTo>
                <a:lnTo>
                  <a:pt x="84617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8" name="object 94"/>
          <p:cNvSpPr/>
          <p:nvPr/>
        </p:nvSpPr>
        <p:spPr>
          <a:xfrm>
            <a:off x="565845" y="2309866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72618" y="0"/>
                </a:moveTo>
                <a:lnTo>
                  <a:pt x="18776" y="0"/>
                </a:lnTo>
                <a:lnTo>
                  <a:pt x="0" y="62827"/>
                </a:lnTo>
                <a:lnTo>
                  <a:pt x="92886" y="62827"/>
                </a:lnTo>
                <a:lnTo>
                  <a:pt x="72618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9" name="object 95"/>
          <p:cNvSpPr/>
          <p:nvPr/>
        </p:nvSpPr>
        <p:spPr>
          <a:xfrm>
            <a:off x="638463" y="2309866"/>
            <a:ext cx="83820" cy="62865"/>
          </a:xfrm>
          <a:custGeom>
            <a:avLst/>
            <a:gdLst/>
            <a:ahLst/>
            <a:cxnLst/>
            <a:rect l="l" t="t" r="r" b="b"/>
            <a:pathLst>
              <a:path w="83820" h="62864">
                <a:moveTo>
                  <a:pt x="38381" y="0"/>
                </a:moveTo>
                <a:lnTo>
                  <a:pt x="0" y="0"/>
                </a:lnTo>
                <a:lnTo>
                  <a:pt x="20268" y="62827"/>
                </a:lnTo>
                <a:lnTo>
                  <a:pt x="83270" y="62827"/>
                </a:lnTo>
                <a:lnTo>
                  <a:pt x="38381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0" name="object 96"/>
          <p:cNvSpPr/>
          <p:nvPr/>
        </p:nvSpPr>
        <p:spPr>
          <a:xfrm>
            <a:off x="500004" y="2372693"/>
            <a:ext cx="112395" cy="149860"/>
          </a:xfrm>
          <a:custGeom>
            <a:avLst/>
            <a:gdLst/>
            <a:ahLst/>
            <a:cxnLst/>
            <a:rect l="l" t="t" r="r" b="b"/>
            <a:pathLst>
              <a:path w="112395" h="149860">
                <a:moveTo>
                  <a:pt x="65841" y="0"/>
                </a:moveTo>
                <a:lnTo>
                  <a:pt x="0" y="0"/>
                </a:lnTo>
                <a:lnTo>
                  <a:pt x="111932" y="149560"/>
                </a:lnTo>
                <a:lnTo>
                  <a:pt x="6584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1" name="object 97"/>
          <p:cNvSpPr/>
          <p:nvPr/>
        </p:nvSpPr>
        <p:spPr>
          <a:xfrm>
            <a:off x="611936" y="2372693"/>
            <a:ext cx="109855" cy="149860"/>
          </a:xfrm>
          <a:custGeom>
            <a:avLst/>
            <a:gdLst/>
            <a:ahLst/>
            <a:cxnLst/>
            <a:rect l="l" t="t" r="r" b="b"/>
            <a:pathLst>
              <a:path w="109854" h="149860">
                <a:moveTo>
                  <a:pt x="109797" y="0"/>
                </a:moveTo>
                <a:lnTo>
                  <a:pt x="46795" y="0"/>
                </a:lnTo>
                <a:lnTo>
                  <a:pt x="0" y="149560"/>
                </a:lnTo>
                <a:lnTo>
                  <a:pt x="109797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2" name="object 98"/>
          <p:cNvSpPr/>
          <p:nvPr/>
        </p:nvSpPr>
        <p:spPr>
          <a:xfrm>
            <a:off x="565845" y="2372693"/>
            <a:ext cx="93345" cy="149860"/>
          </a:xfrm>
          <a:custGeom>
            <a:avLst/>
            <a:gdLst/>
            <a:ahLst/>
            <a:cxnLst/>
            <a:rect l="l" t="t" r="r" b="b"/>
            <a:pathLst>
              <a:path w="93345" h="149860">
                <a:moveTo>
                  <a:pt x="92886" y="0"/>
                </a:moveTo>
                <a:lnTo>
                  <a:pt x="0" y="0"/>
                </a:lnTo>
                <a:lnTo>
                  <a:pt x="46090" y="149560"/>
                </a:lnTo>
                <a:lnTo>
                  <a:pt x="92886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3" name="object 114"/>
          <p:cNvSpPr/>
          <p:nvPr/>
        </p:nvSpPr>
        <p:spPr>
          <a:xfrm>
            <a:off x="317628" y="3013110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4" name="object 116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5" name="object 117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6" name="object 118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7" name="object 119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8" name="object 120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9" name="object 121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0" name="object 122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1" name="object 123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2" name="object 124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3" name="object 125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4" name="object 107"/>
          <p:cNvSpPr/>
          <p:nvPr/>
        </p:nvSpPr>
        <p:spPr>
          <a:xfrm>
            <a:off x="361900" y="3862997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5" name="object 109"/>
          <p:cNvSpPr/>
          <p:nvPr/>
        </p:nvSpPr>
        <p:spPr>
          <a:xfrm>
            <a:off x="384993" y="3856861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6" name="object 110"/>
          <p:cNvSpPr/>
          <p:nvPr/>
        </p:nvSpPr>
        <p:spPr>
          <a:xfrm>
            <a:off x="486989" y="3879439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7" name="object 111"/>
          <p:cNvSpPr/>
          <p:nvPr/>
        </p:nvSpPr>
        <p:spPr>
          <a:xfrm>
            <a:off x="615590" y="3885682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8" name="object 112"/>
          <p:cNvSpPr/>
          <p:nvPr/>
        </p:nvSpPr>
        <p:spPr>
          <a:xfrm>
            <a:off x="486989" y="4005358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9" name="object 113"/>
          <p:cNvSpPr/>
          <p:nvPr/>
        </p:nvSpPr>
        <p:spPr>
          <a:xfrm>
            <a:off x="532602" y="3909914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4" name="object 145"/>
          <p:cNvSpPr/>
          <p:nvPr/>
        </p:nvSpPr>
        <p:spPr>
          <a:xfrm>
            <a:off x="427437" y="4547085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5" name="object 147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6" name="object 148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7" name="object 149"/>
          <p:cNvSpPr/>
          <p:nvPr/>
        </p:nvSpPr>
        <p:spPr>
          <a:xfrm>
            <a:off x="630272" y="4515377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8" name="object 150"/>
          <p:cNvSpPr/>
          <p:nvPr/>
        </p:nvSpPr>
        <p:spPr>
          <a:xfrm>
            <a:off x="654372" y="4614098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9" name="object 151"/>
          <p:cNvSpPr/>
          <p:nvPr/>
        </p:nvSpPr>
        <p:spPr>
          <a:xfrm>
            <a:off x="394259" y="5224476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0" name="object 152"/>
          <p:cNvSpPr/>
          <p:nvPr/>
        </p:nvSpPr>
        <p:spPr>
          <a:xfrm>
            <a:off x="583732" y="5233614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1" name="object 153"/>
          <p:cNvSpPr/>
          <p:nvPr/>
        </p:nvSpPr>
        <p:spPr>
          <a:xfrm>
            <a:off x="394259" y="5408368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2" name="object 154"/>
          <p:cNvSpPr/>
          <p:nvPr/>
        </p:nvSpPr>
        <p:spPr>
          <a:xfrm>
            <a:off x="461526" y="5268965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3" name="object 155"/>
          <p:cNvSpPr/>
          <p:nvPr/>
        </p:nvSpPr>
        <p:spPr>
          <a:xfrm>
            <a:off x="597961" y="5335647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4" name="object 156"/>
          <p:cNvSpPr/>
          <p:nvPr/>
        </p:nvSpPr>
        <p:spPr>
          <a:xfrm>
            <a:off x="675957" y="5335647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5" name="object 157"/>
          <p:cNvSpPr/>
          <p:nvPr/>
        </p:nvSpPr>
        <p:spPr>
          <a:xfrm>
            <a:off x="761889" y="5335647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6" name="object 158"/>
          <p:cNvSpPr/>
          <p:nvPr/>
        </p:nvSpPr>
        <p:spPr>
          <a:xfrm>
            <a:off x="597961" y="5410068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7" name="object 159"/>
          <p:cNvSpPr/>
          <p:nvPr/>
        </p:nvSpPr>
        <p:spPr>
          <a:xfrm>
            <a:off x="730459" y="5410068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8" name="object 160"/>
          <p:cNvSpPr/>
          <p:nvPr/>
        </p:nvSpPr>
        <p:spPr>
          <a:xfrm>
            <a:off x="675957" y="5410068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112" y="1837509"/>
            <a:ext cx="6970891" cy="2209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5</a:t>
            </a:fld>
            <a:endParaRPr lang="ru-RU"/>
          </a:p>
        </p:txBody>
      </p:sp>
      <p:sp>
        <p:nvSpPr>
          <p:cNvPr id="14" name="Текстовое поле 5"/>
          <p:cNvSpPr txBox="1"/>
          <p:nvPr/>
        </p:nvSpPr>
        <p:spPr>
          <a:xfrm>
            <a:off x="1055053" y="284349"/>
            <a:ext cx="9882236" cy="983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ИШТЕТҮҮ ӨНӨР ЖАЙЫНЫН НЕГИЗГИ ТҮРЛӨРҮ БОЮНЧА ӨНДҮРҮҮНҮН ИНДЕКСТЕРИ                                                                         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(2022-ж.январь-сентябры 2021-ж. январь-сентябрына карата, %)</a:t>
            </a:r>
            <a:endParaRPr lang="ru-RU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975360" y="1275080"/>
            <a:ext cx="1548765" cy="87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85445" algn="r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                          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kumimoji="0" lang="en-US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37,9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Негизги 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металлдарды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2493370" y="1376760"/>
            <a:ext cx="1803421" cy="93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128,</a:t>
            </a:r>
            <a:r>
              <a:rPr kumimoji="0" lang="en-US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Жыгачтан жана кагаздан жасалган буюмдарды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 bwMode="auto">
          <a:xfrm>
            <a:off x="4287913" y="1376592"/>
            <a:ext cx="1473693" cy="963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114</a:t>
            </a:r>
            <a:r>
              <a:rPr kumimoji="0" lang="en-US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kumimoji="0" lang="ru-RU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Тамак-аш продукцияларын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Rectangle 2"/>
          <p:cNvSpPr txBox="1">
            <a:spLocks noChangeArrowheads="1"/>
          </p:cNvSpPr>
          <p:nvPr/>
        </p:nvSpPr>
        <p:spPr bwMode="auto">
          <a:xfrm>
            <a:off x="6245448" y="1372400"/>
            <a:ext cx="1850987" cy="983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lang="en-US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1,5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Фармацевтикалык продукцияларды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4" name="Rectangle 2"/>
          <p:cNvSpPr txBox="1">
            <a:spLocks noChangeArrowheads="1"/>
          </p:cNvSpPr>
          <p:nvPr/>
        </p:nvSpPr>
        <p:spPr bwMode="auto">
          <a:xfrm>
            <a:off x="8096435" y="1302927"/>
            <a:ext cx="1595014" cy="1122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en-US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82,3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Химиялык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продукцияларды 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>
            <a:off x="8171802" y="2199246"/>
            <a:ext cx="1282830" cy="18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angle 2"/>
          <p:cNvSpPr txBox="1">
            <a:spLocks noChangeArrowheads="1"/>
          </p:cNvSpPr>
          <p:nvPr/>
        </p:nvSpPr>
        <p:spPr bwMode="auto">
          <a:xfrm>
            <a:off x="9691449" y="1350484"/>
            <a:ext cx="1689724" cy="93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               </a:t>
            </a:r>
            <a:r>
              <a:rPr lang="en-US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49,2</a:t>
            </a:r>
            <a:r>
              <a:rPr lang="ru-RU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Резина жана пластмасса буюмдарын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" name="object 191"/>
          <p:cNvSpPr txBox="1"/>
          <p:nvPr/>
        </p:nvSpPr>
        <p:spPr>
          <a:xfrm>
            <a:off x="2314575" y="6321425"/>
            <a:ext cx="3861435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2021-ж. январь-сентябры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0-ж.</a:t>
            </a:r>
            <a:r>
              <a:rPr sz="900" spc="-1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январь-сентябрына карата</a:t>
            </a:r>
          </a:p>
        </p:txBody>
      </p:sp>
      <p:sp>
        <p:nvSpPr>
          <p:cNvPr id="97" name="object 192"/>
          <p:cNvSpPr txBox="1"/>
          <p:nvPr/>
        </p:nvSpPr>
        <p:spPr>
          <a:xfrm>
            <a:off x="6723380" y="6322060"/>
            <a:ext cx="379349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2022-ж. январь-сентябры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1-ж. январь-сентябрына </a:t>
            </a:r>
            <a:r>
              <a:rPr lang="ru-RU" sz="9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карата</a:t>
            </a:r>
          </a:p>
        </p:txBody>
      </p:sp>
      <p:sp>
        <p:nvSpPr>
          <p:cNvPr id="98" name="object 69"/>
          <p:cNvSpPr/>
          <p:nvPr/>
        </p:nvSpPr>
        <p:spPr>
          <a:xfrm>
            <a:off x="1989215" y="6362075"/>
            <a:ext cx="60889" cy="57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70"/>
          <p:cNvSpPr/>
          <p:nvPr/>
        </p:nvSpPr>
        <p:spPr>
          <a:xfrm>
            <a:off x="6526602" y="6349884"/>
            <a:ext cx="70103" cy="70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81"/>
          <p:cNvSpPr/>
          <p:nvPr/>
        </p:nvSpPr>
        <p:spPr>
          <a:xfrm>
            <a:off x="6525078" y="6354455"/>
            <a:ext cx="76200" cy="66040"/>
          </a:xfrm>
          <a:custGeom>
            <a:avLst/>
            <a:gdLst/>
            <a:ahLst/>
            <a:cxnLst/>
            <a:rect l="l" t="t" r="r" b="b"/>
            <a:pathLst>
              <a:path w="76200" h="66039">
                <a:moveTo>
                  <a:pt x="0" y="0"/>
                </a:moveTo>
                <a:lnTo>
                  <a:pt x="0" y="65532"/>
                </a:lnTo>
                <a:lnTo>
                  <a:pt x="76200" y="65532"/>
                </a:lnTo>
                <a:lnTo>
                  <a:pt x="0" y="0"/>
                </a:lnTo>
                <a:close/>
              </a:path>
            </a:pathLst>
          </a:custGeom>
          <a:solidFill>
            <a:srgbClr val="E0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" name="Прямая соединительная линия 28"/>
          <p:cNvCxnSpPr/>
          <p:nvPr/>
        </p:nvCxnSpPr>
        <p:spPr>
          <a:xfrm flipV="1">
            <a:off x="2647315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3" name="object 33"/>
          <p:cNvSpPr/>
          <p:nvPr/>
        </p:nvSpPr>
        <p:spPr>
          <a:xfrm>
            <a:off x="1320800" y="4302760"/>
            <a:ext cx="9853295" cy="76200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423535" y="4603115"/>
            <a:ext cx="717550" cy="12776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Текстиль </a:t>
            </a: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өндүрүшү, кийим жана бут 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кийим, булгаары буюмдар 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89"/>
          <p:cNvSpPr txBox="1"/>
          <p:nvPr/>
        </p:nvSpPr>
        <p:spPr>
          <a:xfrm>
            <a:off x="8605520" y="4657090"/>
            <a:ext cx="368935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Фармацевтикалык продукцияларды өндүрүү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89"/>
          <p:cNvSpPr txBox="1"/>
          <p:nvPr/>
        </p:nvSpPr>
        <p:spPr>
          <a:xfrm>
            <a:off x="1469390" y="4657090"/>
            <a:ext cx="245745" cy="12236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Незги металлдарды өндүрүү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89"/>
          <p:cNvSpPr txBox="1"/>
          <p:nvPr/>
        </p:nvSpPr>
        <p:spPr>
          <a:xfrm>
            <a:off x="7552055" y="4921250"/>
            <a:ext cx="368935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курулуш материалдарын өндүрүү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89"/>
          <p:cNvSpPr txBox="1"/>
          <p:nvPr/>
        </p:nvSpPr>
        <p:spPr>
          <a:xfrm>
            <a:off x="6723380" y="4822825"/>
            <a:ext cx="368935" cy="10013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Суусундуктарды </a:t>
            </a: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8" name="object 89"/>
          <p:cNvSpPr txBox="1"/>
          <p:nvPr/>
        </p:nvSpPr>
        <p:spPr>
          <a:xfrm>
            <a:off x="9691370" y="4822825"/>
            <a:ext cx="492125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Химиялык продукцияларды 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89"/>
          <p:cNvSpPr txBox="1"/>
          <p:nvPr/>
        </p:nvSpPr>
        <p:spPr>
          <a:xfrm>
            <a:off x="10660380" y="4664710"/>
            <a:ext cx="368935" cy="1215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 жана пластмасса буюмдарын өндүрүү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89"/>
          <p:cNvSpPr txBox="1"/>
          <p:nvPr/>
        </p:nvSpPr>
        <p:spPr>
          <a:xfrm>
            <a:off x="2309495" y="4732020"/>
            <a:ext cx="368935" cy="1124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 жана кагаздан жасалган буюмдарды өндүрүү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89"/>
          <p:cNvSpPr txBox="1"/>
          <p:nvPr/>
        </p:nvSpPr>
        <p:spPr>
          <a:xfrm>
            <a:off x="3484880" y="4725670"/>
            <a:ext cx="368935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Тамак-аш продукцияларын өндүрүү</a:t>
            </a:r>
            <a:endParaRPr lang="ru-RU" sz="800" spc="-2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89"/>
          <p:cNvSpPr txBox="1"/>
          <p:nvPr/>
        </p:nvSpPr>
        <p:spPr>
          <a:xfrm>
            <a:off x="4446270" y="4732020"/>
            <a:ext cx="692150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Мунайзат продукцияларын </a:t>
            </a: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363" name="object 363"/>
          <p:cNvSpPr/>
          <p:nvPr/>
        </p:nvSpPr>
        <p:spPr>
          <a:xfrm>
            <a:off x="2674056" y="4395373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25135" y="0"/>
                </a:moveTo>
                <a:lnTo>
                  <a:pt x="12534" y="4466"/>
                </a:lnTo>
                <a:lnTo>
                  <a:pt x="3577" y="14479"/>
                </a:lnTo>
                <a:lnTo>
                  <a:pt x="0" y="28595"/>
                </a:lnTo>
                <a:lnTo>
                  <a:pt x="3933" y="41751"/>
                </a:lnTo>
                <a:lnTo>
                  <a:pt x="13595" y="51237"/>
                </a:lnTo>
                <a:lnTo>
                  <a:pt x="27065" y="55108"/>
                </a:lnTo>
                <a:lnTo>
                  <a:pt x="31245" y="54890"/>
                </a:lnTo>
                <a:lnTo>
                  <a:pt x="43014" y="50028"/>
                </a:lnTo>
                <a:lnTo>
                  <a:pt x="48256" y="43494"/>
                </a:lnTo>
                <a:lnTo>
                  <a:pt x="18923" y="43494"/>
                </a:lnTo>
                <a:lnTo>
                  <a:pt x="11867" y="36580"/>
                </a:lnTo>
                <a:lnTo>
                  <a:pt x="11550" y="19047"/>
                </a:lnTo>
                <a:lnTo>
                  <a:pt x="18652" y="11704"/>
                </a:lnTo>
                <a:lnTo>
                  <a:pt x="35885" y="11432"/>
                </a:lnTo>
                <a:lnTo>
                  <a:pt x="49275" y="11432"/>
                </a:lnTo>
                <a:lnTo>
                  <a:pt x="39840" y="3468"/>
                </a:lnTo>
                <a:lnTo>
                  <a:pt x="25135" y="0"/>
                </a:lnTo>
                <a:close/>
              </a:path>
              <a:path w="55244" h="55245">
                <a:moveTo>
                  <a:pt x="49275" y="11432"/>
                </a:moveTo>
                <a:lnTo>
                  <a:pt x="35885" y="11432"/>
                </a:lnTo>
                <a:lnTo>
                  <a:pt x="43280" y="18708"/>
                </a:lnTo>
                <a:lnTo>
                  <a:pt x="43552" y="36015"/>
                </a:lnTo>
                <a:lnTo>
                  <a:pt x="36450" y="43313"/>
                </a:lnTo>
                <a:lnTo>
                  <a:pt x="18923" y="43494"/>
                </a:lnTo>
                <a:lnTo>
                  <a:pt x="48256" y="43494"/>
                </a:lnTo>
                <a:lnTo>
                  <a:pt x="51444" y="39521"/>
                </a:lnTo>
                <a:lnTo>
                  <a:pt x="54834" y="24255"/>
                </a:lnTo>
                <a:lnTo>
                  <a:pt x="50092" y="12122"/>
                </a:lnTo>
                <a:lnTo>
                  <a:pt x="49275" y="11432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2516010" y="4423640"/>
            <a:ext cx="0" cy="238760"/>
          </a:xfrm>
          <a:custGeom>
            <a:avLst/>
            <a:gdLst/>
            <a:ahLst/>
            <a:cxnLst/>
            <a:rect l="l" t="t" r="r" b="b"/>
            <a:pathLst>
              <a:path h="238760">
                <a:moveTo>
                  <a:pt x="0" y="0"/>
                </a:moveTo>
                <a:lnTo>
                  <a:pt x="0" y="238179"/>
                </a:lnTo>
              </a:path>
            </a:pathLst>
          </a:custGeom>
          <a:ln w="1674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65"/>
          <p:cNvSpPr/>
          <p:nvPr/>
        </p:nvSpPr>
        <p:spPr>
          <a:xfrm>
            <a:off x="2523746" y="4439953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459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2513042" y="4425985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508274" y="4423635"/>
            <a:ext cx="182880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85C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68"/>
          <p:cNvSpPr/>
          <p:nvPr/>
        </p:nvSpPr>
        <p:spPr>
          <a:xfrm>
            <a:off x="2513042" y="4414604"/>
            <a:ext cx="189865" cy="231140"/>
          </a:xfrm>
          <a:custGeom>
            <a:avLst/>
            <a:gdLst/>
            <a:ahLst/>
            <a:cxnLst/>
            <a:rect l="l" t="t" r="r" b="b"/>
            <a:pathLst>
              <a:path w="189864" h="231139">
                <a:moveTo>
                  <a:pt x="182832" y="0"/>
                </a:moveTo>
                <a:lnTo>
                  <a:pt x="182832" y="221863"/>
                </a:lnTo>
                <a:lnTo>
                  <a:pt x="0" y="221863"/>
                </a:lnTo>
                <a:lnTo>
                  <a:pt x="9815" y="231127"/>
                </a:lnTo>
                <a:lnTo>
                  <a:pt x="189662" y="231127"/>
                </a:lnTo>
                <a:lnTo>
                  <a:pt x="189662" y="9263"/>
                </a:lnTo>
                <a:lnTo>
                  <a:pt x="182832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523564" y="4423635"/>
            <a:ext cx="0" cy="222250"/>
          </a:xfrm>
          <a:custGeom>
            <a:avLst/>
            <a:gdLst/>
            <a:ahLst/>
            <a:cxnLst/>
            <a:rect l="l" t="t" r="r" b="b"/>
            <a:pathLst>
              <a:path h="222250">
                <a:moveTo>
                  <a:pt x="0" y="0"/>
                </a:moveTo>
                <a:lnTo>
                  <a:pt x="0" y="221866"/>
                </a:lnTo>
              </a:path>
            </a:pathLst>
          </a:custGeom>
          <a:ln w="5943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70"/>
          <p:cNvSpPr/>
          <p:nvPr/>
        </p:nvSpPr>
        <p:spPr>
          <a:xfrm>
            <a:off x="2561837" y="450233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97" y="0"/>
                </a:lnTo>
              </a:path>
            </a:pathLst>
          </a:custGeom>
          <a:ln w="1768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71"/>
          <p:cNvSpPr/>
          <p:nvPr/>
        </p:nvSpPr>
        <p:spPr>
          <a:xfrm>
            <a:off x="2561837" y="454543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97" y="0"/>
                </a:lnTo>
              </a:path>
            </a:pathLst>
          </a:custGeom>
          <a:ln w="1688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607826" y="4395486"/>
            <a:ext cx="83185" cy="81915"/>
          </a:xfrm>
          <a:custGeom>
            <a:avLst/>
            <a:gdLst/>
            <a:ahLst/>
            <a:cxnLst/>
            <a:rect l="l" t="t" r="r" b="b"/>
            <a:pathLst>
              <a:path w="83185" h="81914">
                <a:moveTo>
                  <a:pt x="29083" y="0"/>
                </a:moveTo>
                <a:lnTo>
                  <a:pt x="17371" y="6131"/>
                </a:lnTo>
                <a:lnTo>
                  <a:pt x="8133" y="15954"/>
                </a:lnTo>
                <a:lnTo>
                  <a:pt x="2100" y="28934"/>
                </a:lnTo>
                <a:lnTo>
                  <a:pt x="0" y="44535"/>
                </a:lnTo>
                <a:lnTo>
                  <a:pt x="3121" y="56837"/>
                </a:lnTo>
                <a:lnTo>
                  <a:pt x="9974" y="67352"/>
                </a:lnTo>
                <a:lnTo>
                  <a:pt x="20376" y="75452"/>
                </a:lnTo>
                <a:lnTo>
                  <a:pt x="34141" y="80509"/>
                </a:lnTo>
                <a:lnTo>
                  <a:pt x="51084" y="81896"/>
                </a:lnTo>
                <a:lnTo>
                  <a:pt x="63774" y="76373"/>
                </a:lnTo>
                <a:lnTo>
                  <a:pt x="73873" y="67075"/>
                </a:lnTo>
                <a:lnTo>
                  <a:pt x="80545" y="54852"/>
                </a:lnTo>
                <a:lnTo>
                  <a:pt x="82954" y="40558"/>
                </a:lnTo>
                <a:lnTo>
                  <a:pt x="82500" y="34321"/>
                </a:lnTo>
                <a:lnTo>
                  <a:pt x="46660" y="932"/>
                </a:lnTo>
                <a:lnTo>
                  <a:pt x="29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607443" y="4392473"/>
            <a:ext cx="85090" cy="88900"/>
          </a:xfrm>
          <a:custGeom>
            <a:avLst/>
            <a:gdLst/>
            <a:ahLst/>
            <a:cxnLst/>
            <a:rect l="l" t="t" r="r" b="b"/>
            <a:pathLst>
              <a:path w="85089" h="88900">
                <a:moveTo>
                  <a:pt x="31607" y="0"/>
                </a:moveTo>
                <a:lnTo>
                  <a:pt x="708" y="39066"/>
                </a:lnTo>
                <a:lnTo>
                  <a:pt x="0" y="57225"/>
                </a:lnTo>
                <a:lnTo>
                  <a:pt x="6085" y="69640"/>
                </a:lnTo>
                <a:lnTo>
                  <a:pt x="15612" y="79561"/>
                </a:lnTo>
                <a:lnTo>
                  <a:pt x="27759" y="86078"/>
                </a:lnTo>
                <a:lnTo>
                  <a:pt x="41770" y="88422"/>
                </a:lnTo>
                <a:lnTo>
                  <a:pt x="47331" y="88060"/>
                </a:lnTo>
                <a:lnTo>
                  <a:pt x="59590" y="84413"/>
                </a:lnTo>
                <a:lnTo>
                  <a:pt x="62692" y="82244"/>
                </a:lnTo>
                <a:lnTo>
                  <a:pt x="31309" y="82244"/>
                </a:lnTo>
                <a:lnTo>
                  <a:pt x="19832" y="76504"/>
                </a:lnTo>
                <a:lnTo>
                  <a:pt x="10777" y="66837"/>
                </a:lnTo>
                <a:lnTo>
                  <a:pt x="4903" y="53669"/>
                </a:lnTo>
                <a:lnTo>
                  <a:pt x="2969" y="37426"/>
                </a:lnTo>
                <a:lnTo>
                  <a:pt x="7414" y="24287"/>
                </a:lnTo>
                <a:lnTo>
                  <a:pt x="7553" y="23967"/>
                </a:lnTo>
                <a:lnTo>
                  <a:pt x="16106" y="13266"/>
                </a:lnTo>
                <a:lnTo>
                  <a:pt x="27898" y="6084"/>
                </a:lnTo>
                <a:lnTo>
                  <a:pt x="41770" y="3488"/>
                </a:lnTo>
                <a:lnTo>
                  <a:pt x="55042" y="3488"/>
                </a:lnTo>
                <a:lnTo>
                  <a:pt x="48603" y="1280"/>
                </a:lnTo>
                <a:lnTo>
                  <a:pt x="31607" y="0"/>
                </a:lnTo>
                <a:close/>
              </a:path>
              <a:path w="85089" h="88900">
                <a:moveTo>
                  <a:pt x="55042" y="3488"/>
                </a:moveTo>
                <a:lnTo>
                  <a:pt x="41770" y="3488"/>
                </a:lnTo>
                <a:lnTo>
                  <a:pt x="48790" y="4131"/>
                </a:lnTo>
                <a:lnTo>
                  <a:pt x="61555" y="9003"/>
                </a:lnTo>
                <a:lnTo>
                  <a:pt x="71777" y="17977"/>
                </a:lnTo>
                <a:lnTo>
                  <a:pt x="78561" y="30232"/>
                </a:lnTo>
                <a:lnTo>
                  <a:pt x="81011" y="44949"/>
                </a:lnTo>
                <a:lnTo>
                  <a:pt x="78586" y="57225"/>
                </a:lnTo>
                <a:lnTo>
                  <a:pt x="72264" y="67784"/>
                </a:lnTo>
                <a:lnTo>
                  <a:pt x="62185" y="75935"/>
                </a:lnTo>
                <a:lnTo>
                  <a:pt x="48486" y="80985"/>
                </a:lnTo>
                <a:lnTo>
                  <a:pt x="31309" y="82244"/>
                </a:lnTo>
                <a:lnTo>
                  <a:pt x="62692" y="82244"/>
                </a:lnTo>
                <a:lnTo>
                  <a:pt x="70080" y="77079"/>
                </a:lnTo>
                <a:lnTo>
                  <a:pt x="78207" y="66352"/>
                </a:lnTo>
                <a:lnTo>
                  <a:pt x="83374" y="52527"/>
                </a:lnTo>
                <a:lnTo>
                  <a:pt x="84987" y="35896"/>
                </a:lnTo>
                <a:lnTo>
                  <a:pt x="80973" y="23967"/>
                </a:lnTo>
                <a:lnTo>
                  <a:pt x="73457" y="13838"/>
                </a:lnTo>
                <a:lnTo>
                  <a:pt x="62610" y="6084"/>
                </a:lnTo>
                <a:lnTo>
                  <a:pt x="55042" y="3488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Замещающее содержимое 86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577840" y="4363720"/>
            <a:ext cx="358140" cy="449580"/>
          </a:xfrm>
          <a:prstGeom prst="rect">
            <a:avLst/>
          </a:prstGeom>
        </p:spPr>
      </p:pic>
      <p:pic>
        <p:nvPicPr>
          <p:cNvPr id="92" name="Замещающее содержимое 91"/>
          <p:cNvPicPr>
            <a:picLocks noGrp="1" noChangeAspect="1"/>
          </p:cNvPicPr>
          <p:nvPr>
            <p:ph sz="quarter" idx="4"/>
          </p:nvPr>
        </p:nvPicPr>
        <p:blipFill>
          <a:blip r:embed="rId6"/>
          <a:stretch>
            <a:fillRect/>
          </a:stretch>
        </p:blipFill>
        <p:spPr>
          <a:xfrm>
            <a:off x="4586605" y="4395470"/>
            <a:ext cx="320040" cy="457200"/>
          </a:xfrm>
          <a:prstGeom prst="rect">
            <a:avLst/>
          </a:prstGeom>
        </p:spPr>
      </p:pic>
      <p:pic>
        <p:nvPicPr>
          <p:cNvPr id="95" name="Изображение 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7435" y="4378960"/>
            <a:ext cx="210820" cy="328295"/>
          </a:xfrm>
          <a:prstGeom prst="rect">
            <a:avLst/>
          </a:prstGeom>
        </p:spPr>
      </p:pic>
      <p:pic>
        <p:nvPicPr>
          <p:cNvPr id="104" name="Изображение 1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0210" y="4363720"/>
            <a:ext cx="213360" cy="358140"/>
          </a:xfrm>
          <a:prstGeom prst="rect">
            <a:avLst/>
          </a:prstGeom>
        </p:spPr>
      </p:pic>
      <p:pic>
        <p:nvPicPr>
          <p:cNvPr id="108" name="Изображение 10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8715" y="4378960"/>
            <a:ext cx="205740" cy="434340"/>
          </a:xfrm>
          <a:prstGeom prst="rect">
            <a:avLst/>
          </a:prstGeom>
        </p:spPr>
      </p:pic>
      <p:pic>
        <p:nvPicPr>
          <p:cNvPr id="109" name="Замещающее содержимое 108"/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1467485" y="4460240"/>
            <a:ext cx="247650" cy="196850"/>
          </a:xfrm>
          <a:prstGeom prst="rect">
            <a:avLst/>
          </a:prstGeom>
        </p:spPr>
      </p:pic>
      <p:pic>
        <p:nvPicPr>
          <p:cNvPr id="111" name="Замещающее содержимое 1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9205" y="4392295"/>
            <a:ext cx="254635" cy="253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" name="Замещающее содержимое 103"/>
          <p:cNvPicPr/>
          <p:nvPr/>
        </p:nvPicPr>
        <p:blipFill>
          <a:blip r:embed="rId12"/>
          <a:stretch>
            <a:fillRect/>
          </a:stretch>
        </p:blipFill>
        <p:spPr>
          <a:xfrm>
            <a:off x="9744075" y="4450715"/>
            <a:ext cx="264160" cy="220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Замещающее содержимое 104"/>
          <p:cNvPicPr/>
          <p:nvPr/>
        </p:nvPicPr>
        <p:blipFill>
          <a:blip r:embed="rId13"/>
          <a:stretch>
            <a:fillRect/>
          </a:stretch>
        </p:blipFill>
        <p:spPr>
          <a:xfrm>
            <a:off x="10707370" y="4466590"/>
            <a:ext cx="229870" cy="20447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6" name="Прямая соединительная линия 28"/>
          <p:cNvCxnSpPr/>
          <p:nvPr/>
        </p:nvCxnSpPr>
        <p:spPr>
          <a:xfrm flipV="1">
            <a:off x="1055370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28"/>
          <p:cNvCxnSpPr/>
          <p:nvPr/>
        </p:nvCxnSpPr>
        <p:spPr>
          <a:xfrm flipV="1">
            <a:off x="4297045" y="2191385"/>
            <a:ext cx="1410335" cy="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28"/>
          <p:cNvCxnSpPr/>
          <p:nvPr/>
        </p:nvCxnSpPr>
        <p:spPr>
          <a:xfrm>
            <a:off x="6381750" y="2199005"/>
            <a:ext cx="1539240" cy="19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74"/>
          <p:cNvCxnSpPr/>
          <p:nvPr/>
        </p:nvCxnSpPr>
        <p:spPr>
          <a:xfrm>
            <a:off x="9781540" y="2206625"/>
            <a:ext cx="13925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4179" y="2337828"/>
            <a:ext cx="10546994" cy="1828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6</a:t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94715" y="595630"/>
            <a:ext cx="437388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2022-ж. январь-сентябрында иштетүү өнөр жай өндүрүшүнүн түзүмү </a:t>
            </a:r>
          </a:p>
          <a:p>
            <a:pPr algn="ctr">
              <a:buClrTx/>
              <a:buSzTx/>
              <a:buFontTx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(жыйынтыкка карата % менен)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6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0" y="2493645"/>
          <a:ext cx="5268346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Текстовое поле 9"/>
          <p:cNvSpPr txBox="1"/>
          <p:nvPr/>
        </p:nvSpPr>
        <p:spPr>
          <a:xfrm>
            <a:off x="6009640" y="595630"/>
            <a:ext cx="437388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2022-ж. январь-сентябрында пайдалуу кендерди казуу өндүрүшүнүн түзүмү </a:t>
            </a:r>
          </a:p>
          <a:p>
            <a:pPr algn="ctr">
              <a:buClrTx/>
              <a:buSzTx/>
              <a:buFontTx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(жыйынтыкка карата % менен)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6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075" y="1389333"/>
            <a:ext cx="4816566" cy="44138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606" y="1663914"/>
            <a:ext cx="4634475" cy="4017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7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0960" y="269240"/>
            <a:ext cx="1088571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2022-Ж. ЯНВАРЬ - СЕНТЯБРЫНДА РЕГИОНДОР БОЮНЧА ӨНӨР ЖАЙ ПРОДУКЦИЯСЫН ӨНДҮРҮҮ (млн. сом, өндүрүү индекси % менен) </a:t>
            </a:r>
            <a:endParaRPr lang="ru-RU" sz="2000" b="1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buClrTx/>
              <a:buSzTx/>
              <a:buFontTx/>
            </a:pPr>
            <a:endParaRPr lang="ru-RU" sz="20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2" y="1283970"/>
            <a:ext cx="10400677" cy="5279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49605" y="2270851"/>
            <a:ext cx="10315575" cy="144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algn="ctr" eaLnBrk="1" fontAlgn="base" hangingPunct="1">
              <a:buClrTx/>
              <a:buSzTx/>
              <a:buFontTx/>
              <a:buNone/>
            </a:pP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Көңүл бурганыңыздарга </a:t>
            </a:r>
            <a:endParaRPr lang="ru-RU" sz="4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base" hangingPunct="1">
              <a:buClrTx/>
              <a:buSzTx/>
              <a:buFontTx/>
              <a:buNone/>
            </a:pP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рахмат !</a:t>
            </a:r>
            <a:endParaRPr lang="ru-RU" altLang="ru-RU" sz="4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Зеленый и желтый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EE7B08"/>
    </a:hlink>
    <a:folHlink>
      <a:srgbClr val="977B2D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395</Words>
  <Application>Microsoft Office PowerPoint</Application>
  <PresentationFormat>Широкоэкранный</PresentationFormat>
  <Paragraphs>115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Circe</vt:lpstr>
      <vt:lpstr>Circe Light</vt:lpstr>
      <vt:lpstr>Constantia</vt:lpstr>
      <vt:lpstr>Times New Roman</vt:lpstr>
      <vt:lpstr>Verdana</vt:lpstr>
      <vt:lpstr>Wingdings</vt:lpstr>
      <vt:lpstr>Тема Office</vt:lpstr>
      <vt:lpstr>КЫРГЫЗ РЕСПУБЛИКАСЫНЫН  УЛУТТУК СТАТИСТИКА КОМИТЕТИ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Amamanova</cp:lastModifiedBy>
  <cp:revision>571</cp:revision>
  <cp:lastPrinted>2022-10-07T11:38:00Z</cp:lastPrinted>
  <dcterms:created xsi:type="dcterms:W3CDTF">2019-03-06T10:40:00Z</dcterms:created>
  <dcterms:modified xsi:type="dcterms:W3CDTF">2022-10-12T08:40:20Z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9EBEE7B6E4084BABAFB2EB0E87E132D4</vt:lpwstr>
  </property>
  <property fmtid="{D5CDD505-2E9C-101B-9397-08002B2CF9AE}" pid="3" name="KSOProductBuildVer">
    <vt:lpwstr>1049-11.2.0.11341</vt:lpwstr>
  </property>
</Properties>
</file>