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285" r:id="rId4"/>
    <p:sldId id="300" r:id="rId5"/>
    <p:sldId id="289" r:id="rId6"/>
    <p:sldId id="280" r:id="rId7"/>
    <p:sldId id="277" r:id="rId8"/>
    <p:sldId id="301" r:id="rId9"/>
    <p:sldId id="266" r:id="rId10"/>
  </p:sldIdLst>
  <p:sldSz cx="9144000" cy="6858000" type="screen4x3"/>
  <p:notesSz cx="6954838" cy="93091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dullaeva" initials="G" lastIdx="0" clrIdx="0">
    <p:extLst>
      <p:ext uri="{19B8F6BF-5375-455C-9EA6-DF929625EA0E}">
        <p15:presenceInfo xmlns:p15="http://schemas.microsoft.com/office/powerpoint/2012/main" userId="S-1-5-21-379961216-2183780427-2185431998-13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1" autoAdjust="0"/>
    <p:restoredTop sz="94660"/>
  </p:normalViewPr>
  <p:slideViewPr>
    <p:cSldViewPr>
      <p:cViewPr varScale="1">
        <p:scale>
          <a:sx n="110" d="100"/>
          <a:sy n="110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000000000000001E-2"/>
          <c:y val="5.0925925925925923E-2"/>
          <c:w val="0.59882086614173224"/>
          <c:h val="0.8981481481481481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5000000000000001E-2"/>
          <c:y val="5.0925925925925923E-2"/>
          <c:w val="0.59882086614173224"/>
          <c:h val="0.89814814814814814"/>
        </c:manualLayout>
      </c:layout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fld id="{0258F712-ABCE-4997-813D-D0422817A1B0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45B3D7D-6859-4D6A-AAB6-CEC0A0BB69A8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8.3403737968508543E-2"/>
                  <c:y val="7.7015404678825242E-2"/>
                </c:manualLayout>
              </c:layout>
              <c:tx>
                <c:rich>
                  <a:bodyPr/>
                  <a:lstStyle/>
                  <a:p>
                    <a:fld id="{3B91D5B4-574D-407D-8F14-739630F29EF6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7ABBDFD-1B6F-41DA-965B-081E18428223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67384AC-0A17-4BB5-9B3F-6ACB77ED8E10}" type="VALUE">
                      <a:rPr lang="en-US"/>
                      <a:pPr/>
                      <a:t>[ЗНАЧЕНИЕ]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8CD-4CE9-8EE4-4B56DDB37C7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предшкола!$A$15:$A$19</c:f>
              <c:strCache>
                <c:ptCount val="5"/>
                <c:pt idx="0">
                  <c:v>По 240 часовой программе</c:v>
                </c:pt>
                <c:pt idx="1">
                  <c:v>По 480 часовой программе</c:v>
                </c:pt>
                <c:pt idx="2">
                  <c:v>В дошкольных организациях</c:v>
                </c:pt>
                <c:pt idx="3">
                  <c:v>"Материнская школа", на подготовительных курсах при школе</c:v>
                </c:pt>
                <c:pt idx="4">
                  <c:v>В др. организациях для развития детей младшего возраста</c:v>
                </c:pt>
              </c:strCache>
            </c:strRef>
          </c:cat>
          <c:val>
            <c:numRef>
              <c:f>предшкола!$B$15:$B$19</c:f>
              <c:numCache>
                <c:formatCode>0.0</c:formatCode>
                <c:ptCount val="5"/>
                <c:pt idx="0">
                  <c:v>51.580072926442753</c:v>
                </c:pt>
                <c:pt idx="1">
                  <c:v>19.277043555856423</c:v>
                </c:pt>
                <c:pt idx="2">
                  <c:v>28.22437958675016</c:v>
                </c:pt>
                <c:pt idx="3">
                  <c:v>0.72541809621982545</c:v>
                </c:pt>
                <c:pt idx="4">
                  <c:v>0.19308583473083374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681-4358-B8C5-55365CFD02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887954312916454E-4"/>
          <c:y val="4.9415676791254151E-2"/>
          <c:w val="0.60029337513722425"/>
          <c:h val="0.9064023757009900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2559050614391509"/>
          <c:y val="0.12492046379907755"/>
          <c:w val="0.36505664243926295"/>
          <c:h val="0.7423084784765974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886888343036417E-2"/>
          <c:y val="5.0756985191115309E-2"/>
          <c:w val="0.58321223729994109"/>
          <c:h val="0.94924301480888473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fld id="{A02F810A-60A8-424B-81A0-D78B3D221185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886-4A1D-BB4F-75B72E3FBE1B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83201421-F597-4EAB-86D0-B8069DC487EB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886-4A1D-BB4F-75B72E3FBE1B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095BA25F-D863-4B4B-A294-B29560EA2210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886-4A1D-BB4F-75B72E3FBE1B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7907689D-B9D0-4D50-8614-5EBB546A5BF8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886-4A1D-BB4F-75B72E3FBE1B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A3176E5A-0C5B-426A-802B-54D35A119797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886-4A1D-BB4F-75B72E3FBE1B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1.3693226121608669E-2"/>
                  <c:y val="-1.0794077286829216E-2"/>
                </c:manualLayout>
              </c:layout>
              <c:tx>
                <c:rich>
                  <a:bodyPr/>
                  <a:lstStyle/>
                  <a:p>
                    <a:fld id="{1B66FB15-9D34-4792-8934-D1DD0A0442E0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886-4A1D-BB4F-75B72E3FBE1B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0.11446143470162862"/>
                  <c:y val="7.9224243871281519E-2"/>
                </c:manualLayout>
              </c:layout>
              <c:tx>
                <c:rich>
                  <a:bodyPr/>
                  <a:lstStyle/>
                  <a:p>
                    <a:fld id="{DAD37C1A-67BE-43A3-B24F-10E6B89F67F3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A01-45CC-8417-ACA11BE7FE71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1EC75546-5910-4860-9222-C495D26616DF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886-4A1D-BB4F-75B72E3FBE1B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спуз!$A$30:$A$37</c:f>
              <c:strCache>
                <c:ptCount val="8"/>
                <c:pt idx="0">
                  <c:v>Экономика и управление</c:v>
                </c:pt>
                <c:pt idx="1">
                  <c:v>Здравоохранение</c:v>
                </c:pt>
                <c:pt idx="2">
                  <c:v>Гуманитарные и социальные специальности</c:v>
                </c:pt>
                <c:pt idx="3">
                  <c:v>Информатика и вычислительная техника</c:v>
                </c:pt>
                <c:pt idx="4">
                  <c:v>Технические специальности</c:v>
                </c:pt>
                <c:pt idx="5">
                  <c:v>Сельское и рыбное хозяйство</c:v>
                </c:pt>
                <c:pt idx="6">
                  <c:v> Образование</c:v>
                </c:pt>
                <c:pt idx="7">
                  <c:v>Другие</c:v>
                </c:pt>
              </c:strCache>
            </c:strRef>
          </c:cat>
          <c:val>
            <c:numRef>
              <c:f>спуз!$B$30:$B$37</c:f>
              <c:numCache>
                <c:formatCode>0</c:formatCode>
                <c:ptCount val="8"/>
                <c:pt idx="0">
                  <c:v>16.335332171447142</c:v>
                </c:pt>
                <c:pt idx="1">
                  <c:v>16.683898029716719</c:v>
                </c:pt>
                <c:pt idx="2">
                  <c:v>12</c:v>
                </c:pt>
                <c:pt idx="3">
                  <c:v>6.6581986825392141</c:v>
                </c:pt>
                <c:pt idx="4">
                  <c:v>15</c:v>
                </c:pt>
                <c:pt idx="5">
                  <c:v>2.3336188816353056</c:v>
                </c:pt>
                <c:pt idx="6">
                  <c:v>25.510294508610759</c:v>
                </c:pt>
                <c:pt idx="7">
                  <c:v>5.4411721265471309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A01-45CC-8417-ACA11BE7F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618176887017788"/>
          <c:y val="5.0626465067371292E-2"/>
          <c:w val="0.32403295250364444"/>
          <c:h val="0.92810863309700298"/>
        </c:manualLayout>
      </c:layout>
      <c:overlay val="0"/>
      <c:txPr>
        <a:bodyPr/>
        <a:lstStyle/>
        <a:p>
          <a:pPr>
            <a:defRPr sz="15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020916272439698E-2"/>
          <c:y val="9.0216421083373202E-2"/>
          <c:w val="0.6009540955117757"/>
          <c:h val="0.852323060095672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1460004656894762"/>
          <c:y val="1.363843872394432E-2"/>
          <c:w val="0.3761407972376663"/>
          <c:h val="0.95760481541523312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2000" b="1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909777650400788E-2"/>
          <c:y val="2.4215545045203939E-2"/>
          <c:w val="0.54208732421919092"/>
          <c:h val="0.9444529717907969"/>
        </c:manualLayout>
      </c:layout>
      <c:pieChart>
        <c:varyColors val="1"/>
        <c:ser>
          <c:idx val="0"/>
          <c:order val="0"/>
          <c:dLbls>
            <c:dLbl>
              <c:idx val="0"/>
              <c:tx>
                <c:rich>
                  <a:bodyPr/>
                  <a:lstStyle/>
                  <a:p>
                    <a:fld id="{7C632A98-3320-404A-A83C-104D969F1229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B6FF666-5D3A-4FE4-B218-3F511616BD0F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2849B35-1AC4-4DAB-9633-3F09B32D9252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E2FDF06-0105-4C84-AAE5-A45FF0BE1C74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F25BF5A-1152-4D07-9DE7-CB473D54B524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A1AC0FCE-42A8-49FC-BD7F-512B84E12588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40CD1C6-DE4A-4D0A-8A8E-61D13EADF022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6EF3FF18-FB93-4E7A-B467-E43D77623356}" type="VALUE">
                      <a:rPr lang="en-US" smtClean="0"/>
                      <a:pPr/>
                      <a:t>[ЗНАЧЕНИЕ]</a:t>
                    </a:fld>
                    <a:r>
                      <a:rPr lang="en-US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4BB-4CB9-BE4D-48018E9C76E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вузы!$A$45:$A$52</c:f>
              <c:strCache>
                <c:ptCount val="8"/>
                <c:pt idx="0">
                  <c:v>Естественные науки и математика</c:v>
                </c:pt>
                <c:pt idx="1">
                  <c:v>Гуманитарные и социальные науки</c:v>
                </c:pt>
                <c:pt idx="2">
                  <c:v>Экономические специальности</c:v>
                </c:pt>
                <c:pt idx="3">
                  <c:v>Юридические специальности</c:v>
                </c:pt>
                <c:pt idx="4">
                  <c:v>Медицинские науки</c:v>
                </c:pt>
                <c:pt idx="5">
                  <c:v>Педагогические науки</c:v>
                </c:pt>
                <c:pt idx="6">
                  <c:v>Технические науки</c:v>
                </c:pt>
                <c:pt idx="7">
                  <c:v>Сельскохозяйственные науки, сервис и др.</c:v>
                </c:pt>
              </c:strCache>
            </c:strRef>
          </c:cat>
          <c:val>
            <c:numRef>
              <c:f>вузы!$B$45:$B$52</c:f>
              <c:numCache>
                <c:formatCode>0</c:formatCode>
                <c:ptCount val="8"/>
                <c:pt idx="0">
                  <c:v>5.7378872120730735</c:v>
                </c:pt>
                <c:pt idx="1">
                  <c:v>22.668784749801429</c:v>
                </c:pt>
                <c:pt idx="2">
                  <c:v>12.791104050833995</c:v>
                </c:pt>
                <c:pt idx="3">
                  <c:v>7.6505162827640989</c:v>
                </c:pt>
                <c:pt idx="4">
                  <c:v>17.636219221604449</c:v>
                </c:pt>
                <c:pt idx="5">
                  <c:v>16.162033359809371</c:v>
                </c:pt>
                <c:pt idx="6">
                  <c:v>13.32486100079428</c:v>
                </c:pt>
                <c:pt idx="7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E7-48CF-8AD0-28E87EEDDB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571711456472968"/>
          <c:y val="2.5789078789184624E-2"/>
          <c:w val="0.35385864483504187"/>
          <c:h val="0.95447572868293173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3994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AA7FB1-2D49-4887-9932-73D8803C6E8E}" type="datetimeFigureOut">
              <a:rPr lang="ru-RU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3994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0878422-017F-4346-8A43-B7DDEB6E4D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3057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39941" y="0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8A46A8-7D08-4DEF-8CD5-FF119CEEF28E}" type="datetimeFigureOut">
              <a:rPr lang="ru-RU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94999" y="4421935"/>
            <a:ext cx="5564841" cy="4188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39941" y="8842383"/>
            <a:ext cx="3013277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5457D7-3011-4340-BD02-9FAA2FC4D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557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FAFBB5-85E4-449C-871F-F14DFD2F6A6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721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0340EA-5330-476E-916E-034F036A356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80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906504C-C70D-422F-8942-79D25BE23B2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816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6D44CD-2FAB-4CE8-9748-E2622E3790B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644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76D44CD-2FAB-4CE8-9748-E2622E3790B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59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9258574-5630-4697-9C26-4D9492112AD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986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57ACA1-766A-41B6-8601-2221F817752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12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17087-06F5-4681-84FD-2ABD77313487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93CC0-35FF-499A-A3F3-B1F56AC7D6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65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3BC15-76E2-4F42-AB5F-DB78713B75C7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88477-57C7-4C5A-AF63-BC6505253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65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CC311-A508-45CD-9B7E-C7E4CE5A5B2F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2743D-FCCE-440B-A07F-C0A03204E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80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C478A-A05E-4A49-957D-65363CF7A5AA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BD470-16DF-49D2-B089-AD92736E6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98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3725D-F2FD-493D-AF49-DD999DB0BE88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5900B-9A16-41A5-BF92-CC7A77C956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89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E1A47-EA96-4FAE-87E3-73815F714679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EF6A1-F16B-4E93-A30F-1E59E6073D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44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7D383-4E2E-40E6-ADE9-46DEFA946542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2DC5-82E2-416B-93AE-4A25AF3F7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44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5EDEB-90BA-474E-8F80-B71A1EAB223B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C450E-E7FD-4DF0-9A0A-9DC771568F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55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CBE8C-7AE3-41E0-A2EA-EB8B911314C4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73A33-6BF8-498E-A61C-366BC1C357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97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790D7-FBD2-496B-92C1-13AF5F631C11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FA725-76F8-4B1D-9634-EDCEE64622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989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F848-A347-4564-84D8-4A8389B22D87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2FD8F-E096-4DF8-B6F3-EE31C83E0A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31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789629-047E-4B12-8658-33965BB839D1}" type="datetime1">
              <a:rPr lang="ru-RU" smtClean="0"/>
              <a:pPr>
                <a:defRPr/>
              </a:pPr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00EBC8-165D-44F4-A604-DED070D47A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043608" y="338139"/>
            <a:ext cx="7987680" cy="1362669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Национальный статистический комитет Кыргызской Республики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Пресс-конференция по итогам социально-экономического положения Кыргызской Республики в январе 2019г.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12 февраля 2019г.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1844675"/>
            <a:ext cx="7993063" cy="4392613"/>
          </a:xfrm>
        </p:spPr>
        <p:txBody>
          <a:bodyPr rtlCol="0">
            <a:normAutofit fontScale="5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7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 основных тенденциях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сфере образования </a:t>
            </a:r>
            <a:endParaRPr lang="en-US" sz="65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65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Кыргызской</a:t>
            </a:r>
            <a:r>
              <a:rPr lang="ru-RU" sz="6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Республики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Отдел социальной статистики </a:t>
            </a:r>
            <a:r>
              <a:rPr lang="ru-RU" sz="33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Нацстаткома</a:t>
            </a:r>
            <a:r>
              <a:rPr lang="ru-RU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Кыргызской</a:t>
            </a:r>
            <a:r>
              <a:rPr lang="ru-RU" sz="3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Республики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2052" name="Picture 2" descr="logo NS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Таблица 1.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общеобразовательных школ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и численность учащихся в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них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(на начало учебного года)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89645"/>
              </p:ext>
            </p:extLst>
          </p:nvPr>
        </p:nvGraphicFramePr>
        <p:xfrm>
          <a:off x="467545" y="1844824"/>
          <a:ext cx="8163518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03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980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650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22968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2014/2015</a:t>
                      </a:r>
                      <a:endParaRPr lang="ru-RU" sz="180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2018/2019</a:t>
                      </a:r>
                    </a:p>
                  </a:txBody>
                  <a:tcPr marL="91444" marR="91444" marT="45717" marB="45717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267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школ - всего, единиц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2265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государственные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частные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267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Численность учащихся - всего, тыс. человек </a:t>
                      </a:r>
                      <a:endParaRPr lang="ru-RU" sz="18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государственные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8023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частные</a:t>
                      </a:r>
                      <a:endParaRPr lang="ru-RU" sz="18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991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169863"/>
            <a:ext cx="7776468" cy="7778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График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 Учащиеся 1-го класса, прошедшие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предшкольную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подготовку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(на начало 2018/2019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учебного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года, в процентах к итогу)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002293"/>
              </p:ext>
            </p:extLst>
          </p:nvPr>
        </p:nvGraphicFramePr>
        <p:xfrm>
          <a:off x="395536" y="1600200"/>
          <a:ext cx="8291264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2733454"/>
              </p:ext>
            </p:extLst>
          </p:nvPr>
        </p:nvGraphicFramePr>
        <p:xfrm>
          <a:off x="539552" y="1571896"/>
          <a:ext cx="7920880" cy="4881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76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899593" y="132696"/>
            <a:ext cx="8064895" cy="114300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Таблица 2. Образовательные организации среднего профессионального образования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СПУЗы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(на начало учебного года)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441521"/>
              </p:ext>
            </p:extLst>
          </p:nvPr>
        </p:nvGraphicFramePr>
        <p:xfrm>
          <a:off x="323528" y="1609872"/>
          <a:ext cx="8352928" cy="4327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85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10343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2014/2015</a:t>
                      </a:r>
                      <a:endParaRPr lang="ru-RU" sz="200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2018/2019</a:t>
                      </a:r>
                    </a:p>
                  </a:txBody>
                  <a:tcPr marL="91444" marR="91444" marT="45717" marB="45717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СПУЗов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всего,  единиц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государственные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частные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Численность студентов - всего, тыс. человек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государственные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79,4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207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частные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4435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Принято студентов – всего, тыс. человек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31,6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4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33,9</a:t>
                      </a:r>
                      <a:endParaRPr lang="ru-RU" sz="20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9" y="115888"/>
            <a:ext cx="739254" cy="740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852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2" y="115888"/>
            <a:ext cx="7941171" cy="1287760"/>
          </a:xfrm>
        </p:spPr>
        <p:txBody>
          <a:bodyPr/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График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Распределение численности принятых в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СПУЗы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по специальностям 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на начало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2018/2019 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учебного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года, в процентах к итогу)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955675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0958231"/>
              </p:ext>
            </p:extLst>
          </p:nvPr>
        </p:nvGraphicFramePr>
        <p:xfrm>
          <a:off x="539552" y="1600200"/>
          <a:ext cx="814724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3955004"/>
              </p:ext>
            </p:extLst>
          </p:nvPr>
        </p:nvGraphicFramePr>
        <p:xfrm>
          <a:off x="899592" y="1695449"/>
          <a:ext cx="7787208" cy="4757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8753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8064896" cy="114300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Таблица 3. Образовательные организации высшего профессионального образования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ВПУЗы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(на начало учебного года)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02985"/>
              </p:ext>
            </p:extLst>
          </p:nvPr>
        </p:nvGraphicFramePr>
        <p:xfrm>
          <a:off x="395536" y="1700808"/>
          <a:ext cx="8324993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842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01600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2014/2015</a:t>
                      </a:r>
                      <a:endParaRPr lang="ru-RU" sz="2000" baseline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2018/2019</a:t>
                      </a:r>
                    </a:p>
                  </a:txBody>
                  <a:tcPr marL="91444" marR="91444" marT="45717" marB="45717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1118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Число 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ВПУЗов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всего,  единиц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4487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государственные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7160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частные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123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Численность студентов - всего, тыс. человек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164,6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0959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государственные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141,2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4125"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частные</a:t>
                      </a:r>
                      <a:endParaRPr lang="ru-RU" sz="2000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779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Принято студентов – всего, тыс. человек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4" marR="91444" marT="45717" marB="45717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15888"/>
            <a:ext cx="773553" cy="720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59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011165" y="119288"/>
            <a:ext cx="8025332" cy="788762"/>
          </a:xfrm>
        </p:spPr>
        <p:txBody>
          <a:bodyPr/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itchFamily="18" charset="0"/>
              </a:rPr>
              <a:t>График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itchFamily="18" charset="0"/>
              </a:rPr>
              <a:t>3.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Распределение численности принятых в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ВПУЗы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по специальностям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на начало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2018/2019 учебного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года, в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процентах к итогу)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6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32" y="119288"/>
            <a:ext cx="877333" cy="81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583286"/>
              </p:ext>
            </p:extLst>
          </p:nvPr>
        </p:nvGraphicFramePr>
        <p:xfrm>
          <a:off x="160338" y="1412875"/>
          <a:ext cx="8804150" cy="5256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2378780"/>
              </p:ext>
            </p:extLst>
          </p:nvPr>
        </p:nvGraphicFramePr>
        <p:xfrm>
          <a:off x="467544" y="1331174"/>
          <a:ext cx="8219256" cy="5025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4451"/>
            <a:ext cx="8229600" cy="619878"/>
          </a:xfrm>
        </p:spPr>
        <p:txBody>
          <a:bodyPr/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4. Численность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в образовательных организациях среднего профессионального и высшего профессионального образования в расчете на 10 000 человек населения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 начало учебного года)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2767344"/>
              </p:ext>
            </p:extLst>
          </p:nvPr>
        </p:nvGraphicFramePr>
        <p:xfrm>
          <a:off x="323526" y="1118604"/>
          <a:ext cx="8363274" cy="5550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879"/>
                <a:gridCol w="1393879"/>
                <a:gridCol w="1393879"/>
                <a:gridCol w="1393879"/>
                <a:gridCol w="1393879"/>
                <a:gridCol w="1393879"/>
              </a:tblGrid>
              <a:tr h="5410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Государства-члены ЕАЭС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2013/14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2014/15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2015/16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2016/17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2017/18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0380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образование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Армения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Беларусь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Казахстан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287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277 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273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Кыргызстан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Россия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139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147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149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ЕАЭС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162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301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Высшее профессиональное образование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Армения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325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334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322 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317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Беларусь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393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342 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Казахстан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297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289 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Кыргызстан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394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291 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264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Россия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365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302 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291</a:t>
                      </a:r>
                    </a:p>
                  </a:txBody>
                  <a:tcPr marL="68580" marR="68580" marT="0" marB="0"/>
                </a:tc>
              </a:tr>
              <a:tr h="3425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ЕАЭС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391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359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326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303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2537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Источник: Статистический ежегодник Евразийского экономического союза, 2018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451"/>
            <a:ext cx="755576" cy="70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79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2253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2BD470-16DF-49D2-B089-AD92736E63C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pic>
        <p:nvPicPr>
          <p:cNvPr id="5" name="Picture 2" descr="logo NS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32" y="119288"/>
            <a:ext cx="877333" cy="817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 descr="Похожее изображение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40832"/>
            <a:ext cx="4824536" cy="246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5561</TotalTime>
  <Words>356</Words>
  <Application>Microsoft Office PowerPoint</Application>
  <PresentationFormat>Экран (4:3)</PresentationFormat>
  <Paragraphs>206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Национальный статистический комитет Кыргызской Республики Пресс-конференция по итогам социально-экономического положения Кыргызской Республики в январе 2019г. 12 февраля 2019г.</vt:lpstr>
      <vt:lpstr>Таблица 1. Число общеобразовательных школ  и численность учащихся в них  (на начало учебного года)</vt:lpstr>
      <vt:lpstr>График 1. Учащиеся 1-го класса, прошедшие предшкольную подготовку  (на начало 2018/2019 учебного года, в процентах к итогу)</vt:lpstr>
      <vt:lpstr>Таблица 2. Образовательные организации среднего профессионального образования (СПУЗы)  (на начало учебного года)</vt:lpstr>
      <vt:lpstr>График 2. Распределение численности принятых в СПУЗы по специальностям  (на начало 2018/2019 учебного года, в процентах к итогу)</vt:lpstr>
      <vt:lpstr>Таблица 3. Образовательные организации высшего профессионального образования (ВПУЗы) (на начало учебного года)</vt:lpstr>
      <vt:lpstr>График 3. Распределение численности принятых в ВПУЗы  по специальностям  (на начало 2018/2019 учебного года, в процентах к итогу)</vt:lpstr>
      <vt:lpstr>  Таблица 4. Численность обучающихся в образовательных организациях среднего профессионального и высшего профессионального образования в расчете на 10 000 человек населения (на начало учебного года)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Национальный статистический комитет Кыргызской Республики «Перспективы расширения круга пользователей: диалог между производителями и пользователями статистики» 10 июня 2014г.</dc:title>
  <dc:creator>Gabdullaeva</dc:creator>
  <cp:lastModifiedBy>Gabdullaeva</cp:lastModifiedBy>
  <cp:revision>467</cp:revision>
  <cp:lastPrinted>2019-02-11T03:45:38Z</cp:lastPrinted>
  <dcterms:created xsi:type="dcterms:W3CDTF">2014-06-04T04:28:59Z</dcterms:created>
  <dcterms:modified xsi:type="dcterms:W3CDTF">2019-02-12T05:14:05Z</dcterms:modified>
</cp:coreProperties>
</file>