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0" r:id="rId3"/>
    <p:sldId id="284" r:id="rId4"/>
    <p:sldId id="281" r:id="rId5"/>
    <p:sldId id="282" r:id="rId6"/>
    <p:sldId id="283" r:id="rId7"/>
    <p:sldId id="287" r:id="rId8"/>
    <p:sldId id="288" r:id="rId9"/>
    <p:sldId id="279" r:id="rId10"/>
  </p:sldIdLst>
  <p:sldSz cx="12192000" cy="6858000"/>
  <p:notesSz cx="6761163" cy="9942513"/>
  <p:defaultTextStyle>
    <a:defPPr>
      <a:defRPr lang="ky-K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ekeeva" initials="l" lastIdx="1" clrIdx="0">
    <p:extLst>
      <p:ext uri="{19B8F6BF-5375-455C-9EA6-DF929625EA0E}">
        <p15:presenceInfo xmlns:p15="http://schemas.microsoft.com/office/powerpoint/2012/main" userId="S-1-5-21-379961216-2183780427-2185431998-14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9" autoAdjust="0"/>
    <p:restoredTop sz="94660"/>
  </p:normalViewPr>
  <p:slideViewPr>
    <p:cSldViewPr snapToGrid="0">
      <p:cViewPr varScale="1">
        <p:scale>
          <a:sx n="91" d="100"/>
          <a:sy n="91" d="100"/>
        </p:scale>
        <p:origin x="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1-&#1057;&#1074;&#1103;&#1079;&#1100;\&#1055;&#1088;&#1077;&#1079;&#1077;&#1085;&#1090;&#1072;&#1094;&#1080;&#1103;\&#1044;&#1083;&#1103;%20&#1087;&#1088;&#1077;&#1079;&#1077;&#1085;&#1090;&#1072;&#1094;&#1080;&#1080;_6&#1084;&#1077;&#1089;.202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13\&#1044;&#1083;&#1103;%20&#1087;&#1088;&#1077;&#1079;&#1077;&#1085;&#1090;&#1072;&#1094;&#1080;&#1080;%20&#1087;&#1086;%20&#1089;&#1074;&#1103;&#1079;&#1080;\&#1044;&#1083;&#1103;%20&#1087;&#1088;&#1077;&#1079;&#1077;&#1085;&#1090;&#1072;&#1094;&#1080;&#1080;_&#1080;&#1090;&#1086;&#1075;&#1080;%202022%20_&#105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13\&#1044;&#1083;&#1103;%20&#1087;&#1088;&#1077;&#1079;&#1077;&#1085;&#1090;&#1072;&#1094;&#1080;&#1080;%20&#1087;&#1086;%20&#1089;&#1074;&#1103;&#1079;&#1080;\&#1044;&#1083;&#1103;%20&#1087;&#1088;&#1077;&#1079;&#1077;&#1085;&#1090;&#1072;&#1094;&#1080;&#1080;_&#1080;&#1090;&#1086;&#1075;&#1080;%202022%20_&#105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Абон_график!$A$7</c:f>
              <c:strCache>
                <c:ptCount val="1"/>
                <c:pt idx="0">
                  <c:v>Стационарные телефоны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1914891707459273E-2"/>
                  <c:y val="-5.0925925925926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5-4215-9849-C587B55AF7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Абон_график!$B$6:$F$6</c:f>
              <c:numCache>
                <c:formatCode>General</c:formatCode>
                <c:ptCount val="5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</c:numCache>
            </c:numRef>
          </c:cat>
          <c:val>
            <c:numRef>
              <c:f>Абон_график!$B$7:$F$7</c:f>
              <c:numCache>
                <c:formatCode>#,##0.0</c:formatCode>
                <c:ptCount val="5"/>
                <c:pt idx="0">
                  <c:v>442.9</c:v>
                </c:pt>
                <c:pt idx="1">
                  <c:v>493</c:v>
                </c:pt>
                <c:pt idx="2">
                  <c:v>408</c:v>
                </c:pt>
                <c:pt idx="3">
                  <c:v>271.3</c:v>
                </c:pt>
                <c:pt idx="4">
                  <c:v>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F5-4215-9849-C587B55AF7A4}"/>
            </c:ext>
          </c:extLst>
        </c:ser>
        <c:ser>
          <c:idx val="1"/>
          <c:order val="1"/>
          <c:tx>
            <c:strRef>
              <c:f>Абон_график!$A$8</c:f>
              <c:strCache>
                <c:ptCount val="1"/>
                <c:pt idx="0">
                  <c:v>Мобильные телефоны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Абон_график!$B$6:$F$6</c:f>
              <c:numCache>
                <c:formatCode>General</c:formatCode>
                <c:ptCount val="5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</c:numCache>
            </c:numRef>
          </c:cat>
          <c:val>
            <c:numRef>
              <c:f>Абон_график!$B$8:$F$8</c:f>
              <c:numCache>
                <c:formatCode>#,##0.0</c:formatCode>
                <c:ptCount val="5"/>
                <c:pt idx="0">
                  <c:v>541.70000000000005</c:v>
                </c:pt>
                <c:pt idx="1">
                  <c:v>5275.4</c:v>
                </c:pt>
                <c:pt idx="2">
                  <c:v>7003.1</c:v>
                </c:pt>
                <c:pt idx="3">
                  <c:v>7315.9430000000002</c:v>
                </c:pt>
                <c:pt idx="4">
                  <c:v>7438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F5-4215-9849-C587B55AF7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9236544"/>
        <c:axId val="509236872"/>
      </c:barChart>
      <c:catAx>
        <c:axId val="50923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509236872"/>
        <c:crosses val="autoZero"/>
        <c:auto val="1"/>
        <c:lblAlgn val="ctr"/>
        <c:lblOffset val="100"/>
        <c:noMultiLvlLbl val="0"/>
      </c:catAx>
      <c:valAx>
        <c:axId val="50923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50923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4869336985050794E-2"/>
          <c:y val="0.91559584661085847"/>
          <c:w val="0.8362998782760851"/>
          <c:h val="6.68922984148783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782089706849079E-2"/>
          <c:y val="3.989884846751697E-2"/>
          <c:w val="0.92768473022883202"/>
          <c:h val="0.832318164772530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Абон_график!$A$41</c:f>
              <c:strCache>
                <c:ptCount val="1"/>
                <c:pt idx="0">
                  <c:v>Абоненты телефонной сети общего пользования 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Абон_график!$B$40:$F$40</c:f>
              <c:numCache>
                <c:formatCode>General</c:formatCode>
                <c:ptCount val="5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</c:numCache>
            </c:numRef>
          </c:cat>
          <c:val>
            <c:numRef>
              <c:f>Абон_график!$B$41:$F$41</c:f>
              <c:numCache>
                <c:formatCode>0</c:formatCode>
                <c:ptCount val="5"/>
                <c:pt idx="0">
                  <c:v>86.232744689550429</c:v>
                </c:pt>
                <c:pt idx="1">
                  <c:v>90.987948249450938</c:v>
                </c:pt>
                <c:pt idx="2">
                  <c:v>69.216298281623722</c:v>
                </c:pt>
                <c:pt idx="3">
                  <c:v>41.584732122326976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FA-493E-AD16-2D11675A95FE}"/>
            </c:ext>
          </c:extLst>
        </c:ser>
        <c:ser>
          <c:idx val="1"/>
          <c:order val="1"/>
          <c:tx>
            <c:strRef>
              <c:f>Абон_график!$A$42</c:f>
              <c:strCache>
                <c:ptCount val="1"/>
                <c:pt idx="0">
                  <c:v>Абоненты мобильной связи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Абон_график!$B$40:$F$40</c:f>
              <c:numCache>
                <c:formatCode>General</c:formatCode>
                <c:ptCount val="5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</c:numCache>
            </c:numRef>
          </c:cat>
          <c:val>
            <c:numRef>
              <c:f>Абон_график!$B$42:$F$42</c:f>
              <c:numCache>
                <c:formatCode>#,##0</c:formatCode>
                <c:ptCount val="5"/>
                <c:pt idx="0">
                  <c:v>104.38988668773608</c:v>
                </c:pt>
                <c:pt idx="1">
                  <c:v>963.08602307579952</c:v>
                </c:pt>
                <c:pt idx="2">
                  <c:v>1163.4022759365396</c:v>
                </c:pt>
                <c:pt idx="3">
                  <c:v>1102.3293896172602</c:v>
                </c:pt>
                <c:pt idx="4">
                  <c:v>1057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FA-493E-AD16-2D11675A95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7512992"/>
        <c:axId val="617513320"/>
      </c:barChart>
      <c:catAx>
        <c:axId val="61751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617513320"/>
        <c:crosses val="autoZero"/>
        <c:auto val="1"/>
        <c:lblAlgn val="ctr"/>
        <c:lblOffset val="100"/>
        <c:noMultiLvlLbl val="0"/>
      </c:catAx>
      <c:valAx>
        <c:axId val="61751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61751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год_график!$A$11</c:f>
              <c:strCache>
                <c:ptCount val="1"/>
                <c:pt idx="0">
                  <c:v>Связь, млн. сомов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ky-K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416666666666669"/>
                      <c:h val="0.135856663750364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5A4-4077-B1B1-097F0FFF42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год_график!$B$10:$F$10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год_график!$B$11:$F$11</c:f>
              <c:numCache>
                <c:formatCode>#,##0.0</c:formatCode>
                <c:ptCount val="5"/>
                <c:pt idx="0">
                  <c:v>21912.7</c:v>
                </c:pt>
                <c:pt idx="1">
                  <c:v>22423.5</c:v>
                </c:pt>
                <c:pt idx="2">
                  <c:v>22614.1</c:v>
                </c:pt>
                <c:pt idx="3">
                  <c:v>25759.8</c:v>
                </c:pt>
                <c:pt idx="4">
                  <c:v>29659.4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A4-4077-B1B1-097F0FFF4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620216"/>
        <c:axId val="413621200"/>
      </c:barChart>
      <c:lineChart>
        <c:grouping val="standard"/>
        <c:varyColors val="0"/>
        <c:ser>
          <c:idx val="1"/>
          <c:order val="1"/>
          <c:tx>
            <c:strRef>
              <c:f>год_график!$A$12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 w="19050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4444444444444446E-2"/>
                  <c:y val="-9.722203995333918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ky-K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166666666666663E-2"/>
                      <c:h val="0.108078885972586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5A4-4077-B1B1-097F0FFF42DD}"/>
                </c:ext>
              </c:extLst>
            </c:dLbl>
            <c:dLbl>
              <c:idx val="1"/>
              <c:layout>
                <c:manualLayout>
                  <c:x val="-5.0925337632079971E-17"/>
                  <c:y val="-9.2592592592592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5A4-4077-B1B1-097F0FFF42DD}"/>
                </c:ext>
              </c:extLst>
            </c:dLbl>
            <c:dLbl>
              <c:idx val="2"/>
              <c:layout>
                <c:manualLayout>
                  <c:x val="-1.6666666666666666E-2"/>
                  <c:y val="-0.10648148148148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5A4-4077-B1B1-097F0FFF42DD}"/>
                </c:ext>
              </c:extLst>
            </c:dLbl>
            <c:dLbl>
              <c:idx val="3"/>
              <c:layout>
                <c:manualLayout>
                  <c:x val="-5.5555555555555558E-3"/>
                  <c:y val="-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5A4-4077-B1B1-097F0FFF42DD}"/>
                </c:ext>
              </c:extLst>
            </c:dLbl>
            <c:dLbl>
              <c:idx val="4"/>
              <c:layout>
                <c:manualLayout>
                  <c:x val="-3.6111111111111212E-2"/>
                  <c:y val="-0.129629629629629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5A4-4077-B1B1-097F0FFF42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год_график!$B$10:$F$10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год_график!$B$12:$F$12</c:f>
              <c:numCache>
                <c:formatCode>#,##0.0</c:formatCode>
                <c:ptCount val="5"/>
                <c:pt idx="0">
                  <c:v>101.07910811721541</c:v>
                </c:pt>
                <c:pt idx="1">
                  <c:v>117.60436205842328</c:v>
                </c:pt>
                <c:pt idx="2">
                  <c:v>101.65922880689698</c:v>
                </c:pt>
                <c:pt idx="3">
                  <c:v>113.56861692483895</c:v>
                </c:pt>
                <c:pt idx="4">
                  <c:v>115.13831629127553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5A4-4077-B1B1-097F0FFF4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8733992"/>
        <c:axId val="498733664"/>
      </c:lineChart>
      <c:catAx>
        <c:axId val="41362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413621200"/>
        <c:crosses val="autoZero"/>
        <c:auto val="1"/>
        <c:lblAlgn val="ctr"/>
        <c:lblOffset val="100"/>
        <c:noMultiLvlLbl val="0"/>
      </c:catAx>
      <c:valAx>
        <c:axId val="41362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ky-KG" sz="1400" i="1"/>
                  <a:t>млн. сомов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y-KG"/>
            </a:p>
          </c:txPr>
        </c:title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413620216"/>
        <c:crosses val="autoZero"/>
        <c:crossBetween val="between"/>
      </c:valAx>
      <c:valAx>
        <c:axId val="498733664"/>
        <c:scaling>
          <c:orientation val="minMax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ky-KG" sz="1400" i="1"/>
                  <a:t>процентов</a:t>
                </a:r>
              </a:p>
            </c:rich>
          </c:tx>
          <c:layout>
            <c:manualLayout>
              <c:xMode val="edge"/>
              <c:yMode val="edge"/>
              <c:x val="0.96835140172695799"/>
              <c:y val="0.354239776363040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y-KG"/>
            </a:p>
          </c:txPr>
        </c:title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498733992"/>
        <c:crosses val="max"/>
        <c:crossBetween val="between"/>
      </c:valAx>
      <c:catAx>
        <c:axId val="4987339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87336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799269656510329"/>
          <c:y val="0.93618284766662574"/>
          <c:w val="0.78092281943018005"/>
          <c:h val="4.63052973591111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544077370763433"/>
          <c:y val="8.1903862640944125E-2"/>
          <c:w val="0.40911854768153982"/>
          <c:h val="0.8216392613562683"/>
        </c:manualLayout>
      </c:layout>
      <c:pieChart>
        <c:varyColors val="1"/>
        <c:ser>
          <c:idx val="0"/>
          <c:order val="0"/>
          <c:explosion val="8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E5-4C57-8A6A-020D73D28F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E5-4C57-8A6A-020D73D28F1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E5-4C57-8A6A-020D73D28F1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E5-4C57-8A6A-020D73D28F1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BE5-4C57-8A6A-020D73D28F1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BE5-4C57-8A6A-020D73D28F1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BE5-4C57-8A6A-020D73D28F14}"/>
              </c:ext>
            </c:extLst>
          </c:dPt>
          <c:dLbls>
            <c:dLbl>
              <c:idx val="0"/>
              <c:layout>
                <c:manualLayout>
                  <c:x val="4.3744627030316771E-2"/>
                  <c:y val="9.0725242354463664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уюлдуук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кыймылдуу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электр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байланышы</a:t>
                    </a:r>
                    <a:r>
                      <a:rPr lang="ru-RU" dirty="0"/>
                      <a:t>; </a:t>
                    </a:r>
                    <a:r>
                      <a:rPr lang="ru-RU" baseline="0" dirty="0"/>
                      <a:t>45,3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E5-4C57-8A6A-020D73D28F14}"/>
                </c:ext>
              </c:extLst>
            </c:dLbl>
            <c:dLbl>
              <c:idx val="1"/>
              <c:layout>
                <c:manualLayout>
                  <c:x val="-3.7838734832059039E-2"/>
                  <c:y val="0.12999966195756366"/>
                </c:manualLayout>
              </c:layout>
              <c:tx>
                <c:rich>
                  <a:bodyPr/>
                  <a:lstStyle/>
                  <a:p>
                    <a:r>
                      <a:rPr lang="ky-KG" dirty="0" err="1"/>
                      <a:t>маалыматтарды</a:t>
                    </a:r>
                    <a:r>
                      <a:rPr lang="ky-KG" dirty="0"/>
                      <a:t> </a:t>
                    </a:r>
                    <a:r>
                      <a:rPr lang="ky-KG" dirty="0" err="1"/>
                      <a:t>беруу</a:t>
                    </a:r>
                    <a:r>
                      <a:rPr lang="ky-KG" dirty="0"/>
                      <a:t> </a:t>
                    </a:r>
                    <a:r>
                      <a:rPr lang="ky-KG" dirty="0" err="1"/>
                      <a:t>кызматтары</a:t>
                    </a:r>
                    <a:r>
                      <a:rPr lang="ky-KG" baseline="0" dirty="0"/>
                      <a:t>; 41,9</a:t>
                    </a:r>
                    <a:endParaRPr lang="ky-KG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E5-4C57-8A6A-020D73D28F14}"/>
                </c:ext>
              </c:extLst>
            </c:dLbl>
            <c:dLbl>
              <c:idx val="2"/>
              <c:layout>
                <c:manualLayout>
                  <c:x val="-0.11024606299212598"/>
                  <c:y val="0.23370210516404702"/>
                </c:manualLayout>
              </c:layout>
              <c:tx>
                <c:rich>
                  <a:bodyPr/>
                  <a:lstStyle/>
                  <a:p>
                    <a:r>
                      <a:rPr lang="ky-KG" dirty="0" err="1"/>
                      <a:t>телематикалык</a:t>
                    </a:r>
                    <a:r>
                      <a:rPr lang="ky-KG" dirty="0"/>
                      <a:t> </a:t>
                    </a:r>
                    <a:r>
                      <a:rPr lang="ky-KG" dirty="0" err="1"/>
                      <a:t>кызматтар</a:t>
                    </a:r>
                    <a:r>
                      <a:rPr lang="ky-KG" baseline="0" dirty="0"/>
                      <a:t>; 4,9</a:t>
                    </a:r>
                    <a:endParaRPr lang="ky-KG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E5-4C57-8A6A-020D73D28F14}"/>
                </c:ext>
              </c:extLst>
            </c:dLbl>
            <c:dLbl>
              <c:idx val="3"/>
              <c:layout>
                <c:manualLayout>
                  <c:x val="0.24029603636501951"/>
                  <c:y val="-8.4842921992983617E-3"/>
                </c:manualLayout>
              </c:layout>
              <c:tx>
                <c:rich>
                  <a:bodyPr/>
                  <a:lstStyle/>
                  <a:p>
                    <a:fld id="{A44E9940-F237-44AB-BD12-85BB6128D6E6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2,5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BE5-4C57-8A6A-020D73D28F1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dirty="0" err="1"/>
                      <a:t>ун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жана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телекорсотуу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программаларын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уктуруу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боюнча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кызматтар</a:t>
                    </a:r>
                    <a:r>
                      <a:rPr lang="ru-RU" baseline="0" dirty="0"/>
                      <a:t>; 3,0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BE5-4C57-8A6A-020D73D28F14}"/>
                </c:ext>
              </c:extLst>
            </c:dLbl>
            <c:dLbl>
              <c:idx val="5"/>
              <c:layout>
                <c:manualLayout>
                  <c:x val="0.33132075202556205"/>
                  <c:y val="0.2189014804921821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ky-KG" dirty="0"/>
                      <a:t>телефон </a:t>
                    </a:r>
                    <a:r>
                      <a:rPr lang="ky-KG" dirty="0" err="1"/>
                      <a:t>байланыш</a:t>
                    </a:r>
                    <a:r>
                      <a:rPr lang="ky-KG" dirty="0"/>
                      <a:t> </a:t>
                    </a:r>
                    <a:r>
                      <a:rPr lang="ky-KG" dirty="0" err="1"/>
                      <a:t>кызматтары</a:t>
                    </a:r>
                    <a:r>
                      <a:rPr lang="ky-KG" baseline="0" dirty="0"/>
                      <a:t>; 1,3</a:t>
                    </a:r>
                    <a:endParaRPr lang="ky-KG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ky-KG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479468599033815"/>
                      <c:h val="9.50796872973774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3BE5-4C57-8A6A-020D73D28F14}"/>
                </c:ext>
              </c:extLst>
            </c:dLbl>
            <c:dLbl>
              <c:idx val="6"/>
              <c:layout>
                <c:manualLayout>
                  <c:x val="0.27248858838297385"/>
                  <c:y val="1.7584891145560881E-2"/>
                </c:manualLayout>
              </c:layout>
              <c:tx>
                <c:rich>
                  <a:bodyPr/>
                  <a:lstStyle/>
                  <a:p>
                    <a:r>
                      <a:rPr lang="ky-KG" dirty="0"/>
                      <a:t>башка </a:t>
                    </a:r>
                    <a:r>
                      <a:rPr lang="ky-KG" dirty="0" err="1"/>
                      <a:t>кызмат</a:t>
                    </a:r>
                    <a:r>
                      <a:rPr lang="ky-KG" baseline="0" dirty="0"/>
                      <a:t> </a:t>
                    </a:r>
                    <a:r>
                      <a:rPr lang="ky-KG" baseline="0" dirty="0" err="1"/>
                      <a:t>көрсөтүүлөрдүн</a:t>
                    </a:r>
                    <a:r>
                      <a:rPr lang="ky-KG" baseline="0" dirty="0"/>
                      <a:t> </a:t>
                    </a:r>
                    <a:r>
                      <a:rPr lang="ky-KG" baseline="0" dirty="0" err="1"/>
                      <a:t>түрү</a:t>
                    </a:r>
                    <a:r>
                      <a:rPr lang="ky-KG" baseline="0" dirty="0"/>
                      <a:t>; 1,1</a:t>
                    </a:r>
                    <a:endParaRPr lang="ky-KG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BE5-4C57-8A6A-020D73D28F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графики!$A$3:$A$9</c:f>
              <c:strCache>
                <c:ptCount val="7"/>
                <c:pt idx="0">
                  <c:v>сотовая подвижная электросвязь</c:v>
                </c:pt>
                <c:pt idx="1">
                  <c:v>услуги передачи данных </c:v>
                </c:pt>
                <c:pt idx="2">
                  <c:v>телематические услуги </c:v>
                </c:pt>
                <c:pt idx="3">
                  <c:v>услуги присоединения и пропуска трафика</c:v>
                </c:pt>
                <c:pt idx="4">
                  <c:v>услуги по трансляции звуковых и телевизионных программ</c:v>
                </c:pt>
                <c:pt idx="5">
                  <c:v>услуги телефонной связи</c:v>
                </c:pt>
                <c:pt idx="6">
                  <c:v>другие виды услуг  связи</c:v>
                </c:pt>
              </c:strCache>
            </c:strRef>
          </c:cat>
          <c:val>
            <c:numRef>
              <c:f>графики!$B$3:$B$9</c:f>
              <c:numCache>
                <c:formatCode>0.0</c:formatCode>
                <c:ptCount val="7"/>
                <c:pt idx="0">
                  <c:v>45.6</c:v>
                </c:pt>
                <c:pt idx="1">
                  <c:v>40.4</c:v>
                </c:pt>
                <c:pt idx="2">
                  <c:v>5.7</c:v>
                </c:pt>
                <c:pt idx="3">
                  <c:v>2.6</c:v>
                </c:pt>
                <c:pt idx="4">
                  <c:v>2.8</c:v>
                </c:pt>
                <c:pt idx="5">
                  <c:v>1.439472993606854</c:v>
                </c:pt>
                <c:pt idx="6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BE5-4C57-8A6A-020D73D28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y-KG" b="1">
                <a:latin typeface="Arial" panose="020B0604020202020204" pitchFamily="34" charset="0"/>
                <a:cs typeface="Arial" panose="020B0604020202020204" pitchFamily="34" charset="0"/>
              </a:rPr>
              <a:t>Байланыш кызмат көрсөтүүлөр</a:t>
            </a:r>
          </a:p>
          <a:p>
            <a:pPr>
              <a:defRPr/>
            </a:pPr>
            <a:r>
              <a:rPr lang="ky-KG" sz="1200" i="1">
                <a:latin typeface="Arial" panose="020B0604020202020204" pitchFamily="34" charset="0"/>
                <a:cs typeface="Arial" panose="020B0604020202020204" pitchFamily="34" charset="0"/>
              </a:rPr>
              <a:t>(млн. сом)</a:t>
            </a:r>
          </a:p>
        </c:rich>
      </c:tx>
      <c:layout>
        <c:manualLayout>
          <c:xMode val="edge"/>
          <c:yMode val="edge"/>
          <c:x val="0.18587214467254493"/>
          <c:y val="2.96296296296296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y-KG"/>
        </a:p>
      </c:txPr>
    </c:title>
    <c:autoTitleDeleted val="0"/>
    <c:plotArea>
      <c:layout>
        <c:manualLayout>
          <c:layoutTarget val="inner"/>
          <c:xMode val="edge"/>
          <c:yMode val="edge"/>
          <c:x val="0.14114651869356654"/>
          <c:y val="0.12553274745352133"/>
          <c:w val="0.83442099018572891"/>
          <c:h val="0.767640689046511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'6 мес.2023'!$A$3</c:f>
              <c:strCache>
                <c:ptCount val="1"/>
                <c:pt idx="0">
                  <c:v>январь-март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'6 мес.2023'!$B$2:$C$2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'6 мес.2023'!$B$3:$C$3</c:f>
              <c:numCache>
                <c:formatCode>#,##0.0</c:formatCode>
                <c:ptCount val="2"/>
                <c:pt idx="0">
                  <c:v>6616.8</c:v>
                </c:pt>
                <c:pt idx="1">
                  <c:v>7199.4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3-43B7-B3FC-70E87020BBE3}"/>
            </c:ext>
          </c:extLst>
        </c:ser>
        <c:ser>
          <c:idx val="1"/>
          <c:order val="1"/>
          <c:tx>
            <c:strRef>
              <c:f>'6 мес.2023'!$A$4</c:f>
              <c:strCache>
                <c:ptCount val="1"/>
                <c:pt idx="0">
                  <c:v>январь-июнь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'6 мес.2023'!$B$2:$C$2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'6 мес.2023'!$B$4:$C$4</c:f>
              <c:numCache>
                <c:formatCode>#,##0.0</c:formatCode>
                <c:ptCount val="2"/>
                <c:pt idx="0">
                  <c:v>13760.8</c:v>
                </c:pt>
                <c:pt idx="1">
                  <c:v>15811.2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D3-43B7-B3FC-70E87020BB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836808"/>
        <c:axId val="328842296"/>
      </c:barChart>
      <c:catAx>
        <c:axId val="328836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328842296"/>
        <c:crosses val="autoZero"/>
        <c:auto val="1"/>
        <c:lblAlgn val="ctr"/>
        <c:lblOffset val="100"/>
        <c:noMultiLvlLbl val="0"/>
      </c:catAx>
      <c:valAx>
        <c:axId val="32884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32883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530249343832022"/>
          <c:y val="0.9524660521650905"/>
          <c:w val="0.70661701662292209"/>
          <c:h val="2.69049396448173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y-KG" b="1">
                <a:latin typeface="Arial" panose="020B0604020202020204" pitchFamily="34" charset="0"/>
                <a:cs typeface="Arial" panose="020B0604020202020204" pitchFamily="34" charset="0"/>
              </a:rPr>
              <a:t>Байланыш кызмат көрсөтүүлөр </a:t>
            </a:r>
          </a:p>
          <a:p>
            <a:pPr>
              <a:defRPr/>
            </a:pPr>
            <a:r>
              <a:rPr lang="ky-KG" sz="1200" i="1"/>
              <a:t>(мурунку жылга карата  пайыз менен, 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y-KG"/>
        </a:p>
      </c:txPr>
    </c:title>
    <c:autoTitleDeleted val="0"/>
    <c:plotArea>
      <c:layout>
        <c:manualLayout>
          <c:layoutTarget val="inner"/>
          <c:xMode val="edge"/>
          <c:yMode val="edge"/>
          <c:x val="0.12107193089905446"/>
          <c:y val="0.11256164748388421"/>
          <c:w val="0.85600871657265443"/>
          <c:h val="0.746978029911664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'6 мес.2023'!$A$29</c:f>
              <c:strCache>
                <c:ptCount val="1"/>
                <c:pt idx="0">
                  <c:v>январь-март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108,8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8F0-4FF7-957D-3AFF4CFA9A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'6 мес.2023'!$B$28:$C$28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'6 мес.2023'!$B$29:$C$29</c:f>
              <c:numCache>
                <c:formatCode>#,##0.0</c:formatCode>
                <c:ptCount val="2"/>
                <c:pt idx="0">
                  <c:v>106.7</c:v>
                </c:pt>
                <c:pt idx="1">
                  <c:v>108.8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F0-4FF7-957D-3AFF4CFA9ADC}"/>
            </c:ext>
          </c:extLst>
        </c:ser>
        <c:ser>
          <c:idx val="1"/>
          <c:order val="1"/>
          <c:tx>
            <c:strRef>
              <c:f>'6 мес.2023'!$A$30</c:f>
              <c:strCache>
                <c:ptCount val="1"/>
                <c:pt idx="0">
                  <c:v>январь-июнь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'6 мес.2023'!$B$28:$C$28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'6 мес.2023'!$B$30:$C$30</c:f>
              <c:numCache>
                <c:formatCode>#,##0.0</c:formatCode>
                <c:ptCount val="2"/>
                <c:pt idx="0">
                  <c:v>111.1</c:v>
                </c:pt>
                <c:pt idx="1">
                  <c:v>113.5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F0-4FF7-957D-3AFF4CFA9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843080"/>
        <c:axId val="328839944"/>
      </c:barChart>
      <c:catAx>
        <c:axId val="328843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y-KG"/>
          </a:p>
        </c:txPr>
        <c:crossAx val="328839944"/>
        <c:crosses val="autoZero"/>
        <c:auto val="1"/>
        <c:lblAlgn val="ctr"/>
        <c:lblOffset val="100"/>
        <c:noMultiLvlLbl val="0"/>
      </c:catAx>
      <c:valAx>
        <c:axId val="32883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32884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1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926E-51BF-46DC-8754-44E048BBE537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y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4"/>
            <a:ext cx="5408930" cy="391486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4D00F-A171-4918-9AFA-90C18603F476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60351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FE4AD-C232-4BAC-943B-74741990D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95BB0F-31E2-4B0A-A532-C19771687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498E5C-B8CA-4383-ADB2-D83CF7138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91B49-3414-4D3B-B3E1-9BC2FF82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584B5A-12AB-49D8-8174-03B05417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30861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51B35-9629-4D13-A7B0-617DC9D5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4A345C-5C51-4FA5-89FC-E4E1B2E17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18896E-FC77-4619-8434-B0633917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A025C6-D02F-4F6B-8E53-DDF607D47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375210-96E6-490E-94A6-4A20468E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43834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1F14-C514-4958-99A9-7574B9FFE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A3BC8E-6752-48C2-A892-265A4D9AB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966C18-72E6-4B35-A578-75C551514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BD6DCC-8FAF-4934-A399-E6DD9D634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58EFA-8635-47F4-8A97-C2B93798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4229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CBB25-8F9F-451A-B959-EC0A2F63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46E5E1-4948-4B18-B2B8-169158223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CC53CB-9A43-4453-B385-4D1C7A7C5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86B969-F717-44E5-9AD9-97D872F1E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77CEBE-6B8B-430A-8499-62003B86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551978-DE9A-4A92-8602-430BD39D3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87625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2E3BF-5632-4388-95DA-0C0D0721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132CD1-C877-4A39-B5D9-CD25C2BFC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BDA60D-38ED-46B0-B305-4B59F8715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16509A-8082-4076-889A-8E8D3CCF6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ABF512-3845-47F7-9FD1-ECB184D15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F46917-654C-4904-8F9B-3C3F37C57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3C5700-B2DA-425B-AD49-88C7CE14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8A8FC03-94A4-4EAA-AFD8-4DBF7B31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863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E4057-79F1-45CB-AB89-87E026B8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1B1F31-6063-45A4-B526-628E61DEF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1653B9-764F-46C6-AF3C-90F6EAC7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46309F-77AC-4920-B226-8B4D4074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2111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D1C84C-07AD-4B1A-90C4-C04BD304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E9DFD7-913E-418B-AFC2-F376ED0B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EB834-0D21-4081-85F8-A50F2FB5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46933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B34AC-6852-4F1F-A778-6FA2CDBF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99F958-CA8D-42B8-B70B-AA8978615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EE70A8-50A4-409F-8DB4-A038AABEB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6A7CAB-A879-4451-A601-FF7790F3E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BCCC97-6D8C-4789-956B-E51460C7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8BD0DC-FDD0-4D8B-9F3B-CD5AECC1F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80330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E9D47-5023-44A5-A24C-06A66F85D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6F381A1-53D6-46C7-843C-F6B541507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C890C1-A6DE-4971-AE48-C5ABD7293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E5911A-F89A-46F2-8920-D22DED3D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75DCB-89DF-4FFE-ACCA-0CC34DC8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58D4AC-7572-4FDE-84B5-0CDD57661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96662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AE112-CE01-4DD1-8DDC-65B5EB740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2BDD0F-94DF-4120-8AD1-32492B460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60FB03-F937-431D-8885-DD4B865C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1C26C0-DA71-422A-94EF-63219EC9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DC97B-C1FD-4421-BDC3-E8B7FF4E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13389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ACC17A6-41D6-453A-8747-B6D14EDE8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9D6986-7366-4FE0-AA6A-9937C6E1E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D8C11-5AF2-418F-B0C9-B7D4030C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AC1849-5CBA-4A97-84B3-62F1B055F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98D8F9-B3CC-4B98-AA5B-A5718B364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155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C07A5-31F6-4EAA-AAAB-DEA4FE5E5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A04981-0FCB-44FD-9D47-835D4F683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855DBB-0442-47F8-98D3-99E999EC9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97AF1C-AF9D-4B94-A744-5BE3B7C88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A746D3-C80F-4630-A629-9C41ACEEE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3988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y-K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BB32B-D0A5-426A-BDA0-63CA63AF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9747"/>
            <a:ext cx="9144000" cy="2865905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2023 </a:t>
            </a:r>
            <a:r>
              <a:rPr lang="ru-RU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жылдын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ky-KG" sz="3600" b="1" dirty="0">
                <a:latin typeface="Arial" panose="020B0604020202020204" pitchFamily="34" charset="0"/>
                <a:cs typeface="Arial" panose="020B0604020202020204" pitchFamily="34" charset="0"/>
              </a:rPr>
              <a:t>биринчи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3600" b="1" dirty="0">
                <a:latin typeface="Arial" panose="020B0604020202020204" pitchFamily="34" charset="0"/>
                <a:cs typeface="Arial" panose="020B0604020202020204" pitchFamily="34" charset="0"/>
              </a:rPr>
              <a:t> жарым жылдыгындагы жана 2022 жылдагы </a:t>
            </a:r>
            <a:r>
              <a:rPr lang="ru-RU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байланыш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кызмат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көрсөтүүлөрү</a:t>
            </a:r>
            <a:endParaRPr lang="ky-KG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0C3989-40E7-41F8-B441-36F8452EE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9560" y="4907756"/>
            <a:ext cx="9144000" cy="1655762"/>
          </a:xfrm>
        </p:spPr>
        <p:txBody>
          <a:bodyPr/>
          <a:lstStyle/>
          <a:p>
            <a:r>
              <a:rPr lang="ru-RU" dirty="0" err="1"/>
              <a:t>Текеева</a:t>
            </a:r>
            <a:r>
              <a:rPr lang="ru-RU" dirty="0"/>
              <a:t> Л., </a:t>
            </a:r>
            <a:r>
              <a:rPr lang="ru-RU" dirty="0" err="1"/>
              <a:t>Керектөө</a:t>
            </a:r>
            <a:r>
              <a:rPr lang="ru-RU" dirty="0"/>
              <a:t> </a:t>
            </a:r>
            <a:r>
              <a:rPr lang="ru-RU" dirty="0" err="1"/>
              <a:t>рыногу</a:t>
            </a:r>
            <a:r>
              <a:rPr lang="ru-RU" dirty="0"/>
              <a:t>, </a:t>
            </a:r>
            <a:r>
              <a:rPr lang="ru-RU" dirty="0" err="1"/>
              <a:t>маалыматтык-коммуникациялык</a:t>
            </a:r>
            <a:r>
              <a:rPr lang="ru-RU" dirty="0"/>
              <a:t> технология</a:t>
            </a:r>
            <a:r>
              <a:rPr lang="ky-KG" dirty="0"/>
              <a:t>лар жана</a:t>
            </a:r>
            <a:r>
              <a:rPr lang="ru-RU" dirty="0"/>
              <a:t> туризм статистика </a:t>
            </a:r>
            <a:r>
              <a:rPr lang="ru-RU" dirty="0" err="1"/>
              <a:t>башкармалыгынын</a:t>
            </a:r>
            <a:r>
              <a:rPr lang="ru-RU" dirty="0"/>
              <a:t> </a:t>
            </a:r>
            <a:r>
              <a:rPr lang="ru-RU" dirty="0" err="1"/>
              <a:t>башчысы</a:t>
            </a:r>
            <a:endParaRPr lang="ru-RU" dirty="0"/>
          </a:p>
          <a:p>
            <a:r>
              <a:rPr lang="ru-RU" dirty="0"/>
              <a:t>11 - июль 2023ж.</a:t>
            </a:r>
            <a:endParaRPr lang="ky-KG" dirty="0"/>
          </a:p>
        </p:txBody>
      </p:sp>
      <p:pic>
        <p:nvPicPr>
          <p:cNvPr id="4" name="Picture 4" descr="logo NSC">
            <a:extLst>
              <a:ext uri="{FF2B5EF4-FFF2-40B4-BE49-F238E27FC236}">
                <a16:creationId xmlns:a16="http://schemas.microsoft.com/office/drawing/2014/main" id="{30278277-93A1-4DFA-9106-A603E1F36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5" y="319747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173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977F88-D2E0-483E-B7D0-FFE6A5CD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Стационардык </a:t>
            </a:r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мобилдик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 телефон </a:t>
            </a:r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тарамынын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абоненттеринин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саны</a:t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2400" i="1" dirty="0">
                <a:latin typeface="Arial" panose="020B0604020202020204" pitchFamily="34" charset="0"/>
                <a:cs typeface="Arial" panose="020B0604020202020204" pitchFamily="34" charset="0"/>
              </a:rPr>
              <a:t>миң</a:t>
            </a: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y-KG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FEF244A-58F6-4F8C-B994-B60922A753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733324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1503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6BC9B-3B35-4D63-BF35-414C81EC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4559"/>
          </a:xfrm>
        </p:spPr>
        <p:txBody>
          <a:bodyPr/>
          <a:lstStyle/>
          <a:p>
            <a:pPr algn="ctr"/>
            <a:r>
              <a:rPr lang="ky-KG" sz="3600" b="1" dirty="0">
                <a:latin typeface="Arial" panose="020B0604020202020204" pitchFamily="34" charset="0"/>
                <a:cs typeface="Arial" panose="020B0604020202020204" pitchFamily="34" charset="0"/>
              </a:rPr>
              <a:t>Байланыш абоненттеринин саны</a:t>
            </a:r>
            <a:r>
              <a:rPr lang="ky-KG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ky-KG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3200" i="1" dirty="0">
                <a:latin typeface="Arial" panose="020B0604020202020204" pitchFamily="34" charset="0"/>
                <a:cs typeface="Arial" panose="020B0604020202020204" pitchFamily="34" charset="0"/>
              </a:rPr>
              <a:t>(калктын  миң  адамына алганда)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B8D9211-8E6E-4194-ABB4-7E2B146B83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7801077"/>
              </p:ext>
            </p:extLst>
          </p:nvPr>
        </p:nvGraphicFramePr>
        <p:xfrm>
          <a:off x="696286" y="1459684"/>
          <a:ext cx="10657514" cy="4717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9678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DBA25-CDE8-4983-89AD-CC2A6B2D2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73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ky-KG" sz="3600" b="1" dirty="0">
                <a:latin typeface="Arial" panose="020B0604020202020204" pitchFamily="34" charset="0"/>
                <a:cs typeface="Arial" panose="020B0604020202020204" pitchFamily="34" charset="0"/>
              </a:rPr>
              <a:t>Байланыш кызмат көрсөтүүлөрдөн </a:t>
            </a:r>
            <a:br>
              <a:rPr lang="ky-KG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3600" b="1" dirty="0">
                <a:latin typeface="Arial" panose="020B0604020202020204" pitchFamily="34" charset="0"/>
                <a:cs typeface="Arial" panose="020B0604020202020204" pitchFamily="34" charset="0"/>
              </a:rPr>
              <a:t>түшкөн кирешелер</a:t>
            </a:r>
            <a:br>
              <a:rPr lang="ky-K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80E1E07-4BF5-4361-853B-EE7DE5791D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736496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9054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9ECAA01-D15F-4DBE-BF65-19746FAA9D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9504501"/>
              </p:ext>
            </p:extLst>
          </p:nvPr>
        </p:nvGraphicFramePr>
        <p:xfrm>
          <a:off x="599768" y="127000"/>
          <a:ext cx="11274735" cy="6596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7992">
                  <a:extLst>
                    <a:ext uri="{9D8B030D-6E8A-4147-A177-3AD203B41FA5}">
                      <a16:colId xmlns:a16="http://schemas.microsoft.com/office/drawing/2014/main" val="2091993978"/>
                    </a:ext>
                  </a:extLst>
                </a:gridCol>
                <a:gridCol w="1681767">
                  <a:extLst>
                    <a:ext uri="{9D8B030D-6E8A-4147-A177-3AD203B41FA5}">
                      <a16:colId xmlns:a16="http://schemas.microsoft.com/office/drawing/2014/main" val="1945357401"/>
                    </a:ext>
                  </a:extLst>
                </a:gridCol>
                <a:gridCol w="1795571">
                  <a:extLst>
                    <a:ext uri="{9D8B030D-6E8A-4147-A177-3AD203B41FA5}">
                      <a16:colId xmlns:a16="http://schemas.microsoft.com/office/drawing/2014/main" val="2486863676"/>
                    </a:ext>
                  </a:extLst>
                </a:gridCol>
                <a:gridCol w="1922019">
                  <a:extLst>
                    <a:ext uri="{9D8B030D-6E8A-4147-A177-3AD203B41FA5}">
                      <a16:colId xmlns:a16="http://schemas.microsoft.com/office/drawing/2014/main" val="3407063690"/>
                    </a:ext>
                  </a:extLst>
                </a:gridCol>
                <a:gridCol w="1517386">
                  <a:extLst>
                    <a:ext uri="{9D8B030D-6E8A-4147-A177-3AD203B41FA5}">
                      <a16:colId xmlns:a16="http://schemas.microsoft.com/office/drawing/2014/main" val="1129348872"/>
                    </a:ext>
                  </a:extLst>
                </a:gridCol>
              </a:tblGrid>
              <a:tr h="406573">
                <a:tc>
                  <a:txBody>
                    <a:bodyPr/>
                    <a:lstStyle/>
                    <a:p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032444"/>
                  </a:ext>
                </a:extLst>
              </a:tr>
              <a:tr h="800567">
                <a:tc>
                  <a:txBody>
                    <a:bodyPr/>
                    <a:lstStyle/>
                    <a:p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көрсөтүүлөрү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бардыгы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ru-RU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(млн. сом)</a:t>
                      </a:r>
                      <a:endParaRPr lang="ky-KG" sz="16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22 423,5</a:t>
                      </a:r>
                      <a:endParaRPr lang="ky-KG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22 614,1</a:t>
                      </a:r>
                      <a:endParaRPr lang="ky-KG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25 759,8</a:t>
                      </a:r>
                      <a:endParaRPr lang="ky-KG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29 656,4</a:t>
                      </a:r>
                      <a:endParaRPr lang="ky-KG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677327"/>
                  </a:ext>
                </a:extLst>
              </a:tr>
              <a:tr h="373473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телеграфтык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52523"/>
                  </a:ext>
                </a:extLst>
              </a:tr>
              <a:tr h="355178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шаар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аралык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телефон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824424"/>
                  </a:ext>
                </a:extLst>
              </a:tr>
              <a:tr h="33096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эл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аралык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телефон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64,7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41,5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53,7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662273"/>
                  </a:ext>
                </a:extLst>
              </a:tr>
              <a:tr h="407526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шаар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жана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айылдык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телефон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350,7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361,9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290,3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261,6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173978"/>
                  </a:ext>
                </a:extLst>
              </a:tr>
              <a:tr h="8005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үн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6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жана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көрсөтүү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6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программаларын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уктуруу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боюнча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кызматтар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1 085,7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1 541,5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914,1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894,3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075531"/>
                  </a:ext>
                </a:extLst>
              </a:tr>
              <a:tr h="847316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радиоэлектрондук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каражаттарды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жана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жогорку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жыштыктагы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түзүлүштөрдү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колдонуунун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конторолу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боюнча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415,6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1 283,2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212,5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575952"/>
                  </a:ext>
                </a:extLst>
              </a:tr>
              <a:tr h="1037773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маалыматтарды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берүү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кызматтары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Интернет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тарамагына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жетүү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телематикалык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байланыштыруу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жана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трафикти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өткөрүү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кызматтары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8 384,8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9 057,6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10 623,6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14 644,4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89521"/>
                  </a:ext>
                </a:extLst>
              </a:tr>
              <a:tr h="563362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уюлдук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кыймылдуу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электр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көрсөтүүлөрү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11 883,1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10 899,2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12 438,0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13 446,8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480695"/>
                  </a:ext>
                </a:extLst>
              </a:tr>
              <a:tr h="5633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кызматынын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башка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түрлөрү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444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449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C638692-53C9-4D2F-A59A-CB3DDBF94B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6530446"/>
              </p:ext>
            </p:extLst>
          </p:nvPr>
        </p:nvGraphicFramePr>
        <p:xfrm>
          <a:off x="127819" y="83890"/>
          <a:ext cx="11021151" cy="5695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0555">
                  <a:extLst>
                    <a:ext uri="{9D8B030D-6E8A-4147-A177-3AD203B41FA5}">
                      <a16:colId xmlns:a16="http://schemas.microsoft.com/office/drawing/2014/main" val="969601860"/>
                    </a:ext>
                  </a:extLst>
                </a:gridCol>
                <a:gridCol w="2181463">
                  <a:extLst>
                    <a:ext uri="{9D8B030D-6E8A-4147-A177-3AD203B41FA5}">
                      <a16:colId xmlns:a16="http://schemas.microsoft.com/office/drawing/2014/main" val="3671466988"/>
                    </a:ext>
                  </a:extLst>
                </a:gridCol>
                <a:gridCol w="2331192">
                  <a:extLst>
                    <a:ext uri="{9D8B030D-6E8A-4147-A177-3AD203B41FA5}">
                      <a16:colId xmlns:a16="http://schemas.microsoft.com/office/drawing/2014/main" val="3546914193"/>
                    </a:ext>
                  </a:extLst>
                </a:gridCol>
                <a:gridCol w="2437941">
                  <a:extLst>
                    <a:ext uri="{9D8B030D-6E8A-4147-A177-3AD203B41FA5}">
                      <a16:colId xmlns:a16="http://schemas.microsoft.com/office/drawing/2014/main" val="2726274270"/>
                    </a:ext>
                  </a:extLst>
                </a:gridCol>
              </a:tblGrid>
              <a:tr h="525724">
                <a:tc>
                  <a:txBody>
                    <a:bodyPr/>
                    <a:lstStyle/>
                    <a:p>
                      <a:endParaRPr lang="ky-K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</a:t>
                      </a: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</a:t>
                      </a: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көрсөтүүлөрү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ru-RU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бардыгы</a:t>
                      </a: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сом)</a:t>
                      </a:r>
                      <a:endParaRPr lang="ky-KG" sz="16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330789"/>
                  </a:ext>
                </a:extLst>
              </a:tr>
              <a:tr h="790198">
                <a:tc>
                  <a:txBody>
                    <a:bodyPr/>
                    <a:lstStyle/>
                    <a:p>
                      <a:pPr algn="ctr" fontAlgn="t"/>
                      <a:endParaRPr lang="ky-KG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ky-KG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т.ч. населению</a:t>
                      </a:r>
                      <a:endParaRPr lang="ky-KG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уд. вес услуг, предоставленных населению, %</a:t>
                      </a:r>
                      <a:endParaRPr lang="ky-KG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400655"/>
                  </a:ext>
                </a:extLst>
              </a:tr>
              <a:tr h="42713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66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ky-KG" sz="1400" b="1" i="0" u="none" strike="noStrike" dirty="0">
                          <a:solidFill>
                            <a:srgbClr val="0066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ыргызская Республика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29 659,4</a:t>
                      </a:r>
                      <a:endParaRPr lang="ky-KG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23 021,0</a:t>
                      </a:r>
                      <a:endParaRPr lang="ky-KG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77,6</a:t>
                      </a:r>
                      <a:endParaRPr lang="ky-KG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439944"/>
                  </a:ext>
                </a:extLst>
              </a:tr>
              <a:tr h="427135"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телеграфтык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кызматтары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16,7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592674"/>
                  </a:ext>
                </a:extLst>
              </a:tr>
              <a:tr h="427135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телефон байланыш кызматтары</a:t>
                      </a: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353,1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100,6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28,5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072760"/>
                  </a:ext>
                </a:extLst>
              </a:tr>
              <a:tr h="427135"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уюлдук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кыймылдуу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электр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кызматтары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13 446,8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11 711,5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87,1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33537"/>
                  </a:ext>
                </a:extLst>
              </a:tr>
              <a:tr h="42713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маалыматтарды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берүү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кызматтары</a:t>
                      </a:r>
                      <a:endParaRPr lang="ky-KG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12 434,0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10 436,0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83,9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857041"/>
                  </a:ext>
                </a:extLst>
              </a:tr>
              <a:tr h="427135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телематикалык кызматтар </a:t>
                      </a: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1 460,4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26,0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385255"/>
                  </a:ext>
                </a:extLst>
              </a:tr>
              <a:tr h="62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туташуу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жана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трафикти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өткөрүү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кызматтары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742,4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321,0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43,2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34977"/>
                  </a:ext>
                </a:extLst>
              </a:tr>
              <a:tr h="6407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көрсөтүү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4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программаларын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берүү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кызматтар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894,3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425,5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47,6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884269"/>
                  </a:ext>
                </a:extLst>
              </a:tr>
              <a:tr h="4271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байланыш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кызматынын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башка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түрлөрү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326,0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222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0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6858E6-A918-4683-A8A0-C4627E372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03"/>
            <a:ext cx="10515600" cy="1066801"/>
          </a:xfrm>
        </p:spPr>
        <p:txBody>
          <a:bodyPr>
            <a:normAutofit/>
          </a:bodyPr>
          <a:lstStyle/>
          <a:p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Байланыш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кызмат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көрсөтүүлөрүнүн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курамы</a:t>
            </a:r>
            <a:endParaRPr lang="ky-K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A95FF87A-68DA-47F3-9107-EFE7A299AE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000634"/>
              </p:ext>
            </p:extLst>
          </p:nvPr>
        </p:nvGraphicFramePr>
        <p:xfrm>
          <a:off x="838200" y="1332271"/>
          <a:ext cx="10515600" cy="5236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8372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CE885B0-2824-455D-9C76-9EBE19DCA07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32138463"/>
              </p:ext>
            </p:extLst>
          </p:nvPr>
        </p:nvGraphicFramePr>
        <p:xfrm>
          <a:off x="302004" y="125834"/>
          <a:ext cx="5717796" cy="6233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0B13224-597E-4347-920A-7F20C0B63F2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43047627"/>
              </p:ext>
            </p:extLst>
          </p:nvPr>
        </p:nvGraphicFramePr>
        <p:xfrm>
          <a:off x="6172200" y="125835"/>
          <a:ext cx="5181600" cy="6233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61616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ogo NSC">
            <a:extLst>
              <a:ext uri="{FF2B5EF4-FFF2-40B4-BE49-F238E27FC236}">
                <a16:creationId xmlns:a16="http://schemas.microsoft.com/office/drawing/2014/main" id="{9B8C6BB0-CFB8-423E-9C1E-C9CC9365B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590" y="537861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32B0F3-F310-44D9-99C5-72D657EFE37E}"/>
              </a:ext>
            </a:extLst>
          </p:cNvPr>
          <p:cNvSpPr/>
          <p:nvPr/>
        </p:nvSpPr>
        <p:spPr>
          <a:xfrm>
            <a:off x="4585467" y="2967335"/>
            <a:ext cx="30210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РАХМАТ! 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39352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1087</TotalTime>
  <Words>348</Words>
  <Application>Microsoft Office PowerPoint</Application>
  <PresentationFormat>Широкоэкранный</PresentationFormat>
  <Paragraphs>135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2023 жылдын  биринчи  жарым жылдыгындагы жана 2022 жылдагы байланыш кызмат көрсөтүүлөрү</vt:lpstr>
      <vt:lpstr>Стационардык жана  мобилдик  телефон тарамынын абоненттеринин саны (миң)</vt:lpstr>
      <vt:lpstr>Байланыш абоненттеринин саны  (калктын  миң  адамына алганда)</vt:lpstr>
      <vt:lpstr>Байланыш кызмат көрсөтүүлөрдөн  түшкөн кирешелер  </vt:lpstr>
      <vt:lpstr>Презентация PowerPoint</vt:lpstr>
      <vt:lpstr>Презентация PowerPoint</vt:lpstr>
      <vt:lpstr>Байланыш кызмат көрсөтүүлөрүнүн курамы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ltekeeva</dc:creator>
  <cp:lastModifiedBy>ltekeeva</cp:lastModifiedBy>
  <cp:revision>60</cp:revision>
  <cp:lastPrinted>2023-07-10T13:52:15Z</cp:lastPrinted>
  <dcterms:created xsi:type="dcterms:W3CDTF">2022-07-25T13:40:24Z</dcterms:created>
  <dcterms:modified xsi:type="dcterms:W3CDTF">2023-07-11T03:03:39Z</dcterms:modified>
</cp:coreProperties>
</file>