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8" r:id="rId3"/>
    <p:sldId id="257" r:id="rId4"/>
    <p:sldId id="267" r:id="rId5"/>
    <p:sldId id="266" r:id="rId6"/>
    <p:sldId id="272" r:id="rId7"/>
    <p:sldId id="265" r:id="rId8"/>
    <p:sldId id="273" r:id="rId9"/>
    <p:sldId id="270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18811881188119E-2"/>
          <c:y val="5.7291666666666664E-2"/>
          <c:w val="0.92574257425742579"/>
          <c:h val="0.79416865121285551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13765">
              <a:solidFill>
                <a:schemeClr val="accent5">
                  <a:lumMod val="40000"/>
                  <a:lumOff val="60000"/>
                </a:schemeClr>
              </a:solidFill>
              <a:prstDash val="solid"/>
            </a:ln>
          </c:spPr>
          <c:invertIfNegative val="0"/>
          <c:dLbls>
            <c:numFmt formatCode="#,##0" sourceLinked="0"/>
            <c:spPr>
              <a:noFill/>
              <a:ln w="2753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8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Лист2!$J$21:$J$29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 </c:v>
                </c:pt>
                <c:pt idx="8">
                  <c:v>г. Ош </c:v>
                </c:pt>
              </c:strCache>
            </c:strRef>
          </c:cat>
          <c:val>
            <c:numRef>
              <c:f>Лист2!$K$21:$K$29</c:f>
              <c:numCache>
                <c:formatCode>General</c:formatCode>
                <c:ptCount val="9"/>
                <c:pt idx="0">
                  <c:v>-308</c:v>
                </c:pt>
                <c:pt idx="1">
                  <c:v>-940</c:v>
                </c:pt>
                <c:pt idx="2">
                  <c:v>51</c:v>
                </c:pt>
                <c:pt idx="3">
                  <c:v>-1032</c:v>
                </c:pt>
                <c:pt idx="4">
                  <c:v>-708</c:v>
                </c:pt>
                <c:pt idx="5">
                  <c:v>-218</c:v>
                </c:pt>
                <c:pt idx="6">
                  <c:v>1956</c:v>
                </c:pt>
                <c:pt idx="7">
                  <c:v>1172</c:v>
                </c:pt>
                <c:pt idx="8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-902496480"/>
        <c:axId val="-902495936"/>
      </c:barChart>
      <c:catAx>
        <c:axId val="-90249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5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902495936"/>
        <c:scaling>
          <c:orientation val="minMax"/>
        </c:scaling>
        <c:delete val="0"/>
        <c:axPos val="l"/>
        <c:majorGridlines>
          <c:spPr>
            <a:ln w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34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48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6480"/>
        <c:crosses val="autoZero"/>
        <c:crossBetween val="between"/>
      </c:valAx>
      <c:spPr>
        <a:noFill/>
        <a:ln w="25360">
          <a:noFill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2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571515703939129E-2"/>
          <c:y val="2.0508085019104075E-2"/>
          <c:w val="0.95324675324675323"/>
          <c:h val="0.82986823769330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7579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>
              <a:outerShdw blurRad="50800" dist="50800" dir="5400000" algn="ctr" rotWithShape="0">
                <a:schemeClr val="bg1"/>
              </a:outerShdw>
              <a:softEdge rad="0"/>
            </a:effectLst>
          </c:spPr>
          <c:invertIfNegative val="0"/>
          <c:dLbls>
            <c:dLbl>
              <c:idx val="0"/>
              <c:layout>
                <c:manualLayout>
                  <c:x val="-2.8409022888161179E-3"/>
                  <c:y val="4.0463136669914596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841480151101311E-4"/>
                  <c:y val="4.9742790297637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247963388066873E-3"/>
                  <c:y val="7.372499406681182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298473270779976E-4"/>
                  <c:y val="1.2939930593737154E-2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805925382629062E-3"/>
                  <c:y val="6.619845392791885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0469327871807945E-3"/>
                  <c:y val="5.6043817100095133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62844634842105E-3"/>
                  <c:y val="6.3747427255046321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7656361397877379E-3"/>
                  <c:y val="6.09458704458390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4724147813114444E-3"/>
                  <c:y val="7.4075524203148198E-3"/>
                </c:manualLayout>
              </c:layout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Лист2!$D$6:$D$14</c:f>
              <c:numCache>
                <c:formatCode>General</c:formatCode>
                <c:ptCount val="9"/>
                <c:pt idx="0" formatCode="0.0">
                  <c:v>3.5</c:v>
                </c:pt>
                <c:pt idx="1">
                  <c:v>2.8</c:v>
                </c:pt>
                <c:pt idx="2" formatCode="0.0">
                  <c:v>4.5999999999999996</c:v>
                </c:pt>
                <c:pt idx="3">
                  <c:v>8.1999999999999993</c:v>
                </c:pt>
                <c:pt idx="4">
                  <c:v>3.9</c:v>
                </c:pt>
                <c:pt idx="5" formatCode="0.0">
                  <c:v>4</c:v>
                </c:pt>
                <c:pt idx="6" formatCode="0.0">
                  <c:v>4.5</c:v>
                </c:pt>
                <c:pt idx="7" formatCode="0.0">
                  <c:v>3.3</c:v>
                </c:pt>
                <c:pt idx="8" formatCode="0.0">
                  <c:v>2.4</c:v>
                </c:pt>
              </c:numCache>
            </c:numRef>
          </c:val>
        </c:ser>
        <c:ser>
          <c:idx val="1"/>
          <c:order val="1"/>
          <c:tx>
            <c:strRef>
              <c:f>Лист2!$E$5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7579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0353873825681334E-3"/>
                  <c:y val="4.44902068155575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5897118572473588E-3"/>
                  <c:y val="7.145103740999751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529596374468499E-3"/>
                  <c:y val="3.678659666060636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6694420076626355E-3"/>
                  <c:y val="1.2624721899182862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690655874563913E-3"/>
                  <c:y val="7.02255240735617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325819861162517E-3"/>
                  <c:y val="1.1714463538016329E-2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3864702387646894E-3"/>
                  <c:y val="7.7401534076120609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3432245124707036E-3"/>
                  <c:y val="9.7536884804338697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012774874754751E-3"/>
                  <c:y val="8.0553621021663673E-3"/>
                </c:manualLayout>
              </c:layout>
              <c:numFmt formatCode="0.0" sourceLinked="0"/>
              <c:spPr>
                <a:noFill/>
                <a:ln w="35159">
                  <a:noFill/>
                </a:ln>
              </c:spPr>
              <c:txPr>
                <a:bodyPr/>
                <a:lstStyle/>
                <a:p>
                  <a:pPr>
                    <a:defRPr sz="1295" baseline="0"/>
                  </a:pPr>
                  <a:endParaRPr lang="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" sourceLinked="0"/>
            <c:spPr>
              <a:noFill/>
              <a:ln w="3515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5" baseline="0"/>
                </a:pPr>
                <a:endParaRPr lang="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Лист2!$B$6:$C$14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Лист2!$E$6:$E$14</c:f>
              <c:numCache>
                <c:formatCode>General</c:formatCode>
                <c:ptCount val="9"/>
                <c:pt idx="0" formatCode="0.0">
                  <c:v>2.9</c:v>
                </c:pt>
                <c:pt idx="1">
                  <c:v>2.2999999999999998</c:v>
                </c:pt>
                <c:pt idx="2">
                  <c:v>2.8</c:v>
                </c:pt>
                <c:pt idx="3">
                  <c:v>5.8</c:v>
                </c:pt>
                <c:pt idx="4">
                  <c:v>10.3</c:v>
                </c:pt>
                <c:pt idx="5" formatCode="0.0">
                  <c:v>2.4</c:v>
                </c:pt>
                <c:pt idx="6" formatCode="0.0">
                  <c:v>3</c:v>
                </c:pt>
                <c:pt idx="7">
                  <c:v>2.6</c:v>
                </c:pt>
                <c:pt idx="8" formatCode="0.0">
                  <c:v>42.4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-902497568"/>
        <c:axId val="-902504096"/>
      </c:barChart>
      <c:catAx>
        <c:axId val="-90249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"/>
          </a:p>
        </c:txPr>
        <c:crossAx val="-9025040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902504096"/>
        <c:scaling>
          <c:orientation val="minMax"/>
        </c:scaling>
        <c:delete val="0"/>
        <c:axPos val="l"/>
        <c:majorGridlines>
          <c:spPr>
            <a:ln w="4394">
              <a:noFill/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43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05" baseline="0"/>
            </a:pPr>
            <a:endParaRPr lang=""/>
          </a:p>
        </c:txPr>
        <c:crossAx val="-902497568"/>
        <c:crosses val="autoZero"/>
        <c:crossBetween val="between"/>
      </c:valAx>
      <c:spPr>
        <a:noFill/>
        <a:ln w="17579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56633483036337273"/>
          <c:y val="3.4313714382824455E-2"/>
          <c:w val="0.29220784548024359"/>
          <c:h val="6.37254502669925E-2"/>
        </c:manualLayout>
      </c:layout>
      <c:overlay val="0"/>
      <c:spPr>
        <a:noFill/>
        <a:ln w="35159">
          <a:noFill/>
        </a:ln>
      </c:spPr>
      <c:txPr>
        <a:bodyPr/>
        <a:lstStyle/>
        <a:p>
          <a:pPr>
            <a:defRPr sz="1560" baseline="0"/>
          </a:pPr>
          <a:endParaRPr lang="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6" b="1" i="0" u="none" strike="noStrike" baseline="0">
          <a:solidFill>
            <a:srgbClr val="000000"/>
          </a:solidFill>
          <a:latin typeface="Times New Roman" pitchFamily="18" charset="0"/>
          <a:ea typeface="Arial Cyr"/>
          <a:cs typeface="Times New Roman" pitchFamily="18" charset="0"/>
        </a:defRPr>
      </a:pPr>
      <a:endParaRPr lang="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191477675745192E-2"/>
          <c:y val="1.7201892927352417E-2"/>
          <c:w val="0.85148514851485146"/>
          <c:h val="0.73866800904343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Лист2!$A$19</c:f>
              <c:strCache>
                <c:ptCount val="1"/>
                <c:pt idx="0">
                  <c:v>моложе трудоспособного</c:v>
                </c:pt>
              </c:strCache>
            </c:strRef>
          </c:tx>
          <c:spPr>
            <a:solidFill>
              <a:srgbClr val="C00000"/>
            </a:solidFill>
            <a:ln w="11778">
              <a:solidFill>
                <a:schemeClr val="accent5">
                  <a:lumMod val="5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Лист2!$B$19:$G$19</c:f>
              <c:numCache>
                <c:formatCode>#,##0</c:formatCode>
                <c:ptCount val="6"/>
                <c:pt idx="0">
                  <c:v>372</c:v>
                </c:pt>
                <c:pt idx="1">
                  <c:v>201</c:v>
                </c:pt>
                <c:pt idx="2">
                  <c:v>171</c:v>
                </c:pt>
                <c:pt idx="3">
                  <c:v>372</c:v>
                </c:pt>
                <c:pt idx="4">
                  <c:v>201</c:v>
                </c:pt>
                <c:pt idx="5">
                  <c:v>171</c:v>
                </c:pt>
              </c:numCache>
            </c:numRef>
          </c:val>
        </c:ser>
        <c:ser>
          <c:idx val="1"/>
          <c:order val="1"/>
          <c:tx>
            <c:strRef>
              <c:f>Лист2!$A$20</c:f>
              <c:strCache>
                <c:ptCount val="1"/>
                <c:pt idx="0">
                  <c:v>трудоспособном</c:v>
                </c:pt>
              </c:strCache>
            </c:strRef>
          </c:tx>
          <c:spPr>
            <a:solidFill>
              <a:srgbClr val="92D050"/>
            </a:solidFill>
            <a:ln w="11778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Лист2!$B$20:$G$20</c:f>
              <c:numCache>
                <c:formatCode>#,##0</c:formatCode>
                <c:ptCount val="6"/>
                <c:pt idx="0">
                  <c:v>37858</c:v>
                </c:pt>
                <c:pt idx="1">
                  <c:v>14683</c:v>
                </c:pt>
                <c:pt idx="2">
                  <c:v>23175</c:v>
                </c:pt>
                <c:pt idx="3">
                  <c:v>37858</c:v>
                </c:pt>
                <c:pt idx="4">
                  <c:v>14683</c:v>
                </c:pt>
                <c:pt idx="5">
                  <c:v>23175</c:v>
                </c:pt>
              </c:numCache>
            </c:numRef>
          </c:val>
        </c:ser>
        <c:ser>
          <c:idx val="2"/>
          <c:order val="2"/>
          <c:tx>
            <c:strRef>
              <c:f>Лист2!$A$21</c:f>
              <c:strCache>
                <c:ptCount val="1"/>
                <c:pt idx="0">
                  <c:v>старше трудоспособного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1778">
              <a:solidFill>
                <a:schemeClr val="accent1">
                  <a:lumMod val="75000"/>
                </a:schemeClr>
              </a:solidFill>
              <a:prstDash val="solid"/>
            </a:ln>
          </c:spPr>
          <c:invertIfNegative val="0"/>
          <c:cat>
            <c:multiLvlStrRef>
              <c:f>Лист2!$B$17:$G$18</c:f>
              <c:multiLvlStrCache>
                <c:ptCount val="6"/>
                <c:lvl>
                  <c:pt idx="0">
                    <c:v>Оба пола</c:v>
                  </c:pt>
                  <c:pt idx="1">
                    <c:v>Мужчины</c:v>
                  </c:pt>
                  <c:pt idx="2">
                    <c:v>Женщины</c:v>
                  </c:pt>
                  <c:pt idx="3">
                    <c:v>Оба пола</c:v>
                  </c:pt>
                  <c:pt idx="4">
                    <c:v>Мужчины</c:v>
                  </c:pt>
                  <c:pt idx="5">
                    <c:v>Женщины</c:v>
                  </c:pt>
                </c:lvl>
                <c:lvl>
                  <c:pt idx="0">
                    <c:v>Прибывшие</c:v>
                  </c:pt>
                  <c:pt idx="3">
                    <c:v>Выбывшие</c:v>
                  </c:pt>
                </c:lvl>
              </c:multiLvlStrCache>
            </c:multiLvlStrRef>
          </c:cat>
          <c:val>
            <c:numRef>
              <c:f>Лист2!$B$21:$G$21</c:f>
              <c:numCache>
                <c:formatCode>#,##0</c:formatCode>
                <c:ptCount val="6"/>
                <c:pt idx="0">
                  <c:v>3276</c:v>
                </c:pt>
                <c:pt idx="1">
                  <c:v>819</c:v>
                </c:pt>
                <c:pt idx="2">
                  <c:v>2457</c:v>
                </c:pt>
                <c:pt idx="3">
                  <c:v>3276</c:v>
                </c:pt>
                <c:pt idx="4">
                  <c:v>819</c:v>
                </c:pt>
                <c:pt idx="5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902491040"/>
        <c:axId val="-902497024"/>
      </c:barChart>
      <c:catAx>
        <c:axId val="-90249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7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902497024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9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1040"/>
        <c:crosses val="autoZero"/>
        <c:crossBetween val="between"/>
        <c:majorUnit val="2500"/>
      </c:valAx>
      <c:spPr>
        <a:noFill/>
        <a:ln w="23557">
          <a:noFill/>
        </a:ln>
      </c:spPr>
    </c:plotArea>
    <c:legend>
      <c:legendPos val="b"/>
      <c:layout>
        <c:manualLayout>
          <c:xMode val="edge"/>
          <c:yMode val="edge"/>
          <c:x val="5.7200647672627697E-2"/>
          <c:y val="0.93319425253365051"/>
          <c:w val="0.90470297029702973"/>
          <c:h val="6.6805845511482248E-2"/>
        </c:manualLayout>
      </c:layout>
      <c:overlay val="0"/>
      <c:spPr>
        <a:solidFill>
          <a:srgbClr val="FFFFFF"/>
        </a:solidFill>
        <a:ln w="23557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92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846560846560843E-2"/>
          <c:y val="5.128205128205128E-2"/>
          <c:w val="0.93121693121693117"/>
          <c:h val="0.860805860805860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10291">
              <a:solidFill>
                <a:srgbClr val="0070C0"/>
              </a:solidFill>
              <a:prstDash val="solid"/>
            </a:ln>
          </c:spPr>
          <c:invertIfNegative val="0"/>
          <c:cat>
            <c:strRef>
              <c:f>Лист1!$W$25:$W$45</c:f>
              <c:strCache>
                <c:ptCount val="21"/>
                <c:pt idx="0">
                  <c:v>0-4 </c:v>
                </c:pt>
                <c:pt idx="1">
                  <c:v>5-9</c:v>
                </c:pt>
                <c:pt idx="2">
                  <c:v>10-14</c:v>
                </c:pt>
                <c:pt idx="3">
                  <c:v>15-19 </c:v>
                </c:pt>
                <c:pt idx="4">
                  <c:v>20-24 </c:v>
                </c:pt>
                <c:pt idx="5">
                  <c:v>25-29 </c:v>
                </c:pt>
                <c:pt idx="6">
                  <c:v>30-34 </c:v>
                </c:pt>
                <c:pt idx="7">
                  <c:v>35-39 </c:v>
                </c:pt>
                <c:pt idx="8">
                  <c:v>40-44 </c:v>
                </c:pt>
                <c:pt idx="9">
                  <c:v>45-49 </c:v>
                </c:pt>
                <c:pt idx="10">
                  <c:v>50-54 </c:v>
                </c:pt>
                <c:pt idx="11">
                  <c:v>55-59 </c:v>
                </c:pt>
                <c:pt idx="12">
                  <c:v>60-64 </c:v>
                </c:pt>
                <c:pt idx="13">
                  <c:v>65-69 </c:v>
                </c:pt>
                <c:pt idx="14">
                  <c:v>70-74 </c:v>
                </c:pt>
                <c:pt idx="15">
                  <c:v>75-79 </c:v>
                </c:pt>
                <c:pt idx="16">
                  <c:v>80-84 </c:v>
                </c:pt>
                <c:pt idx="17">
                  <c:v>85-89 </c:v>
                </c:pt>
                <c:pt idx="18">
                  <c:v>90-94 </c:v>
                </c:pt>
                <c:pt idx="19">
                  <c:v>95-99 </c:v>
                </c:pt>
                <c:pt idx="20">
                  <c:v>100  +</c:v>
                </c:pt>
              </c:strCache>
            </c:strRef>
          </c:cat>
          <c:val>
            <c:numRef>
              <c:f>Лист1!$X$25:$X$45</c:f>
              <c:numCache>
                <c:formatCode>General</c:formatCode>
                <c:ptCount val="21"/>
                <c:pt idx="0">
                  <c:v>37</c:v>
                </c:pt>
                <c:pt idx="1">
                  <c:v>57</c:v>
                </c:pt>
                <c:pt idx="2">
                  <c:v>27</c:v>
                </c:pt>
                <c:pt idx="3">
                  <c:v>104</c:v>
                </c:pt>
                <c:pt idx="4">
                  <c:v>410</c:v>
                </c:pt>
                <c:pt idx="5">
                  <c:v>719</c:v>
                </c:pt>
                <c:pt idx="6">
                  <c:v>534</c:v>
                </c:pt>
                <c:pt idx="7">
                  <c:v>537</c:v>
                </c:pt>
                <c:pt idx="8">
                  <c:v>341</c:v>
                </c:pt>
                <c:pt idx="9">
                  <c:v>265</c:v>
                </c:pt>
                <c:pt idx="10">
                  <c:v>253</c:v>
                </c:pt>
                <c:pt idx="11">
                  <c:v>257</c:v>
                </c:pt>
                <c:pt idx="12">
                  <c:v>220</c:v>
                </c:pt>
                <c:pt idx="13">
                  <c:v>96</c:v>
                </c:pt>
                <c:pt idx="14">
                  <c:v>45</c:v>
                </c:pt>
                <c:pt idx="15">
                  <c:v>12</c:v>
                </c:pt>
                <c:pt idx="16">
                  <c:v>8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902490496"/>
        <c:axId val="-902495392"/>
      </c:barChart>
      <c:catAx>
        <c:axId val="-902490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5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902495392"/>
        <c:scaling>
          <c:orientation val="minMax"/>
        </c:scaling>
        <c:delete val="0"/>
        <c:axPos val="l"/>
        <c:majorGridlines>
          <c:spPr>
            <a:ln w="2573">
              <a:noFill/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"/>
          </a:p>
        </c:txPr>
        <c:crossAx val="-902490496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8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6F1C6-17D6-4043-B2F2-E245BADADEED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CC85-E4C4-4AB7-A125-66DAF421E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5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B31B-0BCE-465A-9E8A-75FD7D23055A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80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77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2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1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6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89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4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3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A8E05-73DD-4687-80B9-61445F0794D6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8C79-42A3-47A5-A7C2-B71672BA9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16225" y="188914"/>
            <a:ext cx="8909050" cy="147478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b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</a:t>
            </a:r>
            <a:b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</a:t>
            </a:r>
            <a:r>
              <a:rPr lang="ru-RU" alt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мая 2021г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067697" y="2360602"/>
            <a:ext cx="8971775" cy="1041626"/>
          </a:xfrm>
        </p:spPr>
        <p:txBody>
          <a:bodyPr vert="horz" lIns="91440" tIns="0" rIns="91440" bIns="45720" rtlCol="0">
            <a:normAutofit fontScale="85000" lnSpcReduction="10000"/>
          </a:bodyPr>
          <a:lstStyle/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Внутренняя (межобластная) миграция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8" indent="0" algn="ctr">
              <a:spcBef>
                <a:spcPct val="0"/>
              </a:spcBef>
              <a:buNone/>
            </a:pPr>
            <a:r>
              <a:rPr lang="ru-RU" alt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Республике </a:t>
            </a:r>
            <a:endParaRPr lang="ru-RU" alt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48" y="188914"/>
            <a:ext cx="10080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2990335" y="5599561"/>
            <a:ext cx="7290487" cy="980701"/>
          </a:xfrm>
          <a:prstGeom prst="rect">
            <a:avLst/>
          </a:prstGeom>
        </p:spPr>
        <p:txBody>
          <a:bodyPr tIns="0">
            <a:normAutofit fontScale="25000" lnSpcReduction="20000"/>
          </a:bodyPr>
          <a:lstStyle>
            <a:lvl1pPr marL="26988" indent="-269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2200" b="1" dirty="0" smtClean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2200" b="1" dirty="0" smtClean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80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Т. </a:t>
            </a:r>
            <a:r>
              <a:rPr lang="ru-RU" altLang="ru-RU" sz="8000" b="1" dirty="0" err="1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Таипова</a:t>
            </a:r>
            <a:r>
              <a:rPr lang="ru-RU" altLang="ru-RU" sz="8000" b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, </a:t>
            </a:r>
            <a:endParaRPr lang="ru-RU" altLang="ru-RU" sz="8000" b="1" dirty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8000" b="1" i="1" dirty="0" smtClean="0">
              <a:solidFill>
                <a:srgbClr val="002060"/>
              </a:solidFill>
              <a:latin typeface="Times New Roman UniToktom" panose="02020803070505020304" pitchFamily="18" charset="0"/>
              <a:cs typeface="Times New Roman UniToktom" panose="02020803070505020304" pitchFamily="18" charset="0"/>
            </a:endParaRP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r>
              <a:rPr lang="ru-RU" altLang="ru-RU" sz="8000" b="1" i="1" dirty="0" smtClean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Главный </a:t>
            </a:r>
            <a:r>
              <a:rPr lang="ru-RU" altLang="ru-RU" sz="8000" b="1" i="1" dirty="0">
                <a:solidFill>
                  <a:srgbClr val="002060"/>
                </a:solidFill>
                <a:latin typeface="Times New Roman UniToktom" panose="02020803070505020304" pitchFamily="18" charset="0"/>
                <a:cs typeface="Times New Roman UniToktom" panose="02020803070505020304" pitchFamily="18" charset="0"/>
              </a:rPr>
              <a:t>специалист отдела демографической статистики</a:t>
            </a:r>
          </a:p>
          <a:p>
            <a:pPr>
              <a:lnSpc>
                <a:spcPct val="60000"/>
              </a:lnSpc>
              <a:spcBef>
                <a:spcPts val="600"/>
              </a:spcBef>
              <a:buClr>
                <a:schemeClr val="accent1"/>
              </a:buClr>
              <a:buSzPct val="80000"/>
              <a:buNone/>
            </a:pPr>
            <a:endParaRPr lang="ru-RU" altLang="ru-RU" sz="80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41900" y="227528"/>
            <a:ext cx="7400023" cy="70643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 </a:t>
            </a:r>
            <a:r>
              <a:rPr lang="ru-RU" sz="2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9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54" y="184666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08887" y="1628776"/>
            <a:ext cx="8723870" cy="43783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Всеобщие переписи населения</a:t>
            </a:r>
            <a:r>
              <a:rPr lang="ru-RU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2296" indent="0" eaLnBrk="1" fontAlgn="auto" hangingPunct="1">
              <a:spcAft>
                <a:spcPts val="0"/>
              </a:spcAft>
              <a:buClr>
                <a:srgbClr val="FF6600"/>
              </a:buClr>
              <a:buNone/>
              <a:defRPr/>
            </a:pPr>
            <a:r>
              <a:rPr lang="ru-RU" sz="19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(последняя проведена в 2009г.)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Выборочные социально-демографические обследования</a:t>
            </a:r>
            <a:endParaRPr lang="ru-RU" sz="19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учет демографических событий</a:t>
            </a:r>
            <a:r>
              <a:rPr lang="ru-RU" altLang="ru-RU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база данных по миграции: АИС «АСБ» и АИС «Регистрация иностранцев» ГРС при Министерстве юстиции </a:t>
            </a:r>
            <a:r>
              <a:rPr lang="ru-RU" altLang="ru-RU" sz="260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6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Республики)</a:t>
            </a:r>
            <a:endParaRPr lang="ru-RU" sz="3400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FF6600"/>
              </a:buClr>
              <a:buFont typeface="Wingdings" pitchFamily="2" charset="2"/>
              <a:buChar char="Ø"/>
              <a:defRPr/>
            </a:pPr>
            <a:r>
              <a:rPr lang="ru-RU" sz="34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государственный реестр </a:t>
            </a:r>
            <a:r>
              <a:rPr lang="ru-RU" sz="34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(в перспективе)</a:t>
            </a:r>
            <a:r>
              <a:rPr lang="ru-RU" sz="2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kern="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kern="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5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342147" y="157530"/>
            <a:ext cx="921660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миграционного прироста,  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оттока (+, -)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(межобластной) миграции 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</a:t>
            </a:r>
            <a:r>
              <a:rPr lang="ru-RU" alt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75276" y="6424448"/>
            <a:ext cx="483476" cy="212835"/>
          </a:xfrm>
        </p:spPr>
        <p:txBody>
          <a:bodyPr/>
          <a:lstStyle/>
          <a:p>
            <a:fld id="{9FB30CD0-0CC8-4C8C-A863-365AE380F0D0}" type="slidenum">
              <a:rPr lang="ru-RU" altLang="ru-RU" sz="1200" smtClean="0">
                <a:solidFill>
                  <a:srgbClr val="000000"/>
                </a:solidFill>
              </a:rPr>
              <a:pPr/>
              <a:t>3</a:t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680007"/>
              </p:ext>
            </p:extLst>
          </p:nvPr>
        </p:nvGraphicFramePr>
        <p:xfrm>
          <a:off x="2054961" y="1390404"/>
          <a:ext cx="9020315" cy="5034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64" y="157530"/>
            <a:ext cx="1113461" cy="101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0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2"/>
          <p:cNvSpPr>
            <a:spLocks noEditPoints="1"/>
          </p:cNvSpPr>
          <p:nvPr/>
        </p:nvSpPr>
        <p:spPr bwMode="auto">
          <a:xfrm>
            <a:off x="3463925" y="3757143"/>
            <a:ext cx="2719388" cy="1560513"/>
          </a:xfrm>
          <a:custGeom>
            <a:avLst/>
            <a:gdLst>
              <a:gd name="T0" fmla="*/ 2147483647 w 1713"/>
              <a:gd name="T1" fmla="*/ 2147483647 h 983"/>
              <a:gd name="T2" fmla="*/ 2147483647 w 1713"/>
              <a:gd name="T3" fmla="*/ 2147483647 h 983"/>
              <a:gd name="T4" fmla="*/ 2147483647 w 1713"/>
              <a:gd name="T5" fmla="*/ 2147483647 h 983"/>
              <a:gd name="T6" fmla="*/ 2147483647 w 1713"/>
              <a:gd name="T7" fmla="*/ 2147483647 h 983"/>
              <a:gd name="T8" fmla="*/ 2147483647 w 1713"/>
              <a:gd name="T9" fmla="*/ 2147483647 h 983"/>
              <a:gd name="T10" fmla="*/ 2147483647 w 1713"/>
              <a:gd name="T11" fmla="*/ 2147483647 h 983"/>
              <a:gd name="T12" fmla="*/ 2147483647 w 1713"/>
              <a:gd name="T13" fmla="*/ 2147483647 h 983"/>
              <a:gd name="T14" fmla="*/ 2147483647 w 1713"/>
              <a:gd name="T15" fmla="*/ 2147483647 h 983"/>
              <a:gd name="T16" fmla="*/ 2147483647 w 1713"/>
              <a:gd name="T17" fmla="*/ 2147483647 h 983"/>
              <a:gd name="T18" fmla="*/ 2147483647 w 1713"/>
              <a:gd name="T19" fmla="*/ 2147483647 h 983"/>
              <a:gd name="T20" fmla="*/ 2147483647 w 1713"/>
              <a:gd name="T21" fmla="*/ 2147483647 h 983"/>
              <a:gd name="T22" fmla="*/ 2147483647 w 1713"/>
              <a:gd name="T23" fmla="*/ 2147483647 h 983"/>
              <a:gd name="T24" fmla="*/ 2147483647 w 1713"/>
              <a:gd name="T25" fmla="*/ 2147483647 h 983"/>
              <a:gd name="T26" fmla="*/ 2147483647 w 1713"/>
              <a:gd name="T27" fmla="*/ 2147483647 h 983"/>
              <a:gd name="T28" fmla="*/ 2147483647 w 1713"/>
              <a:gd name="T29" fmla="*/ 2147483647 h 983"/>
              <a:gd name="T30" fmla="*/ 2147483647 w 1713"/>
              <a:gd name="T31" fmla="*/ 2147483647 h 983"/>
              <a:gd name="T32" fmla="*/ 2147483647 w 1713"/>
              <a:gd name="T33" fmla="*/ 2147483647 h 983"/>
              <a:gd name="T34" fmla="*/ 2147483647 w 1713"/>
              <a:gd name="T35" fmla="*/ 2147483647 h 983"/>
              <a:gd name="T36" fmla="*/ 2147483647 w 1713"/>
              <a:gd name="T37" fmla="*/ 2147483647 h 983"/>
              <a:gd name="T38" fmla="*/ 2147483647 w 1713"/>
              <a:gd name="T39" fmla="*/ 2147483647 h 983"/>
              <a:gd name="T40" fmla="*/ 2147483647 w 1713"/>
              <a:gd name="T41" fmla="*/ 2147483647 h 983"/>
              <a:gd name="T42" fmla="*/ 2147483647 w 1713"/>
              <a:gd name="T43" fmla="*/ 2147483647 h 983"/>
              <a:gd name="T44" fmla="*/ 2147483647 w 1713"/>
              <a:gd name="T45" fmla="*/ 2147483647 h 983"/>
              <a:gd name="T46" fmla="*/ 2147483647 w 1713"/>
              <a:gd name="T47" fmla="*/ 2147483647 h 983"/>
              <a:gd name="T48" fmla="*/ 2147483647 w 1713"/>
              <a:gd name="T49" fmla="*/ 2147483647 h 983"/>
              <a:gd name="T50" fmla="*/ 2147483647 w 1713"/>
              <a:gd name="T51" fmla="*/ 2147483647 h 983"/>
              <a:gd name="T52" fmla="*/ 2147483647 w 1713"/>
              <a:gd name="T53" fmla="*/ 2147483647 h 983"/>
              <a:gd name="T54" fmla="*/ 2147483647 w 1713"/>
              <a:gd name="T55" fmla="*/ 2147483647 h 983"/>
              <a:gd name="T56" fmla="*/ 2147483647 w 1713"/>
              <a:gd name="T57" fmla="*/ 2147483647 h 983"/>
              <a:gd name="T58" fmla="*/ 2147483647 w 1713"/>
              <a:gd name="T59" fmla="*/ 2147483647 h 983"/>
              <a:gd name="T60" fmla="*/ 2147483647 w 1713"/>
              <a:gd name="T61" fmla="*/ 2147483647 h 983"/>
              <a:gd name="T62" fmla="*/ 2147483647 w 1713"/>
              <a:gd name="T63" fmla="*/ 2147483647 h 983"/>
              <a:gd name="T64" fmla="*/ 2147483647 w 1713"/>
              <a:gd name="T65" fmla="*/ 2147483647 h 983"/>
              <a:gd name="T66" fmla="*/ 2147483647 w 1713"/>
              <a:gd name="T67" fmla="*/ 2147483647 h 983"/>
              <a:gd name="T68" fmla="*/ 2147483647 w 1713"/>
              <a:gd name="T69" fmla="*/ 2147483647 h 983"/>
              <a:gd name="T70" fmla="*/ 2147483647 w 1713"/>
              <a:gd name="T71" fmla="*/ 2147483647 h 983"/>
              <a:gd name="T72" fmla="*/ 2147483647 w 1713"/>
              <a:gd name="T73" fmla="*/ 2147483647 h 983"/>
              <a:gd name="T74" fmla="*/ 2147483647 w 1713"/>
              <a:gd name="T75" fmla="*/ 2147483647 h 983"/>
              <a:gd name="T76" fmla="*/ 2147483647 w 1713"/>
              <a:gd name="T77" fmla="*/ 2147483647 h 983"/>
              <a:gd name="T78" fmla="*/ 2147483647 w 1713"/>
              <a:gd name="T79" fmla="*/ 2147483647 h 983"/>
              <a:gd name="T80" fmla="*/ 2147483647 w 1713"/>
              <a:gd name="T81" fmla="*/ 2147483647 h 983"/>
              <a:gd name="T82" fmla="*/ 2147483647 w 1713"/>
              <a:gd name="T83" fmla="*/ 2147483647 h 983"/>
              <a:gd name="T84" fmla="*/ 2147483647 w 1713"/>
              <a:gd name="T85" fmla="*/ 2147483647 h 983"/>
              <a:gd name="T86" fmla="*/ 2147483647 w 1713"/>
              <a:gd name="T87" fmla="*/ 2147483647 h 983"/>
              <a:gd name="T88" fmla="*/ 2147483647 w 1713"/>
              <a:gd name="T89" fmla="*/ 2147483647 h 983"/>
              <a:gd name="T90" fmla="*/ 2147483647 w 1713"/>
              <a:gd name="T91" fmla="*/ 2147483647 h 983"/>
              <a:gd name="T92" fmla="*/ 2147483647 w 1713"/>
              <a:gd name="T93" fmla="*/ 2147483647 h 983"/>
              <a:gd name="T94" fmla="*/ 2147483647 w 1713"/>
              <a:gd name="T95" fmla="*/ 2147483647 h 983"/>
              <a:gd name="T96" fmla="*/ 2147483647 w 1713"/>
              <a:gd name="T97" fmla="*/ 2147483647 h 983"/>
              <a:gd name="T98" fmla="*/ 2147483647 w 1713"/>
              <a:gd name="T99" fmla="*/ 2147483647 h 983"/>
              <a:gd name="T100" fmla="*/ 2147483647 w 1713"/>
              <a:gd name="T101" fmla="*/ 2147483647 h 983"/>
              <a:gd name="T102" fmla="*/ 2147483647 w 1713"/>
              <a:gd name="T103" fmla="*/ 2147483647 h 983"/>
              <a:gd name="T104" fmla="*/ 2147483647 w 1713"/>
              <a:gd name="T105" fmla="*/ 2147483647 h 983"/>
              <a:gd name="T106" fmla="*/ 2147483647 w 1713"/>
              <a:gd name="T107" fmla="*/ 2147483647 h 983"/>
              <a:gd name="T108" fmla="*/ 2147483647 w 1713"/>
              <a:gd name="T109" fmla="*/ 2147483647 h 983"/>
              <a:gd name="T110" fmla="*/ 2147483647 w 1713"/>
              <a:gd name="T111" fmla="*/ 2147483647 h 983"/>
              <a:gd name="T112" fmla="*/ 2147483647 w 1713"/>
              <a:gd name="T113" fmla="*/ 2147483647 h 983"/>
              <a:gd name="T114" fmla="*/ 2147483647 w 1713"/>
              <a:gd name="T115" fmla="*/ 2147483647 h 983"/>
              <a:gd name="T116" fmla="*/ 2147483647 w 1713"/>
              <a:gd name="T117" fmla="*/ 2147483647 h 983"/>
              <a:gd name="T118" fmla="*/ 2147483647 w 1713"/>
              <a:gd name="T119" fmla="*/ 2147483647 h 983"/>
              <a:gd name="T120" fmla="*/ 2147483647 w 1713"/>
              <a:gd name="T121" fmla="*/ 2147483647 h 983"/>
              <a:gd name="T122" fmla="*/ 2147483647 w 1713"/>
              <a:gd name="T123" fmla="*/ 2147483647 h 983"/>
              <a:gd name="T124" fmla="*/ 2147483647 w 1713"/>
              <a:gd name="T125" fmla="*/ 2147483647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676400" y="4311650"/>
            <a:ext cx="2617788" cy="7635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68" name="Freeform 15"/>
          <p:cNvSpPr>
            <a:spLocks/>
          </p:cNvSpPr>
          <p:nvPr/>
        </p:nvSpPr>
        <p:spPr bwMode="auto">
          <a:xfrm>
            <a:off x="5227639" y="2722093"/>
            <a:ext cx="3608387" cy="1719263"/>
          </a:xfrm>
          <a:custGeom>
            <a:avLst/>
            <a:gdLst>
              <a:gd name="T0" fmla="*/ 2147483647 w 2273"/>
              <a:gd name="T1" fmla="*/ 2147483647 h 1083"/>
              <a:gd name="T2" fmla="*/ 2147483647 w 2273"/>
              <a:gd name="T3" fmla="*/ 2147483647 h 1083"/>
              <a:gd name="T4" fmla="*/ 2147483647 w 2273"/>
              <a:gd name="T5" fmla="*/ 2147483647 h 1083"/>
              <a:gd name="T6" fmla="*/ 2147483647 w 2273"/>
              <a:gd name="T7" fmla="*/ 2147483647 h 1083"/>
              <a:gd name="T8" fmla="*/ 2147483647 w 2273"/>
              <a:gd name="T9" fmla="*/ 2147483647 h 1083"/>
              <a:gd name="T10" fmla="*/ 2147483647 w 2273"/>
              <a:gd name="T11" fmla="*/ 2147483647 h 1083"/>
              <a:gd name="T12" fmla="*/ 2147483647 w 2273"/>
              <a:gd name="T13" fmla="*/ 2147483647 h 1083"/>
              <a:gd name="T14" fmla="*/ 2147483647 w 2273"/>
              <a:gd name="T15" fmla="*/ 2147483647 h 1083"/>
              <a:gd name="T16" fmla="*/ 2147483647 w 2273"/>
              <a:gd name="T17" fmla="*/ 2147483647 h 1083"/>
              <a:gd name="T18" fmla="*/ 2147483647 w 2273"/>
              <a:gd name="T19" fmla="*/ 2147483647 h 1083"/>
              <a:gd name="T20" fmla="*/ 2147483647 w 2273"/>
              <a:gd name="T21" fmla="*/ 2147483647 h 1083"/>
              <a:gd name="T22" fmla="*/ 2147483647 w 2273"/>
              <a:gd name="T23" fmla="*/ 2147483647 h 1083"/>
              <a:gd name="T24" fmla="*/ 2147483647 w 2273"/>
              <a:gd name="T25" fmla="*/ 2147483647 h 1083"/>
              <a:gd name="T26" fmla="*/ 2147483647 w 2273"/>
              <a:gd name="T27" fmla="*/ 2147483647 h 1083"/>
              <a:gd name="T28" fmla="*/ 2147483647 w 2273"/>
              <a:gd name="T29" fmla="*/ 2147483647 h 1083"/>
              <a:gd name="T30" fmla="*/ 2147483647 w 2273"/>
              <a:gd name="T31" fmla="*/ 2147483647 h 1083"/>
              <a:gd name="T32" fmla="*/ 2147483647 w 2273"/>
              <a:gd name="T33" fmla="*/ 2147483647 h 1083"/>
              <a:gd name="T34" fmla="*/ 2147483647 w 2273"/>
              <a:gd name="T35" fmla="*/ 2147483647 h 1083"/>
              <a:gd name="T36" fmla="*/ 2147483647 w 2273"/>
              <a:gd name="T37" fmla="*/ 2147483647 h 1083"/>
              <a:gd name="T38" fmla="*/ 2147483647 w 2273"/>
              <a:gd name="T39" fmla="*/ 2147483647 h 1083"/>
              <a:gd name="T40" fmla="*/ 2147483647 w 2273"/>
              <a:gd name="T41" fmla="*/ 2147483647 h 1083"/>
              <a:gd name="T42" fmla="*/ 2147483647 w 2273"/>
              <a:gd name="T43" fmla="*/ 2147483647 h 1083"/>
              <a:gd name="T44" fmla="*/ 2147483647 w 2273"/>
              <a:gd name="T45" fmla="*/ 2147483647 h 1083"/>
              <a:gd name="T46" fmla="*/ 2147483647 w 2273"/>
              <a:gd name="T47" fmla="*/ 2147483647 h 1083"/>
              <a:gd name="T48" fmla="*/ 2147483647 w 2273"/>
              <a:gd name="T49" fmla="*/ 2147483647 h 1083"/>
              <a:gd name="T50" fmla="*/ 2147483647 w 2273"/>
              <a:gd name="T51" fmla="*/ 2147483647 h 1083"/>
              <a:gd name="T52" fmla="*/ 2147483647 w 2273"/>
              <a:gd name="T53" fmla="*/ 2147483647 h 1083"/>
              <a:gd name="T54" fmla="*/ 2147483647 w 2273"/>
              <a:gd name="T55" fmla="*/ 2147483647 h 1083"/>
              <a:gd name="T56" fmla="*/ 2147483647 w 2273"/>
              <a:gd name="T57" fmla="*/ 2147483647 h 1083"/>
              <a:gd name="T58" fmla="*/ 2147483647 w 2273"/>
              <a:gd name="T59" fmla="*/ 2147483647 h 1083"/>
              <a:gd name="T60" fmla="*/ 2147483647 w 2273"/>
              <a:gd name="T61" fmla="*/ 2147483647 h 1083"/>
              <a:gd name="T62" fmla="*/ 2147483647 w 2273"/>
              <a:gd name="T63" fmla="*/ 2147483647 h 1083"/>
              <a:gd name="T64" fmla="*/ 2147483647 w 2273"/>
              <a:gd name="T65" fmla="*/ 2147483647 h 1083"/>
              <a:gd name="T66" fmla="*/ 2147483647 w 2273"/>
              <a:gd name="T67" fmla="*/ 2147483647 h 1083"/>
              <a:gd name="T68" fmla="*/ 2147483647 w 2273"/>
              <a:gd name="T69" fmla="*/ 2147483647 h 1083"/>
              <a:gd name="T70" fmla="*/ 2147483647 w 2273"/>
              <a:gd name="T71" fmla="*/ 2147483647 h 1083"/>
              <a:gd name="T72" fmla="*/ 2147483647 w 2273"/>
              <a:gd name="T73" fmla="*/ 2147483647 h 1083"/>
              <a:gd name="T74" fmla="*/ 2147483647 w 2273"/>
              <a:gd name="T75" fmla="*/ 2147483647 h 1083"/>
              <a:gd name="T76" fmla="*/ 2147483647 w 2273"/>
              <a:gd name="T77" fmla="*/ 2147483647 h 1083"/>
              <a:gd name="T78" fmla="*/ 2147483647 w 2273"/>
              <a:gd name="T79" fmla="*/ 2147483647 h 1083"/>
              <a:gd name="T80" fmla="*/ 2147483647 w 2273"/>
              <a:gd name="T81" fmla="*/ 2147483647 h 1083"/>
              <a:gd name="T82" fmla="*/ 2147483647 w 2273"/>
              <a:gd name="T83" fmla="*/ 2147483647 h 1083"/>
              <a:gd name="T84" fmla="*/ 2147483647 w 2273"/>
              <a:gd name="T85" fmla="*/ 2147483647 h 1083"/>
              <a:gd name="T86" fmla="*/ 2147483647 w 2273"/>
              <a:gd name="T87" fmla="*/ 2147483647 h 1083"/>
              <a:gd name="T88" fmla="*/ 2147483647 w 2273"/>
              <a:gd name="T89" fmla="*/ 2147483647 h 1083"/>
              <a:gd name="T90" fmla="*/ 2147483647 w 2273"/>
              <a:gd name="T91" fmla="*/ 2147483647 h 1083"/>
              <a:gd name="T92" fmla="*/ 2147483647 w 2273"/>
              <a:gd name="T93" fmla="*/ 2147483647 h 1083"/>
              <a:gd name="T94" fmla="*/ 2147483647 w 2273"/>
              <a:gd name="T95" fmla="*/ 2147483647 h 1083"/>
              <a:gd name="T96" fmla="*/ 2147483647 w 2273"/>
              <a:gd name="T97" fmla="*/ 2147483647 h 1083"/>
              <a:gd name="T98" fmla="*/ 2147483647 w 2273"/>
              <a:gd name="T99" fmla="*/ 2147483647 h 1083"/>
              <a:gd name="T100" fmla="*/ 2147483647 w 2273"/>
              <a:gd name="T101" fmla="*/ 2147483647 h 1083"/>
              <a:gd name="T102" fmla="*/ 2147483647 w 2273"/>
              <a:gd name="T103" fmla="*/ 2147483647 h 1083"/>
              <a:gd name="T104" fmla="*/ 2147483647 w 2273"/>
              <a:gd name="T105" fmla="*/ 2147483647 h 1083"/>
              <a:gd name="T106" fmla="*/ 2147483647 w 2273"/>
              <a:gd name="T107" fmla="*/ 2147483647 h 1083"/>
              <a:gd name="T108" fmla="*/ 2147483647 w 2273"/>
              <a:gd name="T109" fmla="*/ 2147483647 h 1083"/>
              <a:gd name="T110" fmla="*/ 2147483647 w 2273"/>
              <a:gd name="T111" fmla="*/ 2147483647 h 1083"/>
              <a:gd name="T112" fmla="*/ 2147483647 w 2273"/>
              <a:gd name="T113" fmla="*/ 2147483647 h 1083"/>
              <a:gd name="T114" fmla="*/ 2147483647 w 2273"/>
              <a:gd name="T115" fmla="*/ 2147483647 h 1083"/>
              <a:gd name="T116" fmla="*/ 2147483647 w 2273"/>
              <a:gd name="T117" fmla="*/ 2147483647 h 1083"/>
              <a:gd name="T118" fmla="*/ 2147483647 w 2273"/>
              <a:gd name="T119" fmla="*/ 2147483647 h 1083"/>
              <a:gd name="T120" fmla="*/ 2147483647 w 2273"/>
              <a:gd name="T121" fmla="*/ 2147483647 h 1083"/>
              <a:gd name="T122" fmla="*/ 2147483647 w 2273"/>
              <a:gd name="T123" fmla="*/ 2147483647 h 1083"/>
              <a:gd name="T124" fmla="*/ 2147483647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chemeClr val="bg1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2411413" y="2903067"/>
            <a:ext cx="3636962" cy="1125538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6765926" y="2331567"/>
            <a:ext cx="3698875" cy="1430338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1812926" y="4491038"/>
            <a:ext cx="1792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4374754" y="3996154"/>
            <a:ext cx="15136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7481888" y="2614143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Иссык-Кульская область, 1,6%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6056314" y="3258668"/>
            <a:ext cx="1436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3188494" y="3074466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Джалал-Абадская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Freeform 5"/>
          <p:cNvSpPr>
            <a:spLocks/>
          </p:cNvSpPr>
          <p:nvPr/>
        </p:nvSpPr>
        <p:spPr bwMode="auto">
          <a:xfrm>
            <a:off x="5856288" y="229188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7" name="Freeform 8"/>
          <p:cNvSpPr>
            <a:spLocks/>
          </p:cNvSpPr>
          <p:nvPr/>
        </p:nvSpPr>
        <p:spPr bwMode="auto">
          <a:xfrm>
            <a:off x="3594101" y="4503267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8" name="Freeform 9"/>
          <p:cNvSpPr>
            <a:spLocks/>
          </p:cNvSpPr>
          <p:nvPr/>
        </p:nvSpPr>
        <p:spPr bwMode="auto">
          <a:xfrm>
            <a:off x="3095626" y="4463580"/>
            <a:ext cx="11113" cy="23812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9" name="Freeform 10"/>
          <p:cNvSpPr>
            <a:spLocks/>
          </p:cNvSpPr>
          <p:nvPr/>
        </p:nvSpPr>
        <p:spPr bwMode="auto">
          <a:xfrm>
            <a:off x="1914526" y="4604867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0" name="Freeform 11"/>
          <p:cNvSpPr>
            <a:spLocks/>
          </p:cNvSpPr>
          <p:nvPr/>
        </p:nvSpPr>
        <p:spPr bwMode="auto">
          <a:xfrm>
            <a:off x="4476751" y="4198467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1" name="Freeform 13"/>
          <p:cNvSpPr>
            <a:spLocks/>
          </p:cNvSpPr>
          <p:nvPr/>
        </p:nvSpPr>
        <p:spPr bwMode="auto">
          <a:xfrm>
            <a:off x="3298826" y="2903068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2" name="Freeform 14"/>
          <p:cNvSpPr>
            <a:spLocks/>
          </p:cNvSpPr>
          <p:nvPr/>
        </p:nvSpPr>
        <p:spPr bwMode="auto">
          <a:xfrm>
            <a:off x="5273675" y="3179292"/>
            <a:ext cx="774700" cy="712788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3" name="Freeform 16"/>
          <p:cNvSpPr>
            <a:spLocks/>
          </p:cNvSpPr>
          <p:nvPr/>
        </p:nvSpPr>
        <p:spPr bwMode="auto">
          <a:xfrm>
            <a:off x="6670676" y="2722093"/>
            <a:ext cx="1527175" cy="938213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4" name="Freeform 17"/>
          <p:cNvSpPr>
            <a:spLocks/>
          </p:cNvSpPr>
          <p:nvPr/>
        </p:nvSpPr>
        <p:spPr bwMode="auto">
          <a:xfrm>
            <a:off x="5653089" y="2722093"/>
            <a:ext cx="1017587" cy="430213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2965450" y="2410943"/>
            <a:ext cx="2222500" cy="627063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1286" name="Freeform 20"/>
          <p:cNvSpPr>
            <a:spLocks noEditPoints="1"/>
          </p:cNvSpPr>
          <p:nvPr/>
        </p:nvSpPr>
        <p:spPr bwMode="auto">
          <a:xfrm>
            <a:off x="4702176" y="2077567"/>
            <a:ext cx="3319463" cy="1125538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FF000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7" name="Freeform 21"/>
          <p:cNvSpPr>
            <a:spLocks/>
          </p:cNvSpPr>
          <p:nvPr/>
        </p:nvSpPr>
        <p:spPr bwMode="auto">
          <a:xfrm>
            <a:off x="5856288" y="2291881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4476751" y="4198467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601" name="TextBox 32"/>
          <p:cNvSpPr txBox="1">
            <a:spLocks noChangeArrowheads="1"/>
          </p:cNvSpPr>
          <p:nvPr/>
        </p:nvSpPr>
        <p:spPr bwMode="auto">
          <a:xfrm>
            <a:off x="2952411" y="2548052"/>
            <a:ext cx="1990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en-US" alt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2" name="TextBox 33"/>
          <p:cNvSpPr txBox="1">
            <a:spLocks noChangeArrowheads="1"/>
          </p:cNvSpPr>
          <p:nvPr/>
        </p:nvSpPr>
        <p:spPr bwMode="auto">
          <a:xfrm>
            <a:off x="4968878" y="2071276"/>
            <a:ext cx="1900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Чуйская </a:t>
            </a:r>
            <a:r>
              <a:rPr lang="ru-RU" alt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область, 61,0%</a:t>
            </a:r>
            <a:endParaRPr lang="en-US" alt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03" name="TextBox 34"/>
          <p:cNvSpPr txBox="1">
            <a:spLocks noChangeArrowheads="1"/>
          </p:cNvSpPr>
          <p:nvPr/>
        </p:nvSpPr>
        <p:spPr bwMode="auto">
          <a:xfrm>
            <a:off x="5935663" y="1756894"/>
            <a:ext cx="1841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Бишкек,  36,6%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>
            <a:stCxn id="11276" idx="3"/>
          </p:cNvCxnSpPr>
          <p:nvPr/>
        </p:nvCxnSpPr>
        <p:spPr>
          <a:xfrm flipV="1">
            <a:off x="5935664" y="2077568"/>
            <a:ext cx="465137" cy="27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5" name="TextBox 37"/>
          <p:cNvSpPr txBox="1">
            <a:spLocks noChangeArrowheads="1"/>
          </p:cNvSpPr>
          <p:nvPr/>
        </p:nvSpPr>
        <p:spPr bwMode="auto">
          <a:xfrm>
            <a:off x="3213499" y="3760964"/>
            <a:ext cx="1138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Ош, 0,8%</a:t>
            </a:r>
            <a:endParaRPr lang="en-US" alt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141789" y="4028606"/>
            <a:ext cx="365125" cy="2174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07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59583"/>
            <a:ext cx="10795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329335" y="126029"/>
            <a:ext cx="86826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Прибытие по внутренней (межобластной</a:t>
            </a: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 населения в 2020 году    </a:t>
            </a:r>
          </a:p>
          <a:p>
            <a:pPr algn="ctr">
              <a:defRPr/>
            </a:pPr>
            <a:r>
              <a:rPr lang="ru-RU" alt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55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5978" y="184666"/>
            <a:ext cx="925933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выбытия по внутренней (межобластной)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 в 2019-2020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                   </a:t>
            </a:r>
            <a: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1000 населения)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748046"/>
              </p:ext>
            </p:extLst>
          </p:nvPr>
        </p:nvGraphicFramePr>
        <p:xfrm>
          <a:off x="1860550" y="1422233"/>
          <a:ext cx="9007475" cy="4835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693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500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4456" y="219150"/>
            <a:ext cx="7416800" cy="10080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внутренних (межобластных) мигрантов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возрастным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 в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году     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человек)</a:t>
            </a:r>
            <a:endParaRPr lang="ru-RU" altLang="ru-RU" sz="20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386038"/>
            <a:ext cx="10515600" cy="438868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dirty="0" smtClean="0"/>
              <a:t>	</a:t>
            </a:r>
            <a:endParaRPr lang="ru-RU" altLang="ru-RU" i="1" dirty="0" smtClean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6633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32" y="177952"/>
            <a:ext cx="102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815534"/>
              </p:ext>
            </p:extLst>
          </p:nvPr>
        </p:nvGraphicFramePr>
        <p:xfrm>
          <a:off x="1092489" y="1571625"/>
          <a:ext cx="10126721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8805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graphicFrame>
        <p:nvGraphicFramePr>
          <p:cNvPr id="2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9687080"/>
              </p:ext>
            </p:extLst>
          </p:nvPr>
        </p:nvGraphicFramePr>
        <p:xfrm>
          <a:off x="1324664" y="1562100"/>
          <a:ext cx="9848851" cy="4591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19" y="276419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4" descr="j0439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140" y="1798661"/>
            <a:ext cx="38893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7464" y="138666"/>
            <a:ext cx="8656051" cy="11307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27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(межобластных) мигрантов </a:t>
            </a:r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прибывших в г. Бишкек по возрастным группам в 20</a:t>
            </a:r>
            <a:r>
              <a:rPr lang="en-US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году </a:t>
            </a:r>
            <a:br>
              <a:rPr lang="ru-RU" sz="27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0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24001" y="1710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  <p:pic>
        <p:nvPicPr>
          <p:cNvPr id="25609" name="Picture 5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2" y="251415"/>
            <a:ext cx="981113" cy="8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2069"/>
              </p:ext>
            </p:extLst>
          </p:nvPr>
        </p:nvGraphicFramePr>
        <p:xfrm>
          <a:off x="1388680" y="1299000"/>
          <a:ext cx="9905396" cy="4987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030"/>
                <a:gridCol w="1263061"/>
                <a:gridCol w="1263061"/>
                <a:gridCol w="1263061"/>
                <a:gridCol w="1263061"/>
                <a:gridCol w="1263061"/>
                <a:gridCol w="1263061"/>
              </a:tblGrid>
              <a:tr h="530198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9057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Миграцион-ный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отток (+,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Выбыло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Миграцион-ный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прирост, отток (+, -)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9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19 079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19 079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5 982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5 982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-591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-1 115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-11 053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1 069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2 263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1 162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1 323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5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12 540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96064" y="101513"/>
            <a:ext cx="8293855" cy="9694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(межобластная) миграция в январе-марте</a:t>
            </a:r>
            <a:b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  <a:endParaRPr lang="ru-RU" sz="22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7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43263" y="20764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prstClr val="black"/>
              </a:solidFill>
            </a:endParaRPr>
          </a:p>
        </p:txBody>
      </p:sp>
      <p:pic>
        <p:nvPicPr>
          <p:cNvPr id="17413" name="Picture 1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70" y="192348"/>
            <a:ext cx="8828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722564" y="2072934"/>
            <a:ext cx="6749234" cy="74569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3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kern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327</Words>
  <Application>Microsoft Office PowerPoint</Application>
  <PresentationFormat>Широкоэкранный</PresentationFormat>
  <Paragraphs>119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Gill Sans MT</vt:lpstr>
      <vt:lpstr>Times New Roman</vt:lpstr>
      <vt:lpstr>Times New Roman UniToktom</vt:lpstr>
      <vt:lpstr>Verdana</vt:lpstr>
      <vt:lpstr>Wingdings</vt:lpstr>
      <vt:lpstr>Wingdings 2</vt:lpstr>
      <vt:lpstr>Тема Office</vt:lpstr>
      <vt:lpstr>Нацстатком Кыргызской Республики Пресс-конференция по итогам социально-экономического положения Кыргызской Республики  12 мая 2021г.</vt:lpstr>
      <vt:lpstr>Источники данных о миграции населения</vt:lpstr>
      <vt:lpstr>Презентация PowerPoint</vt:lpstr>
      <vt:lpstr>Презентация PowerPoint</vt:lpstr>
      <vt:lpstr>Коэффициент выбытия по внутренней (межобластной) миграции в 2019-2020 годах                    (на 1000 населения)</vt:lpstr>
      <vt:lpstr>Распределение внутренних (межобластных) мигрантов по возрастным группам в 2020 году        (человек)</vt:lpstr>
      <vt:lpstr>Распределение внутренних (межобластных) мигрантов прибывших в г. Бишкек по возрастным группам в 2020 году  (человек)</vt:lpstr>
      <vt:lpstr>Внутренняя (межобластная) миграция в январе-марте (человек)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ltorgasheva</dc:creator>
  <cp:lastModifiedBy>Gabdullaeva</cp:lastModifiedBy>
  <cp:revision>83</cp:revision>
  <cp:lastPrinted>2019-09-10T05:26:21Z</cp:lastPrinted>
  <dcterms:created xsi:type="dcterms:W3CDTF">2019-09-02T10:08:58Z</dcterms:created>
  <dcterms:modified xsi:type="dcterms:W3CDTF">2021-05-12T03:02:32Z</dcterms:modified>
</cp:coreProperties>
</file>