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1" r:id="rId1"/>
  </p:sldMasterIdLst>
  <p:notesMasterIdLst>
    <p:notesMasterId r:id="rId12"/>
  </p:notesMasterIdLst>
  <p:handoutMasterIdLst>
    <p:handoutMasterId r:id="rId13"/>
  </p:handoutMasterIdLst>
  <p:sldIdLst>
    <p:sldId id="311" r:id="rId2"/>
    <p:sldId id="303" r:id="rId3"/>
    <p:sldId id="300" r:id="rId4"/>
    <p:sldId id="293" r:id="rId5"/>
    <p:sldId id="306" r:id="rId6"/>
    <p:sldId id="297" r:id="rId7"/>
    <p:sldId id="310" r:id="rId8"/>
    <p:sldId id="312" r:id="rId9"/>
    <p:sldId id="301" r:id="rId10"/>
    <p:sldId id="286" r:id="rId1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  <p15:guide id="4" pos="2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6CA"/>
    <a:srgbClr val="0F1AF1"/>
    <a:srgbClr val="D6A300"/>
    <a:srgbClr val="04AC24"/>
    <a:srgbClr val="FFFF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8993" autoAdjust="0"/>
    <p:restoredTop sz="95501" autoAdjust="0"/>
  </p:normalViewPr>
  <p:slideViewPr>
    <p:cSldViewPr>
      <p:cViewPr varScale="1">
        <p:scale>
          <a:sx n="111" d="100"/>
          <a:sy n="111" d="100"/>
        </p:scale>
        <p:origin x="14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4002" y="114"/>
      </p:cViewPr>
      <p:guideLst>
        <p:guide orient="horz" pos="3107"/>
        <p:guide pos="2121"/>
        <p:guide orient="horz" pos="3132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44;&#1083;&#1103;%20&#1082;&#1086;&#1085;&#1092;&#1077;&#1088;&#1077;&#1085;&#1094;&#1080;&#108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7671184794936346E-2"/>
          <c:y val="1.5414258188824663E-2"/>
          <c:w val="0.90899545349687461"/>
          <c:h val="0.6821610304492284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'2.1'!$A$22</c:f>
              <c:strCache>
                <c:ptCount val="1"/>
                <c:pt idx="0">
                  <c:v>Число зарегистрированных преступлений, случаев</c:v>
                </c:pt>
              </c:strCache>
            </c:strRef>
          </c:tx>
          <c:spPr>
            <a:solidFill>
              <a:srgbClr val="5FCBEF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'2.1'!$B$21:$C$21</c:f>
              <c:numCache>
                <c:formatCode>General</c:formatCode>
                <c:ptCount val="2"/>
                <c:pt idx="0">
                  <c:v>2018</c:v>
                </c:pt>
                <c:pt idx="1">
                  <c:v>2014</c:v>
                </c:pt>
              </c:numCache>
            </c:numRef>
          </c:cat>
          <c:val>
            <c:numRef>
              <c:f>'2.1'!$B$22:$C$22</c:f>
              <c:numCache>
                <c:formatCode>General</c:formatCode>
                <c:ptCount val="2"/>
                <c:pt idx="0">
                  <c:v>29718</c:v>
                </c:pt>
                <c:pt idx="1">
                  <c:v>27070</c:v>
                </c:pt>
              </c:numCache>
            </c:numRef>
          </c:val>
        </c:ser>
        <c:ser>
          <c:idx val="1"/>
          <c:order val="1"/>
          <c:tx>
            <c:strRef>
              <c:f>'2.1'!$A$23</c:f>
              <c:strCache>
                <c:ptCount val="1"/>
                <c:pt idx="0">
                  <c:v>  из них тяжких и особо тяжких</c:v>
                </c:pt>
              </c:strCache>
            </c:strRef>
          </c:tx>
          <c:spPr>
            <a:solidFill>
              <a:srgbClr val="5FCBEF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'2.1'!$B$21:$C$21</c:f>
              <c:numCache>
                <c:formatCode>General</c:formatCode>
                <c:ptCount val="2"/>
                <c:pt idx="0">
                  <c:v>2018</c:v>
                </c:pt>
                <c:pt idx="1">
                  <c:v>2014</c:v>
                </c:pt>
              </c:numCache>
            </c:numRef>
          </c:cat>
          <c:val>
            <c:numRef>
              <c:f>'2.1'!$B$23:$C$23</c:f>
              <c:numCache>
                <c:formatCode>General</c:formatCode>
                <c:ptCount val="2"/>
                <c:pt idx="0">
                  <c:v>3420</c:v>
                </c:pt>
                <c:pt idx="1">
                  <c:v>4073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032624"/>
        <c:axId val="362592000"/>
      </c:barChart>
      <c:catAx>
        <c:axId val="360032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2592000"/>
        <c:crosses val="autoZero"/>
        <c:auto val="1"/>
        <c:lblAlgn val="ctr"/>
        <c:lblOffset val="100"/>
        <c:noMultiLvlLbl val="0"/>
      </c:catAx>
      <c:valAx>
        <c:axId val="36259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003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8610568441996269E-2"/>
          <c:y val="0.81516696251118903"/>
          <c:w val="0.77759345556975379"/>
          <c:h val="0.161711650205573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2E26C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3333FF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230449369877136E-2"/>
          <c:y val="7.2170585668122844E-2"/>
          <c:w val="0.57802955908126885"/>
          <c:h val="0.90019217476389646"/>
        </c:manualLayout>
      </c:layout>
      <c:pie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8.1355922552198645E-2"/>
                  <c:y val="1.130622556006803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B251D85-7F0F-4615-945A-0751B4D3C121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10AC07FB-6C8F-4676-8127-42BECC391EE3}" type="VALUE">
                      <a:rPr lang="ru-RU" baseline="0"/>
                      <a:pPr>
                        <a:defRPr/>
                      </a:pPr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72124884306847"/>
                      <c:h val="0.1402636398778659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0094160761106127"/>
                  <c:y val="-9.755501027169761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6D9BC32-2491-44A2-92EC-6168C5AB8ADD}" type="CATEGORYNAME">
                      <a:rPr lang="ru-RU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[ИМЯ КАТЕГОРИИ]</a:t>
                    </a:fld>
                    <a:r>
                      <a:rPr lang="ru-RU">
                        <a:solidFill>
                          <a:schemeClr val="bg1"/>
                        </a:solidFill>
                      </a:rPr>
                      <a:t/>
                    </a:r>
                    <a:br>
                      <a:rPr lang="ru-RU">
                        <a:solidFill>
                          <a:schemeClr val="bg1"/>
                        </a:solidFill>
                      </a:rPr>
                    </a:br>
                    <a:fld id="{6DF73061-A759-4C04-ABC3-4509891B5641}" type="VALUE">
                      <a:rPr lang="ru-RU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[ЗНАЧЕНИЕ]</a:t>
                    </a:fld>
                    <a:r>
                      <a:rPr lang="ru-RU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6.0207440101678972E-2"/>
                  <c:y val="-1.865516063205394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9A1C829-E55D-4817-A499-97E41C2D5EB9}" type="CATEGORYNAME">
                      <a:rPr lang="ru-RU">
                        <a:solidFill>
                          <a:srgbClr val="FFC000"/>
                        </a:solidFill>
                      </a:rPr>
                      <a:pPr>
                        <a:defRPr>
                          <a:solidFill>
                            <a:srgbClr val="FFC000"/>
                          </a:solidFill>
                        </a:defRPr>
                      </a:pPr>
                      <a:t>[ИМЯ КАТЕГОРИИ]</a:t>
                    </a:fld>
                    <a:r>
                      <a:rPr lang="ru-RU">
                        <a:solidFill>
                          <a:srgbClr val="FFC000"/>
                        </a:solidFill>
                      </a:rPr>
                      <a:t/>
                    </a:r>
                    <a:br>
                      <a:rPr lang="ru-RU">
                        <a:solidFill>
                          <a:srgbClr val="FFC000"/>
                        </a:solidFill>
                      </a:rPr>
                    </a:br>
                    <a:fld id="{8CBF2AC0-8E23-4C91-BF8C-BE41B2F61B12}" type="VALUE">
                      <a:rPr lang="ru-RU" baseline="0">
                        <a:solidFill>
                          <a:srgbClr val="FFC000"/>
                        </a:solidFill>
                      </a:rPr>
                      <a:pPr>
                        <a:defRPr>
                          <a:solidFill>
                            <a:srgbClr val="FFC000"/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rgbClr val="FFC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rgbClr val="FFC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369928214479661"/>
                      <c:h val="0.1923340192855308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1092249954466461E-2"/>
                  <c:y val="-1.825482207513134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2B96A3D-AF31-4CB5-8590-FAF4495EE946}" type="CATEGORYNAME">
                      <a:rPr lang="ru-RU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6">
                              <a:lumMod val="7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/>
                    </a:r>
                    <a:br>
                      <a:rPr lang="ru-RU">
                        <a:solidFill>
                          <a:schemeClr val="accent6">
                            <a:lumMod val="75000"/>
                          </a:schemeClr>
                        </a:solidFill>
                      </a:rPr>
                    </a:br>
                    <a:fld id="{990CC138-89E7-4805-AA52-2B1035F9CDB4}" type="VALUE">
                      <a:rPr lang="ru-RU" baseline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6">
                              <a:lumMod val="75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accent6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801135317998168"/>
                      <c:h val="0.1841668885691031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1.1048207531573506E-16"/>
                  <c:y val="-1.951100205434023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rgbClr val="2E26CA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3DDAB8F-387F-49D7-ABAB-A90D985F70D5}" type="CATEGORYNAME">
                      <a:rPr lang="ru-RU">
                        <a:solidFill>
                          <a:srgbClr val="2E26CA"/>
                        </a:solidFill>
                      </a:rPr>
                      <a:pPr>
                        <a:defRPr>
                          <a:solidFill>
                            <a:srgbClr val="2E26CA"/>
                          </a:solidFill>
                        </a:defRPr>
                      </a:pPr>
                      <a:t>[ИМЯ КАТЕГОРИИ]</a:t>
                    </a:fld>
                    <a:r>
                      <a:rPr lang="ru-RU">
                        <a:solidFill>
                          <a:srgbClr val="2E26CA"/>
                        </a:solidFill>
                      </a:rPr>
                      <a:t/>
                    </a:r>
                    <a:br>
                      <a:rPr lang="ru-RU">
                        <a:solidFill>
                          <a:srgbClr val="2E26CA"/>
                        </a:solidFill>
                      </a:rPr>
                    </a:br>
                    <a:fld id="{FB3A40D1-FEB7-4E88-8C0D-F8C0A78AFFA2}" type="VALUE">
                      <a:rPr lang="ru-RU" baseline="0">
                        <a:solidFill>
                          <a:srgbClr val="2E26CA"/>
                        </a:solidFill>
                      </a:rPr>
                      <a:pPr>
                        <a:defRPr>
                          <a:solidFill>
                            <a:srgbClr val="2E26CA"/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rgbClr val="2E26CA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rgbClr val="2E26CA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83989159186895"/>
                      <c:h val="0.1453569653048294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2.4105458533984783E-2"/>
                  <c:y val="-1.560880164347161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9DCFAF9-D4D7-4E98-891D-C5F1D67B826F}" type="CATEGORYNAME">
                      <a:rPr lang="ru-RU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rPr>
                      <a:pPr>
                        <a:defRPr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rPr>
                      <a:t/>
                    </a:r>
                    <a:br>
                      <a:rPr lang="ru-RU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rPr>
                    </a:br>
                    <a:fld id="{8482C68C-25CD-49AC-BD24-3BF37F34DCD5}" type="VALUE">
                      <a:rPr lang="ru-RU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rPr>
                      <a:pPr>
                        <a:defRPr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72877942627584"/>
                      <c:h val="9.8140340333327802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'график преступлений'!$O$61:$O$66</c:f>
              <c:strCache>
                <c:ptCount val="6"/>
                <c:pt idx="0">
                  <c:v>Преступления против личности</c:v>
                </c:pt>
                <c:pt idx="1">
                  <c:v>Преступления в сфере экономики</c:v>
                </c:pt>
                <c:pt idx="2">
                  <c:v>Преступления против общественной безопасности и общественного порядка</c:v>
                </c:pt>
                <c:pt idx="3">
                  <c:v>  Преступления против мира и безопасности человечества</c:v>
                </c:pt>
                <c:pt idx="4">
                  <c:v>Преступления против государственной власти</c:v>
                </c:pt>
                <c:pt idx="5">
                  <c:v>Воинские преступления </c:v>
                </c:pt>
              </c:strCache>
            </c:strRef>
          </c:cat>
          <c:val>
            <c:numRef>
              <c:f>'график преступлений'!$P$61:$P$66</c:f>
              <c:numCache>
                <c:formatCode>0.0</c:formatCode>
                <c:ptCount val="6"/>
                <c:pt idx="0">
                  <c:v>9.922944917392913</c:v>
                </c:pt>
                <c:pt idx="1">
                  <c:v>65.002187152999767</c:v>
                </c:pt>
                <c:pt idx="2">
                  <c:v>16.269053467478717</c:v>
                </c:pt>
                <c:pt idx="3">
                  <c:v>0.10094552306605202</c:v>
                </c:pt>
                <c:pt idx="4">
                  <c:v>8.550085803694607</c:v>
                </c:pt>
                <c:pt idx="5">
                  <c:v>0.15141828459907802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114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690352088137696"/>
          <c:y val="1.5236621246820672E-2"/>
          <c:w val="0.50309647486649289"/>
          <c:h val="0.94564955957041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'3.1'!$B$50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'3.1'!$A$51:$A$58</c:f>
              <c:strCache>
                <c:ptCount val="8"/>
                <c:pt idx="0">
                  <c:v>   Нарушение правил безопасности движения и эксплуатации транспортных средств </c:v>
                </c:pt>
                <c:pt idx="1">
                  <c:v>Скотокрадство</c:v>
                </c:pt>
                <c:pt idx="2">
                  <c:v>Грабеж, разбой</c:v>
                </c:pt>
                <c:pt idx="3">
                  <c:v>Преступления, связанные с незаконным оборотом наркотиков</c:v>
                </c:pt>
                <c:pt idx="4">
                  <c:v>Хулиганство</c:v>
                </c:pt>
                <c:pt idx="5">
                  <c:v> Мошенничество</c:v>
                </c:pt>
                <c:pt idx="6">
                  <c:v>Прочие</c:v>
                </c:pt>
                <c:pt idx="7">
                  <c:v>Кража</c:v>
                </c:pt>
              </c:strCache>
            </c:strRef>
          </c:cat>
          <c:val>
            <c:numRef>
              <c:f>'3.1'!$B$51:$B$58</c:f>
              <c:numCache>
                <c:formatCode>0.0</c:formatCode>
                <c:ptCount val="8"/>
                <c:pt idx="0">
                  <c:v>2</c:v>
                </c:pt>
                <c:pt idx="1">
                  <c:v>3.6</c:v>
                </c:pt>
                <c:pt idx="2">
                  <c:v>6.1</c:v>
                </c:pt>
                <c:pt idx="3">
                  <c:v>7.2</c:v>
                </c:pt>
                <c:pt idx="4">
                  <c:v>9.5</c:v>
                </c:pt>
                <c:pt idx="5">
                  <c:v>9.6</c:v>
                </c:pt>
                <c:pt idx="6">
                  <c:v>28.6</c:v>
                </c:pt>
                <c:pt idx="7">
                  <c:v>33.4</c:v>
                </c:pt>
              </c:numCache>
            </c:numRef>
          </c:val>
        </c:ser>
        <c:ser>
          <c:idx val="1"/>
          <c:order val="1"/>
          <c:tx>
            <c:strRef>
              <c:f>'3.1'!$C$50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'3.1'!$A$51:$A$58</c:f>
              <c:strCache>
                <c:ptCount val="8"/>
                <c:pt idx="0">
                  <c:v>   Нарушение правил безопасности движения и эксплуатации транспортных средств </c:v>
                </c:pt>
                <c:pt idx="1">
                  <c:v>Скотокрадство</c:v>
                </c:pt>
                <c:pt idx="2">
                  <c:v>Грабеж, разбой</c:v>
                </c:pt>
                <c:pt idx="3">
                  <c:v>Преступления, связанные с незаконным оборотом наркотиков</c:v>
                </c:pt>
                <c:pt idx="4">
                  <c:v>Хулиганство</c:v>
                </c:pt>
                <c:pt idx="5">
                  <c:v> Мошенничество</c:v>
                </c:pt>
                <c:pt idx="6">
                  <c:v>Прочие</c:v>
                </c:pt>
                <c:pt idx="7">
                  <c:v>Кража</c:v>
                </c:pt>
              </c:strCache>
            </c:strRef>
          </c:cat>
          <c:val>
            <c:numRef>
              <c:f>'3.1'!$C$51:$C$58</c:f>
              <c:numCache>
                <c:formatCode>0.0</c:formatCode>
                <c:ptCount val="8"/>
                <c:pt idx="0">
                  <c:v>1.7</c:v>
                </c:pt>
                <c:pt idx="1">
                  <c:v>2.2000000000000002</c:v>
                </c:pt>
                <c:pt idx="2">
                  <c:v>3.8</c:v>
                </c:pt>
                <c:pt idx="3">
                  <c:v>4.8</c:v>
                </c:pt>
                <c:pt idx="4">
                  <c:v>8.1999999999999993</c:v>
                </c:pt>
                <c:pt idx="5">
                  <c:v>14.7</c:v>
                </c:pt>
                <c:pt idx="6">
                  <c:v>25.7</c:v>
                </c:pt>
                <c:pt idx="7">
                  <c:v>38.9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362597096"/>
        <c:axId val="362593568"/>
      </c:barChart>
      <c:catAx>
        <c:axId val="362597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2593568"/>
        <c:crosses val="autoZero"/>
        <c:auto val="1"/>
        <c:lblAlgn val="ctr"/>
        <c:lblOffset val="100"/>
        <c:noMultiLvlLbl val="0"/>
      </c:catAx>
      <c:valAx>
        <c:axId val="362593568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6259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7547589919499191"/>
          <c:y val="0.66603922443492436"/>
          <c:w val="9.7471390717371167E-2"/>
          <c:h val="0.289691240325479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3580927384077"/>
          <c:y val="1.4305555555555571E-2"/>
          <c:w val="0.76374540682414693"/>
          <c:h val="0.845887649460484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'презентация возраст'!$M$3</c:f>
              <c:strCache>
                <c:ptCount val="1"/>
                <c:pt idx="0">
                  <c:v>Выявлено лиц - всего  тыс. человек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'презентация возраст'!$N$2:$O$2</c:f>
              <c:numCache>
                <c:formatCode>General</c:formatCode>
                <c:ptCount val="2"/>
                <c:pt idx="0">
                  <c:v>2018</c:v>
                </c:pt>
                <c:pt idx="1">
                  <c:v>2014</c:v>
                </c:pt>
              </c:numCache>
            </c:numRef>
          </c:cat>
          <c:val>
            <c:numRef>
              <c:f>'презентация возраст'!$N$3:$O$3</c:f>
              <c:numCache>
                <c:formatCode>General</c:formatCode>
                <c:ptCount val="2"/>
                <c:pt idx="0" formatCode="0.0">
                  <c:v>19.619</c:v>
                </c:pt>
                <c:pt idx="1">
                  <c:v>16.399999999999999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3259184"/>
        <c:axId val="303258008"/>
      </c:barChart>
      <c:catAx>
        <c:axId val="303259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258008"/>
        <c:crosses val="autoZero"/>
        <c:auto val="1"/>
        <c:lblAlgn val="ctr"/>
        <c:lblOffset val="100"/>
        <c:noMultiLvlLbl val="0"/>
      </c:catAx>
      <c:valAx>
        <c:axId val="303258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259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563887560656056"/>
          <c:y val="9.1743097174721955E-2"/>
          <c:w val="0.74189948455795318"/>
          <c:h val="0.905253460171576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1.8379065593606509E-16"/>
                  <c:y val="-8.876674401821763E-2"/>
                </c:manualLayout>
              </c:layout>
              <c:tx>
                <c:rich>
                  <a:bodyPr/>
                  <a:lstStyle/>
                  <a:p>
                    <a:fld id="{82382BEE-FA92-4CBB-919B-94CCBCBC5BDC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E4AB4E7E-A312-4E65-BA50-452079A25040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32125721365279"/>
                      <c:h val="0.1182623905554213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601993250450289"/>
                  <c:y val="-6.5593665729089132E-2"/>
                </c:manualLayout>
              </c:layout>
              <c:tx>
                <c:rich>
                  <a:bodyPr/>
                  <a:lstStyle/>
                  <a:p>
                    <a:fld id="{6D513DB6-F139-4F3A-9E26-04CA6CDBF620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4F31C0D8-2249-48DE-BDD7-917980F7B940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6.934815989813907E-2"/>
                  <c:y val="-3.9626877693448623E-2"/>
                </c:manualLayout>
              </c:layout>
              <c:tx>
                <c:rich>
                  <a:bodyPr/>
                  <a:lstStyle/>
                  <a:p>
                    <a:fld id="{EA3787AE-1A75-44EE-93B8-6F69310202C5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5B90270E-0A25-4BE4-A12F-82DF90F9DFB1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68601604282364"/>
                      <c:h val="0.1463911137182350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20204473742530787"/>
                  <c:y val="-5.076993166945238E-2"/>
                </c:manualLayout>
              </c:layout>
              <c:tx>
                <c:rich>
                  <a:bodyPr/>
                  <a:lstStyle/>
                  <a:p>
                    <a:fld id="{5BDD6DA1-55C1-49B7-8181-A7A6A5D178BE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B7EE84AC-7AEA-430A-8D06-46EFBC6DDD4A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43652590551771"/>
                      <c:h val="0.1397405410283599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6.5955937787954095E-3"/>
                  <c:y val="1.4812045510898555E-7"/>
                </c:manualLayout>
              </c:layout>
              <c:tx>
                <c:rich>
                  <a:bodyPr rot="0" spcFirstLastPara="1" vertOverflow="ellipsis" vert="horz" wrap="square" anchor="t" anchorCtr="0"/>
                  <a:lstStyle/>
                  <a:p>
                    <a:pPr algn="ctr">
                      <a:defRPr sz="1200" b="1" i="1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D5F20FC-DE7F-4573-B67C-E1335ABA7AAE}" type="CATEGORYNAME">
                      <a:rPr lang="ru-RU" b="1" i="1"/>
                      <a:pPr algn="ctr">
                        <a:defRPr b="1" i="1"/>
                      </a:pPr>
                      <a:t>[ИМЯ КАТЕГОРИИ]</a:t>
                    </a:fld>
                    <a:r>
                      <a:rPr lang="ru-RU" b="1" i="1"/>
                      <a:t/>
                    </a:r>
                    <a:br>
                      <a:rPr lang="ru-RU" b="1" i="1"/>
                    </a:br>
                    <a:r>
                      <a:rPr lang="ru-RU" b="1" i="1"/>
                      <a:t> </a:t>
                    </a:r>
                    <a:fld id="{0E541316-E98A-4A10-9E96-51EE1A830683}" type="VALUE">
                      <a:rPr lang="ru-RU" b="1" i="1"/>
                      <a:pPr algn="ctr">
                        <a:defRPr b="1" i="1"/>
                      </a:pPr>
                      <a:t>[ЗНАЧЕНИЕ]</a:t>
                    </a:fld>
                    <a:r>
                      <a:rPr lang="ru-RU" b="1" i="1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t" anchorCtr="0"/>
                <a:lstStyle/>
                <a:p>
                  <a:pPr algn="ctr">
                    <a:defRPr sz="1200" b="1" i="1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742171837042416"/>
                      <c:h val="0.1502738302853599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'презентация возраст'!$A$21:$A$25</c:f>
              <c:strCache>
                <c:ptCount val="5"/>
                <c:pt idx="0">
                  <c:v>14 -17 лет</c:v>
                </c:pt>
                <c:pt idx="1">
                  <c:v>18 - 24 лет</c:v>
                </c:pt>
                <c:pt idx="2">
                  <c:v>25 - 29 лет</c:v>
                </c:pt>
                <c:pt idx="3">
                  <c:v>30 - 49 лет</c:v>
                </c:pt>
                <c:pt idx="4">
                  <c:v>50  лет и старше</c:v>
                </c:pt>
              </c:strCache>
            </c:strRef>
          </c:cat>
          <c:val>
            <c:numRef>
              <c:f>'презентация возраст'!$B$21:$B$25</c:f>
              <c:numCache>
                <c:formatCode>0.0</c:formatCode>
                <c:ptCount val="5"/>
                <c:pt idx="0">
                  <c:v>7.299046842346705</c:v>
                </c:pt>
                <c:pt idx="1">
                  <c:v>19.873591926193996</c:v>
                </c:pt>
                <c:pt idx="2">
                  <c:v>11.733523625057343</c:v>
                </c:pt>
                <c:pt idx="3">
                  <c:v>46.648656914215813</c:v>
                </c:pt>
                <c:pt idx="4">
                  <c:v>14.445180692186145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32521872265967"/>
          <c:y val="5.0925925925925923E-2"/>
          <c:w val="0.45820625546806648"/>
          <c:h val="0.893855633142608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'график 1'!$B$43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'график 1'!$A$44:$A$55</c:f>
              <c:strCache>
                <c:ptCount val="12"/>
                <c:pt idx="0">
                  <c:v>Прочие </c:v>
                </c:pt>
                <c:pt idx="1">
                  <c:v>Преступления, связанные с незаконным оборотом наркотиков</c:v>
                </c:pt>
                <c:pt idx="2">
                  <c:v>Кража</c:v>
                </c:pt>
                <c:pt idx="3">
                  <c:v>Хулиганство</c:v>
                </c:pt>
                <c:pt idx="4">
                  <c:v>Мошенничество</c:v>
                </c:pt>
                <c:pt idx="5">
                  <c:v>Грабеж, разбой</c:v>
                </c:pt>
                <c:pt idx="6">
                  <c:v>Умышленное причинение тяжкого вреда здоровью</c:v>
                </c:pt>
                <c:pt idx="7">
                  <c:v>Убийство и покушение на убийство</c:v>
                </c:pt>
                <c:pt idx="8">
                  <c:v>Скотокрадство</c:v>
                </c:pt>
                <c:pt idx="9">
                  <c:v>Нарушение правил безопасности движения и эксплуатации транспорта</c:v>
                </c:pt>
                <c:pt idx="10">
                  <c:v>Изнасилование и покушение на изнасилование</c:v>
                </c:pt>
                <c:pt idx="11">
                  <c:v>Вымогательство</c:v>
                </c:pt>
              </c:strCache>
            </c:strRef>
          </c:cat>
          <c:val>
            <c:numRef>
              <c:f>'график 1'!$B$44:$B$55</c:f>
              <c:numCache>
                <c:formatCode>0.0</c:formatCode>
                <c:ptCount val="12"/>
                <c:pt idx="0">
                  <c:v>33.192302443018974</c:v>
                </c:pt>
                <c:pt idx="1">
                  <c:v>17.114780947181657</c:v>
                </c:pt>
                <c:pt idx="2">
                  <c:v>12.610891224239115</c:v>
                </c:pt>
                <c:pt idx="3">
                  <c:v>10.14057595195851</c:v>
                </c:pt>
                <c:pt idx="4">
                  <c:v>3.9852599972703699</c:v>
                </c:pt>
                <c:pt idx="5">
                  <c:v>7.4928347208953188</c:v>
                </c:pt>
                <c:pt idx="6">
                  <c:v>3.2346117101132799</c:v>
                </c:pt>
                <c:pt idx="7">
                  <c:v>3.4802784222737819</c:v>
                </c:pt>
                <c:pt idx="8">
                  <c:v>4.613074928347209</c:v>
                </c:pt>
                <c:pt idx="9">
                  <c:v>1.8152040398525999</c:v>
                </c:pt>
                <c:pt idx="10">
                  <c:v>1.9107410945816843</c:v>
                </c:pt>
                <c:pt idx="11">
                  <c:v>0.40944452026750378</c:v>
                </c:pt>
              </c:numCache>
            </c:numRef>
          </c:val>
        </c:ser>
        <c:ser>
          <c:idx val="1"/>
          <c:order val="1"/>
          <c:tx>
            <c:strRef>
              <c:f>'график 1'!$C$43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'график 1'!$A$44:$A$55</c:f>
              <c:strCache>
                <c:ptCount val="12"/>
                <c:pt idx="0">
                  <c:v>Прочие </c:v>
                </c:pt>
                <c:pt idx="1">
                  <c:v>Преступления, связанные с незаконным оборотом наркотиков</c:v>
                </c:pt>
                <c:pt idx="2">
                  <c:v>Кража</c:v>
                </c:pt>
                <c:pt idx="3">
                  <c:v>Хулиганство</c:v>
                </c:pt>
                <c:pt idx="4">
                  <c:v>Мошенничество</c:v>
                </c:pt>
                <c:pt idx="5">
                  <c:v>Грабеж, разбой</c:v>
                </c:pt>
                <c:pt idx="6">
                  <c:v>Умышленное причинение тяжкого вреда здоровью</c:v>
                </c:pt>
                <c:pt idx="7">
                  <c:v>Убийство и покушение на убийство</c:v>
                </c:pt>
                <c:pt idx="8">
                  <c:v>Скотокрадство</c:v>
                </c:pt>
                <c:pt idx="9">
                  <c:v>Нарушение правил безопасности движения и эксплуатации транспорта</c:v>
                </c:pt>
                <c:pt idx="10">
                  <c:v>Изнасилование и покушение на изнасилование</c:v>
                </c:pt>
                <c:pt idx="11">
                  <c:v>Вымогательство</c:v>
                </c:pt>
              </c:strCache>
            </c:strRef>
          </c:cat>
          <c:val>
            <c:numRef>
              <c:f>'график 1'!$C$44:$C$55</c:f>
              <c:numCache>
                <c:formatCode>0.0</c:formatCode>
                <c:ptCount val="12"/>
                <c:pt idx="0">
                  <c:v>37.311540087360854</c:v>
                </c:pt>
                <c:pt idx="1">
                  <c:v>17.232633507115683</c:v>
                </c:pt>
                <c:pt idx="2">
                  <c:v>9.285613639566014</c:v>
                </c:pt>
                <c:pt idx="3">
                  <c:v>9.017894885162745</c:v>
                </c:pt>
                <c:pt idx="4">
                  <c:v>7.0311399182753282</c:v>
                </c:pt>
                <c:pt idx="5">
                  <c:v>5.8616316753557847</c:v>
                </c:pt>
                <c:pt idx="6">
                  <c:v>4.1707763843877688</c:v>
                </c:pt>
                <c:pt idx="7">
                  <c:v>3.7198816401296324</c:v>
                </c:pt>
                <c:pt idx="8">
                  <c:v>2.4094687896294209</c:v>
                </c:pt>
                <c:pt idx="9">
                  <c:v>2.1699309567422853</c:v>
                </c:pt>
                <c:pt idx="10">
                  <c:v>1.4794983795970127</c:v>
                </c:pt>
                <c:pt idx="11">
                  <c:v>0.30999013667746933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11"/>
        <c:axId val="362598272"/>
        <c:axId val="362592784"/>
      </c:barChart>
      <c:catAx>
        <c:axId val="362598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2592784"/>
        <c:crosses val="autoZero"/>
        <c:auto val="1"/>
        <c:lblAlgn val="ctr"/>
        <c:lblOffset val="100"/>
        <c:noMultiLvlLbl val="0"/>
      </c:catAx>
      <c:valAx>
        <c:axId val="362592784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259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2954943132108472"/>
          <c:y val="0.13150097979711861"/>
          <c:w val="0.1242344706911636"/>
          <c:h val="0.146048687549965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376798945416321E-2"/>
          <c:y val="3.7406291419367958E-2"/>
          <c:w val="0.89296875667660858"/>
          <c:h val="0.681184798198092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Лист1!$A$21</c:f>
              <c:strCache>
                <c:ptCount val="1"/>
                <c:pt idx="0">
                  <c:v>Армения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Лист1!$B$21:$D$21</c:f>
              <c:numCache>
                <c:formatCode>General</c:formatCode>
                <c:ptCount val="3"/>
                <c:pt idx="0">
                  <c:v>567</c:v>
                </c:pt>
                <c:pt idx="1">
                  <c:v>627</c:v>
                </c:pt>
                <c:pt idx="2">
                  <c:v>681</c:v>
                </c:pt>
              </c:numCache>
            </c:numRef>
          </c:val>
        </c:ser>
        <c:ser>
          <c:idx val="1"/>
          <c:order val="1"/>
          <c:tx>
            <c:strRef>
              <c:f>Лист1!$A$22</c:f>
              <c:strCache>
                <c:ptCount val="1"/>
                <c:pt idx="0">
                  <c:v>Беларусь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Лист1!$B$22:$D$22</c:f>
              <c:numCache>
                <c:formatCode>General</c:formatCode>
                <c:ptCount val="3"/>
                <c:pt idx="0">
                  <c:v>1021</c:v>
                </c:pt>
                <c:pt idx="1">
                  <c:v>978</c:v>
                </c:pt>
                <c:pt idx="2">
                  <c:v>909</c:v>
                </c:pt>
              </c:numCache>
            </c:numRef>
          </c:val>
        </c:ser>
        <c:ser>
          <c:idx val="2"/>
          <c:order val="2"/>
          <c:tx>
            <c:strRef>
              <c:f>Лист1!$A$23</c:f>
              <c:strCache>
                <c:ptCount val="1"/>
                <c:pt idx="0">
                  <c:v>Казахстан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Лист1!$B$23:$D$23</c:f>
              <c:numCache>
                <c:formatCode>General</c:formatCode>
                <c:ptCount val="3"/>
                <c:pt idx="0">
                  <c:v>2204</c:v>
                </c:pt>
                <c:pt idx="1">
                  <c:v>2032</c:v>
                </c:pt>
                <c:pt idx="2">
                  <c:v>1754</c:v>
                </c:pt>
              </c:numCache>
            </c:numRef>
          </c:val>
        </c:ser>
        <c:ser>
          <c:idx val="3"/>
          <c:order val="3"/>
          <c:tx>
            <c:strRef>
              <c:f>Лист1!$A$24</c:f>
              <c:strCache>
                <c:ptCount val="1"/>
                <c:pt idx="0">
                  <c:v>Кыргызстан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Лист1!$B$24:$D$24</c:f>
              <c:numCache>
                <c:formatCode>General</c:formatCode>
                <c:ptCount val="3"/>
                <c:pt idx="0">
                  <c:v>488</c:v>
                </c:pt>
                <c:pt idx="1">
                  <c:v>452</c:v>
                </c:pt>
                <c:pt idx="2">
                  <c:v>447</c:v>
                </c:pt>
              </c:numCache>
            </c:numRef>
          </c:val>
        </c:ser>
        <c:ser>
          <c:idx val="4"/>
          <c:order val="4"/>
          <c:tx>
            <c:strRef>
              <c:f>Лист1!$A$25</c:f>
              <c:strCache>
                <c:ptCount val="1"/>
                <c:pt idx="0">
                  <c:v>Россия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Лист1!$B$25:$D$25</c:f>
              <c:numCache>
                <c:formatCode>General</c:formatCode>
                <c:ptCount val="3"/>
                <c:pt idx="0">
                  <c:v>1631</c:v>
                </c:pt>
                <c:pt idx="1">
                  <c:v>1473</c:v>
                </c:pt>
                <c:pt idx="2">
                  <c:v>1402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851688"/>
        <c:axId val="304849336"/>
      </c:barChart>
      <c:catAx>
        <c:axId val="30485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4849336"/>
        <c:crosses val="autoZero"/>
        <c:auto val="1"/>
        <c:lblAlgn val="ctr"/>
        <c:lblOffset val="100"/>
        <c:noMultiLvlLbl val="0"/>
      </c:catAx>
      <c:valAx>
        <c:axId val="304849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485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4603265235486637E-2"/>
          <c:y val="0.82667453517335121"/>
          <c:w val="0.92026009267257225"/>
          <c:h val="0.147435471055292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0.82627</cdr:x>
      <cdr:y>0.22535</cdr:y>
    </cdr:from>
    <cdr:to>
      <cdr:x>0.95262</cdr:x>
      <cdr:y>0.4487</cdr:y>
    </cdr:to>
    <cdr:grpSp>
      <cdr:nvGrpSpPr>
        <cdr:cNvPr id="8" name="Группа 7"/>
        <cdr:cNvGrpSpPr/>
      </cdr:nvGrpSpPr>
      <cdr:grpSpPr>
        <a:xfrm xmlns:a="http://schemas.openxmlformats.org/drawingml/2006/main">
          <a:off x="5822093" y="1152117"/>
          <a:ext cx="890292" cy="1141892"/>
          <a:chOff x="-42350127" y="-13499093"/>
          <a:chExt cx="2465119" cy="7778525"/>
        </a:xfrm>
      </cdr:grpSpPr>
      <cdr:pic>
        <cdr:nvPicPr>
          <cdr:cNvPr id="9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-40759536" y="-11089770"/>
            <a:ext cx="874528" cy="5220217"/>
          </a:xfrm>
          <a:prstGeom xmlns:a="http://schemas.openxmlformats.org/drawingml/2006/main" prst="rect">
            <a:avLst/>
          </a:prstGeom>
        </cdr:spPr>
      </cdr:pic>
      <cdr:pic>
        <cdr:nvPicPr>
          <cdr:cNvPr id="10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-42350127" y="-13499093"/>
            <a:ext cx="1465016" cy="7778525"/>
          </a:xfrm>
          <a:prstGeom xmlns:a="http://schemas.openxmlformats.org/drawingml/2006/main" prst="rect">
            <a:avLst/>
          </a:prstGeom>
        </cdr:spPr>
      </cdr:pic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0.67438</cdr:x>
      <cdr:y>0.75087</cdr:y>
    </cdr:from>
    <cdr:to>
      <cdr:x>1</cdr:x>
      <cdr:y>0.85181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386955" y="1367383"/>
          <a:ext cx="1152525" cy="183825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2700" cap="flat" cmpd="sng" algn="ctr">
          <a:noFill/>
          <a:prstDash val="solid"/>
          <a:miter lim="800000"/>
        </a:ln>
        <a:effectLst xmlns:a="http://schemas.openxmlformats.org/drawingml/2006/main"/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1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тыс. человек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0422" cy="4975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149" y="1"/>
            <a:ext cx="2930421" cy="4975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r">
              <a:defRPr sz="1200"/>
            </a:lvl1pPr>
          </a:lstStyle>
          <a:p>
            <a:fld id="{D88D6E8E-5D1E-4588-8DF4-98B759B80C0E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389"/>
            <a:ext cx="2930422" cy="497525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149" y="9443389"/>
            <a:ext cx="2930421" cy="497525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r">
              <a:defRPr sz="1200"/>
            </a:lvl1pPr>
          </a:lstStyle>
          <a:p>
            <a:fld id="{32E281BF-D864-46DC-B0EF-610677686C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3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0" y="0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r">
              <a:defRPr sz="1200"/>
            </a:lvl1pPr>
          </a:lstStyle>
          <a:p>
            <a:fld id="{95CA6463-D6E9-483F-87E2-0B8A4B90B7E1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3763" y="746125"/>
            <a:ext cx="4973637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7" tIns="46063" rIns="92127" bIns="4606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8" y="4722696"/>
            <a:ext cx="5408930" cy="4474131"/>
          </a:xfrm>
          <a:prstGeom prst="rect">
            <a:avLst/>
          </a:prstGeom>
        </p:spPr>
        <p:txBody>
          <a:bodyPr vert="horz" lIns="92127" tIns="46063" rIns="92127" bIns="4606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1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0" y="9443661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r">
              <a:defRPr sz="1200"/>
            </a:lvl1pPr>
          </a:lstStyle>
          <a:p>
            <a:fld id="{3DA07736-7719-4009-AC0A-92454C5A8A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46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38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3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>
          <a:xfrm>
            <a:off x="802217" y="4722745"/>
            <a:ext cx="5408930" cy="4474131"/>
          </a:xfrm>
        </p:spPr>
        <p:txBody>
          <a:bodyPr/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8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4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91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3763" y="746125"/>
            <a:ext cx="4973637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082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2955" algn="just"/>
            <a:endParaRPr lang="ru-RU" dirty="0" smtClean="0">
              <a:solidFill>
                <a:prstClr val="black"/>
              </a:solidFill>
              <a:latin typeface="Kyrghyz Times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88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261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200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30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69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CA405-306D-4D7A-BD94-78EBF536EBD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0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8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8F1FE-E629-4C35-A19F-75884528801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84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9FDAA-6EEE-4303-B4E3-2526105E8E9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7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912E3-4E76-429D-AF11-B9485AB2AC4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1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1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05927-D820-4460-90BB-434F9FE2398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39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1D4C1-1B57-46CE-B732-3DEEA5852D0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30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5C9C6-4DB8-402D-AA31-ABEFBF92B26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7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7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8602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30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6623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730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E267B1-39C7-4E7D-B2A0-BDA91B0022D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763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7CC47-F1B0-40C3-8684-2F50A6ADD29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9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9D3F79-777E-4526-9A04-5E1101B3E14F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9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609600"/>
            <a:ext cx="5121616" cy="73116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  <a:t>Национальный статистический комитет </a:t>
            </a:r>
            <a:br>
              <a:rPr lang="ru-RU" sz="2000" b="1" dirty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2000" b="1" dirty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  <a:t> Республики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F1AF1"/>
                </a:solidFill>
              </a:rPr>
              <a:t>Основные показатели преступности </a:t>
            </a:r>
            <a:br>
              <a:rPr lang="ru-RU" sz="4000" b="1" dirty="0" smtClean="0">
                <a:solidFill>
                  <a:srgbClr val="0F1AF1"/>
                </a:solidFill>
              </a:rPr>
            </a:br>
            <a:r>
              <a:rPr lang="ru-RU" sz="4000" b="1" dirty="0" smtClean="0">
                <a:solidFill>
                  <a:srgbClr val="0F1AF1"/>
                </a:solidFill>
              </a:rPr>
              <a:t>в 2018 году</a:t>
            </a:r>
            <a:endParaRPr lang="ru-RU" sz="4000" b="1" dirty="0">
              <a:solidFill>
                <a:srgbClr val="0F1AF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z="1800" b="1" dirty="0">
                <a:solidFill>
                  <a:srgbClr val="2E26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социальной статистики</a:t>
            </a:r>
          </a:p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268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330147"/>
            <a:ext cx="5688632" cy="64633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2E26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Зарегистрированные преступления</a:t>
            </a:r>
            <a:endParaRPr lang="ru-RU" sz="2400" dirty="0">
              <a:solidFill>
                <a:srgbClr val="2E26CA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7795723"/>
              </p:ext>
            </p:extLst>
          </p:nvPr>
        </p:nvGraphicFramePr>
        <p:xfrm>
          <a:off x="622108" y="1268760"/>
          <a:ext cx="7046236" cy="5112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7918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chemeClr val="bg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52400" y="4429125"/>
            <a:ext cx="2617788" cy="9286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1" name="Title 1"/>
          <p:cNvSpPr>
            <a:spLocks noGrp="1"/>
          </p:cNvSpPr>
          <p:nvPr>
            <p:ph type="title"/>
          </p:nvPr>
        </p:nvSpPr>
        <p:spPr>
          <a:xfrm>
            <a:off x="950978" y="357188"/>
            <a:ext cx="8046972" cy="735196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ru-RU" sz="2300" dirty="0" smtClean="0">
                <a:solidFill>
                  <a:srgbClr val="2E26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Зарегистрированные преступления по территории  в 2018г.</a:t>
            </a:r>
            <a:br>
              <a:rPr lang="ru-RU" altLang="ru-RU" sz="2300" dirty="0" smtClean="0">
                <a:solidFill>
                  <a:srgbClr val="2E26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</a:br>
            <a:r>
              <a:rPr lang="ru-RU" altLang="ru-RU" sz="3200" dirty="0" smtClean="0">
                <a:solidFill>
                  <a:srgbClr val="2E26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smtClean="0">
                <a:solidFill>
                  <a:srgbClr val="2E26CA"/>
                </a:solidFill>
                <a:latin typeface="Times New Roman UniToktom" pitchFamily="18" charset="0"/>
                <a:cs typeface="Times New Roman UniToktom" pitchFamily="18" charset="0"/>
              </a:rPr>
              <a:t>(в процентах к итогу)</a:t>
            </a:r>
            <a:endParaRPr lang="en-US" altLang="ru-RU" sz="2000" i="1" dirty="0" smtClean="0">
              <a:solidFill>
                <a:srgbClr val="2E26CA"/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2057" name="TextBox 6"/>
          <p:cNvSpPr txBox="1">
            <a:spLocks noChangeArrowheads="1"/>
          </p:cNvSpPr>
          <p:nvPr/>
        </p:nvSpPr>
        <p:spPr bwMode="auto">
          <a:xfrm>
            <a:off x="304800" y="4684713"/>
            <a:ext cx="179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err="1" smtClean="0">
                <a:latin typeface="Times New Roman" pitchFamily="18" charset="0"/>
                <a:cs typeface="Times New Roman" pitchFamily="18" charset="0"/>
              </a:rPr>
              <a:t>Баткенская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 область</a:t>
            </a: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y-KG" altLang="ru-RU" sz="1400" dirty="0" smtClean="0">
                <a:latin typeface="Times New Roman" pitchFamily="18" charset="0"/>
                <a:cs typeface="Times New Roman" pitchFamily="18" charset="0"/>
              </a:rPr>
              <a:t>3,7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TextBox 7"/>
          <p:cNvSpPr txBox="1">
            <a:spLocks noChangeArrowheads="1"/>
          </p:cNvSpPr>
          <p:nvPr/>
        </p:nvSpPr>
        <p:spPr bwMode="auto">
          <a:xfrm>
            <a:off x="2444750" y="4365625"/>
            <a:ext cx="20796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Ошская</a:t>
            </a:r>
            <a:r>
              <a:rPr lang="ru-RU" alt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7,7</a:t>
            </a:r>
            <a:r>
              <a:rPr lang="ru-RU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081212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Иссык-Кульская область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143668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Нарынская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2,5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TextBox 10"/>
          <p:cNvSpPr txBox="1">
            <a:spLocks noChangeArrowheads="1"/>
          </p:cNvSpPr>
          <p:nvPr/>
        </p:nvSpPr>
        <p:spPr bwMode="auto">
          <a:xfrm>
            <a:off x="1681163" y="3200400"/>
            <a:ext cx="208121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Джалал-Абадская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8,9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2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3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4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5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6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7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8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9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70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28750" y="2500313"/>
            <a:ext cx="2222500" cy="769937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8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3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5" name="TextBox 32"/>
          <p:cNvSpPr txBox="1">
            <a:spLocks noChangeArrowheads="1"/>
          </p:cNvSpPr>
          <p:nvPr/>
        </p:nvSpPr>
        <p:spPr bwMode="auto">
          <a:xfrm>
            <a:off x="1500188" y="2643188"/>
            <a:ext cx="185737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Таласская</a:t>
            </a:r>
            <a:r>
              <a:rPr lang="ru-RU" altLang="ru-RU" sz="13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3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2,4</a:t>
            </a:r>
            <a:r>
              <a:rPr lang="ru-RU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6" name="TextBox 33"/>
          <p:cNvSpPr txBox="1">
            <a:spLocks noChangeArrowheads="1"/>
          </p:cNvSpPr>
          <p:nvPr/>
        </p:nvSpPr>
        <p:spPr bwMode="auto">
          <a:xfrm>
            <a:off x="3452813" y="2320925"/>
            <a:ext cx="13684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Чуйская область</a:t>
            </a:r>
            <a:endParaRPr lang="en-US" alt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16,4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7" name="TextBox 34"/>
          <p:cNvSpPr txBox="1">
            <a:spLocks noChangeArrowheads="1"/>
          </p:cNvSpPr>
          <p:nvPr/>
        </p:nvSpPr>
        <p:spPr bwMode="auto">
          <a:xfrm>
            <a:off x="4347298" y="1861205"/>
            <a:ext cx="184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42,5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altLang="ru-RU" sz="1400" b="1" dirty="0" smtClean="0">
              <a:cs typeface="Arial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4491038" y="2184855"/>
            <a:ext cx="513216" cy="3694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84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 Ош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8,0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1" name="Прямоугольник 1"/>
          <p:cNvSpPr>
            <a:spLocks noChangeArrowheads="1"/>
          </p:cNvSpPr>
          <p:nvPr/>
        </p:nvSpPr>
        <p:spPr bwMode="auto">
          <a:xfrm>
            <a:off x="2838450" y="5876925"/>
            <a:ext cx="6159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Наибол</a:t>
            </a:r>
            <a:r>
              <a:rPr lang="ky-KG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ьш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ее число зарегистрированных преступлений отмечалось 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в </a:t>
            </a:r>
            <a:r>
              <a:rPr lang="ru-RU" altLang="ru-RU" sz="1600" b="1" dirty="0" err="1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г.Бишкеке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, </a:t>
            </a:r>
            <a:r>
              <a:rPr lang="ru-RU" altLang="ru-RU" sz="1600" b="1" dirty="0" smtClean="0">
                <a:latin typeface="Times New Roman UniToktom" pitchFamily="18" charset="0"/>
                <a:cs typeface="Times New Roman UniToktom" pitchFamily="18" charset="0"/>
              </a:rPr>
              <a:t>наименьшее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– в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Таласской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и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Нарынской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областях. 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134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3453" y="233197"/>
            <a:ext cx="7802885" cy="1200329"/>
          </a:xfrm>
        </p:spPr>
        <p:txBody>
          <a:bodyPr/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Число зарегистрированных преступлений </a:t>
            </a:r>
            <a:b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 разделам УК КР </a:t>
            </a:r>
            <a:r>
              <a:rPr lang="ru-RU" sz="24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</a:t>
            </a:r>
            <a: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2018г.</a:t>
            </a:r>
            <a:b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i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(в процентах к итогу)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903282"/>
              </p:ext>
            </p:extLst>
          </p:nvPr>
        </p:nvGraphicFramePr>
        <p:xfrm>
          <a:off x="357187" y="1628800"/>
          <a:ext cx="7743205" cy="505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301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162925" cy="769441"/>
          </a:xfrm>
        </p:spPr>
        <p:txBody>
          <a:bodyPr/>
          <a:lstStyle/>
          <a:p>
            <a:pPr algn="ctr"/>
            <a:r>
              <a:rPr lang="ru-RU" sz="24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преступлений </a:t>
            </a:r>
            <a: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основным видам </a:t>
            </a:r>
            <a:r>
              <a:rPr lang="ru-RU" sz="24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 процентах к итогу)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62760"/>
            <a:ext cx="841321" cy="75597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6461408"/>
              </p:ext>
            </p:extLst>
          </p:nvPr>
        </p:nvGraphicFramePr>
        <p:xfrm>
          <a:off x="297181" y="1052736"/>
          <a:ext cx="7875219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18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951920"/>
            <a:ext cx="2880320" cy="1215068"/>
          </a:xfrm>
        </p:spPr>
        <p:txBody>
          <a:bodyPr>
            <a:normAutofit/>
          </a:bodyPr>
          <a:lstStyle/>
          <a:p>
            <a:pPr algn="ctr"/>
            <a:r>
              <a:rPr lang="ru-RU" sz="20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0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</a:t>
            </a:r>
            <a:r>
              <a:rPr lang="ru-RU" sz="20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совершивших </a:t>
            </a:r>
            <a:r>
              <a:rPr lang="ru-RU" sz="20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преступления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25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298479"/>
              </p:ext>
            </p:extLst>
          </p:nvPr>
        </p:nvGraphicFramePr>
        <p:xfrm>
          <a:off x="2555776" y="345919"/>
          <a:ext cx="4608512" cy="182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263231" y="4293096"/>
            <a:ext cx="2320054" cy="889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Доля выявленных лиц по возрастам </a:t>
            </a:r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общего числа лиц)</a:t>
            </a: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161022"/>
              </p:ext>
            </p:extLst>
          </p:nvPr>
        </p:nvGraphicFramePr>
        <p:xfrm>
          <a:off x="2583285" y="2772989"/>
          <a:ext cx="4653011" cy="3824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1601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15616" y="24563"/>
            <a:ext cx="7082805" cy="8550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осужденных за отдельные виды преступлений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27" y="24563"/>
            <a:ext cx="841321" cy="755970"/>
          </a:xfrm>
          <a:prstGeom prst="rect">
            <a:avLst/>
          </a:prstGeom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1278686"/>
              </p:ext>
            </p:extLst>
          </p:nvPr>
        </p:nvGraphicFramePr>
        <p:xfrm>
          <a:off x="960448" y="469206"/>
          <a:ext cx="6995928" cy="6388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4087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180"/>
            <a:ext cx="6986738" cy="129614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зарегистрированных преступлений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расчете 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 человек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по странам ЕАЭС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735632"/>
              </p:ext>
            </p:extLst>
          </p:nvPr>
        </p:nvGraphicFramePr>
        <p:xfrm>
          <a:off x="323528" y="1628800"/>
          <a:ext cx="756084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55" y="243874"/>
            <a:ext cx="841321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66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28990"/>
            <a:ext cx="5976663" cy="769441"/>
          </a:xfrm>
        </p:spPr>
        <p:txBody>
          <a:bodyPr/>
          <a:lstStyle/>
          <a:p>
            <a:pPr algn="ctr"/>
            <a:r>
              <a:rPr lang="ru-RU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268760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Количество зарегистрированных преступлений в 2018 </a:t>
            </a:r>
            <a:r>
              <a:rPr lang="ru-RU" sz="2000" dirty="0">
                <a:latin typeface="Times New Roman"/>
                <a:ea typeface="Times New Roman"/>
              </a:rPr>
              <a:t>г. по сравнению с </a:t>
            </a:r>
            <a:r>
              <a:rPr lang="ru-RU" sz="2000" dirty="0" smtClean="0">
                <a:latin typeface="Times New Roman"/>
                <a:ea typeface="Times New Roman"/>
              </a:rPr>
              <a:t>2014г</a:t>
            </a:r>
            <a:r>
              <a:rPr lang="ru-RU" sz="2000" dirty="0">
                <a:latin typeface="Times New Roman"/>
                <a:ea typeface="Times New Roman"/>
              </a:rPr>
              <a:t>. </a:t>
            </a:r>
            <a:r>
              <a:rPr lang="ru-RU" sz="2000" dirty="0" smtClean="0">
                <a:latin typeface="Times New Roman"/>
                <a:ea typeface="Times New Roman"/>
              </a:rPr>
              <a:t>увеличилось почти на 10 процента;</a:t>
            </a:r>
            <a:endParaRPr lang="ru-RU" sz="2000" dirty="0">
              <a:latin typeface="Times New Roman"/>
              <a:ea typeface="Times New Roman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Наибольший </a:t>
            </a:r>
            <a:r>
              <a:rPr lang="ru-RU" sz="2000" dirty="0">
                <a:latin typeface="Times New Roman"/>
                <a:ea typeface="Times New Roman"/>
              </a:rPr>
              <a:t>удельный вес в общем числе </a:t>
            </a:r>
            <a:r>
              <a:rPr lang="ru-RU" sz="2000" dirty="0" smtClean="0">
                <a:latin typeface="Times New Roman"/>
                <a:ea typeface="Times New Roman"/>
              </a:rPr>
              <a:t>зарегистрированных преступлений </a:t>
            </a:r>
            <a:r>
              <a:rPr lang="ru-RU" sz="2000" dirty="0">
                <a:latin typeface="Times New Roman"/>
                <a:ea typeface="Times New Roman"/>
              </a:rPr>
              <a:t>приходится на </a:t>
            </a:r>
            <a:r>
              <a:rPr lang="ru-RU" sz="2000" dirty="0" smtClean="0">
                <a:latin typeface="Times New Roman"/>
                <a:ea typeface="Times New Roman"/>
              </a:rPr>
              <a:t>кражи, </a:t>
            </a:r>
            <a:r>
              <a:rPr lang="ky-KG" sz="2000" dirty="0" smtClean="0">
                <a:latin typeface="Times New Roman"/>
                <a:ea typeface="Times New Roman"/>
              </a:rPr>
              <a:t>мошенничество, </a:t>
            </a:r>
            <a:r>
              <a:rPr lang="ru-RU" sz="2000" dirty="0" smtClean="0">
                <a:latin typeface="Times New Roman"/>
                <a:ea typeface="Times New Roman"/>
              </a:rPr>
              <a:t>хулиганство</a:t>
            </a:r>
            <a:r>
              <a:rPr lang="ru-RU" sz="2000" dirty="0">
                <a:latin typeface="Times New Roman"/>
                <a:ea typeface="Times New Roman"/>
              </a:rPr>
              <a:t>, </a:t>
            </a:r>
            <a:r>
              <a:rPr lang="ru-RU" sz="2000" dirty="0" smtClean="0">
                <a:latin typeface="Times New Roman"/>
                <a:ea typeface="Times New Roman"/>
              </a:rPr>
              <a:t>преступления</a:t>
            </a:r>
            <a:r>
              <a:rPr lang="ru-RU" sz="2000" dirty="0">
                <a:latin typeface="Times New Roman"/>
                <a:ea typeface="Times New Roman"/>
              </a:rPr>
              <a:t>, связанные с незаконным оборотом </a:t>
            </a:r>
            <a:r>
              <a:rPr lang="ru-RU" sz="2000" dirty="0" smtClean="0">
                <a:latin typeface="Times New Roman"/>
                <a:ea typeface="Times New Roman"/>
              </a:rPr>
              <a:t>наркотиков, грабежи и разбои;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Число </a:t>
            </a:r>
            <a:r>
              <a:rPr lang="ru-RU" sz="2000" dirty="0">
                <a:latin typeface="Times New Roman"/>
                <a:ea typeface="Times New Roman"/>
              </a:rPr>
              <a:t>лиц, совершивших </a:t>
            </a:r>
            <a:r>
              <a:rPr lang="ru-RU" sz="2000" dirty="0" smtClean="0">
                <a:latin typeface="Times New Roman"/>
                <a:ea typeface="Times New Roman"/>
              </a:rPr>
              <a:t>преступления, по сравнению </a:t>
            </a:r>
            <a:r>
              <a:rPr lang="ru-RU" sz="2000" dirty="0">
                <a:latin typeface="Times New Roman"/>
                <a:ea typeface="Times New Roman"/>
              </a:rPr>
              <a:t>с </a:t>
            </a:r>
            <a:r>
              <a:rPr lang="ru-RU" sz="2000" dirty="0" smtClean="0">
                <a:latin typeface="Times New Roman"/>
                <a:ea typeface="Times New Roman"/>
              </a:rPr>
              <a:t>2014г</a:t>
            </a:r>
            <a:r>
              <a:rPr lang="ru-RU" sz="2000" smtClean="0">
                <a:latin typeface="Times New Roman"/>
                <a:ea typeface="Times New Roman"/>
              </a:rPr>
              <a:t>., увеличилось </a:t>
            </a:r>
            <a:r>
              <a:rPr lang="ru-RU" sz="2000" dirty="0" smtClean="0">
                <a:latin typeface="Times New Roman"/>
                <a:ea typeface="Times New Roman"/>
              </a:rPr>
              <a:t>почти на 20 процентов и в 2018г</a:t>
            </a:r>
            <a:r>
              <a:rPr lang="ru-RU" sz="2000" dirty="0">
                <a:latin typeface="Times New Roman"/>
                <a:ea typeface="Times New Roman"/>
              </a:rPr>
              <a:t>. </a:t>
            </a:r>
            <a:r>
              <a:rPr lang="ru-RU" sz="2000" dirty="0" smtClean="0">
                <a:latin typeface="Times New Roman"/>
                <a:ea typeface="Times New Roman"/>
              </a:rPr>
              <a:t>составило более</a:t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ru-RU" sz="2000" dirty="0" smtClean="0">
                <a:latin typeface="Times New Roman"/>
                <a:ea typeface="Times New Roman"/>
              </a:rPr>
              <a:t>19 тыс. человек;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/>
                <a:ea typeface="Times New Roman"/>
              </a:rPr>
              <a:t>Около 47 процентов </a:t>
            </a:r>
            <a:r>
              <a:rPr lang="ru-RU" sz="2000" dirty="0" smtClean="0">
                <a:latin typeface="Times New Roman"/>
                <a:ea typeface="Times New Roman"/>
              </a:rPr>
              <a:t>совершивших преступления, находились в </a:t>
            </a:r>
            <a:r>
              <a:rPr lang="ru-RU" sz="2000" dirty="0">
                <a:latin typeface="Times New Roman"/>
                <a:ea typeface="Times New Roman"/>
              </a:rPr>
              <a:t>возрасте 30-49 лет, около </a:t>
            </a:r>
            <a:r>
              <a:rPr lang="ru-RU" sz="2000" dirty="0" smtClean="0">
                <a:latin typeface="Times New Roman"/>
                <a:ea typeface="Times New Roman"/>
              </a:rPr>
              <a:t>20 </a:t>
            </a:r>
            <a:r>
              <a:rPr lang="ru-RU" sz="2000" dirty="0">
                <a:latin typeface="Times New Roman"/>
                <a:ea typeface="Times New Roman"/>
              </a:rPr>
              <a:t>процентов в возрасте 18-24 лет, а около 7 процентов являлись несовершеннолетними;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Женщины </a:t>
            </a:r>
            <a:r>
              <a:rPr lang="ru-RU" sz="2000" dirty="0">
                <a:latin typeface="Times New Roman"/>
                <a:ea typeface="Times New Roman"/>
              </a:rPr>
              <a:t>в общем числе правонарушителей </a:t>
            </a:r>
            <a:r>
              <a:rPr lang="ru-RU" sz="2000" dirty="0" smtClean="0">
                <a:latin typeface="Times New Roman"/>
                <a:ea typeface="Times New Roman"/>
              </a:rPr>
              <a:t>составили  13 процентов.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В 2018г</a:t>
            </a:r>
            <a:r>
              <a:rPr lang="ru-RU" sz="2000" dirty="0">
                <a:latin typeface="Times New Roman"/>
                <a:ea typeface="Times New Roman"/>
              </a:rPr>
              <a:t>. были </a:t>
            </a:r>
            <a:r>
              <a:rPr lang="ru-RU" sz="2000" dirty="0" smtClean="0">
                <a:latin typeface="Times New Roman"/>
                <a:ea typeface="Times New Roman"/>
              </a:rPr>
              <a:t>осуждены судом 7,1 тыс. человек. 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13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2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772816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Спасибо за </a:t>
            </a:r>
            <a:r>
              <a:rPr lang="ru-RU" altLang="ru-RU" sz="3600" b="1" kern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внимание </a:t>
            </a:r>
            <a:r>
              <a:rPr lang="ru-RU" altLang="ru-RU" sz="36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</a:p>
          <a:p>
            <a:pPr algn="ctr"/>
            <a:endParaRPr lang="ru-RU" sz="3600" b="1" kern="0" dirty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ru-RU" sz="3600" b="1" kern="0" dirty="0" smtClean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7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9672</TotalTime>
  <Words>224</Words>
  <Application>Microsoft Office PowerPoint</Application>
  <PresentationFormat>Экран (4:3)</PresentationFormat>
  <Paragraphs>62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Kyrghyz Times</vt:lpstr>
      <vt:lpstr>Times New Roman</vt:lpstr>
      <vt:lpstr>Times New Roman UniToktom</vt:lpstr>
      <vt:lpstr>Trebuchet MS</vt:lpstr>
      <vt:lpstr>Wingdings 3</vt:lpstr>
      <vt:lpstr>Грань</vt:lpstr>
      <vt:lpstr>Национальный статистический комитет  Кыргызской Республики</vt:lpstr>
      <vt:lpstr>Зарегистрированные преступления</vt:lpstr>
      <vt:lpstr>Зарегистрированные преступления по территории  в 2018г.  (в процентах к итогу)</vt:lpstr>
      <vt:lpstr>Число зарегистрированных преступлений  по разделам УК КР в 2018г. (в процентах к итогу)</vt:lpstr>
      <vt:lpstr>Число преступлений по основным видам  (в процентах к итогу)</vt:lpstr>
      <vt:lpstr>Число лиц, совершивших преступления</vt:lpstr>
      <vt:lpstr>Число осужденных за отдельные виды преступлений </vt:lpstr>
      <vt:lpstr>Число зарегистрированных преступлений в расчете на 100 000 человек населения по странам ЕАЭС</vt:lpstr>
      <vt:lpstr>Выводы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</dc:title>
  <dc:creator>Dsoorombaeva</dc:creator>
  <cp:lastModifiedBy>dsoorombaeva</cp:lastModifiedBy>
  <cp:revision>385</cp:revision>
  <cp:lastPrinted>2019-04-11T02:03:09Z</cp:lastPrinted>
  <dcterms:created xsi:type="dcterms:W3CDTF">2015-01-13T06:30:46Z</dcterms:created>
  <dcterms:modified xsi:type="dcterms:W3CDTF">2019-04-11T02:47:54Z</dcterms:modified>
</cp:coreProperties>
</file>