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2" r:id="rId3"/>
    <p:sldId id="273" r:id="rId4"/>
    <p:sldId id="263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73"/>
            <p14:sldId id="263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7A"/>
    <a:srgbClr val="3486CE"/>
    <a:srgbClr val="0057A3"/>
    <a:srgbClr val="0059A3"/>
    <a:srgbClr val="0066FF"/>
    <a:srgbClr val="0000FF"/>
    <a:srgbClr val="1C2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91262" autoAdjust="0"/>
  </p:normalViewPr>
  <p:slideViewPr>
    <p:cSldViewPr snapToGrid="0">
      <p:cViewPr varScale="1">
        <p:scale>
          <a:sx n="99" d="100"/>
          <a:sy n="99" d="100"/>
        </p:scale>
        <p:origin x="95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42497812773403E-2"/>
          <c:y val="0.2450987358023205"/>
          <c:w val="0.88674712712854398"/>
          <c:h val="0.5905496157075660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FA-4E57-BB90-104EB3B30F3C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BFA-4E57-BB90-104EB3B30F3C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BFA-4E57-BB90-104EB3B30F3C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BFA-4E57-BB90-104EB3B30F3C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BFA-4E57-BB90-104EB3B30F3C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BFA-4E57-BB90-104EB3B30F3C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BFA-4E57-BB90-104EB3B30F3C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BFA-4E57-BB90-104EB3B30F3C}"/>
              </c:ext>
            </c:extLst>
          </c:dPt>
          <c:dPt>
            <c:idx val="2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BFA-4E57-BB90-104EB3B30F3C}"/>
              </c:ext>
            </c:extLst>
          </c:dPt>
          <c:dPt>
            <c:idx val="2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BFA-4E57-BB90-104EB3B30F3C}"/>
              </c:ext>
            </c:extLst>
          </c:dPt>
          <c:dPt>
            <c:idx val="2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BFA-4E57-BB90-104EB3B30F3C}"/>
              </c:ext>
            </c:extLst>
          </c:dPt>
          <c:dLbls>
            <c:dLbl>
              <c:idx val="0"/>
              <c:layout>
                <c:manualLayout>
                  <c:x val="-1.145457293417644E-17"/>
                  <c:y val="-4.00060341559830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BFA-4E57-BB90-104EB3B30F3C}"/>
                </c:ext>
              </c:extLst>
            </c:dLbl>
            <c:dLbl>
              <c:idx val="1"/>
              <c:layout>
                <c:manualLayout>
                  <c:x val="0"/>
                  <c:y val="9.81285366226716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BFA-4E57-BB90-104EB3B30F3C}"/>
                </c:ext>
              </c:extLst>
            </c:dLbl>
            <c:dLbl>
              <c:idx val="2"/>
              <c:layout>
                <c:manualLayout>
                  <c:x val="0"/>
                  <c:y val="-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BFA-4E57-BB90-104EB3B30F3C}"/>
                </c:ext>
              </c:extLst>
            </c:dLbl>
            <c:dLbl>
              <c:idx val="3"/>
              <c:layout>
                <c:manualLayout>
                  <c:x val="-2.7849185477110271E-3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BFA-4E57-BB90-104EB3B30F3C}"/>
                </c:ext>
              </c:extLst>
            </c:dLbl>
            <c:dLbl>
              <c:idx val="4"/>
              <c:layout>
                <c:manualLayout>
                  <c:x val="-5.5698370954220542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BFA-4E57-BB90-104EB3B30F3C}"/>
                </c:ext>
              </c:extLst>
            </c:dLbl>
            <c:dLbl>
              <c:idx val="5"/>
              <c:layout>
                <c:manualLayout>
                  <c:x val="2.784918547710976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BFA-4E57-BB90-104EB3B30F3C}"/>
                </c:ext>
              </c:extLst>
            </c:dLbl>
            <c:dLbl>
              <c:idx val="6"/>
              <c:layout>
                <c:manualLayout>
                  <c:x val="-8.3547556431330817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BFA-4E57-BB90-104EB3B30F3C}"/>
                </c:ext>
              </c:extLst>
            </c:dLbl>
            <c:dLbl>
              <c:idx val="7"/>
              <c:layout>
                <c:manualLayout>
                  <c:x val="2.7849446897626321E-3"/>
                  <c:y val="-1.29660851733017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BFA-4E57-BB90-104EB3B30F3C}"/>
                </c:ext>
              </c:extLst>
            </c:dLbl>
            <c:dLbl>
              <c:idx val="8"/>
              <c:layout>
                <c:manualLayout>
                  <c:x val="-8.3412556928327223E-3"/>
                  <c:y val="-6.3892401618581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BFA-4E57-BB90-104EB3B30F3C}"/>
                </c:ext>
              </c:extLst>
            </c:dLbl>
            <c:dLbl>
              <c:idx val="9"/>
              <c:layout>
                <c:manualLayout>
                  <c:x val="-5.5555238508119111E-3"/>
                  <c:y val="-3.62990883314333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BFA-4E57-BB90-104EB3B30F3C}"/>
                </c:ext>
              </c:extLst>
            </c:dLbl>
            <c:dLbl>
              <c:idx val="10"/>
              <c:layout>
                <c:manualLayout>
                  <c:x val="0"/>
                  <c:y val="-4.07620536990881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BFA-4E57-BB90-104EB3B30F3C}"/>
                </c:ext>
              </c:extLst>
            </c:dLbl>
            <c:dLbl>
              <c:idx val="11"/>
              <c:layout>
                <c:manualLayout>
                  <c:x val="1.1091083270958492E-2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2BFA-4E57-BB90-104EB3B30F3C}"/>
                </c:ext>
              </c:extLst>
            </c:dLbl>
            <c:dLbl>
              <c:idx val="12"/>
              <c:layout>
                <c:manualLayout>
                  <c:x val="1.6419996107532083E-3"/>
                  <c:y val="4.99882921973533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FA-4E57-BB90-104EB3B30F3C}"/>
                </c:ext>
              </c:extLst>
            </c:dLbl>
            <c:dLbl>
              <c:idx val="13"/>
              <c:layout>
                <c:manualLayout>
                  <c:x val="4.9984168400205526E-3"/>
                  <c:y val="-1.75960048567256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FA-4E57-BB90-104EB3B30F3C}"/>
                </c:ext>
              </c:extLst>
            </c:dLbl>
            <c:dLbl>
              <c:idx val="14"/>
              <c:layout>
                <c:manualLayout>
                  <c:x val="8.3262997999255742E-3"/>
                  <c:y val="-3.55609192497626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FA-4E57-BB90-104EB3B30F3C}"/>
                </c:ext>
              </c:extLst>
            </c:dLbl>
            <c:dLbl>
              <c:idx val="15"/>
              <c:layout>
                <c:manualLayout>
                  <c:x val="2.4992084200102763E-3"/>
                  <c:y val="-5.889357239884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BFA-4E57-BB90-104EB3B30F3C}"/>
                </c:ext>
              </c:extLst>
            </c:dLbl>
            <c:dLbl>
              <c:idx val="16"/>
              <c:layout>
                <c:manualLayout>
                  <c:x val="-3.6134224415929023E-3"/>
                  <c:y val="5.93790349480534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FA-4E57-BB90-104EB3B30F3C}"/>
                </c:ext>
              </c:extLst>
            </c:dLbl>
            <c:dLbl>
              <c:idx val="17"/>
              <c:layout>
                <c:manualLayout>
                  <c:x val="-1.0185067526415994E-16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BFA-4E57-BB90-104EB3B30F3C}"/>
                </c:ext>
              </c:extLst>
            </c:dLbl>
            <c:dLbl>
              <c:idx val="19"/>
              <c:layout>
                <c:manualLayout>
                  <c:x val="5.2770687394483786E-3"/>
                  <c:y val="-3.66679978677448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BFA-4E57-BB90-104EB3B30F3C}"/>
                </c:ext>
              </c:extLst>
            </c:dLbl>
            <c:dLbl>
              <c:idx val="21"/>
              <c:layout>
                <c:manualLayout>
                  <c:x val="-7.478217483444567E-3"/>
                  <c:y val="1.33353447186609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BFA-4E57-BB90-104EB3B30F3C}"/>
                </c:ext>
              </c:extLst>
            </c:dLbl>
            <c:dLbl>
              <c:idx val="22"/>
              <c:layout>
                <c:manualLayout>
                  <c:x val="0"/>
                  <c:y val="-3.11158043435422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BFA-4E57-BB90-104EB3B30F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'Сельхоз. (кырг.)'!$B$2:$B$24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'Сельхоз. (кырг.)'!$C$2:$C$24</c:f>
              <c:numCache>
                <c:formatCode>General</c:formatCode>
                <c:ptCount val="23"/>
                <c:pt idx="0">
                  <c:v>101.5</c:v>
                </c:pt>
                <c:pt idx="1">
                  <c:v>101.6</c:v>
                </c:pt>
                <c:pt idx="2">
                  <c:v>102.1</c:v>
                </c:pt>
                <c:pt idx="3">
                  <c:v>102.6</c:v>
                </c:pt>
                <c:pt idx="4">
                  <c:v>104.5</c:v>
                </c:pt>
                <c:pt idx="5">
                  <c:v>105.1</c:v>
                </c:pt>
                <c:pt idx="6">
                  <c:v>106.3</c:v>
                </c:pt>
                <c:pt idx="7">
                  <c:v>106.6</c:v>
                </c:pt>
                <c:pt idx="8">
                  <c:v>106.8</c:v>
                </c:pt>
                <c:pt idx="9">
                  <c:v>106.6</c:v>
                </c:pt>
                <c:pt idx="10">
                  <c:v>106.5</c:v>
                </c:pt>
                <c:pt idx="11">
                  <c:v>106.3</c:v>
                </c:pt>
                <c:pt idx="12">
                  <c:v>101.8</c:v>
                </c:pt>
                <c:pt idx="13">
                  <c:v>102.1</c:v>
                </c:pt>
                <c:pt idx="14">
                  <c:v>102.5</c:v>
                </c:pt>
                <c:pt idx="15">
                  <c:v>102.8</c:v>
                </c:pt>
                <c:pt idx="16" formatCode="0.0">
                  <c:v>103</c:v>
                </c:pt>
                <c:pt idx="17">
                  <c:v>103.8</c:v>
                </c:pt>
                <c:pt idx="18">
                  <c:v>102.3</c:v>
                </c:pt>
                <c:pt idx="19">
                  <c:v>102.4</c:v>
                </c:pt>
                <c:pt idx="20">
                  <c:v>100.9</c:v>
                </c:pt>
                <c:pt idx="21" formatCode="0.0">
                  <c:v>102</c:v>
                </c:pt>
                <c:pt idx="22" formatCode="0.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2BFA-4E57-BB90-104EB3B30F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0146536"/>
        <c:axId val="560147320"/>
      </c:barChart>
      <c:catAx>
        <c:axId val="560146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8757498722117099"/>
              <c:y val="0.886574074074074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0147320"/>
        <c:crossesAt val="100"/>
        <c:auto val="1"/>
        <c:lblAlgn val="ctr"/>
        <c:lblOffset val="100"/>
        <c:noMultiLvlLbl val="0"/>
      </c:catAx>
      <c:valAx>
        <c:axId val="560147320"/>
        <c:scaling>
          <c:orientation val="minMax"/>
          <c:max val="108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014653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3212663454922E-2"/>
          <c:y val="0.19373601789709172"/>
          <c:w val="0.8730011837577426"/>
          <c:h val="0.683221476510067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203-4F81-AA78-108A1E7CAA24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203-4F81-AA78-108A1E7CAA24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203-4F81-AA78-108A1E7CAA24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203-4F81-AA78-108A1E7CAA24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203-4F81-AA78-108A1E7CAA24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203-4F81-AA78-108A1E7CAA24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203-4F81-AA78-108A1E7CAA24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203-4F81-AA78-108A1E7CAA24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203-4F81-AA78-108A1E7CAA24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203-4F81-AA78-108A1E7CAA24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203-4F81-AA78-108A1E7CAA24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203-4F81-AA78-108A1E7CAA24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0203-4F81-AA78-108A1E7CAA24}"/>
              </c:ext>
            </c:extLst>
          </c:dPt>
          <c:dLbls>
            <c:dLbl>
              <c:idx val="0"/>
              <c:layout>
                <c:manualLayout>
                  <c:x val="0"/>
                  <c:y val="-2.6845637583892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03-4F81-AA78-108A1E7CAA24}"/>
                </c:ext>
              </c:extLst>
            </c:dLbl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03-4F81-AA78-108A1E7CAA24}"/>
                </c:ext>
              </c:extLst>
            </c:dLbl>
            <c:dLbl>
              <c:idx val="2"/>
              <c:layout>
                <c:manualLayout>
                  <c:x val="1.3975829318651066E-2"/>
                  <c:y val="-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03-4F81-AA78-108A1E7CAA24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203-4F81-AA78-108A1E7CAA24}"/>
                </c:ext>
              </c:extLst>
            </c:dLbl>
            <c:dLbl>
              <c:idx val="4"/>
              <c:layout>
                <c:manualLayout>
                  <c:x val="2.7840235629231816E-3"/>
                  <c:y val="4.4742729306486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03-4F81-AA78-108A1E7CAA24}"/>
                </c:ext>
              </c:extLst>
            </c:dLbl>
            <c:dLbl>
              <c:idx val="5"/>
              <c:layout>
                <c:manualLayout>
                  <c:x val="-2.7841025303322825E-3"/>
                  <c:y val="-9.5629657031126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03-4F81-AA78-108A1E7CAA24}"/>
                </c:ext>
              </c:extLst>
            </c:dLbl>
            <c:dLbl>
              <c:idx val="6"/>
              <c:layout>
                <c:manualLayout>
                  <c:x val="1.7444251443184729E-5"/>
                  <c:y val="-2.15522556324754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203-4F81-AA78-108A1E7CAA24}"/>
                </c:ext>
              </c:extLst>
            </c:dLbl>
            <c:dLbl>
              <c:idx val="7"/>
              <c:layout>
                <c:manualLayout>
                  <c:x val="5.5516330217935395E-3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203-4F81-AA78-108A1E7CAA24}"/>
                </c:ext>
              </c:extLst>
            </c:dLbl>
            <c:dLbl>
              <c:idx val="8"/>
              <c:layout>
                <c:manualLayout>
                  <c:x val="-2.7871552743348399E-3"/>
                  <c:y val="1.89212422272718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203-4F81-AA78-108A1E7CAA24}"/>
                </c:ext>
              </c:extLst>
            </c:dLbl>
            <c:dLbl>
              <c:idx val="9"/>
              <c:layout>
                <c:manualLayout>
                  <c:x val="5.5516330217935395E-3"/>
                  <c:y val="-4.4742729306487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203-4F81-AA78-108A1E7CAA24}"/>
                </c:ext>
              </c:extLst>
            </c:dLbl>
            <c:dLbl>
              <c:idx val="10"/>
              <c:layout>
                <c:manualLayout>
                  <c:x val="0"/>
                  <c:y val="1.26037097711779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203-4F81-AA78-108A1E7CAA24}"/>
                </c:ext>
              </c:extLst>
            </c:dLbl>
            <c:dLbl>
              <c:idx val="11"/>
              <c:layout>
                <c:manualLayout>
                  <c:x val="2.7873733274777781E-3"/>
                  <c:y val="-1.28076943402208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203-4F81-AA78-108A1E7CAA24}"/>
                </c:ext>
              </c:extLst>
            </c:dLbl>
            <c:dLbl>
              <c:idx val="12"/>
              <c:layout>
                <c:manualLayout>
                  <c:x val="-1.0199577161117637E-16"/>
                  <c:y val="-1.383149253994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203-4F81-AA78-108A1E7CAA24}"/>
                </c:ext>
              </c:extLst>
            </c:dLbl>
            <c:dLbl>
              <c:idx val="13"/>
              <c:layout>
                <c:manualLayout>
                  <c:x val="-1.0164618235399109E-16"/>
                  <c:y val="1.34228187919463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203-4F81-AA78-108A1E7CAA24}"/>
                </c:ext>
              </c:extLst>
            </c:dLbl>
            <c:dLbl>
              <c:idx val="14"/>
              <c:layout>
                <c:manualLayout>
                  <c:x val="-1.0199577161117637E-16"/>
                  <c:y val="-1.7896739417639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203-4F81-AA78-108A1E7CAA24}"/>
                </c:ext>
              </c:extLst>
            </c:dLbl>
            <c:dLbl>
              <c:idx val="15"/>
              <c:layout>
                <c:manualLayout>
                  <c:x val="-2.781734996591827E-3"/>
                  <c:y val="-2.68449329739822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203-4F81-AA78-108A1E7CAA24}"/>
                </c:ext>
              </c:extLst>
            </c:dLbl>
            <c:dLbl>
              <c:idx val="16"/>
              <c:layout>
                <c:manualLayout>
                  <c:x val="8.3451656212982939E-3"/>
                  <c:y val="-4.471806795962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203-4F81-AA78-108A1E7CAA24}"/>
                </c:ext>
              </c:extLst>
            </c:dLbl>
            <c:dLbl>
              <c:idx val="17"/>
              <c:layout>
                <c:manualLayout>
                  <c:x val="2.7720974895169186E-3"/>
                  <c:y val="1.7470098116930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203-4F81-AA78-108A1E7CAA24}"/>
                </c:ext>
              </c:extLst>
            </c:dLbl>
            <c:dLbl>
              <c:idx val="18"/>
              <c:layout>
                <c:manualLayout>
                  <c:x val="-9.6375070749083256E-6"/>
                  <c:y val="-3.5793126530324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203-4F81-AA78-108A1E7CAA24}"/>
                </c:ext>
              </c:extLst>
            </c:dLbl>
            <c:dLbl>
              <c:idx val="19"/>
              <c:layout>
                <c:manualLayout>
                  <c:x val="2.781734996591827E-3"/>
                  <c:y val="8.95101199598380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203-4F81-AA78-108A1E7CAA24}"/>
                </c:ext>
              </c:extLst>
            </c:dLbl>
            <c:dLbl>
              <c:idx val="20"/>
              <c:layout>
                <c:manualLayout>
                  <c:x val="-1.0199577161117637E-16"/>
                  <c:y val="-5.3687752118233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0203-4F81-AA78-108A1E7CAA24}"/>
                </c:ext>
              </c:extLst>
            </c:dLbl>
            <c:dLbl>
              <c:idx val="21"/>
              <c:layout>
                <c:manualLayout>
                  <c:x val="-2.0399154322235274E-16"/>
                  <c:y val="-1.34224664869911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0203-4F81-AA78-108A1E7CAA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(импорт)'!$B$2:$B$23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(импорт)'!$C$2:$C$23</c:f>
              <c:numCache>
                <c:formatCode>0.0</c:formatCode>
                <c:ptCount val="22"/>
                <c:pt idx="0">
                  <c:v>138.36245432249117</c:v>
                </c:pt>
                <c:pt idx="1">
                  <c:v>137.43246997338787</c:v>
                </c:pt>
                <c:pt idx="2">
                  <c:v>139.0536834708885</c:v>
                </c:pt>
                <c:pt idx="3">
                  <c:v>130.28947757832725</c:v>
                </c:pt>
                <c:pt idx="4">
                  <c:v>124.52767111244485</c:v>
                </c:pt>
                <c:pt idx="5">
                  <c:v>117.05677089788024</c:v>
                </c:pt>
                <c:pt idx="6">
                  <c:v>111.35166984796001</c:v>
                </c:pt>
                <c:pt idx="7">
                  <c:v>109.38904569050985</c:v>
                </c:pt>
                <c:pt idx="8">
                  <c:v>105.06881496817917</c:v>
                </c:pt>
                <c:pt idx="9">
                  <c:v>102.89053313079329</c:v>
                </c:pt>
                <c:pt idx="10">
                  <c:v>100.78372309760051</c:v>
                </c:pt>
                <c:pt idx="11">
                  <c:v>99.771167362972065</c:v>
                </c:pt>
                <c:pt idx="12">
                  <c:v>85.69923178936989</c:v>
                </c:pt>
                <c:pt idx="13">
                  <c:v>87.427578899977561</c:v>
                </c:pt>
                <c:pt idx="14">
                  <c:v>86.513667684680925</c:v>
                </c:pt>
                <c:pt idx="15">
                  <c:v>91.766060743576091</c:v>
                </c:pt>
                <c:pt idx="16">
                  <c:v>93.761774660387118</c:v>
                </c:pt>
                <c:pt idx="17">
                  <c:v>95.732898556908523</c:v>
                </c:pt>
                <c:pt idx="18">
                  <c:v>97.014686349691132</c:v>
                </c:pt>
                <c:pt idx="19">
                  <c:v>96.61437130723121</c:v>
                </c:pt>
                <c:pt idx="20">
                  <c:v>98.647300776698074</c:v>
                </c:pt>
                <c:pt idx="21">
                  <c:v>99.740301508186008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0203-4F81-AA78-108A1E7CAA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2528"/>
        <c:axId val="561557824"/>
      </c:barChart>
      <c:catAx>
        <c:axId val="5615625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28829054149166367"/>
              <c:y val="0.92305935780717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824"/>
        <c:crossesAt val="100"/>
        <c:auto val="1"/>
        <c:lblAlgn val="ctr"/>
        <c:lblOffset val="100"/>
        <c:noMultiLvlLbl val="0"/>
      </c:catAx>
      <c:valAx>
        <c:axId val="561557824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78953594700885E-2"/>
          <c:y val="0.18031319910514543"/>
          <c:w val="0.89324160787038398"/>
          <c:h val="0.7055928411633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37C-4C65-9395-5B432B88C873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37C-4C65-9395-5B432B88C873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37C-4C65-9395-5B432B88C873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37C-4C65-9395-5B432B88C873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37C-4C65-9395-5B432B88C873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37C-4C65-9395-5B432B88C873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37C-4C65-9395-5B432B88C873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37C-4C65-9395-5B432B88C873}"/>
              </c:ext>
            </c:extLst>
          </c:dPt>
          <c:dPt>
            <c:idx val="2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37C-4C65-9395-5B432B88C873}"/>
              </c:ext>
            </c:extLst>
          </c:dPt>
          <c:dPt>
            <c:idx val="2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37C-4C65-9395-5B432B88C873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7C-4C65-9395-5B432B88C873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37C-4C65-9395-5B432B88C873}"/>
                </c:ext>
              </c:extLst>
            </c:dLbl>
            <c:dLbl>
              <c:idx val="4"/>
              <c:layout>
                <c:manualLayout>
                  <c:x val="-2.5462668816039986E-17"/>
                  <c:y val="-3.1941376455459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37C-4C65-9395-5B432B88C873}"/>
                </c:ext>
              </c:extLst>
            </c:dLbl>
            <c:dLbl>
              <c:idx val="5"/>
              <c:layout>
                <c:manualLayout>
                  <c:x val="-2.7777777777777779E-3"/>
                  <c:y val="-2.1749898712325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37C-4C65-9395-5B432B88C873}"/>
                </c:ext>
              </c:extLst>
            </c:dLbl>
            <c:dLbl>
              <c:idx val="6"/>
              <c:layout>
                <c:manualLayout>
                  <c:x val="-3.2152230971128609E-5"/>
                  <c:y val="3.5420740192709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37C-4C65-9395-5B432B88C873}"/>
                </c:ext>
              </c:extLst>
            </c:dLbl>
            <c:dLbl>
              <c:idx val="7"/>
              <c:layout>
                <c:manualLayout>
                  <c:x val="-2.7777777777777779E-3"/>
                  <c:y val="-2.6224171642974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37C-4C65-9395-5B432B88C873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37C-4C65-9395-5B432B88C873}"/>
                </c:ext>
              </c:extLst>
            </c:dLbl>
            <c:dLbl>
              <c:idx val="9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37C-4C65-9395-5B432B88C873}"/>
                </c:ext>
              </c:extLst>
            </c:dLbl>
            <c:dLbl>
              <c:idx val="10"/>
              <c:layout>
                <c:manualLayout>
                  <c:x val="2.7617671395377412E-3"/>
                  <c:y val="-1.34228187919463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37C-4C65-9395-5B432B88C873}"/>
                </c:ext>
              </c:extLst>
            </c:dLbl>
            <c:dLbl>
              <c:idx val="11"/>
              <c:layout>
                <c:manualLayout>
                  <c:x val="8.2853014186132241E-3"/>
                  <c:y val="1.4044284732864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37C-4C65-9395-5B432B88C873}"/>
                </c:ext>
              </c:extLst>
            </c:dLbl>
            <c:dLbl>
              <c:idx val="12"/>
              <c:layout>
                <c:manualLayout>
                  <c:x val="2.7776821451854787E-3"/>
                  <c:y val="3.85351159964081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7C-4C65-9395-5B432B88C873}"/>
                </c:ext>
              </c:extLst>
            </c:dLbl>
            <c:dLbl>
              <c:idx val="13"/>
              <c:layout>
                <c:manualLayout>
                  <c:x val="0"/>
                  <c:y val="-4.02673994609734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7C-4C65-9395-5B432B88C873}"/>
                </c:ext>
              </c:extLst>
            </c:dLbl>
            <c:dLbl>
              <c:idx val="14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7C-4C65-9395-5B432B88C873}"/>
                </c:ext>
              </c:extLst>
            </c:dLbl>
            <c:dLbl>
              <c:idx val="15"/>
              <c:layout>
                <c:manualLayout>
                  <c:x val="0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37C-4C65-9395-5B432B88C873}"/>
                </c:ext>
              </c:extLst>
            </c:dLbl>
            <c:dLbl>
              <c:idx val="16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7C-4C65-9395-5B432B88C873}"/>
                </c:ext>
              </c:extLst>
            </c:dLbl>
            <c:dLbl>
              <c:idx val="17"/>
              <c:layout>
                <c:manualLayout>
                  <c:x val="2.7618110236221492E-3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7C-4C65-9395-5B432B88C873}"/>
                </c:ext>
              </c:extLst>
            </c:dLbl>
            <c:dLbl>
              <c:idx val="20"/>
              <c:layout>
                <c:manualLayout>
                  <c:x val="2.7777777777777779E-3"/>
                  <c:y val="-1.3422466486990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7C-4C65-9395-5B432B88C873}"/>
                </c:ext>
              </c:extLst>
            </c:dLbl>
            <c:dLbl>
              <c:idx val="21"/>
              <c:layout>
                <c:manualLayout>
                  <c:x val="-2.0370135052831988E-16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7C-4C65-9395-5B432B88C8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(экспорт)'!$B$2:$B$23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(экспорт)'!$C$2:$C$23</c:f>
              <c:numCache>
                <c:formatCode>0.0</c:formatCode>
                <c:ptCount val="22"/>
                <c:pt idx="0">
                  <c:v>154.84609383075284</c:v>
                </c:pt>
                <c:pt idx="1">
                  <c:v>134.10307948852378</c:v>
                </c:pt>
                <c:pt idx="2">
                  <c:v>124.63142346849405</c:v>
                </c:pt>
                <c:pt idx="3">
                  <c:v>130.45820518212872</c:v>
                </c:pt>
                <c:pt idx="4">
                  <c:v>113.67131966722468</c:v>
                </c:pt>
                <c:pt idx="5">
                  <c:v>107.10488690431667</c:v>
                </c:pt>
                <c:pt idx="6">
                  <c:v>103.68413903673476</c:v>
                </c:pt>
                <c:pt idx="7">
                  <c:v>119.06480236739473</c:v>
                </c:pt>
                <c:pt idx="8">
                  <c:v>133.67388686145929</c:v>
                </c:pt>
                <c:pt idx="9">
                  <c:v>156.33699111769732</c:v>
                </c:pt>
                <c:pt idx="10">
                  <c:v>160.65892723978752</c:v>
                </c:pt>
                <c:pt idx="11">
                  <c:v>151.9043445194998</c:v>
                </c:pt>
                <c:pt idx="12">
                  <c:v>82.501143213035604</c:v>
                </c:pt>
                <c:pt idx="13">
                  <c:v>97.985493646727065</c:v>
                </c:pt>
                <c:pt idx="14">
                  <c:v>96.506185623855743</c:v>
                </c:pt>
                <c:pt idx="15">
                  <c:v>95.093322213002338</c:v>
                </c:pt>
                <c:pt idx="16">
                  <c:v>80.10068964560098</c:v>
                </c:pt>
                <c:pt idx="17">
                  <c:v>80.427697547841987</c:v>
                </c:pt>
                <c:pt idx="18">
                  <c:v>90.261556900276389</c:v>
                </c:pt>
                <c:pt idx="19">
                  <c:v>79.570585086345829</c:v>
                </c:pt>
                <c:pt idx="20">
                  <c:v>75.346676633835244</c:v>
                </c:pt>
                <c:pt idx="21">
                  <c:v>61.798260589085572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A37C-4C65-9395-5B432B88C8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376"/>
        <c:axId val="565103904"/>
      </c:barChart>
      <c:catAx>
        <c:axId val="565100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7939919000534396"/>
              <c:y val="0.922989659849565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3904"/>
        <c:crossesAt val="100"/>
        <c:auto val="1"/>
        <c:lblAlgn val="ctr"/>
        <c:lblOffset val="100"/>
        <c:noMultiLvlLbl val="0"/>
      </c:catAx>
      <c:valAx>
        <c:axId val="565103904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1741032370969E-2"/>
          <c:y val="0.14860833903725473"/>
          <c:w val="0.87387270341207346"/>
          <c:h val="0.66213267225363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73-44AF-BEB9-E1C2C7C75E63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73-44AF-BEB9-E1C2C7C75E63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73-44AF-BEB9-E1C2C7C75E63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273-44AF-BEB9-E1C2C7C75E63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273-44AF-BEB9-E1C2C7C75E63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273-44AF-BEB9-E1C2C7C75E63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273-44AF-BEB9-E1C2C7C75E63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273-44AF-BEB9-E1C2C7C75E63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273-44AF-BEB9-E1C2C7C75E63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273-44AF-BEB9-E1C2C7C75E63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273-44AF-BEB9-E1C2C7C75E63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6273-44AF-BEB9-E1C2C7C75E63}"/>
              </c:ext>
            </c:extLst>
          </c:dPt>
          <c:dLbls>
            <c:dLbl>
              <c:idx val="0"/>
              <c:layout>
                <c:manualLayout>
                  <c:x val="2.3671464714145958E-3"/>
                  <c:y val="-3.99467693643740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73-44AF-BEB9-E1C2C7C75E63}"/>
                </c:ext>
              </c:extLst>
            </c:dLbl>
            <c:dLbl>
              <c:idx val="1"/>
              <c:layout>
                <c:manualLayout>
                  <c:x val="0"/>
                  <c:y val="8.90437464795220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73-44AF-BEB9-E1C2C7C75E63}"/>
                </c:ext>
              </c:extLst>
            </c:dLbl>
            <c:dLbl>
              <c:idx val="2"/>
              <c:layout>
                <c:manualLayout>
                  <c:x val="0"/>
                  <c:y val="-1.46097079783960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73-44AF-BEB9-E1C2C7C75E63}"/>
                </c:ext>
              </c:extLst>
            </c:dLbl>
            <c:dLbl>
              <c:idx val="3"/>
              <c:layout>
                <c:manualLayout>
                  <c:x val="-2.398452538871549E-17"/>
                  <c:y val="-2.04386363505639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73-44AF-BEB9-E1C2C7C75E63}"/>
                </c:ext>
              </c:extLst>
            </c:dLbl>
            <c:dLbl>
              <c:idx val="4"/>
              <c:layout>
                <c:manualLayout>
                  <c:x val="0"/>
                  <c:y val="-1.82105659891711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73-44AF-BEB9-E1C2C7C75E63}"/>
                </c:ext>
              </c:extLst>
            </c:dLbl>
            <c:dLbl>
              <c:idx val="5"/>
              <c:layout>
                <c:manualLayout>
                  <c:x val="-4.8299380997497732E-17"/>
                  <c:y val="-2.0602267547210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73-44AF-BEB9-E1C2C7C75E63}"/>
                </c:ext>
              </c:extLst>
            </c:dLbl>
            <c:dLbl>
              <c:idx val="6"/>
              <c:layout>
                <c:manualLayout>
                  <c:x val="2.7776782507399713E-3"/>
                  <c:y val="8.703630986518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73-44AF-BEB9-E1C2C7C75E63}"/>
                </c:ext>
              </c:extLst>
            </c:dLbl>
            <c:dLbl>
              <c:idx val="7"/>
              <c:layout>
                <c:manualLayout>
                  <c:x val="5.2118409567927602E-3"/>
                  <c:y val="-5.544640759597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73-44AF-BEB9-E1C2C7C75E63}"/>
                </c:ext>
              </c:extLst>
            </c:dLbl>
            <c:dLbl>
              <c:idx val="8"/>
              <c:layout>
                <c:manualLayout>
                  <c:x val="0"/>
                  <c:y val="1.53049203937253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273-44AF-BEB9-E1C2C7C75E63}"/>
                </c:ext>
              </c:extLst>
            </c:dLbl>
            <c:dLbl>
              <c:idx val="9"/>
              <c:layout>
                <c:manualLayout>
                  <c:x val="-8.0469703595340975E-3"/>
                  <c:y val="-6.95826716003960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273-44AF-BEB9-E1C2C7C75E63}"/>
                </c:ext>
              </c:extLst>
            </c:dLbl>
            <c:dLbl>
              <c:idx val="11"/>
              <c:layout>
                <c:manualLayout>
                  <c:x val="1.0770382455609424E-2"/>
                  <c:y val="-3.3134417979844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273-44AF-BEB9-E1C2C7C75E63}"/>
                </c:ext>
              </c:extLst>
            </c:dLbl>
            <c:dLbl>
              <c:idx val="13"/>
              <c:layout>
                <c:manualLayout>
                  <c:x val="2.6345421248764669E-3"/>
                  <c:y val="-5.88630035726819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273-44AF-BEB9-E1C2C7C75E63}"/>
                </c:ext>
              </c:extLst>
            </c:dLbl>
            <c:dLbl>
              <c:idx val="14"/>
              <c:layout>
                <c:manualLayout>
                  <c:x val="0"/>
                  <c:y val="-3.23736786295004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273-44AF-BEB9-E1C2C7C75E63}"/>
                </c:ext>
              </c:extLst>
            </c:dLbl>
            <c:dLbl>
              <c:idx val="15"/>
              <c:layout>
                <c:manualLayout>
                  <c:x val="0"/>
                  <c:y val="3.92374464887737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273-44AF-BEB9-E1C2C7C75E63}"/>
                </c:ext>
              </c:extLst>
            </c:dLbl>
            <c:dLbl>
              <c:idx val="16"/>
              <c:layout>
                <c:manualLayout>
                  <c:x val="-7.9959386507934341E-3"/>
                  <c:y val="-7.37959634605285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273-44AF-BEB9-E1C2C7C75E63}"/>
                </c:ext>
              </c:extLst>
            </c:dLbl>
            <c:dLbl>
              <c:idx val="17"/>
              <c:layout>
                <c:manualLayout>
                  <c:x val="1.3208391037412061E-2"/>
                  <c:y val="-4.7565282421399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273-44AF-BEB9-E1C2C7C75E63}"/>
                </c:ext>
              </c:extLst>
            </c:dLbl>
            <c:dLbl>
              <c:idx val="18"/>
              <c:layout>
                <c:manualLayout>
                  <c:x val="5.3070465496625708E-3"/>
                  <c:y val="-2.94379906895051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273-44AF-BEB9-E1C2C7C75E63}"/>
                </c:ext>
              </c:extLst>
            </c:dLbl>
            <c:dLbl>
              <c:idx val="19"/>
              <c:layout>
                <c:manualLayout>
                  <c:x val="-9.7727010114492877E-17"/>
                  <c:y val="2.51265556985665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273-44AF-BEB9-E1C2C7C75E63}"/>
                </c:ext>
              </c:extLst>
            </c:dLbl>
            <c:dLbl>
              <c:idx val="20"/>
              <c:layout>
                <c:manualLayout>
                  <c:x val="1.0641943756021876E-2"/>
                  <c:y val="-3.11380080709020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6273-44AF-BEB9-E1C2C7C75E63}"/>
                </c:ext>
              </c:extLst>
            </c:dLbl>
            <c:dLbl>
              <c:idx val="21"/>
              <c:layout>
                <c:manualLayout>
                  <c:x val="1.5650315383841998E-2"/>
                  <c:y val="-7.4255853948935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273-44AF-BEB9-E1C2C7C75E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(импорт)'!$B$31:$B$52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I-XII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(импорт)'!$C$31:$C$52</c:f>
              <c:numCache>
                <c:formatCode>0.0</c:formatCode>
                <c:ptCount val="22"/>
                <c:pt idx="0">
                  <c:v>120.26966977782172</c:v>
                </c:pt>
                <c:pt idx="1">
                  <c:v>119.21311830557882</c:v>
                </c:pt>
                <c:pt idx="2">
                  <c:v>121.80313650581405</c:v>
                </c:pt>
                <c:pt idx="3">
                  <c:v>126.5989256331646</c:v>
                </c:pt>
                <c:pt idx="4">
                  <c:v>120.57035146123771</c:v>
                </c:pt>
                <c:pt idx="5">
                  <c:v>115.73641935867325</c:v>
                </c:pt>
                <c:pt idx="6">
                  <c:v>113.97810282747814</c:v>
                </c:pt>
                <c:pt idx="7">
                  <c:v>114.33594105859954</c:v>
                </c:pt>
                <c:pt idx="8">
                  <c:v>114.63824881499205</c:v>
                </c:pt>
                <c:pt idx="9">
                  <c:v>113.98140231577199</c:v>
                </c:pt>
                <c:pt idx="10">
                  <c:v>112.72934517783051</c:v>
                </c:pt>
                <c:pt idx="11">
                  <c:v>115.75309483234764</c:v>
                </c:pt>
                <c:pt idx="12">
                  <c:v>110.58028507009115</c:v>
                </c:pt>
                <c:pt idx="13">
                  <c:v>123.05215454777493</c:v>
                </c:pt>
                <c:pt idx="14">
                  <c:v>119.70112087892826</c:v>
                </c:pt>
                <c:pt idx="15">
                  <c:v>118.4738072857652</c:v>
                </c:pt>
                <c:pt idx="16">
                  <c:v>120.68432391441021</c:v>
                </c:pt>
                <c:pt idx="17">
                  <c:v>120.79957862202792</c:v>
                </c:pt>
                <c:pt idx="18">
                  <c:v>119.34007188606782</c:v>
                </c:pt>
                <c:pt idx="19">
                  <c:v>117.10099944734664</c:v>
                </c:pt>
                <c:pt idx="20">
                  <c:v>117.15725306822608</c:v>
                </c:pt>
                <c:pt idx="21">
                  <c:v>119.17527635712588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6273-44AF-BEB9-E1C2C7C75E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0568"/>
        <c:axId val="561557040"/>
      </c:barChart>
      <c:catAx>
        <c:axId val="561560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0233137641492606"/>
              <c:y val="0.859835092035561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040"/>
        <c:crossesAt val="100"/>
        <c:auto val="1"/>
        <c:lblAlgn val="ctr"/>
        <c:lblOffset val="100"/>
        <c:noMultiLvlLbl val="0"/>
      </c:catAx>
      <c:valAx>
        <c:axId val="561557040"/>
        <c:scaling>
          <c:orientation val="minMax"/>
          <c:max val="130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0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2432884716021601"/>
          <c:w val="0.87387270341207346"/>
          <c:h val="0.657615344360590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7B-4171-8424-EBBFC84B94EA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7B-4171-8424-EBBFC84B94EA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27B-4171-8424-EBBFC84B94EA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27B-4171-8424-EBBFC84B94EA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27B-4171-8424-EBBFC84B94EA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27B-4171-8424-EBBFC84B94EA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27B-4171-8424-EBBFC84B94EA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27B-4171-8424-EBBFC84B94EA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27B-4171-8424-EBBFC84B94EA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27B-4171-8424-EBBFC84B94EA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27B-4171-8424-EBBFC84B94EA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27B-4171-8424-EBBFC84B94EA}"/>
              </c:ext>
            </c:extLst>
          </c:dPt>
          <c:dLbls>
            <c:dLbl>
              <c:idx val="0"/>
              <c:layout>
                <c:manualLayout>
                  <c:x val="-1.2667081937065816E-17"/>
                  <c:y val="-1.04551283648693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B-4171-8424-EBBFC84B94EA}"/>
                </c:ext>
              </c:extLst>
            </c:dLbl>
            <c:dLbl>
              <c:idx val="2"/>
              <c:layout>
                <c:manualLayout>
                  <c:x val="2.0238549387802072E-5"/>
                  <c:y val="1.13161975705273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B-4171-8424-EBBFC84B94EA}"/>
                </c:ext>
              </c:extLst>
            </c:dLbl>
            <c:dLbl>
              <c:idx val="3"/>
              <c:layout>
                <c:manualLayout>
                  <c:x val="8.2912766846906065E-3"/>
                  <c:y val="-4.05296764089657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B-4171-8424-EBBFC84B94EA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B-4171-8424-EBBFC84B94EA}"/>
                </c:ext>
              </c:extLst>
            </c:dLbl>
            <c:dLbl>
              <c:idx val="5"/>
              <c:layout>
                <c:manualLayout>
                  <c:x val="5.673223270882816E-3"/>
                  <c:y val="-4.3749266618756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B-4171-8424-EBBFC84B94EA}"/>
                </c:ext>
              </c:extLst>
            </c:dLbl>
            <c:dLbl>
              <c:idx val="6"/>
              <c:layout>
                <c:manualLayout>
                  <c:x val="5.5555555555555558E-3"/>
                  <c:y val="1.388961796442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B-4171-8424-EBBFC84B94EA}"/>
                </c:ext>
              </c:extLst>
            </c:dLbl>
            <c:dLbl>
              <c:idx val="7"/>
              <c:layout>
                <c:manualLayout>
                  <c:x val="-5.5680471258464145E-3"/>
                  <c:y val="1.41996512180943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B-4171-8424-EBBFC84B94EA}"/>
                </c:ext>
              </c:extLst>
            </c:dLbl>
            <c:dLbl>
              <c:idx val="8"/>
              <c:layout>
                <c:manualLayout>
                  <c:x val="-4.9279966637508176E-17"/>
                  <c:y val="-9.25404109963116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B-4171-8424-EBBFC84B94EA}"/>
                </c:ext>
              </c:extLst>
            </c:dLbl>
            <c:dLbl>
              <c:idx val="9"/>
              <c:layout>
                <c:manualLayout>
                  <c:x val="2.6880292322121217E-3"/>
                  <c:y val="-3.01858367792113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27B-4171-8424-EBBFC84B94EA}"/>
                </c:ext>
              </c:extLst>
            </c:dLbl>
            <c:dLbl>
              <c:idx val="10"/>
              <c:layout>
                <c:manualLayout>
                  <c:x val="0"/>
                  <c:y val="-2.21806932419695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B-4171-8424-EBBFC84B94EA}"/>
                </c:ext>
              </c:extLst>
            </c:dLbl>
            <c:dLbl>
              <c:idx val="11"/>
              <c:layout>
                <c:manualLayout>
                  <c:x val="1.1055035579587442E-2"/>
                  <c:y val="1.8291778245926118E-2"/>
                </c:manualLayout>
              </c:layout>
              <c:tx>
                <c:rich>
                  <a:bodyPr/>
                  <a:lstStyle/>
                  <a:p>
                    <a:fld id="{0FA5C6D5-9E96-42A2-8083-30D371F8E335}" type="VALUE">
                      <a:rPr lang="en-US"/>
                      <a:pPr/>
                      <a:t>[ЗНАЧЕНИЕ]</a:t>
                    </a:fld>
                    <a:r>
                      <a:rPr lang="en-US"/>
                      <a:t>,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727B-4171-8424-EBBFC84B94EA}"/>
                </c:ext>
              </c:extLst>
            </c:dLbl>
            <c:dLbl>
              <c:idx val="14"/>
              <c:layout>
                <c:manualLayout>
                  <c:x val="0"/>
                  <c:y val="4.8692965187270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27B-4171-8424-EBBFC84B94EA}"/>
                </c:ext>
              </c:extLst>
            </c:dLbl>
            <c:dLbl>
              <c:idx val="15"/>
              <c:layout>
                <c:manualLayout>
                  <c:x val="2.7879423032047507E-3"/>
                  <c:y val="-1.46063560402317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B-4171-8424-EBBFC84B94EA}"/>
                </c:ext>
              </c:extLst>
            </c:dLbl>
            <c:dLbl>
              <c:idx val="16"/>
              <c:layout>
                <c:manualLayout>
                  <c:x val="-2.7692475940507438E-3"/>
                  <c:y val="-2.92127120804635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B-4171-8424-EBBFC84B94EA}"/>
                </c:ext>
              </c:extLst>
            </c:dLbl>
            <c:dLbl>
              <c:idx val="17"/>
              <c:layout>
                <c:manualLayout>
                  <c:x val="0"/>
                  <c:y val="1.9476419316933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B-727B-4171-8424-EBBFC84B94EA}"/>
                </c:ext>
              </c:extLst>
            </c:dLbl>
            <c:dLbl>
              <c:idx val="18"/>
              <c:layout>
                <c:manualLayout>
                  <c:x val="2.7638241906902334E-3"/>
                  <c:y val="-1.4605972661244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B-4171-8424-EBBFC84B94EA}"/>
                </c:ext>
              </c:extLst>
            </c:dLbl>
            <c:dLbl>
              <c:idx val="19"/>
              <c:layout>
                <c:manualLayout>
                  <c:x val="-2.0370135052831988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B-4171-8424-EBBFC84B94EA}"/>
                </c:ext>
              </c:extLst>
            </c:dLbl>
            <c:dLbl>
              <c:idx val="20"/>
              <c:layout>
                <c:manualLayout>
                  <c:x val="0"/>
                  <c:y val="1.94768026959210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B-4171-8424-EBBFC84B94EA}"/>
                </c:ext>
              </c:extLst>
            </c:dLbl>
            <c:dLbl>
              <c:idx val="21"/>
              <c:layout>
                <c:manualLayout>
                  <c:x val="0"/>
                  <c:y val="-2.43445656986986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B-4171-8424-EBBFC84B94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(экспорт)'!$B$33:$B$54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(экспорт)'!$C$33:$C$54</c:f>
              <c:numCache>
                <c:formatCode>0.0</c:formatCode>
                <c:ptCount val="22"/>
                <c:pt idx="0">
                  <c:v>77.495092708396811</c:v>
                </c:pt>
                <c:pt idx="1">
                  <c:v>83.458993590227479</c:v>
                </c:pt>
                <c:pt idx="2">
                  <c:v>100.27544573516795</c:v>
                </c:pt>
                <c:pt idx="3">
                  <c:v>101.64333041455693</c:v>
                </c:pt>
                <c:pt idx="4">
                  <c:v>93.150706034630389</c:v>
                </c:pt>
                <c:pt idx="5">
                  <c:v>92.821159828452394</c:v>
                </c:pt>
                <c:pt idx="6">
                  <c:v>94.991836275004701</c:v>
                </c:pt>
                <c:pt idx="7">
                  <c:v>120.43926135865703</c:v>
                </c:pt>
                <c:pt idx="8">
                  <c:v>141.49415439095719</c:v>
                </c:pt>
                <c:pt idx="9">
                  <c:v>139.17369984722865</c:v>
                </c:pt>
                <c:pt idx="10">
                  <c:v>132.02759210099481</c:v>
                </c:pt>
                <c:pt idx="11">
                  <c:v>129.32809499435945</c:v>
                </c:pt>
                <c:pt idx="12">
                  <c:v>111.05362489605261</c:v>
                </c:pt>
                <c:pt idx="13">
                  <c:v>127.98002373860598</c:v>
                </c:pt>
                <c:pt idx="14">
                  <c:v>104.89530399294595</c:v>
                </c:pt>
                <c:pt idx="15">
                  <c:v>109.23172923333001</c:v>
                </c:pt>
                <c:pt idx="16">
                  <c:v>87.37816855384321</c:v>
                </c:pt>
                <c:pt idx="17">
                  <c:v>86.488082869209222</c:v>
                </c:pt>
                <c:pt idx="18">
                  <c:v>85.357945592293021</c:v>
                </c:pt>
                <c:pt idx="19">
                  <c:v>71.379641613844214</c:v>
                </c:pt>
                <c:pt idx="20">
                  <c:v>62.946086035015881</c:v>
                </c:pt>
                <c:pt idx="21">
                  <c:v>63.861618234751425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727B-4171-8424-EBBFC84B94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768"/>
        <c:axId val="565108216"/>
      </c:barChart>
      <c:catAx>
        <c:axId val="56510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4552487992942792"/>
              <c:y val="0.929400759473773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8216"/>
        <c:crossesAt val="100"/>
        <c:auto val="1"/>
        <c:lblAlgn val="ctr"/>
        <c:lblOffset val="100"/>
        <c:noMultiLvlLbl val="0"/>
      </c:catAx>
      <c:valAx>
        <c:axId val="565108216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49,3%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оказывающие услуги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35,3%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</a:t>
          </a:r>
        </a:p>
        <a:p>
          <a:pPr>
            <a:spcAft>
              <a:spcPts val="0"/>
            </a:spcAft>
          </a:pP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</a:t>
          </a:r>
          <a:r>
            <a:rPr lang="ru-RU" b="1" dirty="0" err="1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ящие</a:t>
          </a:r>
          <a:b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товары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15,4%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2FBED5-9724-41E3-8916-18D36D806613}" type="doc">
      <dgm:prSet loTypeId="urn:microsoft.com/office/officeart/2005/8/layout/arrow2" loCatId="process" qsTypeId="urn:microsoft.com/office/officeart/2005/8/quickstyle/simple1" qsCatId="simple" csTypeId="urn:microsoft.com/office/officeart/2005/8/colors/accent2_3" csCatId="accent2" phldr="1"/>
      <dgm:spPr/>
    </dgm:pt>
    <dgm:pt modelId="{01052349-20A3-4A29-BE8A-3673D3AFB978}" type="pres">
      <dgm:prSet presAssocID="{112FBED5-9724-41E3-8916-18D36D806613}" presName="arrowDiagram" presStyleCnt="0">
        <dgm:presLayoutVars>
          <dgm:chMax val="5"/>
          <dgm:dir/>
          <dgm:resizeHandles val="exact"/>
        </dgm:presLayoutVars>
      </dgm:prSet>
      <dgm:spPr/>
    </dgm:pt>
  </dgm:ptLst>
  <dgm:cxnLst>
    <dgm:cxn modelId="{5F2D41B7-3D63-4C23-ACE7-A88C4A73CEBB}" type="presOf" srcId="{112FBED5-9724-41E3-8916-18D36D806613}" destId="{01052349-20A3-4A29-BE8A-3673D3AFB978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36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81,2%</a:t>
          </a:r>
          <a:endParaRPr lang="x-none" sz="36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18,8%</a:t>
          </a:r>
          <a:endParaRPr lang="x-none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 custT="1"/>
      <dgm:spPr>
        <a:noFill/>
      </dgm:spPr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6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4 523,4 </a:t>
          </a:r>
          <a:r>
            <a:rPr lang="ru-RU" sz="26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млн. долларов США</a:t>
          </a:r>
          <a:endParaRPr lang="x-none" sz="26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 custT="1"/>
      <dgm:spPr/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(64,3%)</a:t>
          </a:r>
          <a:endParaRPr lang="x-none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(33,2%)</a:t>
          </a:r>
          <a:endParaRPr lang="x-none" sz="2800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8937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8,9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107,9%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107,0%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109,1%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Пищевые продукты и безалкогольные напитки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Алкогольные напитки </a:t>
          </a:r>
          <a:br>
            <a:rPr lang="ky-KG" sz="2000" dirty="0"/>
          </a:br>
          <a:r>
            <a:rPr lang="ky-KG" sz="2000" dirty="0"/>
            <a:t>и табачные изделия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Непродовольственные  товары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Услуги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оказывающие услуги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1582019" y="2088413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49,3%</a:t>
          </a:r>
          <a:endParaRPr lang="x-none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223585" y="1702945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Отрасли,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</a:t>
          </a:r>
          <a:r>
            <a:rPr lang="ru-RU" sz="1900" b="1" kern="1200" dirty="0" err="1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ящие</a:t>
          </a:r>
          <a:br>
            <a:rPr lang="ru-RU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товары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5382671" y="2088413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35,3%</a:t>
          </a:r>
          <a:endParaRPr lang="x-none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24237" y="1702945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9183323" y="2088413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15,4%</a:t>
          </a:r>
          <a:endParaRPr lang="x-none" sz="30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7824888" y="1702945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81,2%</a:t>
          </a:r>
          <a:endParaRPr lang="x-none" sz="36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18,8%</a:t>
          </a:r>
          <a:endParaRPr lang="x-none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4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44926" y="1443313"/>
          <a:ext cx="2588335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44926" y="1443313"/>
          <a:ext cx="2588335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50758" y="1666299"/>
          <a:ext cx="5176670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4 523,4 </a:t>
          </a:r>
          <a:r>
            <a:rPr lang="ru-RU" sz="26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млн. долларов США</a:t>
          </a:r>
          <a:endParaRPr lang="x-none" sz="26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150758" y="1666299"/>
        <a:ext cx="5176670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(64,3%)</a:t>
          </a:r>
          <a:endParaRPr lang="x-none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(33,2%)</a:t>
          </a:r>
          <a:endParaRPr lang="x-none" sz="28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0342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Пищевые продукты и безалкогольные напитки</a:t>
          </a:r>
          <a:endParaRPr lang="ru-RU" sz="2000" kern="1200" dirty="0"/>
        </a:p>
      </dsp:txBody>
      <dsp:txXfrm>
        <a:off x="0" y="303425"/>
        <a:ext cx="4026815" cy="1077300"/>
      </dsp:txXfrm>
    </dsp:sp>
    <dsp:sp modelId="{BB95F450-7D98-4615-9486-FAA4AD83CF41}">
      <dsp:nvSpPr>
        <dsp:cNvPr id="0" name=""/>
        <dsp:cNvSpPr/>
      </dsp:nvSpPr>
      <dsp:spPr>
        <a:xfrm>
          <a:off x="201340" y="37745"/>
          <a:ext cx="2818770" cy="53136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8,9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7279" y="63684"/>
        <a:ext cx="2766892" cy="479482"/>
      </dsp:txXfrm>
    </dsp:sp>
    <dsp:sp modelId="{A0896C94-F10B-49DE-A036-87A7A3C547C0}">
      <dsp:nvSpPr>
        <dsp:cNvPr id="0" name=""/>
        <dsp:cNvSpPr/>
      </dsp:nvSpPr>
      <dsp:spPr>
        <a:xfrm>
          <a:off x="0" y="174360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Алкогольные напитки </a:t>
          </a:r>
          <a:br>
            <a:rPr lang="ky-KG" sz="2000" kern="1200" dirty="0"/>
          </a:br>
          <a:r>
            <a:rPr lang="ky-KG" sz="2000" kern="1200" dirty="0"/>
            <a:t>и табачные изделия</a:t>
          </a:r>
          <a:endParaRPr lang="ru-RU" sz="2000" kern="1200" dirty="0"/>
        </a:p>
      </dsp:txBody>
      <dsp:txXfrm>
        <a:off x="0" y="1743605"/>
        <a:ext cx="4026815" cy="1077300"/>
      </dsp:txXfrm>
    </dsp:sp>
    <dsp:sp modelId="{7AE23A51-5396-4D14-8320-C381FE6C64CF}">
      <dsp:nvSpPr>
        <dsp:cNvPr id="0" name=""/>
        <dsp:cNvSpPr/>
      </dsp:nvSpPr>
      <dsp:spPr>
        <a:xfrm>
          <a:off x="201340" y="1477925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107,9%</a:t>
          </a:r>
          <a:endParaRPr lang="ru-RU" sz="2400" b="1" kern="1200" dirty="0"/>
        </a:p>
      </dsp:txBody>
      <dsp:txXfrm>
        <a:off x="227279" y="1503864"/>
        <a:ext cx="2766892" cy="479482"/>
      </dsp:txXfrm>
    </dsp:sp>
    <dsp:sp modelId="{A7D6496A-9861-4B91-BC8D-9B3DF7EC2B53}">
      <dsp:nvSpPr>
        <dsp:cNvPr id="0" name=""/>
        <dsp:cNvSpPr/>
      </dsp:nvSpPr>
      <dsp:spPr>
        <a:xfrm>
          <a:off x="0" y="318378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Непродовольственные  товары</a:t>
          </a:r>
          <a:endParaRPr lang="ru-RU" sz="2000" kern="1200" dirty="0"/>
        </a:p>
      </dsp:txBody>
      <dsp:txXfrm>
        <a:off x="0" y="3183785"/>
        <a:ext cx="4026815" cy="1077300"/>
      </dsp:txXfrm>
    </dsp:sp>
    <dsp:sp modelId="{20315F47-854D-483E-9BBF-2AFE3F5EE3D8}">
      <dsp:nvSpPr>
        <dsp:cNvPr id="0" name=""/>
        <dsp:cNvSpPr/>
      </dsp:nvSpPr>
      <dsp:spPr>
        <a:xfrm>
          <a:off x="229832" y="2919603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107,0%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5771" y="2945542"/>
        <a:ext cx="2766892" cy="479482"/>
      </dsp:txXfrm>
    </dsp:sp>
    <dsp:sp modelId="{CE7BBAD5-E584-4044-8207-D93A113A843B}">
      <dsp:nvSpPr>
        <dsp:cNvPr id="0" name=""/>
        <dsp:cNvSpPr/>
      </dsp:nvSpPr>
      <dsp:spPr>
        <a:xfrm>
          <a:off x="0" y="4623965"/>
          <a:ext cx="4026815" cy="80797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74904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Услуги</a:t>
          </a:r>
          <a:endParaRPr lang="ru-RU" sz="2000" kern="1200" dirty="0"/>
        </a:p>
      </dsp:txBody>
      <dsp:txXfrm>
        <a:off x="0" y="4623965"/>
        <a:ext cx="4026815" cy="807975"/>
      </dsp:txXfrm>
    </dsp:sp>
    <dsp:sp modelId="{DC358B0A-C82A-4A84-8D0C-1FE6B93DB50C}">
      <dsp:nvSpPr>
        <dsp:cNvPr id="0" name=""/>
        <dsp:cNvSpPr/>
      </dsp:nvSpPr>
      <dsp:spPr>
        <a:xfrm>
          <a:off x="201340" y="4358285"/>
          <a:ext cx="2818770" cy="53136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109,1%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7279" y="4384224"/>
        <a:ext cx="276689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188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188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16613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3" rIns="91367" bIns="4568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367" tIns="45683" rIns="91367" bIns="4568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2"/>
            <a:ext cx="2918830" cy="495187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4302"/>
            <a:ext cx="2918830" cy="495187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63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8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49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502355" y="4343479"/>
            <a:ext cx="7552855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Социально-экономическое развитие </a:t>
            </a:r>
            <a:br>
              <a:rPr lang="ru-RU" sz="3200" dirty="0"/>
            </a:br>
            <a:r>
              <a:rPr lang="ru-RU" sz="3200" dirty="0"/>
              <a:t>Кыргызской Республики </a:t>
            </a:r>
            <a:br>
              <a:rPr lang="ru-RU" sz="3200" dirty="0"/>
            </a:br>
            <a:r>
              <a:rPr lang="ru-RU" sz="3200" dirty="0"/>
              <a:t>в январе-</a:t>
            </a:r>
            <a:r>
              <a:rPr lang="ky-KG" sz="3200" dirty="0"/>
              <a:t>ноябр</a:t>
            </a:r>
            <a:r>
              <a:rPr lang="ru-RU" sz="3200" dirty="0"/>
              <a:t>е 2025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Валовой внутренний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469200" y="2077051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10,2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 реального ВВП 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322069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0" y="4335308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1 628,6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x-none" sz="6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609600" y="396176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dirty="0">
                <a:solidFill>
                  <a:srgbClr val="00437A"/>
                </a:solidFill>
                <a:cs typeface="Times New Roman" panose="02020603050405020304" pitchFamily="18" charset="0"/>
              </a:rPr>
              <a:t>Номинальный ВВП </a:t>
            </a:r>
            <a:endParaRPr lang="x-none" sz="2000" b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7EA28FA-2090-F8A5-6FEF-609636D883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943896"/>
              </p:ext>
            </p:extLst>
          </p:nvPr>
        </p:nvGraphicFramePr>
        <p:xfrm>
          <a:off x="5565076" y="1852649"/>
          <a:ext cx="6302635" cy="3498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599703" imgH="2552852" progId="Excel.Sheet.12">
                  <p:embed/>
                </p:oleObj>
              </mc:Choice>
              <mc:Fallback>
                <p:oleObj name="Worksheet" r:id="rId3" imgW="4599703" imgH="25528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65076" y="1852649"/>
                        <a:ext cx="6302635" cy="34983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Структура валового внутреннего продукта</a:t>
            </a:r>
            <a:endParaRPr lang="ru-RU" sz="3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(в процентах к </a:t>
            </a:r>
            <a:r>
              <a:rPr lang="ky-KG" altLang="ru-RU" sz="1800" b="0" i="1" dirty="0"/>
              <a:t>итогу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1804907"/>
              </p:ext>
            </p:extLst>
          </p:nvPr>
        </p:nvGraphicFramePr>
        <p:xfrm>
          <a:off x="546100" y="1068402"/>
          <a:ext cx="11099800" cy="508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248775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Производство промышленной продукции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256874" y="4140692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685,9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производства промышленной продукции 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475BA2-36D7-A284-EDB7-AA1CAC5A5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2" y="1510974"/>
            <a:ext cx="6139987" cy="39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53508" y="174251"/>
            <a:ext cx="10799332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сельского хозяйства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453507" y="801587"/>
            <a:ext cx="8513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385779" y="1044191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345555" y="3137414"/>
            <a:ext cx="4836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437,0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x-none" sz="3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154756" y="2602182"/>
            <a:ext cx="5095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сельского хозяйства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FAB0E79-A9C2-0179-CA39-5864E52FAC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9622330"/>
              </p:ext>
            </p:extLst>
          </p:nvPr>
        </p:nvGraphicFramePr>
        <p:xfrm>
          <a:off x="7547578" y="4463985"/>
          <a:ext cx="3993547" cy="746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D728826-2700-F46F-43C7-B9B233A2CC83}"/>
              </a:ext>
            </a:extLst>
          </p:cNvPr>
          <p:cNvSpPr txBox="1"/>
          <p:nvPr/>
        </p:nvSpPr>
        <p:spPr>
          <a:xfrm>
            <a:off x="7841522" y="4463985"/>
            <a:ext cx="4340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103,4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животноводство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D554948-E5A2-6B82-057A-FF0553B5B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861893"/>
              </p:ext>
            </p:extLst>
          </p:nvPr>
        </p:nvGraphicFramePr>
        <p:xfrm>
          <a:off x="438938" y="1593002"/>
          <a:ext cx="6484791" cy="3793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368681" y="395704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строительства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69152" y="90896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129,0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355211" y="4092605"/>
            <a:ext cx="4836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318,9</a:t>
            </a: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млрд.сомов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23161-12C8-CD63-4C59-580E8CFE4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29" y="1917963"/>
            <a:ext cx="6303813" cy="367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516194" y="257380"/>
            <a:ext cx="967072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Оборот оптовой и розничной торговли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516194" y="77686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09,5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6803692" y="4321146"/>
            <a:ext cx="522453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1 927,9 </a:t>
            </a:r>
            <a:b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. сомов</a:t>
            </a:r>
            <a:endParaRPr lang="x-none" sz="6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96743" y="3458072"/>
            <a:ext cx="4730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Общий объем оптовой и розничной торговли, ремонта автомобилей и мотоциклов</a:t>
            </a:r>
          </a:p>
          <a:p>
            <a:pPr algn="ctr"/>
            <a:endParaRPr lang="x-none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22CD794B-3EBB-BEDE-E827-C32858A7A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607732"/>
              </p:ext>
            </p:extLst>
          </p:nvPr>
        </p:nvGraphicFramePr>
        <p:xfrm>
          <a:off x="609184" y="1596441"/>
          <a:ext cx="6456098" cy="3880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64420" imgH="2743299" progId="Excel.Sheet.12">
                  <p:embed/>
                </p:oleObj>
              </mc:Choice>
              <mc:Fallback>
                <p:oleObj name="Worksheet" r:id="rId2" imgW="4564420" imgH="2743299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2A9CF60B-ACA6-CE6F-94CA-4CD5CC3810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184" y="1596441"/>
                        <a:ext cx="6456098" cy="3880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790850" y="46106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Инвестиции в основной капитал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75834" y="978244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118,1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0330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038217" y="4065018"/>
            <a:ext cx="5250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283,2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x-none" sz="6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FF31C21B-E20E-74CC-D34B-242D501321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204168"/>
              </p:ext>
            </p:extLst>
          </p:nvPr>
        </p:nvGraphicFramePr>
        <p:xfrm>
          <a:off x="690768" y="1588925"/>
          <a:ext cx="6191294" cy="4459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760995" imgH="3429123" progId="Excel.Sheet.12">
                  <p:embed/>
                </p:oleObj>
              </mc:Choice>
              <mc:Fallback>
                <p:oleObj name="Worksheet" r:id="rId3" imgW="4760995" imgH="3429123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E9FF9B6C-DDB0-47E4-A27B-44B6CFEC82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768" y="1588925"/>
                        <a:ext cx="6191294" cy="4459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импорта 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77" y="730552"/>
            <a:ext cx="532614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19826" y="3315547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экспорта 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62153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0813471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777505" y="523399"/>
            <a:ext cx="4700261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Структура товарооборота экспорта 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 импорта в январе-</a:t>
            </a:r>
            <a:r>
              <a:rPr lang="ky-KG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октябре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 года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AE27E73-E28B-D849-CE9F-9DF792EDFA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61909"/>
              </p:ext>
            </p:extLst>
          </p:nvPr>
        </p:nvGraphicFramePr>
        <p:xfrm>
          <a:off x="363490" y="1266609"/>
          <a:ext cx="5236641" cy="195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23D5E3F-8002-0102-A473-D21E71BF9E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920579"/>
              </p:ext>
            </p:extLst>
          </p:nvPr>
        </p:nvGraphicFramePr>
        <p:xfrm>
          <a:off x="346459" y="4172165"/>
          <a:ext cx="5236641" cy="195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1" y="154511"/>
            <a:ext cx="5219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импорта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73" y="73559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33859" y="2995052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экспорта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02" y="3609920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1822480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357447" y="725064"/>
            <a:ext cx="5131755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</a:t>
            </a:r>
            <a:r>
              <a:rPr lang="ky-KG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взаимной торговли товарами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 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 январе-октябре 2025 года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0B361E8-DE1C-FF1D-9DA7-FA4CC97829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993955"/>
              </p:ext>
            </p:extLst>
          </p:nvPr>
        </p:nvGraphicFramePr>
        <p:xfrm>
          <a:off x="365377" y="1256483"/>
          <a:ext cx="4853768" cy="1738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139803C1-AEA6-03D4-9734-23882CA098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489366"/>
              </p:ext>
            </p:extLst>
          </p:nvPr>
        </p:nvGraphicFramePr>
        <p:xfrm>
          <a:off x="586488" y="4207765"/>
          <a:ext cx="4724651" cy="1849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1319073" y="266268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Индекс потребительских цен 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1319072" y="866896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i="1" dirty="0"/>
              <a:t>(в процентах к декабрю предыдущего года)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4574813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854E5DB2-5895-563D-5944-995A3A8A57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741775"/>
              </p:ext>
            </p:extLst>
          </p:nvPr>
        </p:nvGraphicFramePr>
        <p:xfrm>
          <a:off x="545312" y="1615556"/>
          <a:ext cx="6910521" cy="41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567661" imgH="2743299" progId="Excel.Sheet.12">
                  <p:embed/>
                </p:oleObj>
              </mc:Choice>
              <mc:Fallback>
                <p:oleObj name="Worksheet" r:id="rId8" imgW="4567661" imgH="27432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5312" y="1615556"/>
                        <a:ext cx="6910521" cy="4150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1741628" y="440427"/>
            <a:ext cx="9069247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Заработная плата 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DIN Pro Bold" panose="020B0804020101020102" pitchFamily="34" charset="0"/>
              </a:rPr>
              <a:t>в январе-сентябре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DIN Pro Bold" panose="020B0804020101020102" pitchFamily="34" charset="0"/>
              </a:rPr>
            </a:br>
            <a:r>
              <a:rPr lang="ru-RU" altLang="ru-RU" sz="20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(сомов)</a:t>
            </a:r>
            <a:r>
              <a:rPr lang="ru-RU" altLang="ru-RU" sz="32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 </a:t>
            </a:r>
            <a:endParaRPr lang="ru-RU" sz="3400" i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8E341FB-BF43-78E3-5345-4AE01CF6BF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377017"/>
              </p:ext>
            </p:extLst>
          </p:nvPr>
        </p:nvGraphicFramePr>
        <p:xfrm>
          <a:off x="1261181" y="1143551"/>
          <a:ext cx="9696122" cy="4533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556449" imgH="3064790" progId="Excel.Sheet.12">
                  <p:embed/>
                </p:oleObj>
              </mc:Choice>
              <mc:Fallback>
                <p:oleObj name="Worksheet" r:id="rId3" imgW="6556449" imgH="30647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1181" y="1143551"/>
                        <a:ext cx="9696122" cy="4533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888664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B1AD07-A2B1-D2E0-4340-282097805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5700" y="2878772"/>
            <a:ext cx="2672525" cy="2672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26DE55-912C-01D5-7AE3-A62E04915F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r="3040"/>
          <a:stretch/>
        </p:blipFill>
        <p:spPr>
          <a:xfrm>
            <a:off x="8636905" y="2806062"/>
            <a:ext cx="2551315" cy="27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6498</TotalTime>
  <Words>408</Words>
  <Application>Microsoft Office PowerPoint</Application>
  <PresentationFormat>Широкоэкранный</PresentationFormat>
  <Paragraphs>118</Paragraphs>
  <Slides>13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DIN Pro Bold</vt:lpstr>
      <vt:lpstr>DIN Pro Regular</vt:lpstr>
      <vt:lpstr>Times New Roman</vt:lpstr>
      <vt:lpstr>Wingdings</vt:lpstr>
      <vt:lpstr>Обложка</vt:lpstr>
      <vt:lpstr>1_Обложка</vt:lpstr>
      <vt:lpstr>Worksheet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Чынара Турдубаева</cp:lastModifiedBy>
  <cp:revision>256</cp:revision>
  <cp:lastPrinted>2025-07-12T04:54:18Z</cp:lastPrinted>
  <dcterms:created xsi:type="dcterms:W3CDTF">2024-10-02T10:12:32Z</dcterms:created>
  <dcterms:modified xsi:type="dcterms:W3CDTF">2025-12-13T06:17:45Z</dcterms:modified>
</cp:coreProperties>
</file>