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0" r:id="rId3"/>
    <p:sldId id="302" r:id="rId4"/>
    <p:sldId id="304" r:id="rId5"/>
    <p:sldId id="272" r:id="rId6"/>
    <p:sldId id="308" r:id="rId7"/>
    <p:sldId id="309" r:id="rId8"/>
    <p:sldId id="301" r:id="rId9"/>
    <p:sldId id="310" r:id="rId10"/>
    <p:sldId id="311" r:id="rId11"/>
    <p:sldId id="270" r:id="rId1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Ysabekova" initials="B" lastIdx="1" clrIdx="0">
    <p:extLst>
      <p:ext uri="{19B8F6BF-5375-455C-9EA6-DF929625EA0E}">
        <p15:presenceInfo xmlns:p15="http://schemas.microsoft.com/office/powerpoint/2012/main" userId="S-1-5-21-379961216-2183780427-2185431998-16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05" autoAdjust="0"/>
  </p:normalViewPr>
  <p:slideViewPr>
    <p:cSldViewPr>
      <p:cViewPr varScale="1">
        <p:scale>
          <a:sx n="98" d="100"/>
          <a:sy n="98" d="100"/>
        </p:scale>
        <p:origin x="9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(гектаров)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4230096"/>
        <c:axId val="94233624"/>
      </c:barChart>
      <c:catAx>
        <c:axId val="9423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4233624"/>
        <c:crosses val="autoZero"/>
        <c:auto val="1"/>
        <c:lblAlgn val="ctr"/>
        <c:lblOffset val="100"/>
        <c:noMultiLvlLbl val="0"/>
      </c:catAx>
      <c:valAx>
        <c:axId val="9423362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94230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Лесовосстановление </a:t>
            </a:r>
          </a:p>
          <a:p>
            <a:pPr>
              <a:defRPr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гектаров)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10959492563429571"/>
          <c:y val="0.15319444444444447"/>
          <c:w val="0.84596062992125987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Лист1!$A$4:$E$4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Лист1!$A$5:$E$5</c:f>
              <c:numCache>
                <c:formatCode>_-* #\ ##0.0_-;\-* #\ ##0.0_-;_-* "-"??_-;_-@_-</c:formatCode>
                <c:ptCount val="5"/>
                <c:pt idx="0">
                  <c:v>10.5</c:v>
                </c:pt>
                <c:pt idx="1">
                  <c:v>9.4</c:v>
                </c:pt>
                <c:pt idx="2">
                  <c:v>5.5</c:v>
                </c:pt>
                <c:pt idx="3">
                  <c:v>5.6</c:v>
                </c:pt>
                <c:pt idx="4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BC-4985-BFAF-EED14EBF6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234016"/>
        <c:axId val="94228136"/>
      </c:barChart>
      <c:catAx>
        <c:axId val="9423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G"/>
          </a:p>
        </c:txPr>
        <c:crossAx val="94228136"/>
        <c:crosses val="autoZero"/>
        <c:auto val="1"/>
        <c:lblAlgn val="ctr"/>
        <c:lblOffset val="100"/>
        <c:noMultiLvlLbl val="0"/>
      </c:catAx>
      <c:valAx>
        <c:axId val="942281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\ ##0.0_-;\-* #\ ##0.0_-;_-* &quot;-&quot;??_-;_-@_-" sourceLinked="1"/>
        <c:majorTickMark val="none"/>
        <c:minorTickMark val="none"/>
        <c:tickLblPos val="nextTo"/>
        <c:crossAx val="9423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36962880429823E-2"/>
          <c:y val="0.10954754329545353"/>
          <c:w val="0.96631624601137955"/>
          <c:h val="0.84686077520097747"/>
        </c:manualLayout>
      </c:layout>
      <c:pieChart>
        <c:varyColors val="1"/>
        <c:ser>
          <c:idx val="0"/>
          <c:order val="0"/>
          <c:explosion val="16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A2-4D95-A37F-A807CC02DB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A2-4D95-A37F-A807CC02DB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A2-4D95-A37F-A807CC02DB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D60-46BA-84D4-1F8C2A6A1C05}"/>
              </c:ext>
            </c:extLst>
          </c:dPt>
          <c:dLbls>
            <c:dLbl>
              <c:idx val="0"/>
              <c:layout>
                <c:manualLayout>
                  <c:x val="0.24566562792460678"/>
                  <c:y val="-5.5236892328943956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EFC70F5-637F-420C-8DCF-74A95FD5E38E}" type="CATEGORYNAME">
                      <a:rPr lang="ru-RU" smtClean="0"/>
                      <a:pPr algn="l"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94,5%</a:t>
                    </a:r>
                  </a:p>
                </c:rich>
              </c:tx>
              <c:spPr>
                <a:noFill/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G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454462509685793"/>
                      <c:h val="0.249876913066700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A2-4D95-A37F-A807CC02DBFC}"/>
                </c:ext>
              </c:extLst>
            </c:dLbl>
            <c:dLbl>
              <c:idx val="1"/>
              <c:layout>
                <c:manualLayout>
                  <c:x val="-0.12037874169721248"/>
                  <c:y val="1.69602700110597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86179FC2-1653-45FC-89DF-2C0BD2AA28D3}" type="CATEGORYNAME">
                      <a:rPr lang="ru-RU" dirty="0"/>
                      <a:pPr algn="l"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3,4%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G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55061858806525"/>
                      <c:h val="0.220397818490834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5A2-4D95-A37F-A807CC02DBFC}"/>
                </c:ext>
              </c:extLst>
            </c:dLbl>
            <c:dLbl>
              <c:idx val="2"/>
              <c:layout>
                <c:manualLayout>
                  <c:x val="0.18755054055062756"/>
                  <c:y val="-3.25070729000036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1977051-D8F4-49C5-BFD4-6FB842247D9E}" type="CATEGORYNAME">
                      <a:rPr lang="ru-RU"/>
                      <a:pPr algn="l">
                        <a:defRPr sz="1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1,1%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G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819911082560208"/>
                      <c:h val="0.1076182550375006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5A2-4D95-A37F-A807CC02DBFC}"/>
                </c:ext>
              </c:extLst>
            </c:dLbl>
            <c:dLbl>
              <c:idx val="3"/>
              <c:layout>
                <c:manualLayout>
                  <c:x val="0.10671872676387682"/>
                  <c:y val="0.10633667190329803"/>
                </c:manualLayout>
              </c:layout>
              <c:tx>
                <c:rich>
                  <a:bodyPr/>
                  <a:lstStyle/>
                  <a:p>
                    <a:fld id="{A9E724A5-526D-44AB-ABB1-6A54280EE307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D60-46BA-84D4-1F8C2A6A1C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Лист4!$C$11:$C$14</c:f>
              <c:strCache>
                <c:ptCount val="4"/>
                <c:pt idx="0">
                  <c:v>на орошение и сельскохозяйственное водоснабжение</c:v>
                </c:pt>
                <c:pt idx="1">
                  <c:v>на хозяйственно-питьевые нужды</c:v>
                </c:pt>
                <c:pt idx="2">
                  <c:v>на производственные нужды</c:v>
                </c:pt>
                <c:pt idx="3">
                  <c:v>другие</c:v>
                </c:pt>
              </c:strCache>
            </c:strRef>
          </c:cat>
          <c:val>
            <c:numRef>
              <c:f>Лист4!$D$11:$D$14</c:f>
              <c:numCache>
                <c:formatCode>General</c:formatCode>
                <c:ptCount val="4"/>
                <c:pt idx="0" formatCode="#,##0.00">
                  <c:v>5697</c:v>
                </c:pt>
                <c:pt idx="1">
                  <c:v>207.4</c:v>
                </c:pt>
                <c:pt idx="2">
                  <c:v>67.599999999999994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A2-4D95-A37F-A807CC02DBF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Лист1!$F$39:$F$47</c:f>
              <c:strCache>
                <c:ptCount val="9"/>
                <c:pt idx="0">
                  <c:v>г. Ош</c:v>
                </c:pt>
                <c:pt idx="1">
                  <c:v>г. Бишкек</c:v>
                </c:pt>
                <c:pt idx="2">
                  <c:v>Баткенская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Таласская область</c:v>
                </c:pt>
                <c:pt idx="6">
                  <c:v>Джалал-Абадская область</c:v>
                </c:pt>
                <c:pt idx="7">
                  <c:v>Ошская область</c:v>
                </c:pt>
                <c:pt idx="8">
                  <c:v>Чуйская область</c:v>
                </c:pt>
              </c:strCache>
            </c:strRef>
          </c:cat>
          <c:val>
            <c:numRef>
              <c:f>Лист1!$G$39:$G$47</c:f>
              <c:numCache>
                <c:formatCode>General</c:formatCode>
                <c:ptCount val="9"/>
                <c:pt idx="0">
                  <c:v>56.9</c:v>
                </c:pt>
                <c:pt idx="1">
                  <c:v>166</c:v>
                </c:pt>
                <c:pt idx="2">
                  <c:v>723.4</c:v>
                </c:pt>
                <c:pt idx="3" formatCode="#,##0.00">
                  <c:v>779.6</c:v>
                </c:pt>
                <c:pt idx="4" formatCode="#,##0.00">
                  <c:v>829.3</c:v>
                </c:pt>
                <c:pt idx="5">
                  <c:v>1034.5999999999999</c:v>
                </c:pt>
                <c:pt idx="6">
                  <c:v>1205.5999999999999</c:v>
                </c:pt>
                <c:pt idx="7">
                  <c:v>1314.9</c:v>
                </c:pt>
                <c:pt idx="8">
                  <c:v>2762.1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A-41E1-9C6E-0C296F4A14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4228920"/>
        <c:axId val="94924304"/>
      </c:barChart>
      <c:catAx>
        <c:axId val="94228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4924304"/>
        <c:crosses val="autoZero"/>
        <c:auto val="1"/>
        <c:lblAlgn val="ctr"/>
        <c:lblOffset val="100"/>
        <c:noMultiLvlLbl val="0"/>
      </c:catAx>
      <c:valAx>
        <c:axId val="9492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4228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7142857142857E-2"/>
          <c:y val="8.4291187739463605E-2"/>
          <c:w val="0.90535714285714286"/>
          <c:h val="0.76628352490421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99CCFF"/>
            </a:solidFill>
            <a:ln w="9295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1858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Sheet1!$B$1:$F$1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27.8</c:v>
                </c:pt>
                <c:pt idx="1">
                  <c:v>27.4</c:v>
                </c:pt>
                <c:pt idx="2">
                  <c:v>26.9</c:v>
                </c:pt>
                <c:pt idx="3">
                  <c:v>27.3</c:v>
                </c:pt>
                <c:pt idx="4">
                  <c:v>26.9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42-420D-BB6B-3B5CD4C102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4925480"/>
        <c:axId val="94919992"/>
      </c:barChart>
      <c:catAx>
        <c:axId val="94925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3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KG"/>
          </a:p>
        </c:txPr>
        <c:crossAx val="949199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4919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3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KG"/>
          </a:p>
        </c:txPr>
        <c:crossAx val="94925480"/>
        <c:crosses val="autoZero"/>
        <c:crossBetween val="between"/>
      </c:valAx>
      <c:spPr>
        <a:solidFill>
          <a:srgbClr val="FFFFFF"/>
        </a:solidFill>
        <a:ln w="1858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42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K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 от стационарных источников по территории </a:t>
            </a:r>
          </a:p>
          <a:p>
            <a:pPr algn="ctr">
              <a:defRPr sz="1800"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расчете на одного человека, килограммов)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34471215556260981"/>
          <c:y val="0.24062500518184546"/>
          <c:w val="0.65528784443739019"/>
          <c:h val="0.6051099921100268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Лист2!$C$61:$C$69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Лист2!$D$61:$D$69</c:f>
              <c:numCache>
                <c:formatCode>General</c:formatCode>
                <c:ptCount val="9"/>
                <c:pt idx="0">
                  <c:v>1.5</c:v>
                </c:pt>
                <c:pt idx="1">
                  <c:v>4.5999999999999996</c:v>
                </c:pt>
                <c:pt idx="2">
                  <c:v>2.8</c:v>
                </c:pt>
                <c:pt idx="3">
                  <c:v>11.5</c:v>
                </c:pt>
                <c:pt idx="4">
                  <c:v>5.5</c:v>
                </c:pt>
                <c:pt idx="5">
                  <c:v>5.8</c:v>
                </c:pt>
                <c:pt idx="6">
                  <c:v>16</c:v>
                </c:pt>
                <c:pt idx="7">
                  <c:v>21.4</c:v>
                </c:pt>
                <c:pt idx="8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41-4314-A29E-9EDCA44CC8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4920776"/>
        <c:axId val="94925872"/>
      </c:barChart>
      <c:catAx>
        <c:axId val="94920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4925872"/>
        <c:crosses val="autoZero"/>
        <c:auto val="1"/>
        <c:lblAlgn val="ctr"/>
        <c:lblOffset val="100"/>
        <c:noMultiLvlLbl val="0"/>
      </c:catAx>
      <c:valAx>
        <c:axId val="94925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4920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800" b="1" i="0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i="0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Выбросы загрязняющих атмосферу веществ, отходящих  от стационарных источников</a:t>
            </a:r>
          </a:p>
          <a:p>
            <a:pPr algn="ctr" rtl="0">
              <a:def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b="1" i="0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400" b="0" i="1" u="none" strike="noStrike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(тыс. тонн)</a:t>
            </a:r>
          </a:p>
        </c:rich>
      </c:tx>
      <c:layout>
        <c:manualLayout>
          <c:xMode val="edge"/>
          <c:yMode val="edge"/>
          <c:x val="0.211628048272414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1800" b="1" i="0" u="none" strike="noStrike" kern="1200" spc="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6.1111091823130764E-2"/>
          <c:y val="0.36391461554776744"/>
          <c:w val="0.93888888888888888"/>
          <c:h val="0.47013603426779743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4921952"/>
        <c:axId val="94926264"/>
      </c:barChart>
      <c:catAx>
        <c:axId val="9492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4926264"/>
        <c:crosses val="autoZero"/>
        <c:auto val="1"/>
        <c:lblAlgn val="ctr"/>
        <c:lblOffset val="100"/>
        <c:noMultiLvlLbl val="0"/>
      </c:catAx>
      <c:valAx>
        <c:axId val="949262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4921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8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Образование отходов производства и потребления </a:t>
            </a:r>
          </a:p>
          <a:p>
            <a:pPr>
              <a:defRPr lang="ru-RU" sz="1800" dirty="0">
                <a:solidFill>
                  <a:schemeClr val="tx1"/>
                </a:solidFill>
              </a:defRPr>
            </a:pPr>
            <a:r>
              <a:rPr lang="ru-RU" sz="1400" b="0" i="1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(млн. тонн/год)</a:t>
            </a:r>
          </a:p>
        </c:rich>
      </c:tx>
      <c:layout>
        <c:manualLayout>
          <c:xMode val="edge"/>
          <c:yMode val="edge"/>
          <c:x val="0.21225905454949451"/>
          <c:y val="4.34194827833918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8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2.6456124758067814E-2"/>
          <c:y val="0.23364284219592957"/>
          <c:w val="0.94402035623409675"/>
          <c:h val="0.565555555555555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Лист3!$C$6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Лист3!$D$5:$H$5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Лист3!$D$6:$H$6</c:f>
              <c:numCache>
                <c:formatCode>#,##0.00</c:formatCode>
                <c:ptCount val="5"/>
                <c:pt idx="0">
                  <c:v>151.80000000000001</c:v>
                </c:pt>
                <c:pt idx="1">
                  <c:v>114.1</c:v>
                </c:pt>
                <c:pt idx="2">
                  <c:v>213.6</c:v>
                </c:pt>
                <c:pt idx="3">
                  <c:v>194.6</c:v>
                </c:pt>
                <c:pt idx="4">
                  <c:v>225.9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15-47CF-A4FB-44FAA70181E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4921168"/>
        <c:axId val="94918816"/>
      </c:barChart>
      <c:catAx>
        <c:axId val="9492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4918816"/>
        <c:crosses val="autoZero"/>
        <c:auto val="1"/>
        <c:lblAlgn val="ctr"/>
        <c:lblOffset val="100"/>
        <c:noMultiLvlLbl val="0"/>
      </c:catAx>
      <c:valAx>
        <c:axId val="94918816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9492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Избавление</a:t>
            </a:r>
            <a:r>
              <a:rPr lang="ru-RU" sz="18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мусора</a:t>
            </a:r>
          </a:p>
          <a:p>
            <a:pPr>
              <a:defRPr/>
            </a:pPr>
            <a:r>
              <a:rPr lang="ru-RU" sz="1400" b="0" i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процентах)</a:t>
            </a:r>
            <a:endParaRPr lang="ru-RU" sz="1400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53-42BC-B9A8-300FE2B1B62A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53-42BC-B9A8-300FE2B1B62A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C53-42BC-B9A8-300FE2B1B62A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C53-42BC-B9A8-300FE2B1B62A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C53-42BC-B9A8-300FE2B1B62A}"/>
              </c:ext>
            </c:extLst>
          </c:dPt>
          <c:dLbls>
            <c:dLbl>
              <c:idx val="0"/>
              <c:layout>
                <c:manualLayout>
                  <c:x val="0.25268814670062306"/>
                  <c:y val="-5.525852979413844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53-42BC-B9A8-300FE2B1B62A}"/>
                </c:ext>
              </c:extLst>
            </c:dLbl>
            <c:dLbl>
              <c:idx val="1"/>
              <c:layout>
                <c:manualLayout>
                  <c:x val="-0.12917918598715991"/>
                  <c:y val="0.103008114365581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03548596062863"/>
                      <c:h val="0.151328221769529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C53-42BC-B9A8-300FE2B1B62A}"/>
                </c:ext>
              </c:extLst>
            </c:dLbl>
            <c:dLbl>
              <c:idx val="2"/>
              <c:layout>
                <c:manualLayout>
                  <c:x val="-0.13796195787582541"/>
                  <c:y val="1.335185227169223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53-42BC-B9A8-300FE2B1B62A}"/>
                </c:ext>
              </c:extLst>
            </c:dLbl>
            <c:dLbl>
              <c:idx val="3"/>
              <c:layout>
                <c:manualLayout>
                  <c:x val="-6.3082897542015792E-2"/>
                  <c:y val="-0.1158010375537500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53-42BC-B9A8-300FE2B1B62A}"/>
                </c:ext>
              </c:extLst>
            </c:dLbl>
            <c:dLbl>
              <c:idx val="4"/>
              <c:layout>
                <c:manualLayout>
                  <c:x val="-7.4781419734713861E-2"/>
                  <c:y val="-0.1247691095027997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53-42BC-B9A8-300FE2B1B6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Лист2!$E$19:$E$22</c:f>
              <c:strCache>
                <c:ptCount val="4"/>
                <c:pt idx="0">
                  <c:v>Сбор грузовиком, контейнером</c:v>
                </c:pt>
                <c:pt idx="1">
                  <c:v>Сброс в мусорные кучи</c:v>
                </c:pt>
                <c:pt idx="2">
                  <c:v>Сжигание</c:v>
                </c:pt>
                <c:pt idx="3">
                  <c:v>Закапывание</c:v>
                </c:pt>
              </c:strCache>
            </c:strRef>
          </c:cat>
          <c:val>
            <c:numRef>
              <c:f>Лист2!$F$19:$F$22</c:f>
              <c:numCache>
                <c:formatCode>General</c:formatCode>
                <c:ptCount val="4"/>
                <c:pt idx="0">
                  <c:v>48.5</c:v>
                </c:pt>
                <c:pt idx="1">
                  <c:v>23.2</c:v>
                </c:pt>
                <c:pt idx="2">
                  <c:v>19.3</c:v>
                </c:pt>
                <c:pt idx="3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C53-42BC-B9A8-300FE2B1B62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u="none" strike="noStrike" baseline="0" dirty="0">
                <a:effectLst/>
              </a:rPr>
              <a:t> </a:t>
            </a:r>
            <a:r>
              <a:rPr lang="ru-RU" sz="1800" b="1" i="0" u="none" strike="noStrike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Вывоз бытового мусора по видам образования </a:t>
            </a:r>
          </a:p>
          <a:p>
            <a:pPr>
              <a:defRPr/>
            </a:pPr>
            <a:r>
              <a:rPr lang="ru-RU" sz="1400" b="0" i="1" u="none" strike="noStrike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0" i="1" u="none" strike="noStrike" baseline="0" dirty="0" err="1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тыс.тонн</a:t>
            </a:r>
            <a:r>
              <a:rPr lang="ru-RU" sz="1400" b="0" i="1" u="none" strike="noStrike" baseline="0" dirty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0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Лист10!$D$48:$D$52</c:f>
              <c:strCache>
                <c:ptCount val="5"/>
                <c:pt idx="0">
                  <c:v>Уличный мусор (включая мусор с несанкционированных свалок и парковые отходы)</c:v>
                </c:pt>
                <c:pt idx="1">
                  <c:v>Отходы предприятий, учреждений и организаций</c:v>
                </c:pt>
                <c:pt idx="2">
                  <c:v>Отходы домашних хозяйств</c:v>
                </c:pt>
                <c:pt idx="3">
                  <c:v>Отходы с рынков</c:v>
                </c:pt>
                <c:pt idx="4">
                  <c:v>Прочие отходы</c:v>
                </c:pt>
              </c:strCache>
            </c:strRef>
          </c:cat>
          <c:val>
            <c:numRef>
              <c:f>Лист10!$E$48:$E$52</c:f>
              <c:numCache>
                <c:formatCode>General</c:formatCode>
                <c:ptCount val="5"/>
                <c:pt idx="0">
                  <c:v>232.9</c:v>
                </c:pt>
                <c:pt idx="1">
                  <c:v>306</c:v>
                </c:pt>
                <c:pt idx="2" formatCode="0.0">
                  <c:v>715.9</c:v>
                </c:pt>
                <c:pt idx="3">
                  <c:v>482.4</c:v>
                </c:pt>
                <c:pt idx="4">
                  <c:v>55.7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C6-43D4-A192-A716E05A71A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6767760"/>
        <c:axId val="96765016"/>
      </c:barChart>
      <c:catAx>
        <c:axId val="9676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6765016"/>
        <c:crosses val="autoZero"/>
        <c:auto val="1"/>
        <c:lblAlgn val="ctr"/>
        <c:lblOffset val="100"/>
        <c:noMultiLvlLbl val="0"/>
      </c:catAx>
      <c:valAx>
        <c:axId val="96765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676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погибших в следствии</a:t>
            </a:r>
          </a:p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чрезвычайных ситуаций</a:t>
            </a:r>
          </a:p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(человек)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30562826281070182"/>
          <c:y val="0.29431632039068584"/>
          <c:w val="0.65773178848547886"/>
          <c:h val="0.5486047445693413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Лист1!$G$7:$G$12</c:f>
              <c:strCache>
                <c:ptCount val="6"/>
                <c:pt idx="0">
                  <c:v>Иссык-Кульская область</c:v>
                </c:pt>
                <c:pt idx="1">
                  <c:v>Ошская область</c:v>
                </c:pt>
                <c:pt idx="2">
                  <c:v>Чуйская область</c:v>
                </c:pt>
                <c:pt idx="3">
                  <c:v>Джалал-Абадская область</c:v>
                </c:pt>
                <c:pt idx="4">
                  <c:v>Нарынская область</c:v>
                </c:pt>
                <c:pt idx="5">
                  <c:v>г. Ош</c:v>
                </c:pt>
              </c:strCache>
            </c:strRef>
          </c:cat>
          <c:val>
            <c:numRef>
              <c:f>Лист1!$H$7:$H$12</c:f>
              <c:numCache>
                <c:formatCode>General</c:formatCode>
                <c:ptCount val="6"/>
                <c:pt idx="0">
                  <c:v>8</c:v>
                </c:pt>
                <c:pt idx="1">
                  <c:v>7</c:v>
                </c:pt>
                <c:pt idx="2">
                  <c:v>18</c:v>
                </c:pt>
                <c:pt idx="3">
                  <c:v>5</c:v>
                </c:pt>
                <c:pt idx="4">
                  <c:v>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B-424D-9A9B-F3F148DB1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6768152"/>
        <c:axId val="96763840"/>
      </c:barChart>
      <c:catAx>
        <c:axId val="96768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6763840"/>
        <c:crosses val="autoZero"/>
        <c:auto val="1"/>
        <c:lblAlgn val="ctr"/>
        <c:lblOffset val="100"/>
        <c:noMultiLvlLbl val="0"/>
      </c:catAx>
      <c:valAx>
        <c:axId val="96763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768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G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ущерба от чрезвычайных ситуаций </a:t>
            </a:r>
            <a:r>
              <a:rPr lang="ru-RU" sz="14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(млн. сомов)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G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Лист2!$D$7:$D$13</c:f>
              <c:strCache>
                <c:ptCount val="7"/>
                <c:pt idx="0">
                  <c:v>г. Ош</c:v>
                </c:pt>
                <c:pt idx="1">
                  <c:v>Таласская область</c:v>
                </c:pt>
                <c:pt idx="2">
                  <c:v>Нарынская область</c:v>
                </c:pt>
                <c:pt idx="3">
                  <c:v>Ошская область</c:v>
                </c:pt>
                <c:pt idx="4">
                  <c:v>Джалал-Абадская область</c:v>
                </c:pt>
                <c:pt idx="5">
                  <c:v>Иссык-Кульская область</c:v>
                </c:pt>
                <c:pt idx="6">
                  <c:v>Баткенская область</c:v>
                </c:pt>
              </c:strCache>
            </c:strRef>
          </c:cat>
          <c:val>
            <c:numRef>
              <c:f>Лист2!$E$7:$E$13</c:f>
              <c:numCache>
                <c:formatCode>General</c:formatCode>
                <c:ptCount val="7"/>
                <c:pt idx="0">
                  <c:v>0</c:v>
                </c:pt>
                <c:pt idx="1">
                  <c:v>0.2</c:v>
                </c:pt>
                <c:pt idx="2">
                  <c:v>8</c:v>
                </c:pt>
                <c:pt idx="3">
                  <c:v>2.9</c:v>
                </c:pt>
                <c:pt idx="4">
                  <c:v>53.1</c:v>
                </c:pt>
                <c:pt idx="5" formatCode="0.0">
                  <c:v>15</c:v>
                </c:pt>
                <c:pt idx="6" formatCode="#\ ##0.0">
                  <c:v>88.8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2-4A0A-9D72-633009138D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6764232"/>
        <c:axId val="96768936"/>
      </c:barChart>
      <c:catAx>
        <c:axId val="96764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6768936"/>
        <c:crosses val="autoZero"/>
        <c:auto val="1"/>
        <c:lblAlgn val="ctr"/>
        <c:lblOffset val="100"/>
        <c:noMultiLvlLbl val="0"/>
      </c:catAx>
      <c:valAx>
        <c:axId val="96768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764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ru-KG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государственного бюджета </a:t>
            </a:r>
          </a:p>
          <a:p>
            <a:pPr>
              <a:defRPr/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млн.сомов</a:t>
            </a: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Лист2!$E$34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Лист2!$F$33:$I$33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Лист2!$F$34:$I$34</c:f>
              <c:numCache>
                <c:formatCode>0.0</c:formatCode>
                <c:ptCount val="4"/>
                <c:pt idx="0" formatCode="General">
                  <c:v>588.70000000000005</c:v>
                </c:pt>
                <c:pt idx="1">
                  <c:v>689</c:v>
                </c:pt>
                <c:pt idx="2" formatCode="General">
                  <c:v>1188.7</c:v>
                </c:pt>
                <c:pt idx="3" formatCode="General">
                  <c:v>1781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B0-4352-A2A0-FD81CBCEF1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6769328"/>
        <c:axId val="96763056"/>
      </c:barChart>
      <c:catAx>
        <c:axId val="9676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6763056"/>
        <c:crosses val="autoZero"/>
        <c:auto val="1"/>
        <c:lblAlgn val="ctr"/>
        <c:lblOffset val="100"/>
        <c:noMultiLvlLbl val="0"/>
      </c:catAx>
      <c:valAx>
        <c:axId val="967630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676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 предприятий  </a:t>
            </a:r>
            <a:r>
              <a:rPr lang="ru-RU" b="1" i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организаций на охрану окружающей среды в 2023 году </a:t>
            </a:r>
            <a:r>
              <a:rPr lang="ru-RU" b="0" i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</a:t>
            </a:r>
            <a:r>
              <a:rPr lang="ru-RU" b="1" i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9.4889222482642491E-2"/>
          <c:y val="2.31480922409587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0.29005880203404438"/>
          <c:y val="0.280497517184081"/>
          <c:w val="0.44846313372588231"/>
          <c:h val="0.6708091909198674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5E-42C6-A91E-D1D86078D8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F5E-42C6-A91E-D1D86078D8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F5E-42C6-A91E-D1D86078D8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F5E-42C6-A91E-D1D86078D876}"/>
              </c:ext>
            </c:extLst>
          </c:dPt>
          <c:dLbls>
            <c:dLbl>
              <c:idx val="0"/>
              <c:layout>
                <c:manualLayout>
                  <c:x val="-1.8721982698040244E-3"/>
                  <c:y val="-0.1457615820464392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1060909564265278"/>
                      <c:h val="0.180791506257758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F5E-42C6-A91E-D1D86078D876}"/>
                </c:ext>
              </c:extLst>
            </c:dLbl>
            <c:dLbl>
              <c:idx val="1"/>
              <c:layout>
                <c:manualLayout>
                  <c:x val="0.2537122715949901"/>
                  <c:y val="-5.81055607347975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5E-42C6-A91E-D1D86078D876}"/>
                </c:ext>
              </c:extLst>
            </c:dLbl>
            <c:dLbl>
              <c:idx val="2"/>
              <c:layout>
                <c:manualLayout>
                  <c:x val="0.21694259540104632"/>
                  <c:y val="-1.907094863855706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5E-42C6-A91E-D1D86078D876}"/>
                </c:ext>
              </c:extLst>
            </c:dLbl>
            <c:dLbl>
              <c:idx val="3"/>
              <c:layout>
                <c:manualLayout>
                  <c:x val="-0.13037005259121143"/>
                  <c:y val="7.69497833574046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5E-42C6-A91E-D1D86078D87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Лист2!$E$45:$E$48</c:f>
              <c:strCache>
                <c:ptCount val="4"/>
                <c:pt idx="0">
                  <c:v>охрана атмосферного воздуха и климата</c:v>
                </c:pt>
                <c:pt idx="1">
                  <c:v>очистка сточных вод</c:v>
                </c:pt>
                <c:pt idx="2">
                  <c:v>охрана и рациональное использование земель</c:v>
                </c:pt>
                <c:pt idx="3">
                  <c:v>прочие</c:v>
                </c:pt>
              </c:strCache>
            </c:strRef>
          </c:cat>
          <c:val>
            <c:numRef>
              <c:f>Лист2!$F$45:$F$48</c:f>
              <c:numCache>
                <c:formatCode>General</c:formatCode>
                <c:ptCount val="4"/>
                <c:pt idx="0" formatCode="#,##0.00">
                  <c:v>16.5</c:v>
                </c:pt>
                <c:pt idx="1">
                  <c:v>312.3</c:v>
                </c:pt>
                <c:pt idx="2" formatCode="#,##0.00">
                  <c:v>708.6</c:v>
                </c:pt>
                <c:pt idx="3" formatCode="#,##0.00">
                  <c:v>1161.8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5E-42C6-A91E-D1D86078D87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предприятий и организаций </a:t>
            </a:r>
          </a:p>
          <a:p>
            <a:pPr>
              <a:defRPr/>
            </a:pPr>
            <a:r>
              <a:rPr lang="ru-RU" b="0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(млн. сомов)</a:t>
            </a:r>
          </a:p>
        </c:rich>
      </c:tx>
      <c:layout>
        <c:manualLayout>
          <c:xMode val="edge"/>
          <c:yMode val="edge"/>
          <c:x val="0.10376022183302681"/>
          <c:y val="3.5273858460171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>
        <c:manualLayout>
          <c:layoutTarget val="inner"/>
          <c:xMode val="edge"/>
          <c:yMode val="edge"/>
          <c:x val="3.8706399499882485E-2"/>
          <c:y val="0.28023120887802588"/>
          <c:w val="0.94990936535309323"/>
          <c:h val="0.61237948869878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Лист2!$D$42</c:f>
              <c:strCache>
                <c:ptCount val="1"/>
                <c:pt idx="0">
                  <c:v>Инвестиции предприятий и организаций на охрану окружающей среды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Лист2!$E$41:$I$41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Лист2!$E$42:$I$42</c:f>
              <c:numCache>
                <c:formatCode>#\ ##0.0</c:formatCode>
                <c:ptCount val="5"/>
                <c:pt idx="0">
                  <c:v>5469</c:v>
                </c:pt>
                <c:pt idx="1">
                  <c:v>1263.8</c:v>
                </c:pt>
                <c:pt idx="2">
                  <c:v>1556.7</c:v>
                </c:pt>
                <c:pt idx="3">
                  <c:v>1842.9</c:v>
                </c:pt>
                <c:pt idx="4">
                  <c:v>2199.1999999999998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F3-4EA4-9220-9D780C135B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6764624"/>
        <c:axId val="96765800"/>
      </c:barChart>
      <c:catAx>
        <c:axId val="9676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6765800"/>
        <c:crosses val="autoZero"/>
        <c:auto val="1"/>
        <c:lblAlgn val="ctr"/>
        <c:lblOffset val="100"/>
        <c:noMultiLvlLbl val="0"/>
      </c:catAx>
      <c:valAx>
        <c:axId val="9676580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9676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правонарушений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41-4FF5-8867-31802C8157B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41-4FF5-8867-31802C8157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41-4FF5-8867-31802C8157B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41-4FF5-8867-31802C8157B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E41-4FF5-8867-31802C8157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Лист7!$E$6:$E$10</c:f>
              <c:strCache>
                <c:ptCount val="5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Животный мир</c:v>
                </c:pt>
                <c:pt idx="3">
                  <c:v>Рыбные запасы</c:v>
                </c:pt>
                <c:pt idx="4">
                  <c:v>Растительный мир</c:v>
                </c:pt>
              </c:strCache>
            </c:strRef>
          </c:cat>
          <c:val>
            <c:numRef>
              <c:f>Лист7!$F$6:$F$10</c:f>
              <c:numCache>
                <c:formatCode>General</c:formatCode>
                <c:ptCount val="5"/>
                <c:pt idx="0">
                  <c:v>28</c:v>
                </c:pt>
                <c:pt idx="1">
                  <c:v>95</c:v>
                </c:pt>
                <c:pt idx="2">
                  <c:v>45</c:v>
                </c:pt>
                <c:pt idx="3">
                  <c:v>41</c:v>
                </c:pt>
                <c:pt idx="4">
                  <c:v>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E41-4FF5-8867-31802C8157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59389400"/>
        <c:axId val="159391752"/>
      </c:barChart>
      <c:catAx>
        <c:axId val="159389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159391752"/>
        <c:crosses val="autoZero"/>
        <c:auto val="1"/>
        <c:lblAlgn val="ctr"/>
        <c:lblOffset val="100"/>
        <c:noMultiLvlLbl val="0"/>
      </c:catAx>
      <c:valAx>
        <c:axId val="159391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9389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Взыскано штрафов </a:t>
            </a:r>
          </a:p>
          <a:p>
            <a:pPr>
              <a:defRPr/>
            </a:pPr>
            <a:r>
              <a:rPr lang="ru-RU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(млн. сомов)</a:t>
            </a:r>
          </a:p>
        </c:rich>
      </c:tx>
      <c:layout>
        <c:manualLayout>
          <c:xMode val="edge"/>
          <c:yMode val="edge"/>
          <c:x val="0.32519134226532082"/>
          <c:y val="1.92402864328205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Лист10!$D$8:$D$12</c:f>
              <c:strCache>
                <c:ptCount val="5"/>
                <c:pt idx="0">
                  <c:v>Водные ресурсы</c:v>
                </c:pt>
                <c:pt idx="1">
                  <c:v>Атмосферный воздух</c:v>
                </c:pt>
                <c:pt idx="2">
                  <c:v>Животный мир</c:v>
                </c:pt>
                <c:pt idx="3">
                  <c:v>Рыбные запасы</c:v>
                </c:pt>
                <c:pt idx="4">
                  <c:v>Растительный мир</c:v>
                </c:pt>
              </c:strCache>
            </c:strRef>
          </c:cat>
          <c:val>
            <c:numRef>
              <c:f>Лист10!$E$8:$E$12</c:f>
              <c:numCache>
                <c:formatCode>0.0</c:formatCode>
                <c:ptCount val="5"/>
                <c:pt idx="0">
                  <c:v>538.5</c:v>
                </c:pt>
                <c:pt idx="1">
                  <c:v>2205.5</c:v>
                </c:pt>
                <c:pt idx="2" formatCode="General">
                  <c:v>428.5</c:v>
                </c:pt>
                <c:pt idx="3" formatCode="General">
                  <c:v>113</c:v>
                </c:pt>
                <c:pt idx="4" formatCode="General">
                  <c:v>179.9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43-4003-94F9-341C8A02CE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9387832"/>
        <c:axId val="159390576"/>
      </c:barChart>
      <c:catAx>
        <c:axId val="159387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159390576"/>
        <c:crosses val="autoZero"/>
        <c:auto val="1"/>
        <c:lblAlgn val="ctr"/>
        <c:lblOffset val="100"/>
        <c:noMultiLvlLbl val="0"/>
      </c:catAx>
      <c:valAx>
        <c:axId val="15939057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59387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DB20E3-EB7B-473E-B64F-C81485C39EE2}" type="doc">
      <dgm:prSet loTypeId="urn:microsoft.com/office/officeart/2005/8/layout/venn1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6E9EEF50-682A-4415-9CB1-0CD729866B3B}">
      <dgm:prSet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лесного фонда- </a:t>
          </a:r>
        </a:p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4,1 млн. га</a:t>
          </a:r>
        </a:p>
      </dgm:t>
    </dgm:pt>
    <dgm:pt modelId="{BB84202E-2ED6-4307-A2C4-646AA932C2E7}" type="parTrans" cxnId="{52A6026D-CE26-4E2E-B1FB-7A50220A25F0}">
      <dgm:prSet/>
      <dgm:spPr/>
      <dgm:t>
        <a:bodyPr/>
        <a:lstStyle/>
        <a:p>
          <a:endParaRPr lang="ru-RU"/>
        </a:p>
      </dgm:t>
    </dgm:pt>
    <dgm:pt modelId="{D8B261C7-9482-4740-9BF2-74186319776A}" type="sibTrans" cxnId="{52A6026D-CE26-4E2E-B1FB-7A50220A25F0}">
      <dgm:prSet/>
      <dgm:spPr/>
      <dgm:t>
        <a:bodyPr/>
        <a:lstStyle/>
        <a:p>
          <a:endParaRPr lang="ru-RU"/>
        </a:p>
      </dgm:t>
    </dgm:pt>
    <dgm:pt modelId="{C8FD4085-8579-427F-A68A-CA31BD32C169}">
      <dgm:prSet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национальных природных заповедников и парков –</a:t>
          </a:r>
        </a:p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3 млн. га</a:t>
          </a:r>
        </a:p>
      </dgm:t>
    </dgm:pt>
    <dgm:pt modelId="{282A5F52-EC2B-4C3B-917C-C318E9A8936E}" type="parTrans" cxnId="{9789B699-AAEA-4BF2-9BC3-E5AF85700D11}">
      <dgm:prSet/>
      <dgm:spPr/>
      <dgm:t>
        <a:bodyPr/>
        <a:lstStyle/>
        <a:p>
          <a:endParaRPr lang="ru-RU"/>
        </a:p>
      </dgm:t>
    </dgm:pt>
    <dgm:pt modelId="{6FA31D20-1577-4F20-B525-EBB31110DFAB}" type="sibTrans" cxnId="{9789B699-AAEA-4BF2-9BC3-E5AF85700D11}">
      <dgm:prSet/>
      <dgm:spPr/>
      <dgm:t>
        <a:bodyPr/>
        <a:lstStyle/>
        <a:p>
          <a:endParaRPr lang="ru-RU"/>
        </a:p>
      </dgm:t>
    </dgm:pt>
    <dgm:pt modelId="{1ECC6C89-01A8-4BA5-B967-AB84752332B5}">
      <dgm:prSet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Площадь, покрытая лесом – 1,3 млн. га Лесистость- 6,3 %</a:t>
          </a:r>
        </a:p>
      </dgm:t>
    </dgm:pt>
    <dgm:pt modelId="{A9BF3C0E-953A-4C69-8E0C-70CF038BD175}" type="parTrans" cxnId="{3FF26803-2DF4-476F-B3B8-0397321538B7}">
      <dgm:prSet/>
      <dgm:spPr/>
      <dgm:t>
        <a:bodyPr/>
        <a:lstStyle/>
        <a:p>
          <a:endParaRPr lang="ru-RU"/>
        </a:p>
      </dgm:t>
    </dgm:pt>
    <dgm:pt modelId="{2C97CD74-4B6D-4248-B2DC-DA7CAA1C53D5}" type="sibTrans" cxnId="{3FF26803-2DF4-476F-B3B8-0397321538B7}">
      <dgm:prSet/>
      <dgm:spPr/>
      <dgm:t>
        <a:bodyPr/>
        <a:lstStyle/>
        <a:p>
          <a:endParaRPr lang="ru-RU"/>
        </a:p>
      </dgm:t>
    </dgm:pt>
    <dgm:pt modelId="{0221CDB1-79CD-4D99-8A96-8DE86FC691D8}" type="pres">
      <dgm:prSet presAssocID="{7EDB20E3-EB7B-473E-B64F-C81485C39EE2}" presName="compositeShape" presStyleCnt="0">
        <dgm:presLayoutVars>
          <dgm:chMax val="7"/>
          <dgm:dir/>
          <dgm:resizeHandles val="exact"/>
        </dgm:presLayoutVars>
      </dgm:prSet>
      <dgm:spPr/>
    </dgm:pt>
    <dgm:pt modelId="{5F3E0D6E-0623-46C0-B229-B2ACF18667B0}" type="pres">
      <dgm:prSet presAssocID="{6E9EEF50-682A-4415-9CB1-0CD729866B3B}" presName="circ1" presStyleLbl="vennNode1" presStyleIdx="0" presStyleCnt="3"/>
      <dgm:spPr/>
    </dgm:pt>
    <dgm:pt modelId="{B556DEC7-6084-458D-AB69-6E821E4E4799}" type="pres">
      <dgm:prSet presAssocID="{6E9EEF50-682A-4415-9CB1-0CD729866B3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166A3AE-41F4-48A3-B0F6-F0519C84146E}" type="pres">
      <dgm:prSet presAssocID="{C8FD4085-8579-427F-A68A-CA31BD32C169}" presName="circ2" presStyleLbl="vennNode1" presStyleIdx="1" presStyleCnt="3"/>
      <dgm:spPr/>
    </dgm:pt>
    <dgm:pt modelId="{8B89C01F-DF32-45EA-9849-5AA4D13A048B}" type="pres">
      <dgm:prSet presAssocID="{C8FD4085-8579-427F-A68A-CA31BD32C16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6A60776-FE9B-444B-B48F-F353488617AB}" type="pres">
      <dgm:prSet presAssocID="{1ECC6C89-01A8-4BA5-B967-AB84752332B5}" presName="circ3" presStyleLbl="vennNode1" presStyleIdx="2" presStyleCnt="3" custLinFactNeighborX="1987" custLinFactNeighborY="-510"/>
      <dgm:spPr/>
    </dgm:pt>
    <dgm:pt modelId="{CDD6DF4E-77B5-43F6-AE1C-48F8CEE559AD}" type="pres">
      <dgm:prSet presAssocID="{1ECC6C89-01A8-4BA5-B967-AB84752332B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B2BC400-D563-4667-B257-98CD8A8C90D8}" type="presOf" srcId="{7EDB20E3-EB7B-473E-B64F-C81485C39EE2}" destId="{0221CDB1-79CD-4D99-8A96-8DE86FC691D8}" srcOrd="0" destOrd="0" presId="urn:microsoft.com/office/officeart/2005/8/layout/venn1"/>
    <dgm:cxn modelId="{3FF26803-2DF4-476F-B3B8-0397321538B7}" srcId="{7EDB20E3-EB7B-473E-B64F-C81485C39EE2}" destId="{1ECC6C89-01A8-4BA5-B967-AB84752332B5}" srcOrd="2" destOrd="0" parTransId="{A9BF3C0E-953A-4C69-8E0C-70CF038BD175}" sibTransId="{2C97CD74-4B6D-4248-B2DC-DA7CAA1C53D5}"/>
    <dgm:cxn modelId="{1A16831D-37DC-4E2B-882F-D0C288B7A46B}" type="presOf" srcId="{1ECC6C89-01A8-4BA5-B967-AB84752332B5}" destId="{CDD6DF4E-77B5-43F6-AE1C-48F8CEE559AD}" srcOrd="1" destOrd="0" presId="urn:microsoft.com/office/officeart/2005/8/layout/venn1"/>
    <dgm:cxn modelId="{17C13A27-63A0-4D7A-B9E6-DE5EAFA21DEB}" type="presOf" srcId="{1ECC6C89-01A8-4BA5-B967-AB84752332B5}" destId="{C6A60776-FE9B-444B-B48F-F353488617AB}" srcOrd="0" destOrd="0" presId="urn:microsoft.com/office/officeart/2005/8/layout/venn1"/>
    <dgm:cxn modelId="{E2BBA45F-4B99-4EC1-9132-FE5C8D9BA2D8}" type="presOf" srcId="{6E9EEF50-682A-4415-9CB1-0CD729866B3B}" destId="{5F3E0D6E-0623-46C0-B229-B2ACF18667B0}" srcOrd="0" destOrd="0" presId="urn:microsoft.com/office/officeart/2005/8/layout/venn1"/>
    <dgm:cxn modelId="{52A6026D-CE26-4E2E-B1FB-7A50220A25F0}" srcId="{7EDB20E3-EB7B-473E-B64F-C81485C39EE2}" destId="{6E9EEF50-682A-4415-9CB1-0CD729866B3B}" srcOrd="0" destOrd="0" parTransId="{BB84202E-2ED6-4307-A2C4-646AA932C2E7}" sibTransId="{D8B261C7-9482-4740-9BF2-74186319776A}"/>
    <dgm:cxn modelId="{AFF3F64F-07DC-4665-B97C-17A8C00B1019}" type="presOf" srcId="{C8FD4085-8579-427F-A68A-CA31BD32C169}" destId="{8B89C01F-DF32-45EA-9849-5AA4D13A048B}" srcOrd="1" destOrd="0" presId="urn:microsoft.com/office/officeart/2005/8/layout/venn1"/>
    <dgm:cxn modelId="{9789B699-AAEA-4BF2-9BC3-E5AF85700D11}" srcId="{7EDB20E3-EB7B-473E-B64F-C81485C39EE2}" destId="{C8FD4085-8579-427F-A68A-CA31BD32C169}" srcOrd="1" destOrd="0" parTransId="{282A5F52-EC2B-4C3B-917C-C318E9A8936E}" sibTransId="{6FA31D20-1577-4F20-B525-EBB31110DFAB}"/>
    <dgm:cxn modelId="{BE5F36B0-3374-46FF-A97B-E4FE57C520D8}" type="presOf" srcId="{C8FD4085-8579-427F-A68A-CA31BD32C169}" destId="{8166A3AE-41F4-48A3-B0F6-F0519C84146E}" srcOrd="0" destOrd="0" presId="urn:microsoft.com/office/officeart/2005/8/layout/venn1"/>
    <dgm:cxn modelId="{8BF542FE-BD75-4072-A5BF-485A3DA977A8}" type="presOf" srcId="{6E9EEF50-682A-4415-9CB1-0CD729866B3B}" destId="{B556DEC7-6084-458D-AB69-6E821E4E4799}" srcOrd="1" destOrd="0" presId="urn:microsoft.com/office/officeart/2005/8/layout/venn1"/>
    <dgm:cxn modelId="{B8D27D06-CA8D-4A8E-AAD9-BBE12D54E03B}" type="presParOf" srcId="{0221CDB1-79CD-4D99-8A96-8DE86FC691D8}" destId="{5F3E0D6E-0623-46C0-B229-B2ACF18667B0}" srcOrd="0" destOrd="0" presId="urn:microsoft.com/office/officeart/2005/8/layout/venn1"/>
    <dgm:cxn modelId="{C19C771E-DDFE-44EB-8AB5-1531E23797D8}" type="presParOf" srcId="{0221CDB1-79CD-4D99-8A96-8DE86FC691D8}" destId="{B556DEC7-6084-458D-AB69-6E821E4E4799}" srcOrd="1" destOrd="0" presId="urn:microsoft.com/office/officeart/2005/8/layout/venn1"/>
    <dgm:cxn modelId="{98A104EC-4CC4-42AF-8CFC-5656444299F7}" type="presParOf" srcId="{0221CDB1-79CD-4D99-8A96-8DE86FC691D8}" destId="{8166A3AE-41F4-48A3-B0F6-F0519C84146E}" srcOrd="2" destOrd="0" presId="urn:microsoft.com/office/officeart/2005/8/layout/venn1"/>
    <dgm:cxn modelId="{C5424384-C1AF-4612-B252-4412DAB7C6CF}" type="presParOf" srcId="{0221CDB1-79CD-4D99-8A96-8DE86FC691D8}" destId="{8B89C01F-DF32-45EA-9849-5AA4D13A048B}" srcOrd="3" destOrd="0" presId="urn:microsoft.com/office/officeart/2005/8/layout/venn1"/>
    <dgm:cxn modelId="{4901A080-6598-45B0-A7EF-88FFDF944117}" type="presParOf" srcId="{0221CDB1-79CD-4D99-8A96-8DE86FC691D8}" destId="{C6A60776-FE9B-444B-B48F-F353488617AB}" srcOrd="4" destOrd="0" presId="urn:microsoft.com/office/officeart/2005/8/layout/venn1"/>
    <dgm:cxn modelId="{0F318ED8-8B78-4D0E-997E-3B826B993ACC}" type="presParOf" srcId="{0221CDB1-79CD-4D99-8A96-8DE86FC691D8}" destId="{CDD6DF4E-77B5-43F6-AE1C-48F8CEE559A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5F226F-FFFC-4997-9D3F-78E81F99A632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1D5AD8-52F7-4D94-ACA4-20ADC7380B13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1 класс</a:t>
          </a:r>
        </a:p>
      </dgm:t>
    </dgm:pt>
    <dgm:pt modelId="{E0F96278-CB64-4D96-9DBE-A7D701E20B73}" type="parTrans" cxnId="{6B7CE76E-B12E-4054-B1BF-F5DA24B091C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19B43C-35F6-4452-B3E2-46135D29FD9E}" type="sibTrans" cxnId="{6B7CE76E-B12E-4054-B1BF-F5DA24B091C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6D4D8F-3E3E-433B-B413-64137C2AC7E1}">
      <dgm:prSet phldrT="[Текст]" custT="1"/>
      <dgm:spPr/>
      <dgm:t>
        <a:bodyPr/>
        <a:lstStyle/>
        <a:p>
          <a:pPr algn="ctr"/>
          <a:r>
            <a:rPr lang="ru-RU" sz="2200">
              <a:latin typeface="Times New Roman" panose="02020603050405020304" pitchFamily="18" charset="0"/>
              <a:cs typeface="Times New Roman" panose="02020603050405020304" pitchFamily="18" charset="0"/>
            </a:rPr>
            <a:t>0,1 </a:t>
          </a:r>
          <a:r>
            <a:rPr lang="ru-RU" sz="18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18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7744AC-F873-4774-ADBF-BC9EBCC423FF}" type="parTrans" cxnId="{C6E86BCB-E974-4D72-8CF5-AFFB6B17886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74DBD6-B316-42A0-92AA-14AEEE44E9A0}" type="sibTrans" cxnId="{C6E86BCB-E974-4D72-8CF5-AFFB6B17886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994805-2B40-407F-A7A6-87E028183E0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2 класс</a:t>
          </a:r>
        </a:p>
      </dgm:t>
    </dgm:pt>
    <dgm:pt modelId="{6E4137D5-336E-42AB-8385-5FE9190C8EF9}" type="parTrans" cxnId="{1D30DDD4-A69F-4BD7-8ABC-3D12E5CDDE5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F3E1BA-4137-4D49-8662-43AA94090560}" type="sibTrans" cxnId="{1D30DDD4-A69F-4BD7-8ABC-3D12E5CDDE5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0726D2-4C7A-43F1-8BE1-E34CD34388CB}">
      <dgm:prSet phldrT="[Текст]" custT="1"/>
      <dgm:spPr/>
      <dgm:t>
        <a:bodyPr/>
        <a:lstStyle/>
        <a:p>
          <a:pPr algn="ctr"/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158,1    </a:t>
          </a:r>
          <a:r>
            <a:rPr lang="ru-RU" sz="1800" i="1" dirty="0">
              <a:latin typeface="Times New Roman" panose="02020603050405020304" pitchFamily="18" charset="0"/>
              <a:cs typeface="Times New Roman" panose="02020603050405020304" pitchFamily="18" charset="0"/>
            </a:rPr>
            <a:t>млн. тонн</a:t>
          </a:r>
        </a:p>
      </dgm:t>
    </dgm:pt>
    <dgm:pt modelId="{92D6F428-3EF3-4362-8F74-5E2BAE113D03}" type="parTrans" cxnId="{F668CB43-05E0-428E-8AC8-45E6E91DCDF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F6FE5-ED7F-4E96-B86D-E290D42B03C7}" type="sibTrans" cxnId="{F668CB43-05E0-428E-8AC8-45E6E91DCDF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145891-9DE9-47DC-B097-4EB3FF561D59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3 класс</a:t>
          </a:r>
        </a:p>
      </dgm:t>
    </dgm:pt>
    <dgm:pt modelId="{7D9DFEBC-92E7-42FF-BEAA-0748DD1F3805}" type="parTrans" cxnId="{8A3A8E55-28CD-48EC-9C3C-C8FF94B18B8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B91A3C-EFAA-4DA3-9ED9-FB19F502233E}" type="sibTrans" cxnId="{8A3A8E55-28CD-48EC-9C3C-C8FF94B18B8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B55B32-BEA4-401A-8122-809448941E1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4 класс</a:t>
          </a:r>
        </a:p>
      </dgm:t>
    </dgm:pt>
    <dgm:pt modelId="{A852D1D7-6410-499D-B73D-AFD09F03A211}" type="sibTrans" cxnId="{0BE4C924-C7C5-4AD6-9538-2AD43AAA10B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4E7FC-B767-4116-BB81-C763F7076BEB}" type="parTrans" cxnId="{0BE4C924-C7C5-4AD6-9538-2AD43AAA10B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9ADE8D-8C69-4DED-9B7B-7C5603F9DD21}">
      <dgm:prSet custT="1"/>
      <dgm:spPr/>
      <dgm:t>
        <a:bodyPr/>
        <a:lstStyle/>
        <a:p>
          <a:pPr algn="ctr"/>
          <a:r>
            <a:rPr lang="ru-KG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563,7</a:t>
          </a:r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18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4988B8-2837-47E0-B107-CB4322C74AE3}" type="parTrans" cxnId="{388D7A4F-556F-469F-92C3-F80D8DBAB2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9F3DC-5F54-4AEA-AEFF-661F1991D873}" type="sibTrans" cxnId="{388D7A4F-556F-469F-92C3-F80D8DBAB2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FB343B-7F74-4840-AB14-F438E8CFD6C8}">
      <dgm:prSet custT="1"/>
      <dgm:spPr/>
      <dgm:t>
        <a:bodyPr/>
        <a:lstStyle/>
        <a:p>
          <a:pPr algn="ctr"/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50,9 </a:t>
          </a:r>
          <a:r>
            <a:rPr lang="ru-RU" sz="18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млн.тонн</a:t>
          </a:r>
          <a:endParaRPr lang="ru-RU" sz="18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AF7290-D9EF-4251-BD3D-7DA17DA1FCCD}" type="sibTrans" cxnId="{DE217026-D182-4B45-9C68-FB4A1EF9D73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286360-7E5E-467B-A9D2-F291D7A50375}" type="parTrans" cxnId="{DE217026-D182-4B45-9C68-FB4A1EF9D73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0E67FB-CFE5-44D1-95A5-FDE40AE58B41}" type="pres">
      <dgm:prSet presAssocID="{D05F226F-FFFC-4997-9D3F-78E81F99A632}" presName="linearFlow" presStyleCnt="0">
        <dgm:presLayoutVars>
          <dgm:dir/>
          <dgm:animLvl val="lvl"/>
          <dgm:resizeHandles val="exact"/>
        </dgm:presLayoutVars>
      </dgm:prSet>
      <dgm:spPr/>
    </dgm:pt>
    <dgm:pt modelId="{A1426992-9B3A-48CC-A2A0-4E9542CA89E7}" type="pres">
      <dgm:prSet presAssocID="{531D5AD8-52F7-4D94-ACA4-20ADC7380B13}" presName="composite" presStyleCnt="0"/>
      <dgm:spPr/>
    </dgm:pt>
    <dgm:pt modelId="{76FD5C5F-20EF-493F-875E-AE4C2F94B55D}" type="pres">
      <dgm:prSet presAssocID="{531D5AD8-52F7-4D94-ACA4-20ADC7380B13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BA4D085-4020-4964-8898-056515E18BDF}" type="pres">
      <dgm:prSet presAssocID="{531D5AD8-52F7-4D94-ACA4-20ADC7380B13}" presName="parSh" presStyleLbl="node1" presStyleIdx="0" presStyleCnt="4"/>
      <dgm:spPr/>
    </dgm:pt>
    <dgm:pt modelId="{46DD131D-4B53-43A9-98E8-56DEE519EBF6}" type="pres">
      <dgm:prSet presAssocID="{531D5AD8-52F7-4D94-ACA4-20ADC7380B13}" presName="desTx" presStyleLbl="fgAcc1" presStyleIdx="0" presStyleCnt="4">
        <dgm:presLayoutVars>
          <dgm:bulletEnabled val="1"/>
        </dgm:presLayoutVars>
      </dgm:prSet>
      <dgm:spPr/>
    </dgm:pt>
    <dgm:pt modelId="{CBE1F230-248D-45E5-8F60-286F58967E88}" type="pres">
      <dgm:prSet presAssocID="{B519B43C-35F6-4452-B3E2-46135D29FD9E}" presName="sibTrans" presStyleLbl="sibTrans2D1" presStyleIdx="0" presStyleCnt="3"/>
      <dgm:spPr/>
    </dgm:pt>
    <dgm:pt modelId="{CE809E6F-40E3-454B-94B7-07F76A9AA983}" type="pres">
      <dgm:prSet presAssocID="{B519B43C-35F6-4452-B3E2-46135D29FD9E}" presName="connTx" presStyleLbl="sibTrans2D1" presStyleIdx="0" presStyleCnt="3"/>
      <dgm:spPr/>
    </dgm:pt>
    <dgm:pt modelId="{585323B6-B2F8-4ADE-A471-3EEC783EDD2C}" type="pres">
      <dgm:prSet presAssocID="{A0994805-2B40-407F-A7A6-87E028183E02}" presName="composite" presStyleCnt="0"/>
      <dgm:spPr/>
    </dgm:pt>
    <dgm:pt modelId="{54E54156-8D91-4663-8893-50A12AA8E436}" type="pres">
      <dgm:prSet presAssocID="{A0994805-2B40-407F-A7A6-87E028183E02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EC1B826-6661-4A8A-94BB-F3B039EB9559}" type="pres">
      <dgm:prSet presAssocID="{A0994805-2B40-407F-A7A6-87E028183E02}" presName="parSh" presStyleLbl="node1" presStyleIdx="1" presStyleCnt="4"/>
      <dgm:spPr/>
    </dgm:pt>
    <dgm:pt modelId="{51999727-8237-478C-9095-14DD2CE673D0}" type="pres">
      <dgm:prSet presAssocID="{A0994805-2B40-407F-A7A6-87E028183E02}" presName="desTx" presStyleLbl="fgAcc1" presStyleIdx="1" presStyleCnt="4">
        <dgm:presLayoutVars>
          <dgm:bulletEnabled val="1"/>
        </dgm:presLayoutVars>
      </dgm:prSet>
      <dgm:spPr/>
    </dgm:pt>
    <dgm:pt modelId="{6E944C2A-8894-4CF1-8B22-EC6630E41E80}" type="pres">
      <dgm:prSet presAssocID="{A1F3E1BA-4137-4D49-8662-43AA94090560}" presName="sibTrans" presStyleLbl="sibTrans2D1" presStyleIdx="1" presStyleCnt="3"/>
      <dgm:spPr/>
    </dgm:pt>
    <dgm:pt modelId="{F2452894-4770-493F-BCFE-CDDBA6457DDC}" type="pres">
      <dgm:prSet presAssocID="{A1F3E1BA-4137-4D49-8662-43AA94090560}" presName="connTx" presStyleLbl="sibTrans2D1" presStyleIdx="1" presStyleCnt="3"/>
      <dgm:spPr/>
    </dgm:pt>
    <dgm:pt modelId="{1561DB12-8CBD-4D6F-8BEC-81B57FC9B8CD}" type="pres">
      <dgm:prSet presAssocID="{82145891-9DE9-47DC-B097-4EB3FF561D59}" presName="composite" presStyleCnt="0"/>
      <dgm:spPr/>
    </dgm:pt>
    <dgm:pt modelId="{E8D80C60-9871-4B8F-8875-DCC605E2D557}" type="pres">
      <dgm:prSet presAssocID="{82145891-9DE9-47DC-B097-4EB3FF561D59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F4FB925-3FA2-4182-8979-84C1C57DF634}" type="pres">
      <dgm:prSet presAssocID="{82145891-9DE9-47DC-B097-4EB3FF561D59}" presName="parSh" presStyleLbl="node1" presStyleIdx="2" presStyleCnt="4"/>
      <dgm:spPr/>
    </dgm:pt>
    <dgm:pt modelId="{436FC95E-205D-4367-AB28-3879301DA6C5}" type="pres">
      <dgm:prSet presAssocID="{82145891-9DE9-47DC-B097-4EB3FF561D59}" presName="desTx" presStyleLbl="fgAcc1" presStyleIdx="2" presStyleCnt="4">
        <dgm:presLayoutVars>
          <dgm:bulletEnabled val="1"/>
        </dgm:presLayoutVars>
      </dgm:prSet>
      <dgm:spPr/>
    </dgm:pt>
    <dgm:pt modelId="{864EDF6B-9FFD-4169-9BB1-BA5232A1CCAC}" type="pres">
      <dgm:prSet presAssocID="{26B91A3C-EFAA-4DA3-9ED9-FB19F502233E}" presName="sibTrans" presStyleLbl="sibTrans2D1" presStyleIdx="2" presStyleCnt="3"/>
      <dgm:spPr/>
    </dgm:pt>
    <dgm:pt modelId="{0BA28D63-D0E8-4051-8913-0544405D2522}" type="pres">
      <dgm:prSet presAssocID="{26B91A3C-EFAA-4DA3-9ED9-FB19F502233E}" presName="connTx" presStyleLbl="sibTrans2D1" presStyleIdx="2" presStyleCnt="3"/>
      <dgm:spPr/>
    </dgm:pt>
    <dgm:pt modelId="{99858A3C-A898-4B22-A407-0E74F87CE759}" type="pres">
      <dgm:prSet presAssocID="{D8B55B32-BEA4-401A-8122-809448941E12}" presName="composite" presStyleCnt="0"/>
      <dgm:spPr/>
    </dgm:pt>
    <dgm:pt modelId="{1A968103-1E3E-411B-A5FA-11535DAA2549}" type="pres">
      <dgm:prSet presAssocID="{D8B55B32-BEA4-401A-8122-809448941E12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6AC8C93-1873-4CC9-B49F-7F13E55722CB}" type="pres">
      <dgm:prSet presAssocID="{D8B55B32-BEA4-401A-8122-809448941E12}" presName="parSh" presStyleLbl="node1" presStyleIdx="3" presStyleCnt="4"/>
      <dgm:spPr/>
    </dgm:pt>
    <dgm:pt modelId="{062C8C53-BEFD-406B-AE85-81176A14D4AE}" type="pres">
      <dgm:prSet presAssocID="{D8B55B32-BEA4-401A-8122-809448941E12}" presName="desTx" presStyleLbl="fgAcc1" presStyleIdx="3" presStyleCnt="4">
        <dgm:presLayoutVars>
          <dgm:bulletEnabled val="1"/>
        </dgm:presLayoutVars>
      </dgm:prSet>
      <dgm:spPr/>
    </dgm:pt>
  </dgm:ptLst>
  <dgm:cxnLst>
    <dgm:cxn modelId="{69FE940E-47AC-4EDB-B475-3C449D91A588}" type="presOf" srcId="{B519B43C-35F6-4452-B3E2-46135D29FD9E}" destId="{CE809E6F-40E3-454B-94B7-07F76A9AA983}" srcOrd="1" destOrd="0" presId="urn:microsoft.com/office/officeart/2005/8/layout/process3"/>
    <dgm:cxn modelId="{B5BF6019-F6EF-486E-8EE6-F9D5DCE28DD8}" type="presOf" srcId="{A1F3E1BA-4137-4D49-8662-43AA94090560}" destId="{F2452894-4770-493F-BCFE-CDDBA6457DDC}" srcOrd="1" destOrd="0" presId="urn:microsoft.com/office/officeart/2005/8/layout/process3"/>
    <dgm:cxn modelId="{0BE4C924-C7C5-4AD6-9538-2AD43AAA10B4}" srcId="{D05F226F-FFFC-4997-9D3F-78E81F99A632}" destId="{D8B55B32-BEA4-401A-8122-809448941E12}" srcOrd="3" destOrd="0" parTransId="{1754E7FC-B767-4116-BB81-C763F7076BEB}" sibTransId="{A852D1D7-6410-499D-B73D-AFD09F03A211}"/>
    <dgm:cxn modelId="{DE217026-D182-4B45-9C68-FB4A1EF9D73A}" srcId="{D8B55B32-BEA4-401A-8122-809448941E12}" destId="{93FB343B-7F74-4840-AB14-F438E8CFD6C8}" srcOrd="0" destOrd="0" parTransId="{12286360-7E5E-467B-A9D2-F291D7A50375}" sibTransId="{42AF7290-D9EF-4251-BD3D-7DA17DA1FCCD}"/>
    <dgm:cxn modelId="{F49B832B-495A-475F-A3C2-B2635900114A}" type="presOf" srcId="{531D5AD8-52F7-4D94-ACA4-20ADC7380B13}" destId="{76FD5C5F-20EF-493F-875E-AE4C2F94B55D}" srcOrd="0" destOrd="0" presId="urn:microsoft.com/office/officeart/2005/8/layout/process3"/>
    <dgm:cxn modelId="{57647D2E-A656-4402-96B9-796E0DF62E63}" type="presOf" srcId="{A1F3E1BA-4137-4D49-8662-43AA94090560}" destId="{6E944C2A-8894-4CF1-8B22-EC6630E41E80}" srcOrd="0" destOrd="0" presId="urn:microsoft.com/office/officeart/2005/8/layout/process3"/>
    <dgm:cxn modelId="{BBDA3537-DD51-45D3-8C13-7869260DF143}" type="presOf" srcId="{26B91A3C-EFAA-4DA3-9ED9-FB19F502233E}" destId="{0BA28D63-D0E8-4051-8913-0544405D2522}" srcOrd="1" destOrd="0" presId="urn:microsoft.com/office/officeart/2005/8/layout/process3"/>
    <dgm:cxn modelId="{49354161-F931-4495-B8C5-E5773F6C8064}" type="presOf" srcId="{26B91A3C-EFAA-4DA3-9ED9-FB19F502233E}" destId="{864EDF6B-9FFD-4169-9BB1-BA5232A1CCAC}" srcOrd="0" destOrd="0" presId="urn:microsoft.com/office/officeart/2005/8/layout/process3"/>
    <dgm:cxn modelId="{F668CB43-05E0-428E-8AC8-45E6E91DCDF0}" srcId="{A0994805-2B40-407F-A7A6-87E028183E02}" destId="{ED0726D2-4C7A-43F1-8BE1-E34CD34388CB}" srcOrd="0" destOrd="0" parTransId="{92D6F428-3EF3-4362-8F74-5E2BAE113D03}" sibTransId="{1CCF6FE5-ED7F-4E96-B86D-E290D42B03C7}"/>
    <dgm:cxn modelId="{FB2EAA64-16B4-44C0-90C1-C55534108E74}" type="presOf" srcId="{ED0726D2-4C7A-43F1-8BE1-E34CD34388CB}" destId="{51999727-8237-478C-9095-14DD2CE673D0}" srcOrd="0" destOrd="0" presId="urn:microsoft.com/office/officeart/2005/8/layout/process3"/>
    <dgm:cxn modelId="{14A36B69-91BB-4963-8451-368F9431E696}" type="presOf" srcId="{82145891-9DE9-47DC-B097-4EB3FF561D59}" destId="{6F4FB925-3FA2-4182-8979-84C1C57DF634}" srcOrd="1" destOrd="0" presId="urn:microsoft.com/office/officeart/2005/8/layout/process3"/>
    <dgm:cxn modelId="{6B7CE76E-B12E-4054-B1BF-F5DA24B091C3}" srcId="{D05F226F-FFFC-4997-9D3F-78E81F99A632}" destId="{531D5AD8-52F7-4D94-ACA4-20ADC7380B13}" srcOrd="0" destOrd="0" parTransId="{E0F96278-CB64-4D96-9DBE-A7D701E20B73}" sibTransId="{B519B43C-35F6-4452-B3E2-46135D29FD9E}"/>
    <dgm:cxn modelId="{388D7A4F-556F-469F-92C3-F80D8DBAB269}" srcId="{82145891-9DE9-47DC-B097-4EB3FF561D59}" destId="{D39ADE8D-8C69-4DED-9B7B-7C5603F9DD21}" srcOrd="0" destOrd="0" parTransId="{054988B8-2837-47E0-B107-CB4322C74AE3}" sibTransId="{2E09F3DC-5F54-4AEA-AEFF-661F1991D873}"/>
    <dgm:cxn modelId="{8E804570-A32C-4A9B-8378-0CD12F9EB4A3}" type="presOf" srcId="{D39ADE8D-8C69-4DED-9B7B-7C5603F9DD21}" destId="{436FC95E-205D-4367-AB28-3879301DA6C5}" srcOrd="0" destOrd="0" presId="urn:microsoft.com/office/officeart/2005/8/layout/process3"/>
    <dgm:cxn modelId="{8A3A8E55-28CD-48EC-9C3C-C8FF94B18B8C}" srcId="{D05F226F-FFFC-4997-9D3F-78E81F99A632}" destId="{82145891-9DE9-47DC-B097-4EB3FF561D59}" srcOrd="2" destOrd="0" parTransId="{7D9DFEBC-92E7-42FF-BEAA-0748DD1F3805}" sibTransId="{26B91A3C-EFAA-4DA3-9ED9-FB19F502233E}"/>
    <dgm:cxn modelId="{7BD6497D-A147-445D-8E3A-345CFCA27D28}" type="presOf" srcId="{D05F226F-FFFC-4997-9D3F-78E81F99A632}" destId="{630E67FB-CFE5-44D1-95A5-FDE40AE58B41}" srcOrd="0" destOrd="0" presId="urn:microsoft.com/office/officeart/2005/8/layout/process3"/>
    <dgm:cxn modelId="{F0009A89-EF8D-45DF-A0D8-A53F502BDBF9}" type="presOf" srcId="{A0994805-2B40-407F-A7A6-87E028183E02}" destId="{54E54156-8D91-4663-8893-50A12AA8E436}" srcOrd="0" destOrd="0" presId="urn:microsoft.com/office/officeart/2005/8/layout/process3"/>
    <dgm:cxn modelId="{DABBB492-ACD4-4392-A7B9-14EEC1617D9B}" type="presOf" srcId="{531D5AD8-52F7-4D94-ACA4-20ADC7380B13}" destId="{1BA4D085-4020-4964-8898-056515E18BDF}" srcOrd="1" destOrd="0" presId="urn:microsoft.com/office/officeart/2005/8/layout/process3"/>
    <dgm:cxn modelId="{95DC60B3-D037-4958-948B-6B1173C5C953}" type="presOf" srcId="{93FB343B-7F74-4840-AB14-F438E8CFD6C8}" destId="{062C8C53-BEFD-406B-AE85-81176A14D4AE}" srcOrd="0" destOrd="0" presId="urn:microsoft.com/office/officeart/2005/8/layout/process3"/>
    <dgm:cxn modelId="{F6B516B8-757B-4AE3-A70A-98BE3192CF45}" type="presOf" srcId="{D8B55B32-BEA4-401A-8122-809448941E12}" destId="{1A968103-1E3E-411B-A5FA-11535DAA2549}" srcOrd="0" destOrd="0" presId="urn:microsoft.com/office/officeart/2005/8/layout/process3"/>
    <dgm:cxn modelId="{F89B13BC-AFC9-4C67-B6B7-0DA64426DBD2}" type="presOf" srcId="{D8B55B32-BEA4-401A-8122-809448941E12}" destId="{D6AC8C93-1873-4CC9-B49F-7F13E55722CB}" srcOrd="1" destOrd="0" presId="urn:microsoft.com/office/officeart/2005/8/layout/process3"/>
    <dgm:cxn modelId="{9C4F38C0-BDB5-4707-A8C2-136285612B42}" type="presOf" srcId="{616D4D8F-3E3E-433B-B413-64137C2AC7E1}" destId="{46DD131D-4B53-43A9-98E8-56DEE519EBF6}" srcOrd="0" destOrd="0" presId="urn:microsoft.com/office/officeart/2005/8/layout/process3"/>
    <dgm:cxn modelId="{C6E86BCB-E974-4D72-8CF5-AFFB6B17886A}" srcId="{531D5AD8-52F7-4D94-ACA4-20ADC7380B13}" destId="{616D4D8F-3E3E-433B-B413-64137C2AC7E1}" srcOrd="0" destOrd="0" parTransId="{087744AC-F873-4774-ADBF-BC9EBCC423FF}" sibTransId="{E274DBD6-B316-42A0-92AA-14AEEE44E9A0}"/>
    <dgm:cxn modelId="{1D30DDD4-A69F-4BD7-8ABC-3D12E5CDDE54}" srcId="{D05F226F-FFFC-4997-9D3F-78E81F99A632}" destId="{A0994805-2B40-407F-A7A6-87E028183E02}" srcOrd="1" destOrd="0" parTransId="{6E4137D5-336E-42AB-8385-5FE9190C8EF9}" sibTransId="{A1F3E1BA-4137-4D49-8662-43AA94090560}"/>
    <dgm:cxn modelId="{C42EDAE5-ED2E-4B14-A25D-3255C643257B}" type="presOf" srcId="{B519B43C-35F6-4452-B3E2-46135D29FD9E}" destId="{CBE1F230-248D-45E5-8F60-286F58967E88}" srcOrd="0" destOrd="0" presId="urn:microsoft.com/office/officeart/2005/8/layout/process3"/>
    <dgm:cxn modelId="{BBDECDED-D406-4877-8DC9-BBC614519D2F}" type="presOf" srcId="{82145891-9DE9-47DC-B097-4EB3FF561D59}" destId="{E8D80C60-9871-4B8F-8875-DCC605E2D557}" srcOrd="0" destOrd="0" presId="urn:microsoft.com/office/officeart/2005/8/layout/process3"/>
    <dgm:cxn modelId="{E3D1B5FE-D250-4ECA-B8D9-6246AAC2B712}" type="presOf" srcId="{A0994805-2B40-407F-A7A6-87E028183E02}" destId="{7EC1B826-6661-4A8A-94BB-F3B039EB9559}" srcOrd="1" destOrd="0" presId="urn:microsoft.com/office/officeart/2005/8/layout/process3"/>
    <dgm:cxn modelId="{F90F3B6A-5269-4862-832A-68745C87CAA7}" type="presParOf" srcId="{630E67FB-CFE5-44D1-95A5-FDE40AE58B41}" destId="{A1426992-9B3A-48CC-A2A0-4E9542CA89E7}" srcOrd="0" destOrd="0" presId="urn:microsoft.com/office/officeart/2005/8/layout/process3"/>
    <dgm:cxn modelId="{83CFFADC-8EEC-47DA-A716-FB8D64E8D9AA}" type="presParOf" srcId="{A1426992-9B3A-48CC-A2A0-4E9542CA89E7}" destId="{76FD5C5F-20EF-493F-875E-AE4C2F94B55D}" srcOrd="0" destOrd="0" presId="urn:microsoft.com/office/officeart/2005/8/layout/process3"/>
    <dgm:cxn modelId="{0C66B044-214E-4DC5-B34E-5269870C7AEE}" type="presParOf" srcId="{A1426992-9B3A-48CC-A2A0-4E9542CA89E7}" destId="{1BA4D085-4020-4964-8898-056515E18BDF}" srcOrd="1" destOrd="0" presId="urn:microsoft.com/office/officeart/2005/8/layout/process3"/>
    <dgm:cxn modelId="{17617617-3610-4FE3-BDFE-3CA5DB189CDE}" type="presParOf" srcId="{A1426992-9B3A-48CC-A2A0-4E9542CA89E7}" destId="{46DD131D-4B53-43A9-98E8-56DEE519EBF6}" srcOrd="2" destOrd="0" presId="urn:microsoft.com/office/officeart/2005/8/layout/process3"/>
    <dgm:cxn modelId="{1E488302-18BC-49EE-B136-829B100E23B6}" type="presParOf" srcId="{630E67FB-CFE5-44D1-95A5-FDE40AE58B41}" destId="{CBE1F230-248D-45E5-8F60-286F58967E88}" srcOrd="1" destOrd="0" presId="urn:microsoft.com/office/officeart/2005/8/layout/process3"/>
    <dgm:cxn modelId="{3CDFEA1B-B880-4FC4-881F-78DB883399DF}" type="presParOf" srcId="{CBE1F230-248D-45E5-8F60-286F58967E88}" destId="{CE809E6F-40E3-454B-94B7-07F76A9AA983}" srcOrd="0" destOrd="0" presId="urn:microsoft.com/office/officeart/2005/8/layout/process3"/>
    <dgm:cxn modelId="{E64E14FA-C68B-483F-B9F3-72CA24B3E945}" type="presParOf" srcId="{630E67FB-CFE5-44D1-95A5-FDE40AE58B41}" destId="{585323B6-B2F8-4ADE-A471-3EEC783EDD2C}" srcOrd="2" destOrd="0" presId="urn:microsoft.com/office/officeart/2005/8/layout/process3"/>
    <dgm:cxn modelId="{B240B7FC-D754-421E-8BA2-B7B770987B61}" type="presParOf" srcId="{585323B6-B2F8-4ADE-A471-3EEC783EDD2C}" destId="{54E54156-8D91-4663-8893-50A12AA8E436}" srcOrd="0" destOrd="0" presId="urn:microsoft.com/office/officeart/2005/8/layout/process3"/>
    <dgm:cxn modelId="{C85892CE-06C4-4A5D-96F5-2C8DBE390C38}" type="presParOf" srcId="{585323B6-B2F8-4ADE-A471-3EEC783EDD2C}" destId="{7EC1B826-6661-4A8A-94BB-F3B039EB9559}" srcOrd="1" destOrd="0" presId="urn:microsoft.com/office/officeart/2005/8/layout/process3"/>
    <dgm:cxn modelId="{278B8F07-29E2-4548-AE69-2E16FEBE88F0}" type="presParOf" srcId="{585323B6-B2F8-4ADE-A471-3EEC783EDD2C}" destId="{51999727-8237-478C-9095-14DD2CE673D0}" srcOrd="2" destOrd="0" presId="urn:microsoft.com/office/officeart/2005/8/layout/process3"/>
    <dgm:cxn modelId="{9D15A5FD-1BD9-48B3-9579-7E6BDC95139F}" type="presParOf" srcId="{630E67FB-CFE5-44D1-95A5-FDE40AE58B41}" destId="{6E944C2A-8894-4CF1-8B22-EC6630E41E80}" srcOrd="3" destOrd="0" presId="urn:microsoft.com/office/officeart/2005/8/layout/process3"/>
    <dgm:cxn modelId="{3BE2A2DC-3632-4F3A-804B-76248D57AF5A}" type="presParOf" srcId="{6E944C2A-8894-4CF1-8B22-EC6630E41E80}" destId="{F2452894-4770-493F-BCFE-CDDBA6457DDC}" srcOrd="0" destOrd="0" presId="urn:microsoft.com/office/officeart/2005/8/layout/process3"/>
    <dgm:cxn modelId="{B84FEDD4-8AB3-49B6-ADFA-1AA9AFB0DA1F}" type="presParOf" srcId="{630E67FB-CFE5-44D1-95A5-FDE40AE58B41}" destId="{1561DB12-8CBD-4D6F-8BEC-81B57FC9B8CD}" srcOrd="4" destOrd="0" presId="urn:microsoft.com/office/officeart/2005/8/layout/process3"/>
    <dgm:cxn modelId="{AC7DFE02-6AD7-43A4-A001-A5FEF6F49857}" type="presParOf" srcId="{1561DB12-8CBD-4D6F-8BEC-81B57FC9B8CD}" destId="{E8D80C60-9871-4B8F-8875-DCC605E2D557}" srcOrd="0" destOrd="0" presId="urn:microsoft.com/office/officeart/2005/8/layout/process3"/>
    <dgm:cxn modelId="{15D61380-D3BD-43FD-89B2-3B64B4F70DA8}" type="presParOf" srcId="{1561DB12-8CBD-4D6F-8BEC-81B57FC9B8CD}" destId="{6F4FB925-3FA2-4182-8979-84C1C57DF634}" srcOrd="1" destOrd="0" presId="urn:microsoft.com/office/officeart/2005/8/layout/process3"/>
    <dgm:cxn modelId="{09B70F25-D241-4095-9B93-C793212F7C42}" type="presParOf" srcId="{1561DB12-8CBD-4D6F-8BEC-81B57FC9B8CD}" destId="{436FC95E-205D-4367-AB28-3879301DA6C5}" srcOrd="2" destOrd="0" presId="urn:microsoft.com/office/officeart/2005/8/layout/process3"/>
    <dgm:cxn modelId="{1791C58D-A78D-48AE-A669-DCD5D578A764}" type="presParOf" srcId="{630E67FB-CFE5-44D1-95A5-FDE40AE58B41}" destId="{864EDF6B-9FFD-4169-9BB1-BA5232A1CCAC}" srcOrd="5" destOrd="0" presId="urn:microsoft.com/office/officeart/2005/8/layout/process3"/>
    <dgm:cxn modelId="{34900379-8251-4B4A-8C38-CA810F8D457E}" type="presParOf" srcId="{864EDF6B-9FFD-4169-9BB1-BA5232A1CCAC}" destId="{0BA28D63-D0E8-4051-8913-0544405D2522}" srcOrd="0" destOrd="0" presId="urn:microsoft.com/office/officeart/2005/8/layout/process3"/>
    <dgm:cxn modelId="{53B13E34-2672-445D-A9CF-181CDAA23A54}" type="presParOf" srcId="{630E67FB-CFE5-44D1-95A5-FDE40AE58B41}" destId="{99858A3C-A898-4B22-A407-0E74F87CE759}" srcOrd="6" destOrd="0" presId="urn:microsoft.com/office/officeart/2005/8/layout/process3"/>
    <dgm:cxn modelId="{B0B32F68-79F6-4905-975D-953A5673C4FF}" type="presParOf" srcId="{99858A3C-A898-4B22-A407-0E74F87CE759}" destId="{1A968103-1E3E-411B-A5FA-11535DAA2549}" srcOrd="0" destOrd="0" presId="urn:microsoft.com/office/officeart/2005/8/layout/process3"/>
    <dgm:cxn modelId="{3D9D3123-3C8D-4CD6-9409-CD98B1212EC0}" type="presParOf" srcId="{99858A3C-A898-4B22-A407-0E74F87CE759}" destId="{D6AC8C93-1873-4CC9-B49F-7F13E55722CB}" srcOrd="1" destOrd="0" presId="urn:microsoft.com/office/officeart/2005/8/layout/process3"/>
    <dgm:cxn modelId="{06EF673A-244F-40C7-95E9-A493C5DEC49F}" type="presParOf" srcId="{99858A3C-A898-4B22-A407-0E74F87CE759}" destId="{062C8C53-BEFD-406B-AE85-81176A14D4A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E0D6E-0623-46C0-B229-B2ACF18667B0}">
      <dsp:nvSpPr>
        <dsp:cNvPr id="0" name=""/>
        <dsp:cNvSpPr/>
      </dsp:nvSpPr>
      <dsp:spPr>
        <a:xfrm>
          <a:off x="1135669" y="56191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лесного фонда- </a:t>
          </a:r>
        </a:p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4,1 млн. га</a:t>
          </a:r>
        </a:p>
      </dsp:txBody>
      <dsp:txXfrm>
        <a:off x="1495298" y="528204"/>
        <a:ext cx="1977955" cy="1213745"/>
      </dsp:txXfrm>
    </dsp:sp>
    <dsp:sp modelId="{8166A3AE-41F4-48A3-B0F6-F0519C84146E}">
      <dsp:nvSpPr>
        <dsp:cNvPr id="0" name=""/>
        <dsp:cNvSpPr/>
      </dsp:nvSpPr>
      <dsp:spPr>
        <a:xfrm>
          <a:off x="2108913" y="1741949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площадь национальных природных заповедников и парков –</a:t>
          </a:r>
        </a:p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 млн. га</a:t>
          </a:r>
        </a:p>
      </dsp:txBody>
      <dsp:txXfrm>
        <a:off x="2933811" y="2438729"/>
        <a:ext cx="1618327" cy="1483466"/>
      </dsp:txXfrm>
    </dsp:sp>
    <dsp:sp modelId="{C6A60776-FE9B-444B-B48F-F353488617AB}">
      <dsp:nvSpPr>
        <dsp:cNvPr id="0" name=""/>
        <dsp:cNvSpPr/>
      </dsp:nvSpPr>
      <dsp:spPr>
        <a:xfrm>
          <a:off x="216019" y="1728193"/>
          <a:ext cx="2697212" cy="269721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Площадь, покрытая лесом – 1,3 млн. га Лесистость- 6,3 %</a:t>
          </a:r>
        </a:p>
      </dsp:txBody>
      <dsp:txXfrm>
        <a:off x="470006" y="2424973"/>
        <a:ext cx="1618327" cy="14834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4D085-4020-4964-8898-056515E18BDF}">
      <dsp:nvSpPr>
        <dsp:cNvPr id="0" name=""/>
        <dsp:cNvSpPr/>
      </dsp:nvSpPr>
      <dsp:spPr>
        <a:xfrm>
          <a:off x="1426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 класс</a:t>
          </a:r>
        </a:p>
      </dsp:txBody>
      <dsp:txXfrm>
        <a:off x="1426" y="21707"/>
        <a:ext cx="1792561" cy="633600"/>
      </dsp:txXfrm>
    </dsp:sp>
    <dsp:sp modelId="{46DD131D-4B53-43A9-98E8-56DEE519EBF6}">
      <dsp:nvSpPr>
        <dsp:cNvPr id="0" name=""/>
        <dsp:cNvSpPr/>
      </dsp:nvSpPr>
      <dsp:spPr>
        <a:xfrm>
          <a:off x="368577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>
              <a:latin typeface="Times New Roman" panose="02020603050405020304" pitchFamily="18" charset="0"/>
              <a:cs typeface="Times New Roman" panose="02020603050405020304" pitchFamily="18" charset="0"/>
            </a:rPr>
            <a:t>0,1 </a:t>
          </a:r>
          <a:r>
            <a:rPr lang="ru-RU" sz="1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1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5692" y="692422"/>
        <a:ext cx="1718331" cy="1192970"/>
      </dsp:txXfrm>
    </dsp:sp>
    <dsp:sp modelId="{CBE1F230-248D-45E5-8F60-286F58967E88}">
      <dsp:nvSpPr>
        <dsp:cNvPr id="0" name=""/>
        <dsp:cNvSpPr/>
      </dsp:nvSpPr>
      <dsp:spPr>
        <a:xfrm>
          <a:off x="2065733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5733" y="204619"/>
        <a:ext cx="442213" cy="267777"/>
      </dsp:txXfrm>
    </dsp:sp>
    <dsp:sp modelId="{7EC1B826-6661-4A8A-94BB-F3B039EB9559}">
      <dsp:nvSpPr>
        <dsp:cNvPr id="0" name=""/>
        <dsp:cNvSpPr/>
      </dsp:nvSpPr>
      <dsp:spPr>
        <a:xfrm>
          <a:off x="2880971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класс</a:t>
          </a:r>
        </a:p>
      </dsp:txBody>
      <dsp:txXfrm>
        <a:off x="2880971" y="21707"/>
        <a:ext cx="1792561" cy="633600"/>
      </dsp:txXfrm>
    </dsp:sp>
    <dsp:sp modelId="{51999727-8237-478C-9095-14DD2CE673D0}">
      <dsp:nvSpPr>
        <dsp:cNvPr id="0" name=""/>
        <dsp:cNvSpPr/>
      </dsp:nvSpPr>
      <dsp:spPr>
        <a:xfrm>
          <a:off x="3248122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158,1    </a:t>
          </a:r>
          <a:r>
            <a:rPr lang="ru-RU" sz="1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млн. тонн</a:t>
          </a:r>
        </a:p>
      </dsp:txBody>
      <dsp:txXfrm>
        <a:off x="3285237" y="692422"/>
        <a:ext cx="1718331" cy="1192970"/>
      </dsp:txXfrm>
    </dsp:sp>
    <dsp:sp modelId="{6E944C2A-8894-4CF1-8B22-EC6630E41E80}">
      <dsp:nvSpPr>
        <dsp:cNvPr id="0" name=""/>
        <dsp:cNvSpPr/>
      </dsp:nvSpPr>
      <dsp:spPr>
        <a:xfrm>
          <a:off x="4945278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45278" y="204619"/>
        <a:ext cx="442213" cy="267777"/>
      </dsp:txXfrm>
    </dsp:sp>
    <dsp:sp modelId="{6F4FB925-3FA2-4182-8979-84C1C57DF634}">
      <dsp:nvSpPr>
        <dsp:cNvPr id="0" name=""/>
        <dsp:cNvSpPr/>
      </dsp:nvSpPr>
      <dsp:spPr>
        <a:xfrm>
          <a:off x="5760516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 класс</a:t>
          </a:r>
        </a:p>
      </dsp:txBody>
      <dsp:txXfrm>
        <a:off x="5760516" y="21707"/>
        <a:ext cx="1792561" cy="633600"/>
      </dsp:txXfrm>
    </dsp:sp>
    <dsp:sp modelId="{436FC95E-205D-4367-AB28-3879301DA6C5}">
      <dsp:nvSpPr>
        <dsp:cNvPr id="0" name=""/>
        <dsp:cNvSpPr/>
      </dsp:nvSpPr>
      <dsp:spPr>
        <a:xfrm>
          <a:off x="6127667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KG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563,7</a:t>
          </a: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тыс.тонн</a:t>
          </a:r>
          <a:endParaRPr lang="ru-RU" sz="1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64782" y="692422"/>
        <a:ext cx="1718331" cy="1192970"/>
      </dsp:txXfrm>
    </dsp:sp>
    <dsp:sp modelId="{864EDF6B-9FFD-4169-9BB1-BA5232A1CCAC}">
      <dsp:nvSpPr>
        <dsp:cNvPr id="0" name=""/>
        <dsp:cNvSpPr/>
      </dsp:nvSpPr>
      <dsp:spPr>
        <a:xfrm>
          <a:off x="7824823" y="115360"/>
          <a:ext cx="576101" cy="446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24823" y="204619"/>
        <a:ext cx="442213" cy="267777"/>
      </dsp:txXfrm>
    </dsp:sp>
    <dsp:sp modelId="{D6AC8C93-1873-4CC9-B49F-7F13E55722CB}">
      <dsp:nvSpPr>
        <dsp:cNvPr id="0" name=""/>
        <dsp:cNvSpPr/>
      </dsp:nvSpPr>
      <dsp:spPr>
        <a:xfrm>
          <a:off x="8640060" y="21707"/>
          <a:ext cx="1792561" cy="950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класс</a:t>
          </a:r>
        </a:p>
      </dsp:txBody>
      <dsp:txXfrm>
        <a:off x="8640060" y="21707"/>
        <a:ext cx="1792561" cy="633600"/>
      </dsp:txXfrm>
    </dsp:sp>
    <dsp:sp modelId="{062C8C53-BEFD-406B-AE85-81176A14D4AE}">
      <dsp:nvSpPr>
        <dsp:cNvPr id="0" name=""/>
        <dsp:cNvSpPr/>
      </dsp:nvSpPr>
      <dsp:spPr>
        <a:xfrm>
          <a:off x="9007212" y="655307"/>
          <a:ext cx="1792561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50,9 </a:t>
          </a:r>
          <a:r>
            <a:rPr lang="ru-RU" sz="18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млн.тонн</a:t>
          </a:r>
          <a:endParaRPr lang="ru-RU" sz="18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44327" y="692422"/>
        <a:ext cx="1718331" cy="1192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05991400-C81F-49B3-A816-9DF5C6264A06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D3CBDF41-14D5-4251-8846-F14985C3C7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07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3D71186A-2587-4661-B1DB-8EC72BBF1C4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B216E449-9ABD-4B81-A9E6-C639D5CAC7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03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1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1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55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425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34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268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543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64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8900" y="744538"/>
            <a:ext cx="6619875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 dirty="0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3899725" y="9562208"/>
            <a:ext cx="2984695" cy="50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5" tIns="46332" rIns="92665" bIns="46332" anchor="b"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71183B4-8397-4BE3-BC96-A252D3C906F0}" type="slidenum">
              <a:rPr lang="ru-RU" altLang="ru-RU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6E449-9ABD-4B81-A9E6-C639D5CAC77B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52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13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31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56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04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578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703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80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29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592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1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47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95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7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70" y="65569"/>
            <a:ext cx="20665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05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05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050" dirty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120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50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30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86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71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SEEA</a:t>
            </a:r>
            <a:r>
              <a: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>
                <a:solidFill>
                  <a:srgbClr val="B0CB0B"/>
                </a:solidFill>
                <a:latin typeface="Arial" pitchFamily="34" charset="0"/>
                <a:cs typeface="Arial" pitchFamily="34" charset="0"/>
              </a:rPr>
              <a:t>Online Training Module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2" y="36579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8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4D9CD-A781-469D-908A-6F409C3647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51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17" r:id="rId12"/>
    <p:sldLayoutId id="2147483718" r:id="rId13"/>
    <p:sldLayoutId id="2147483719" r:id="rId14"/>
    <p:sldLayoutId id="2147483697" r:id="rId15"/>
    <p:sldLayoutId id="2147483698" r:id="rId16"/>
    <p:sldLayoutId id="214748369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13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Relationship Id="rId1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3.xml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hart" Target="../charts/chart5.xml"/><Relationship Id="rId10" Type="http://schemas.openxmlformats.org/officeDocument/2006/relationships/image" Target="../media/image12.png"/><Relationship Id="rId4" Type="http://schemas.openxmlformats.org/officeDocument/2006/relationships/chart" Target="../charts/chart4.xml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6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chart" Target="../charts/chart7.xml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13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12.png"/><Relationship Id="rId10" Type="http://schemas.openxmlformats.org/officeDocument/2006/relationships/diagramLayout" Target="../diagrams/layout2.xml"/><Relationship Id="rId4" Type="http://schemas.openxmlformats.org/officeDocument/2006/relationships/image" Target="../media/image9.svg"/><Relationship Id="rId9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hart" Target="../charts/chart9.xml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hart" Target="../charts/chart10.xml"/><Relationship Id="rId10" Type="http://schemas.openxmlformats.org/officeDocument/2006/relationships/image" Target="../media/image11.svg"/><Relationship Id="rId4" Type="http://schemas.openxmlformats.org/officeDocument/2006/relationships/image" Target="../media/image14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1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chart" Target="../charts/chart12.xml"/><Relationship Id="rId9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hart" Target="../charts/chart13.xml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hart" Target="../charts/chart15.xml"/><Relationship Id="rId10" Type="http://schemas.openxmlformats.org/officeDocument/2006/relationships/image" Target="../media/image11.svg"/><Relationship Id="rId4" Type="http://schemas.openxmlformats.org/officeDocument/2006/relationships/chart" Target="../charts/chart14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chart" Target="../charts/chart17.xml"/><Relationship Id="rId7" Type="http://schemas.openxmlformats.org/officeDocument/2006/relationships/image" Target="../media/image10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1464" y="1114550"/>
            <a:ext cx="9788624" cy="1777709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Окружающая среда в Кыргызской Республике </a:t>
            </a:r>
          </a:p>
        </p:txBody>
      </p:sp>
      <p:pic>
        <p:nvPicPr>
          <p:cNvPr id="6" name="Picture 3" descr="C:\Users\BYsabekova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75" y="3128651"/>
            <a:ext cx="2257672" cy="1559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BYsabekova\Desktop\67703f49b4b4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98" y="3203682"/>
            <a:ext cx="2367914" cy="1551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BYsabekova\Desktop\2909574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4749"/>
          <a:stretch/>
        </p:blipFill>
        <p:spPr bwMode="auto">
          <a:xfrm>
            <a:off x="9513371" y="3061764"/>
            <a:ext cx="1924606" cy="1693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5866" y="3236702"/>
            <a:ext cx="2388935" cy="1416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616280" y="5157192"/>
            <a:ext cx="3456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Мамбеталиев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Т.А.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статистики устойчивого развития и окружающей среды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56CBD6-3B9F-37BA-1971-BE6D339986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92" y="101918"/>
            <a:ext cx="1660708" cy="159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29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460232"/>
            <a:ext cx="11377264" cy="720080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ресурсы и особо охраняемые природные территории 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312157"/>
              </p:ext>
            </p:extLst>
          </p:nvPr>
        </p:nvGraphicFramePr>
        <p:xfrm>
          <a:off x="191344" y="1772816"/>
          <a:ext cx="4968552" cy="4495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861145" y="1658219"/>
            <a:ext cx="5328592" cy="7375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056226"/>
              </p:ext>
            </p:extLst>
          </p:nvPr>
        </p:nvGraphicFramePr>
        <p:xfrm>
          <a:off x="5061380" y="3749109"/>
          <a:ext cx="5681662" cy="2719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797306"/>
              </p:ext>
            </p:extLst>
          </p:nvPr>
        </p:nvGraphicFramePr>
        <p:xfrm>
          <a:off x="5035234" y="3409109"/>
          <a:ext cx="5913040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D11FCA-5371-0937-1CA4-27677C3130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286" y="1175471"/>
            <a:ext cx="6624305" cy="2373312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1A6B767-8F0B-5FF6-FCCA-DDD7476D210F}"/>
              </a:ext>
            </a:extLst>
          </p:cNvPr>
          <p:cNvGrpSpPr/>
          <p:nvPr/>
        </p:nvGrpSpPr>
        <p:grpSpPr>
          <a:xfrm>
            <a:off x="0" y="6309899"/>
            <a:ext cx="12216680" cy="548104"/>
            <a:chOff x="-66500" y="6350923"/>
            <a:chExt cx="12300065" cy="52370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D94EA22-433C-F98C-31F9-F9BE42BCC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F55F102-693B-8EFB-54E7-F9B6799D2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B45091-5CE7-2FC0-60B0-452B8EFEEFF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9" y="5523903"/>
            <a:ext cx="1201158" cy="120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5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8769" y="476672"/>
            <a:ext cx="8911687" cy="4219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ресурсы</a:t>
            </a:r>
            <a:b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815906"/>
              </p:ext>
            </p:extLst>
          </p:nvPr>
        </p:nvGraphicFramePr>
        <p:xfrm>
          <a:off x="3431704" y="1402641"/>
          <a:ext cx="4471755" cy="4598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061308" y="2554769"/>
            <a:ext cx="4130692" cy="28083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62784" y="1927342"/>
            <a:ext cx="1235740" cy="4682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95682" y="887841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воды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3352" y="858355"/>
            <a:ext cx="41764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 воды из водных источников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</a:t>
            </a:r>
          </a:p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млн.куб.метров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30457" y="839063"/>
            <a:ext cx="3952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воды при транспортировке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процентах)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952377"/>
              </p:ext>
            </p:extLst>
          </p:nvPr>
        </p:nvGraphicFramePr>
        <p:xfrm>
          <a:off x="11460" y="2297659"/>
          <a:ext cx="3995068" cy="332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256240" y="2103559"/>
            <a:ext cx="846887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15763"/>
              </p:ext>
            </p:extLst>
          </p:nvPr>
        </p:nvGraphicFramePr>
        <p:xfrm>
          <a:off x="8112108" y="2154359"/>
          <a:ext cx="3871243" cy="3369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1384CE7-3562-5B25-CF1C-D71CA6A34131}"/>
              </a:ext>
            </a:extLst>
          </p:cNvPr>
          <p:cNvGrpSpPr/>
          <p:nvPr/>
        </p:nvGrpSpPr>
        <p:grpSpPr>
          <a:xfrm>
            <a:off x="0" y="6309899"/>
            <a:ext cx="12216680" cy="548104"/>
            <a:chOff x="-66500" y="6350923"/>
            <a:chExt cx="12300065" cy="523703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80BAD4B-D897-2056-8A55-AF24E51B9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C3AA39D-86E6-6296-8571-2C76D991C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F3C1817-1D6A-855D-32F0-C02A1F94192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9" y="5523903"/>
            <a:ext cx="1201158" cy="120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15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0160" y="620688"/>
            <a:ext cx="10488488" cy="792088"/>
          </a:xfrm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загрязнения  атмосферного воздуха в 2023 году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4407174"/>
              </p:ext>
            </p:extLst>
          </p:nvPr>
        </p:nvGraphicFramePr>
        <p:xfrm>
          <a:off x="6384032" y="1412776"/>
          <a:ext cx="550651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185039"/>
              </p:ext>
            </p:extLst>
          </p:nvPr>
        </p:nvGraphicFramePr>
        <p:xfrm>
          <a:off x="263352" y="1700808"/>
          <a:ext cx="576064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45AD41F-6185-36AF-71C0-CC1589670B04}"/>
              </a:ext>
            </a:extLst>
          </p:cNvPr>
          <p:cNvGrpSpPr/>
          <p:nvPr/>
        </p:nvGrpSpPr>
        <p:grpSpPr>
          <a:xfrm>
            <a:off x="0" y="5523903"/>
            <a:ext cx="12216680" cy="1334097"/>
            <a:chOff x="-66500" y="5599921"/>
            <a:chExt cx="12300065" cy="1274705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4B04FAA-7B3D-B67A-D64B-0122A02F1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4C777BA-E2B6-2332-A285-5F931BB7F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3578" y="5599921"/>
              <a:ext cx="1209357" cy="115408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F164214-772F-D5C6-5EFD-8DF80A31B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CFFAEF-99F2-5D86-2314-3B7547B509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49" y="1861596"/>
            <a:ext cx="5761219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0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1A69F5D-969A-A604-14A9-032AF7AB0B55}"/>
              </a:ext>
            </a:extLst>
          </p:cNvPr>
          <p:cNvGrpSpPr/>
          <p:nvPr/>
        </p:nvGrpSpPr>
        <p:grpSpPr>
          <a:xfrm>
            <a:off x="0" y="5523907"/>
            <a:ext cx="12216680" cy="1334098"/>
            <a:chOff x="-66500" y="5599921"/>
            <a:chExt cx="12300065" cy="1274705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DD72EFFA-36C6-C908-71CD-086B73E80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F93F97D-2EA3-CDCE-1941-9622BA365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3578" y="5599921"/>
              <a:ext cx="1209357" cy="115408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4AF5E246-F0B8-8EEF-0899-189ABDB0A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11724" y="116632"/>
            <a:ext cx="6120680" cy="1152128"/>
          </a:xfrm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 производства и потребления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625001"/>
              </p:ext>
            </p:extLst>
          </p:nvPr>
        </p:nvGraphicFramePr>
        <p:xfrm>
          <a:off x="1991544" y="476671"/>
          <a:ext cx="8208912" cy="3168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61559228"/>
              </p:ext>
            </p:extLst>
          </p:nvPr>
        </p:nvGraphicFramePr>
        <p:xfrm>
          <a:off x="902527" y="3811313"/>
          <a:ext cx="1080120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71664" y="3248833"/>
            <a:ext cx="792088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отходов по классам опасности в 2023 году </a:t>
            </a:r>
          </a:p>
          <a:p>
            <a:pPr algn="ctr"/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конец года)</a:t>
            </a:r>
          </a:p>
        </p:txBody>
      </p:sp>
    </p:spTree>
    <p:extLst>
      <p:ext uri="{BB962C8B-B14F-4D97-AF65-F5344CB8AC3E}">
        <p14:creationId xmlns:p14="http://schemas.microsoft.com/office/powerpoint/2010/main" val="3898858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188640"/>
            <a:ext cx="10154344" cy="471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Бытовые отходы в 2023 году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460641"/>
              </p:ext>
            </p:extLst>
          </p:nvPr>
        </p:nvGraphicFramePr>
        <p:xfrm>
          <a:off x="5807968" y="732235"/>
          <a:ext cx="5940152" cy="5028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5785" y="5268739"/>
            <a:ext cx="451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на 1 человека образовано 279 кг твердых бытовых отходов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3036491"/>
            <a:ext cx="4306068" cy="2306022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3861224"/>
              </p:ext>
            </p:extLst>
          </p:nvPr>
        </p:nvGraphicFramePr>
        <p:xfrm>
          <a:off x="479376" y="732235"/>
          <a:ext cx="6094868" cy="262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19DE6FB-42C7-8431-1633-ED1689A00B79}"/>
              </a:ext>
            </a:extLst>
          </p:cNvPr>
          <p:cNvGrpSpPr/>
          <p:nvPr/>
        </p:nvGrpSpPr>
        <p:grpSpPr>
          <a:xfrm>
            <a:off x="0" y="5523903"/>
            <a:ext cx="12216680" cy="1334097"/>
            <a:chOff x="-66500" y="5599921"/>
            <a:chExt cx="12300065" cy="127470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1D9584F-4C8E-38AE-783B-5166856E9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9DC8803-7CB7-E1CA-3FDA-6132605D1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9068" y="5599921"/>
              <a:ext cx="1223867" cy="115408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93A586E-0A75-CB08-3109-44EBD5818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8231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04664"/>
            <a:ext cx="10515600" cy="759619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Чрезвычайные ситуации в 2023 году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608083"/>
              </p:ext>
            </p:extLst>
          </p:nvPr>
        </p:nvGraphicFramePr>
        <p:xfrm>
          <a:off x="335360" y="1236292"/>
          <a:ext cx="5545832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376420"/>
              </p:ext>
            </p:extLst>
          </p:nvPr>
        </p:nvGraphicFramePr>
        <p:xfrm>
          <a:off x="6023992" y="1236291"/>
          <a:ext cx="568863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6E5E452-4BDF-B36B-2A59-0C243CAFEA8F}"/>
              </a:ext>
            </a:extLst>
          </p:cNvPr>
          <p:cNvGrpSpPr/>
          <p:nvPr/>
        </p:nvGrpSpPr>
        <p:grpSpPr>
          <a:xfrm>
            <a:off x="0" y="5523903"/>
            <a:ext cx="12216680" cy="1334097"/>
            <a:chOff x="-66500" y="5599921"/>
            <a:chExt cx="12300065" cy="127470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5737FB1-D136-D38D-087A-EDE8E8382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20F6F3E-559A-3DF3-4C13-7500A0AD3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3578" y="5599921"/>
              <a:ext cx="1209357" cy="115408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B50C7C8-3201-2022-5931-2BB1989C7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489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2656"/>
            <a:ext cx="10874424" cy="504055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и инвестиции на окружающую среду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38971"/>
              </p:ext>
            </p:extLst>
          </p:nvPr>
        </p:nvGraphicFramePr>
        <p:xfrm>
          <a:off x="479376" y="1844823"/>
          <a:ext cx="4896544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7151114"/>
              </p:ext>
            </p:extLst>
          </p:nvPr>
        </p:nvGraphicFramePr>
        <p:xfrm>
          <a:off x="5757519" y="2852935"/>
          <a:ext cx="597666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177022"/>
              </p:ext>
            </p:extLst>
          </p:nvPr>
        </p:nvGraphicFramePr>
        <p:xfrm>
          <a:off x="5807968" y="764703"/>
          <a:ext cx="5577889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DA8D155-C274-4247-C586-9700390A4E6E}"/>
              </a:ext>
            </a:extLst>
          </p:cNvPr>
          <p:cNvGrpSpPr/>
          <p:nvPr/>
        </p:nvGrpSpPr>
        <p:grpSpPr>
          <a:xfrm>
            <a:off x="0" y="5523903"/>
            <a:ext cx="12216680" cy="1334097"/>
            <a:chOff x="-66500" y="5599921"/>
            <a:chExt cx="12300065" cy="1274705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C674DBB-D59F-3685-38E2-654BD42CF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07E127D-8740-1904-099D-AA3838343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3578" y="5599921"/>
              <a:ext cx="1209357" cy="115408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85EF2FA-EF05-75AB-5466-BF77B7125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3505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692696"/>
            <a:ext cx="10515600" cy="615603"/>
          </a:xfrm>
        </p:spPr>
        <p:txBody>
          <a:bodyPr>
            <a:no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Правонарушения 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природоохранного законодательства 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682649"/>
              </p:ext>
            </p:extLst>
          </p:nvPr>
        </p:nvGraphicFramePr>
        <p:xfrm>
          <a:off x="335360" y="1770589"/>
          <a:ext cx="547260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261285"/>
              </p:ext>
            </p:extLst>
          </p:nvPr>
        </p:nvGraphicFramePr>
        <p:xfrm>
          <a:off x="6096000" y="1770589"/>
          <a:ext cx="596627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A647199-EDC8-70F5-F67B-AF15AB993827}"/>
              </a:ext>
            </a:extLst>
          </p:cNvPr>
          <p:cNvGrpSpPr/>
          <p:nvPr/>
        </p:nvGrpSpPr>
        <p:grpSpPr>
          <a:xfrm>
            <a:off x="0" y="5523903"/>
            <a:ext cx="12216680" cy="1334097"/>
            <a:chOff x="-66500" y="5599921"/>
            <a:chExt cx="12300065" cy="1274705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41A0C10-E7C8-1D3B-4B84-25CA00379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7DD3DF1-F255-D01F-E365-245895833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3578" y="5599921"/>
              <a:ext cx="1209357" cy="115408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2DA8B25-3126-C194-03E0-121B6141A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3565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0" y="663625"/>
            <a:ext cx="8015288" cy="341313"/>
          </a:xfrm>
        </p:spPr>
        <p:txBody>
          <a:bodyPr>
            <a:noAutofit/>
          </a:bodyPr>
          <a:lstStyle/>
          <a:p>
            <a:pPr algn="ctr"/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статистических данных </a:t>
            </a: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3070623" y="1431136"/>
            <a:ext cx="6103144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 b="1">
              <a:solidFill>
                <a:srgbClr val="55A839"/>
              </a:solidFill>
              <a:latin typeface="Arial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4504" t="12593" r="36164" b="12595"/>
          <a:stretch/>
        </p:blipFill>
        <p:spPr>
          <a:xfrm>
            <a:off x="8400256" y="1577450"/>
            <a:ext cx="2988372" cy="4285212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E3BCCB3-DA06-1783-1EF1-701621C4444F}"/>
              </a:ext>
            </a:extLst>
          </p:cNvPr>
          <p:cNvGrpSpPr/>
          <p:nvPr/>
        </p:nvGrpSpPr>
        <p:grpSpPr>
          <a:xfrm>
            <a:off x="0" y="5523903"/>
            <a:ext cx="12216680" cy="1334097"/>
            <a:chOff x="-66500" y="5599921"/>
            <a:chExt cx="12300065" cy="127470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F4E76E26-D406-098F-B066-22B74B184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C37A579-B295-3252-4022-C2945EED5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3578" y="5599921"/>
              <a:ext cx="1209357" cy="115408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AADBAC00-46DE-9DD2-9D7B-2F685D90B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20C41E-6A3C-E897-0CF3-AC90D0949C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05" y="1577450"/>
            <a:ext cx="7994236" cy="433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67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64630" y="692696"/>
            <a:ext cx="8229600" cy="93956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5400" b="1" dirty="0"/>
              <a:t>Спасибо за внимание!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1632256"/>
            <a:ext cx="3655293" cy="365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9D156AA-D49B-A140-1736-AB3273C1A16C}"/>
              </a:ext>
            </a:extLst>
          </p:cNvPr>
          <p:cNvGrpSpPr/>
          <p:nvPr/>
        </p:nvGrpSpPr>
        <p:grpSpPr>
          <a:xfrm>
            <a:off x="0" y="5523903"/>
            <a:ext cx="12216680" cy="1334097"/>
            <a:chOff x="-66500" y="5599921"/>
            <a:chExt cx="12300065" cy="127470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B5B3884-CEF9-0BBE-4CD7-6D991D7FB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79457E2-C234-62B1-3E72-CDBDDA417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3578" y="5599921"/>
              <a:ext cx="1209357" cy="115408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CD9297CC-5018-3F3A-D590-36FD4E2B1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2018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5425</TotalTime>
  <Words>376</Words>
  <Application>Microsoft Office PowerPoint</Application>
  <PresentationFormat>Широкоэкранный</PresentationFormat>
  <Paragraphs>84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Окружающая среда в Кыргызской Республике </vt:lpstr>
      <vt:lpstr>Лесные ресурсы и особо охраняемые природные территории  </vt:lpstr>
      <vt:lpstr>Водные ресурсы </vt:lpstr>
      <vt:lpstr>Показатели загрязнения  атмосферного воздуха в 2023 году</vt:lpstr>
      <vt:lpstr>Отходы производства и потребления </vt:lpstr>
      <vt:lpstr>Бытовые отходы в 2023 году</vt:lpstr>
      <vt:lpstr>Чрезвычайные ситуации в 2023 году</vt:lpstr>
      <vt:lpstr>Расходы и инвестиции на окружающую среду</vt:lpstr>
      <vt:lpstr>Правонарушения  в сфере природоохранного законодательства  в 2023 году</vt:lpstr>
      <vt:lpstr>Распространение статистических данных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БИОРАЗНООБРАЗИЕ</dc:title>
  <dc:creator>Nazira</dc:creator>
  <cp:lastModifiedBy>Данияр уулу Адылбек</cp:lastModifiedBy>
  <cp:revision>244</cp:revision>
  <cp:lastPrinted>2024-11-05T10:20:56Z</cp:lastPrinted>
  <dcterms:created xsi:type="dcterms:W3CDTF">2016-11-01T15:44:40Z</dcterms:created>
  <dcterms:modified xsi:type="dcterms:W3CDTF">2024-11-06T04:29:59Z</dcterms:modified>
</cp:coreProperties>
</file>